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319" r:id="rId5"/>
    <p:sldId id="327" r:id="rId6"/>
    <p:sldId id="320" r:id="rId7"/>
    <p:sldId id="323" r:id="rId8"/>
    <p:sldId id="328" r:id="rId9"/>
    <p:sldId id="324" r:id="rId10"/>
    <p:sldId id="326" r:id="rId11"/>
    <p:sldId id="329" r:id="rId12"/>
    <p:sldId id="259" r:id="rId13"/>
    <p:sldId id="261" r:id="rId14"/>
    <p:sldId id="265" r:id="rId15"/>
    <p:sldId id="266" r:id="rId16"/>
    <p:sldId id="267" r:id="rId17"/>
    <p:sldId id="268" r:id="rId18"/>
    <p:sldId id="269" r:id="rId19"/>
    <p:sldId id="273" r:id="rId20"/>
    <p:sldId id="270" r:id="rId21"/>
    <p:sldId id="274" r:id="rId22"/>
    <p:sldId id="271" r:id="rId23"/>
    <p:sldId id="272" r:id="rId24"/>
    <p:sldId id="275" r:id="rId25"/>
    <p:sldId id="276" r:id="rId26"/>
    <p:sldId id="277" r:id="rId27"/>
    <p:sldId id="283" r:id="rId28"/>
    <p:sldId id="280" r:id="rId29"/>
    <p:sldId id="281" r:id="rId30"/>
    <p:sldId id="282" r:id="rId31"/>
    <p:sldId id="284" r:id="rId32"/>
    <p:sldId id="289" r:id="rId33"/>
    <p:sldId id="285" r:id="rId34"/>
    <p:sldId id="286" r:id="rId35"/>
    <p:sldId id="287" r:id="rId36"/>
    <p:sldId id="288" r:id="rId37"/>
    <p:sldId id="294" r:id="rId38"/>
    <p:sldId id="293" r:id="rId39"/>
    <p:sldId id="296" r:id="rId40"/>
    <p:sldId id="298" r:id="rId41"/>
    <p:sldId id="300" r:id="rId42"/>
    <p:sldId id="335" r:id="rId43"/>
    <p:sldId id="330" r:id="rId44"/>
    <p:sldId id="336" r:id="rId45"/>
    <p:sldId id="333" r:id="rId46"/>
    <p:sldId id="337" r:id="rId47"/>
    <p:sldId id="332" r:id="rId48"/>
    <p:sldId id="338" r:id="rId49"/>
    <p:sldId id="334" r:id="rId50"/>
    <p:sldId id="339" r:id="rId51"/>
    <p:sldId id="340" r:id="rId52"/>
    <p:sldId id="341" r:id="rId53"/>
    <p:sldId id="299" r:id="rId54"/>
    <p:sldId id="262" r:id="rId55"/>
    <p:sldId id="297" r:id="rId56"/>
    <p:sldId id="302" r:id="rId57"/>
    <p:sldId id="301" r:id="rId58"/>
    <p:sldId id="308" r:id="rId59"/>
    <p:sldId id="304" r:id="rId60"/>
    <p:sldId id="309" r:id="rId61"/>
    <p:sldId id="312" r:id="rId62"/>
    <p:sldId id="313" r:id="rId63"/>
    <p:sldId id="314" r:id="rId64"/>
    <p:sldId id="317" r:id="rId65"/>
    <p:sldId id="316" r:id="rId6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34" autoAdjust="0"/>
    <p:restoredTop sz="94548" autoAdjust="0"/>
  </p:normalViewPr>
  <p:slideViewPr>
    <p:cSldViewPr>
      <p:cViewPr>
        <p:scale>
          <a:sx n="65" d="100"/>
          <a:sy n="65" d="100"/>
        </p:scale>
        <p:origin x="-1704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30/06/13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jSyX</a:t>
            </a:r>
            <a:r>
              <a:rPr lang="es-ES" dirty="0" smtClean="0"/>
              <a:t>: Java </a:t>
            </a:r>
            <a:r>
              <a:rPr lang="es-ES" dirty="0" err="1" smtClean="0"/>
              <a:t>Symbolic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Virtual Machine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Eduardo Tarascón Quintas</a:t>
            </a:r>
          </a:p>
          <a:p>
            <a:r>
              <a:rPr lang="es-ES" dirty="0" smtClean="0"/>
              <a:t>José Ángel García Fernández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9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junit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2844800" cy="901700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628650" y="1268760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es-ES" sz="3200" dirty="0" smtClean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15816" y="314096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abs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x){</a:t>
            </a:r>
          </a:p>
          <a:p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if</a:t>
            </a:r>
            <a:r>
              <a:rPr lang="es-ES" dirty="0" smtClean="0"/>
              <a:t> (x&gt;=0) </a:t>
            </a:r>
            <a:r>
              <a:rPr lang="es-ES" dirty="0" err="1" smtClean="0"/>
              <a:t>return</a:t>
            </a:r>
            <a:r>
              <a:rPr lang="es-ES" dirty="0" smtClean="0"/>
              <a:t> x</a:t>
            </a:r>
          </a:p>
          <a:p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return</a:t>
            </a:r>
            <a:r>
              <a:rPr lang="es-ES" dirty="0" smtClean="0"/>
              <a:t> –x;</a:t>
            </a:r>
          </a:p>
          <a:p>
            <a:r>
              <a:rPr lang="es-ES" dirty="0"/>
              <a:t>}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187624" y="4869160"/>
            <a:ext cx="4808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Dos posibles casos:</a:t>
            </a:r>
          </a:p>
          <a:p>
            <a:r>
              <a:rPr lang="es-ES" dirty="0"/>
              <a:t>	</a:t>
            </a:r>
            <a:r>
              <a:rPr lang="es-ES" dirty="0" smtClean="0"/>
              <a:t>X &gt;= 0 -&gt; Valor concreto X = 0</a:t>
            </a:r>
          </a:p>
          <a:p>
            <a:r>
              <a:rPr lang="es-ES" dirty="0"/>
              <a:t>	</a:t>
            </a:r>
            <a:r>
              <a:rPr lang="es-ES" dirty="0" smtClean="0"/>
              <a:t>X &lt; 0 -&gt; Valor concreto X = -1</a:t>
            </a:r>
            <a:endParaRPr lang="es-ES" dirty="0"/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6128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1.3 – </a:t>
            </a:r>
            <a:r>
              <a:rPr lang="es-ES_tradnl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Posibles aplicaciones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749914" y="332656"/>
            <a:ext cx="7778750" cy="5253038"/>
          </a:xfrm>
          <a:prstGeom prst="rect">
            <a:avLst/>
          </a:prstGeom>
        </p:spPr>
        <p:txBody>
          <a:bodyPr lIns="45720" rIns="45720" anchor="b"/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pt-BR" sz="4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simbólica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</a:p>
          <a:p>
            <a:pPr algn="l" fontAlgn="auto">
              <a:spcAft>
                <a:spcPts val="0"/>
              </a:spcAft>
              <a:defRPr/>
            </a:pP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99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2.1 </a:t>
            </a:r>
            <a:r>
              <a:rPr lang="es-ES" b="1" dirty="0"/>
              <a:t>-</a:t>
            </a:r>
            <a:r>
              <a:rPr lang="es-ES" b="1" dirty="0" smtClean="0"/>
              <a:t> Máquina virtuales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2.2 </a:t>
            </a:r>
            <a:r>
              <a:rPr lang="es-ES" dirty="0" smtClean="0"/>
              <a:t>- Introducción a una JVM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2.3 </a:t>
            </a:r>
            <a:r>
              <a:rPr lang="es-ES" dirty="0" smtClean="0"/>
              <a:t>- Estructura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2.4 </a:t>
            </a:r>
            <a:r>
              <a:rPr lang="es-ES" dirty="0"/>
              <a:t>-</a:t>
            </a:r>
            <a:r>
              <a:rPr lang="es-ES" dirty="0" smtClean="0"/>
              <a:t> Ejecución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2.5 </a:t>
            </a:r>
            <a:r>
              <a:rPr lang="es-ES" dirty="0"/>
              <a:t>-</a:t>
            </a:r>
            <a:r>
              <a:rPr lang="es-ES" dirty="0" smtClean="0"/>
              <a:t> Archivos .</a:t>
            </a:r>
            <a:r>
              <a:rPr lang="es-ES" i="1" dirty="0" err="1" smtClean="0"/>
              <a:t>class</a:t>
            </a:r>
            <a:endParaRPr lang="es-ES" i="1" dirty="0"/>
          </a:p>
          <a:p>
            <a:pPr>
              <a:lnSpc>
                <a:spcPct val="120000"/>
              </a:lnSpc>
              <a:defRPr/>
            </a:pPr>
            <a:r>
              <a:rPr lang="es-ES" sz="2100" dirty="0">
                <a:solidFill>
                  <a:schemeClr val="accent1"/>
                </a:solidFill>
              </a:rPr>
              <a:t>2.6</a:t>
            </a:r>
            <a:r>
              <a:rPr lang="es-ES" dirty="0" smtClean="0"/>
              <a:t> - Implementación</a:t>
            </a:r>
            <a:endParaRPr lang="es-E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2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918767" y="1844824"/>
            <a:ext cx="76327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 dirty="0" smtClean="0"/>
              <a:t>Una máquina virtual es un contenedor de software que simula a un ordenador</a:t>
            </a:r>
            <a:endParaRPr lang="es-ES" sz="2400" b="1" dirty="0"/>
          </a:p>
          <a:p>
            <a:pPr eaLnBrk="1" hangingPunct="1"/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918767" y="3584170"/>
            <a:ext cx="763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Se pueden englobar en 2 categorías:</a:t>
            </a:r>
          </a:p>
          <a:p>
            <a:endParaRPr lang="es-ES" sz="2400" b="1" dirty="0"/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400" dirty="0"/>
              <a:t>Máquinas virtuales de sistema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400" dirty="0"/>
              <a:t>Máquinas virtuales de proceso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2.1 – Máquinas virtuales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6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 bwMode="auto">
          <a:xfrm>
            <a:off x="628650" y="900855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Máquina virtual de proceso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56784" y="1916832"/>
            <a:ext cx="7772400" cy="1005656"/>
          </a:xfrm>
          <a:prstGeom prst="rect">
            <a:avLst/>
          </a:prstGeom>
        </p:spPr>
        <p:txBody>
          <a:bodyPr vert="horz" lIns="118872" tIns="0" anchor="t">
            <a:normAutofit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 kumimoji="0" sz="1800" b="0" kern="1200">
                <a:solidFill>
                  <a:schemeClr val="accent1">
                    <a:shade val="50000"/>
                    <a:satMod val="11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13" algn="ctr">
              <a:spcBef>
                <a:spcPct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Proporcionan </a:t>
            </a:r>
            <a:r>
              <a:rPr lang="es-ES" dirty="0">
                <a:solidFill>
                  <a:schemeClr val="tx1"/>
                </a:solidFill>
              </a:rPr>
              <a:t>un entorno de ejecución independiente del hardware y del sistema operativo </a:t>
            </a:r>
            <a:r>
              <a:rPr lang="es-ES" dirty="0" smtClean="0">
                <a:solidFill>
                  <a:schemeClr val="tx1"/>
                </a:solidFill>
              </a:rPr>
              <a:t>subyacente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2.1 – Máquinas virtuales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9" name="8 Imagen" descr="http://upload.wikimedia.org/wikipedia/commons/0/0d/Java-jv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49" y="2922488"/>
            <a:ext cx="5116816" cy="329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2 Subtítulo"/>
          <p:cNvSpPr txBox="1">
            <a:spLocks/>
          </p:cNvSpPr>
          <p:nvPr/>
        </p:nvSpPr>
        <p:spPr bwMode="auto">
          <a:xfrm>
            <a:off x="5711394" y="3134711"/>
            <a:ext cx="315734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0"/>
          <a:lstStyle>
            <a:lvl1pPr marL="36513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s-ES" sz="2400" b="1" dirty="0" smtClean="0">
                <a:solidFill>
                  <a:srgbClr val="FF0000"/>
                </a:solidFill>
              </a:rPr>
              <a:t>¡Rendimiento!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2.1 </a:t>
            </a:r>
            <a:r>
              <a:rPr lang="es-ES" dirty="0"/>
              <a:t>-</a:t>
            </a:r>
            <a:r>
              <a:rPr lang="es-ES" dirty="0" smtClean="0"/>
              <a:t> Máquina virtuales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2.2 </a:t>
            </a:r>
            <a:r>
              <a:rPr lang="es-ES" b="1" dirty="0" smtClean="0"/>
              <a:t>- Introducción a una JVM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2.3 </a:t>
            </a:r>
            <a:r>
              <a:rPr lang="es-ES" dirty="0" smtClean="0"/>
              <a:t>- Estructura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2.4 </a:t>
            </a:r>
            <a:r>
              <a:rPr lang="es-ES" dirty="0"/>
              <a:t>-</a:t>
            </a:r>
            <a:r>
              <a:rPr lang="es-ES" dirty="0" smtClean="0"/>
              <a:t> Ejecución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2.5 </a:t>
            </a:r>
            <a:r>
              <a:rPr lang="es-ES" dirty="0"/>
              <a:t>-</a:t>
            </a:r>
            <a:r>
              <a:rPr lang="es-ES" dirty="0" smtClean="0"/>
              <a:t> Archivos .</a:t>
            </a:r>
            <a:r>
              <a:rPr lang="es-ES" i="1" dirty="0" err="1" smtClean="0"/>
              <a:t>class</a:t>
            </a:r>
            <a:endParaRPr lang="es-ES" i="1" dirty="0"/>
          </a:p>
          <a:p>
            <a:pPr>
              <a:lnSpc>
                <a:spcPct val="120000"/>
              </a:lnSpc>
              <a:defRPr/>
            </a:pPr>
            <a:r>
              <a:rPr lang="es-ES" sz="2100" dirty="0">
                <a:solidFill>
                  <a:schemeClr val="accent1"/>
                </a:solidFill>
              </a:rPr>
              <a:t>2.6</a:t>
            </a:r>
            <a:r>
              <a:rPr lang="es-ES" dirty="0" smtClean="0"/>
              <a:t> - Implementación</a:t>
            </a:r>
            <a:endParaRPr lang="es-E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8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899545" y="1556792"/>
            <a:ext cx="7632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dirty="0" smtClean="0"/>
              <a:t>La </a:t>
            </a:r>
            <a:r>
              <a:rPr lang="es-ES" sz="2400" i="1" dirty="0"/>
              <a:t>JVM</a:t>
            </a:r>
            <a:r>
              <a:rPr lang="es-ES" sz="2400" dirty="0"/>
              <a:t> (</a:t>
            </a:r>
            <a:r>
              <a:rPr lang="es-ES" sz="2400" b="1" i="1" dirty="0"/>
              <a:t>J</a:t>
            </a:r>
            <a:r>
              <a:rPr lang="es-ES" sz="2400" i="1" dirty="0"/>
              <a:t>ava </a:t>
            </a:r>
            <a:r>
              <a:rPr lang="es-ES" sz="2400" b="1" i="1" dirty="0"/>
              <a:t>V</a:t>
            </a:r>
            <a:r>
              <a:rPr lang="es-ES" sz="2400" i="1" dirty="0"/>
              <a:t>irtual </a:t>
            </a:r>
            <a:r>
              <a:rPr lang="es-ES" sz="2400" b="1" i="1" dirty="0"/>
              <a:t>M</a:t>
            </a:r>
            <a:r>
              <a:rPr lang="es-ES" sz="2400" i="1" dirty="0"/>
              <a:t>achine</a:t>
            </a:r>
            <a:r>
              <a:rPr lang="es-ES" sz="2400" dirty="0"/>
              <a:t>) es una máquina virtual de proceso que permite que cualquier programa </a:t>
            </a:r>
            <a:r>
              <a:rPr lang="es-ES" sz="2400" i="1" dirty="0"/>
              <a:t>Java</a:t>
            </a:r>
            <a:r>
              <a:rPr lang="es-ES" sz="2400" dirty="0"/>
              <a:t> se pueda ejecutar sobre cualquier plataforma 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899545" y="3861048"/>
            <a:ext cx="76327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Los programas en </a:t>
            </a:r>
            <a:r>
              <a:rPr lang="es-ES" sz="2400" i="1" dirty="0" smtClean="0"/>
              <a:t>Java</a:t>
            </a:r>
            <a:r>
              <a:rPr lang="es-ES" sz="2400" dirty="0" smtClean="0"/>
              <a:t> (.java) son traducidos a un código intermedio denominado </a:t>
            </a:r>
            <a:r>
              <a:rPr lang="es-ES" sz="2400" i="1" dirty="0" err="1" smtClean="0"/>
              <a:t>bytecode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dirty="0" smtClean="0"/>
              <a:t>Similar </a:t>
            </a:r>
            <a:r>
              <a:rPr lang="es-ES" sz="2000" dirty="0"/>
              <a:t>en formato a un código </a:t>
            </a:r>
            <a:r>
              <a:rPr lang="es-ES" sz="2000" dirty="0" smtClean="0"/>
              <a:t>ensamblador.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dirty="0" smtClean="0"/>
              <a:t>Mas abstracto que un código máquina.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dirty="0" smtClean="0"/>
              <a:t>Permite disminuir la dependencia respecto del hardware específico.</a:t>
            </a:r>
            <a:endParaRPr lang="es-ES" sz="20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2.2 – Introducción a una JVM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59631" y="3214838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“</a:t>
            </a:r>
            <a:r>
              <a:rPr lang="es-ES" i="1" dirty="0" err="1" smtClean="0"/>
              <a:t>Write</a:t>
            </a:r>
            <a:r>
              <a:rPr lang="es-ES" i="1" dirty="0" smtClean="0"/>
              <a:t> </a:t>
            </a:r>
            <a:r>
              <a:rPr lang="es-ES" i="1" dirty="0"/>
              <a:t>once, </a:t>
            </a:r>
            <a:r>
              <a:rPr lang="es-ES" i="1" dirty="0" err="1"/>
              <a:t>Run</a:t>
            </a:r>
            <a:r>
              <a:rPr lang="es-ES" i="1" dirty="0"/>
              <a:t> </a:t>
            </a:r>
            <a:r>
              <a:rPr lang="es-ES" i="1" dirty="0" err="1"/>
              <a:t>anywhere</a:t>
            </a:r>
            <a:r>
              <a:rPr lang="es-ES" i="1" dirty="0"/>
              <a:t>”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5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899545" y="1556792"/>
            <a:ext cx="76327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2400" dirty="0" smtClean="0"/>
              <a:t>El </a:t>
            </a:r>
            <a:r>
              <a:rPr lang="es-ES" sz="2400" i="1" dirty="0" err="1" smtClean="0"/>
              <a:t>bytecode</a:t>
            </a:r>
            <a:r>
              <a:rPr lang="es-ES" sz="2400" dirty="0" smtClean="0"/>
              <a:t> se agrupa en archivos .</a:t>
            </a:r>
            <a:r>
              <a:rPr lang="es-ES" sz="2400" i="1" dirty="0" err="1" smtClean="0"/>
              <a:t>class</a:t>
            </a:r>
            <a:r>
              <a:rPr lang="es-ES" sz="2400" dirty="0" smtClean="0"/>
              <a:t>, que contienen la información de cada clase y las instrucciones.</a:t>
            </a:r>
          </a:p>
          <a:p>
            <a:pPr eaLnBrk="1" hangingPunct="1"/>
            <a:endParaRPr lang="es-ES" sz="2400" dirty="0" smtClean="0"/>
          </a:p>
          <a:p>
            <a:pPr eaLnBrk="1" hangingPunct="1"/>
            <a:r>
              <a:rPr lang="es-ES" sz="2400" dirty="0" smtClean="0"/>
              <a:t>Estos archivos son cargados dinámicamente en un intérprete para su ejecución.</a:t>
            </a:r>
          </a:p>
          <a:p>
            <a:pPr eaLnBrk="1" hangingPunct="1"/>
            <a:endParaRPr lang="es-ES" sz="2400" dirty="0" smtClean="0"/>
          </a:p>
          <a:p>
            <a:pPr eaLnBrk="1" hangingPunct="1"/>
            <a:r>
              <a:rPr lang="es-ES" sz="2400" dirty="0" smtClean="0"/>
              <a:t>El interprete permite la ejecución directa del </a:t>
            </a:r>
            <a:r>
              <a:rPr lang="es-ES" sz="2400" i="1" dirty="0" err="1" smtClean="0"/>
              <a:t>bytecode</a:t>
            </a:r>
            <a:r>
              <a:rPr lang="es-ES" sz="2400" dirty="0" smtClean="0"/>
              <a:t> o la </a:t>
            </a:r>
            <a:r>
              <a:rPr lang="es-ES" sz="2400" dirty="0"/>
              <a:t>compilación conocida como </a:t>
            </a:r>
            <a:r>
              <a:rPr lang="es-ES" sz="2400" i="1" dirty="0" err="1"/>
              <a:t>just</a:t>
            </a:r>
            <a:r>
              <a:rPr lang="es-ES" sz="2400" i="1" dirty="0"/>
              <a:t>-in-time</a:t>
            </a:r>
            <a:r>
              <a:rPr lang="es-ES" sz="2400" dirty="0"/>
              <a:t> (</a:t>
            </a:r>
            <a:r>
              <a:rPr lang="es-ES" sz="2400" i="1" dirty="0"/>
              <a:t>JIT</a:t>
            </a:r>
            <a:r>
              <a:rPr lang="es-ES" sz="2400" dirty="0"/>
              <a:t>) a código máquina nativo del sistema para mejorar el rendimiento</a:t>
            </a:r>
            <a:r>
              <a:rPr lang="es-ES" sz="2400" dirty="0" smtClean="0"/>
              <a:t>.</a:t>
            </a:r>
            <a:endParaRPr lang="es-ES" sz="20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2.2 – Introducción a una JVM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2.2 – Introducción a una JVM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4" name="3 Imagen" descr="http://commons.apache.org/bcel/images/jvm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48" y="1132584"/>
            <a:ext cx="6433339" cy="37208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731958" y="5127575"/>
            <a:ext cx="7632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 dirty="0" smtClean="0"/>
              <a:t>Esquema de trabajo de Java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617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2.1 </a:t>
            </a:r>
            <a:r>
              <a:rPr lang="es-ES" dirty="0"/>
              <a:t>-</a:t>
            </a:r>
            <a:r>
              <a:rPr lang="es-ES" dirty="0" smtClean="0"/>
              <a:t> Máquina virtuales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2.2 </a:t>
            </a:r>
            <a:r>
              <a:rPr lang="es-ES" dirty="0" smtClean="0"/>
              <a:t>- Introducción a una JVM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2.3 </a:t>
            </a:r>
            <a:r>
              <a:rPr lang="es-ES" b="1" dirty="0" smtClean="0"/>
              <a:t>- Estructura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2.4 </a:t>
            </a:r>
            <a:r>
              <a:rPr lang="es-ES" dirty="0"/>
              <a:t>-</a:t>
            </a:r>
            <a:r>
              <a:rPr lang="es-ES" dirty="0" smtClean="0"/>
              <a:t> Ejecución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2.5 </a:t>
            </a:r>
            <a:r>
              <a:rPr lang="es-ES" dirty="0"/>
              <a:t>-</a:t>
            </a:r>
            <a:r>
              <a:rPr lang="es-ES" dirty="0" smtClean="0"/>
              <a:t> Archivos .</a:t>
            </a:r>
            <a:r>
              <a:rPr lang="es-ES" i="1" dirty="0" err="1" smtClean="0"/>
              <a:t>class</a:t>
            </a:r>
            <a:endParaRPr lang="es-ES" i="1" dirty="0"/>
          </a:p>
          <a:p>
            <a:pPr>
              <a:lnSpc>
                <a:spcPct val="120000"/>
              </a:lnSpc>
              <a:defRPr/>
            </a:pPr>
            <a:r>
              <a:rPr lang="es-ES" sz="2100" dirty="0">
                <a:solidFill>
                  <a:schemeClr val="accent1"/>
                </a:solidFill>
              </a:rPr>
              <a:t>2.6</a:t>
            </a:r>
            <a:r>
              <a:rPr lang="es-ES" dirty="0" smtClean="0"/>
              <a:t> - Implementación</a:t>
            </a:r>
            <a:endParaRPr lang="es-E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749914" y="332656"/>
            <a:ext cx="7778750" cy="5253038"/>
          </a:xfrm>
          <a:prstGeom prst="rect">
            <a:avLst/>
          </a:prstGeom>
        </p:spPr>
        <p:txBody>
          <a:bodyPr lIns="45720" rIns="45720" anchor="b"/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pt-BR" sz="48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simbólica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</a:p>
          <a:p>
            <a:pPr algn="l" fontAlgn="auto">
              <a:spcAft>
                <a:spcPts val="0"/>
              </a:spcAft>
              <a:defRPr/>
            </a:pP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7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2.3 – Estructura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895048" y="1191316"/>
            <a:ext cx="7632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2400" dirty="0" smtClean="0"/>
              <a:t>Podemos </a:t>
            </a:r>
            <a:r>
              <a:rPr lang="es-ES" sz="2400" dirty="0"/>
              <a:t>ver a la </a:t>
            </a:r>
            <a:r>
              <a:rPr lang="es-ES" sz="2400" i="1" dirty="0"/>
              <a:t>JVM</a:t>
            </a:r>
            <a:r>
              <a:rPr lang="es-ES" sz="2400" dirty="0"/>
              <a:t> como una </a:t>
            </a:r>
            <a:r>
              <a:rPr lang="es-ES" sz="2400" dirty="0" smtClean="0"/>
              <a:t>máquina </a:t>
            </a:r>
            <a:r>
              <a:rPr lang="es-ES" sz="2400" dirty="0"/>
              <a:t>con tres </a:t>
            </a:r>
            <a:r>
              <a:rPr lang="es-ES" sz="2400" dirty="0" smtClean="0"/>
              <a:t>partes:</a:t>
            </a:r>
          </a:p>
          <a:p>
            <a:pPr marL="1085850" lvl="1" indent="-342900" eaLnBrk="1" hangingPunct="1">
              <a:buFont typeface="Wingdings" pitchFamily="2" charset="2"/>
              <a:buChar char="q"/>
            </a:pPr>
            <a:r>
              <a:rPr lang="es-ES" sz="2400" i="1" dirty="0" err="1" smtClean="0"/>
              <a:t>ClassArea</a:t>
            </a:r>
            <a:r>
              <a:rPr lang="es-ES" sz="2400" dirty="0" smtClean="0"/>
              <a:t>: información de clases y métodos.</a:t>
            </a:r>
          </a:p>
          <a:p>
            <a:pPr marL="1085850" lvl="1" indent="-342900" eaLnBrk="1" hangingPunct="1">
              <a:buFont typeface="Wingdings" pitchFamily="2" charset="2"/>
              <a:buChar char="q"/>
            </a:pPr>
            <a:r>
              <a:rPr lang="es-ES" sz="2400" i="1" dirty="0" err="1" smtClean="0"/>
              <a:t>Heap</a:t>
            </a:r>
            <a:r>
              <a:rPr lang="es-ES" sz="2400" dirty="0" smtClean="0"/>
              <a:t>: información de objetos dinámicos.</a:t>
            </a:r>
          </a:p>
          <a:p>
            <a:pPr marL="1085850" lvl="1" indent="-342900" eaLnBrk="1" hangingPunct="1">
              <a:buFont typeface="Wingdings" pitchFamily="2" charset="2"/>
              <a:buChar char="q"/>
            </a:pPr>
            <a:r>
              <a:rPr lang="es-ES" sz="2400" i="1" dirty="0"/>
              <a:t>Java </a:t>
            </a:r>
            <a:r>
              <a:rPr lang="es-ES" sz="2400" i="1" dirty="0" err="1" smtClean="0"/>
              <a:t>stack</a:t>
            </a:r>
            <a:r>
              <a:rPr lang="es-ES" sz="2400" dirty="0" smtClean="0"/>
              <a:t>: información de cada </a:t>
            </a:r>
            <a:r>
              <a:rPr lang="es-ES" sz="2400" i="1" dirty="0" err="1" smtClean="0"/>
              <a:t>frame</a:t>
            </a:r>
            <a:r>
              <a:rPr lang="es-ES" sz="2400" dirty="0" smtClean="0"/>
              <a:t>.</a:t>
            </a:r>
            <a:endParaRPr lang="es-ES" sz="2000" dirty="0"/>
          </a:p>
        </p:txBody>
      </p:sp>
      <p:pic>
        <p:nvPicPr>
          <p:cNvPr id="12" name="11 Imagen" descr="http://www.cs.sjsu.edu/~pearce/modules/lectures/co/jvm/organization_files/image008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42" y="3645024"/>
            <a:ext cx="6408711" cy="2804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4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2.1 </a:t>
            </a:r>
            <a:r>
              <a:rPr lang="es-ES" dirty="0"/>
              <a:t>-</a:t>
            </a:r>
            <a:r>
              <a:rPr lang="es-ES" dirty="0" smtClean="0"/>
              <a:t> Máquina virtuales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2.2 </a:t>
            </a:r>
            <a:r>
              <a:rPr lang="es-ES" dirty="0" smtClean="0"/>
              <a:t>- Introducción a una JVM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2.3 </a:t>
            </a:r>
            <a:r>
              <a:rPr lang="es-ES" dirty="0" smtClean="0"/>
              <a:t>- Estructura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2.4 </a:t>
            </a:r>
            <a:r>
              <a:rPr lang="es-ES" b="1" dirty="0"/>
              <a:t>-</a:t>
            </a:r>
            <a:r>
              <a:rPr lang="es-ES" b="1" dirty="0" smtClean="0"/>
              <a:t> Ejecución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2.5 </a:t>
            </a:r>
            <a:r>
              <a:rPr lang="es-ES" dirty="0"/>
              <a:t>-</a:t>
            </a:r>
            <a:r>
              <a:rPr lang="es-ES" dirty="0" smtClean="0"/>
              <a:t> Archivos .</a:t>
            </a:r>
            <a:r>
              <a:rPr lang="es-ES" i="1" dirty="0" err="1" smtClean="0"/>
              <a:t>class</a:t>
            </a:r>
            <a:endParaRPr lang="es-ES" i="1" dirty="0"/>
          </a:p>
          <a:p>
            <a:pPr>
              <a:lnSpc>
                <a:spcPct val="120000"/>
              </a:lnSpc>
              <a:defRPr/>
            </a:pPr>
            <a:r>
              <a:rPr lang="es-ES" sz="2100" dirty="0">
                <a:solidFill>
                  <a:schemeClr val="accent1"/>
                </a:solidFill>
              </a:rPr>
              <a:t>2.6</a:t>
            </a:r>
            <a:r>
              <a:rPr lang="es-ES" dirty="0" smtClean="0"/>
              <a:t> - Implementación</a:t>
            </a:r>
            <a:endParaRPr lang="es-E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2.4 – Ejecución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895048" y="1412776"/>
            <a:ext cx="76327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2400" dirty="0"/>
              <a:t>La </a:t>
            </a:r>
            <a:r>
              <a:rPr lang="es-ES" sz="2400" i="1" dirty="0"/>
              <a:t>JVM</a:t>
            </a:r>
            <a:r>
              <a:rPr lang="es-ES" sz="2400" dirty="0"/>
              <a:t> sigue el patrón de un intérprete basado en pila creando un </a:t>
            </a:r>
            <a:r>
              <a:rPr lang="es-ES" sz="2400" i="1" dirty="0" err="1"/>
              <a:t>frame</a:t>
            </a:r>
            <a:r>
              <a:rPr lang="es-ES" sz="2400" dirty="0"/>
              <a:t> por cada ejecución de método, cuando el método termina el control pasa al </a:t>
            </a:r>
            <a:r>
              <a:rPr lang="es-ES" sz="2400" dirty="0" err="1"/>
              <a:t>frame</a:t>
            </a:r>
            <a:r>
              <a:rPr lang="es-ES" sz="2400" dirty="0"/>
              <a:t> </a:t>
            </a:r>
            <a:r>
              <a:rPr lang="es-ES" sz="2400" dirty="0" smtClean="0"/>
              <a:t>padre.</a:t>
            </a:r>
          </a:p>
          <a:p>
            <a:pPr eaLnBrk="1" hangingPunct="1"/>
            <a:endParaRPr lang="es-ES" sz="2400" dirty="0"/>
          </a:p>
          <a:p>
            <a:pPr eaLnBrk="1" hangingPunct="1"/>
            <a:endParaRPr lang="es-ES" sz="2400" dirty="0" smtClean="0"/>
          </a:p>
          <a:p>
            <a:pPr eaLnBrk="1" hangingPunct="1"/>
            <a:r>
              <a:rPr lang="es-ES" sz="2400" dirty="0"/>
              <a:t>La ejecución se hace a través de 212 instrucciones que se ocupan de distintas tareas, si existen para distintos tipos usan un prefijo (i para </a:t>
            </a:r>
            <a:r>
              <a:rPr lang="es-ES" sz="2400" i="1" dirty="0" err="1"/>
              <a:t>integer</a:t>
            </a:r>
            <a:r>
              <a:rPr lang="es-ES" sz="2400" dirty="0"/>
              <a:t>, d para </a:t>
            </a:r>
            <a:r>
              <a:rPr lang="es-ES" sz="2400" i="1" dirty="0" err="1"/>
              <a:t>double</a:t>
            </a:r>
            <a:r>
              <a:rPr lang="es-ES" sz="2400" dirty="0"/>
              <a:t>, </a:t>
            </a:r>
            <a:r>
              <a:rPr lang="es-ES" sz="2400" dirty="0" err="1"/>
              <a:t>etc</a:t>
            </a:r>
            <a:r>
              <a:rPr lang="es-ES" sz="2400" dirty="0" smtClean="0"/>
              <a:t>).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57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909194" y="1132584"/>
            <a:ext cx="76327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Operaciones </a:t>
            </a:r>
            <a:r>
              <a:rPr lang="es-ES" b="1" dirty="0"/>
              <a:t>con la pila</a:t>
            </a:r>
            <a:r>
              <a:rPr lang="es-ES" dirty="0"/>
              <a:t>: poner elementos (</a:t>
            </a:r>
            <a:r>
              <a:rPr lang="es-ES" i="1" dirty="0" err="1"/>
              <a:t>bipush</a:t>
            </a:r>
            <a:r>
              <a:rPr lang="es-ES" dirty="0"/>
              <a:t>), quitarlos (pop), duplicarlos (</a:t>
            </a:r>
            <a:r>
              <a:rPr lang="es-ES" i="1" dirty="0" err="1"/>
              <a:t>dup</a:t>
            </a:r>
            <a:r>
              <a:rPr lang="es-ES" dirty="0"/>
              <a:t>), etc.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Aritméticas</a:t>
            </a:r>
            <a:r>
              <a:rPr lang="es-ES" dirty="0"/>
              <a:t>: sumas, restas, multiplicaciones de distintos tipos (</a:t>
            </a:r>
            <a:r>
              <a:rPr lang="es-ES" i="1" dirty="0" err="1"/>
              <a:t>iadd</a:t>
            </a:r>
            <a:r>
              <a:rPr lang="es-ES" dirty="0"/>
              <a:t>, </a:t>
            </a:r>
            <a:r>
              <a:rPr lang="es-ES" i="1" dirty="0" err="1"/>
              <a:t>fadd</a:t>
            </a:r>
            <a:r>
              <a:rPr lang="es-ES" dirty="0"/>
              <a:t>, </a:t>
            </a:r>
            <a:r>
              <a:rPr lang="es-ES" i="1" dirty="0" err="1"/>
              <a:t>dmul</a:t>
            </a:r>
            <a:r>
              <a:rPr lang="es-ES" dirty="0"/>
              <a:t>).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Carga </a:t>
            </a:r>
            <a:r>
              <a:rPr lang="es-ES" b="1" dirty="0"/>
              <a:t>y guardado</a:t>
            </a:r>
            <a:r>
              <a:rPr lang="es-ES" dirty="0"/>
              <a:t>: cargar (</a:t>
            </a:r>
            <a:r>
              <a:rPr lang="es-ES" i="1" dirty="0" err="1"/>
              <a:t>iload</a:t>
            </a:r>
            <a:r>
              <a:rPr lang="es-ES" dirty="0"/>
              <a:t>) o guardar elementos desde memoria local (</a:t>
            </a:r>
            <a:r>
              <a:rPr lang="es-ES" i="1" dirty="0" err="1"/>
              <a:t>istore</a:t>
            </a:r>
            <a:r>
              <a:rPr lang="es-ES" dirty="0"/>
              <a:t>).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Control </a:t>
            </a:r>
            <a:r>
              <a:rPr lang="es-ES" b="1" dirty="0"/>
              <a:t>de flujo</a:t>
            </a:r>
            <a:r>
              <a:rPr lang="es-ES" dirty="0"/>
              <a:t>: salto mediante comparación de valores (</a:t>
            </a:r>
            <a:r>
              <a:rPr lang="es-ES" i="1" dirty="0" err="1"/>
              <a:t>if_icmpeq</a:t>
            </a:r>
            <a:r>
              <a:rPr lang="es-ES" dirty="0"/>
              <a:t>), a  subrutina, por excepciones (</a:t>
            </a:r>
            <a:r>
              <a:rPr lang="es-ES" i="1" dirty="0" err="1"/>
              <a:t>athrow</a:t>
            </a:r>
            <a:r>
              <a:rPr lang="es-ES" dirty="0"/>
              <a:t>).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Acceso </a:t>
            </a:r>
            <a:r>
              <a:rPr lang="es-ES" b="1" dirty="0"/>
              <a:t>a campos</a:t>
            </a:r>
            <a:r>
              <a:rPr lang="es-ES" dirty="0"/>
              <a:t>: para acceder a campos de clases (</a:t>
            </a:r>
            <a:r>
              <a:rPr lang="es-ES" i="1" dirty="0" err="1"/>
              <a:t>getfield</a:t>
            </a:r>
            <a:r>
              <a:rPr lang="es-ES" dirty="0"/>
              <a:t>, </a:t>
            </a:r>
            <a:r>
              <a:rPr lang="es-ES" i="1" dirty="0" err="1"/>
              <a:t>putfield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Invocación </a:t>
            </a:r>
            <a:r>
              <a:rPr lang="es-ES" b="1" dirty="0"/>
              <a:t>de métodos</a:t>
            </a:r>
            <a:r>
              <a:rPr lang="es-ES" dirty="0"/>
              <a:t>: </a:t>
            </a:r>
            <a:r>
              <a:rPr lang="es-ES" dirty="0" smtClean="0"/>
              <a:t>ya </a:t>
            </a:r>
            <a:r>
              <a:rPr lang="es-ES" dirty="0"/>
              <a:t>sean estáticos (</a:t>
            </a:r>
            <a:r>
              <a:rPr lang="es-ES" i="1" dirty="0" err="1"/>
              <a:t>invokestatic</a:t>
            </a:r>
            <a:r>
              <a:rPr lang="es-ES" dirty="0"/>
              <a:t>), de interfaces (</a:t>
            </a:r>
            <a:r>
              <a:rPr lang="es-ES" i="1" dirty="0" err="1"/>
              <a:t>invokeinterface</a:t>
            </a:r>
            <a:r>
              <a:rPr lang="es-ES" dirty="0"/>
              <a:t>), etc.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Objetos</a:t>
            </a:r>
            <a:r>
              <a:rPr lang="es-ES" dirty="0"/>
              <a:t>: para reservar memoria de objetos (</a:t>
            </a:r>
            <a:r>
              <a:rPr lang="es-ES" i="1" dirty="0"/>
              <a:t>new</a:t>
            </a:r>
            <a:r>
              <a:rPr lang="es-ES" dirty="0"/>
              <a:t>) o </a:t>
            </a:r>
            <a:r>
              <a:rPr lang="es-ES" dirty="0" err="1"/>
              <a:t>arrays</a:t>
            </a:r>
            <a:r>
              <a:rPr lang="es-ES" dirty="0"/>
              <a:t> (</a:t>
            </a:r>
            <a:r>
              <a:rPr lang="es-ES" i="1" dirty="0" err="1"/>
              <a:t>newarray</a:t>
            </a:r>
            <a:r>
              <a:rPr lang="es-ES" dirty="0"/>
              <a:t>).</a:t>
            </a:r>
          </a:p>
          <a:p>
            <a:pPr marL="285750" indent="-285750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s-ES" b="1" dirty="0" smtClean="0"/>
              <a:t>Conversión </a:t>
            </a:r>
            <a:r>
              <a:rPr lang="es-ES" b="1" dirty="0"/>
              <a:t>de tipos</a:t>
            </a:r>
            <a:r>
              <a:rPr lang="es-ES" dirty="0"/>
              <a:t>: cambio de un tipo (</a:t>
            </a:r>
            <a:r>
              <a:rPr lang="es-ES" i="1" dirty="0"/>
              <a:t>f2i</a:t>
            </a:r>
            <a:r>
              <a:rPr lang="es-ES" dirty="0"/>
              <a:t>) a otro o comprobación de tipos (</a:t>
            </a:r>
            <a:r>
              <a:rPr lang="es-ES" i="1" dirty="0" err="1"/>
              <a:t>checkcast</a:t>
            </a:r>
            <a:r>
              <a:rPr lang="es-ES" dirty="0"/>
              <a:t>).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2.4 – Ejecución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99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2.1 </a:t>
            </a:r>
            <a:r>
              <a:rPr lang="es-ES" dirty="0"/>
              <a:t>-</a:t>
            </a:r>
            <a:r>
              <a:rPr lang="es-ES" dirty="0" smtClean="0"/>
              <a:t> Máquina virtuales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2.2 </a:t>
            </a:r>
            <a:r>
              <a:rPr lang="es-ES" dirty="0" smtClean="0"/>
              <a:t>- Introducción a una JVM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2.3 </a:t>
            </a:r>
            <a:r>
              <a:rPr lang="es-ES" dirty="0" smtClean="0"/>
              <a:t>- Estructura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2.4 </a:t>
            </a:r>
            <a:r>
              <a:rPr lang="es-ES" dirty="0"/>
              <a:t>-</a:t>
            </a:r>
            <a:r>
              <a:rPr lang="es-ES" dirty="0" smtClean="0"/>
              <a:t> Ejecución</a:t>
            </a:r>
          </a:p>
          <a:p>
            <a:pPr>
              <a:lnSpc>
                <a:spcPct val="120000"/>
              </a:lnSpc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2.5 </a:t>
            </a:r>
            <a:r>
              <a:rPr lang="es-ES" b="1" dirty="0"/>
              <a:t>-</a:t>
            </a:r>
            <a:r>
              <a:rPr lang="es-ES" b="1" dirty="0" smtClean="0"/>
              <a:t> Archivos .</a:t>
            </a:r>
            <a:r>
              <a:rPr lang="es-ES" b="1" i="1" dirty="0" err="1" smtClean="0"/>
              <a:t>class</a:t>
            </a:r>
            <a:endParaRPr lang="es-ES" b="1" i="1" dirty="0"/>
          </a:p>
          <a:p>
            <a:pPr>
              <a:lnSpc>
                <a:spcPct val="120000"/>
              </a:lnSpc>
              <a:defRPr/>
            </a:pPr>
            <a:r>
              <a:rPr lang="es-ES" sz="2100" dirty="0">
                <a:solidFill>
                  <a:schemeClr val="accent1"/>
                </a:solidFill>
              </a:rPr>
              <a:t>2.6</a:t>
            </a:r>
            <a:r>
              <a:rPr lang="es-ES" dirty="0" smtClean="0"/>
              <a:t> - Implementación</a:t>
            </a:r>
            <a:endParaRPr lang="es-E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>
            <a:spLocks noChangeArrowheads="1"/>
          </p:cNvSpPr>
          <p:nvPr/>
        </p:nvSpPr>
        <p:spPr bwMode="auto">
          <a:xfrm>
            <a:off x="651669" y="980728"/>
            <a:ext cx="76327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2000" dirty="0" smtClean="0"/>
              <a:t>Como hemos mencionado los archivos fuente de java son compilados a un archivo .</a:t>
            </a:r>
            <a:r>
              <a:rPr lang="es-ES" sz="2000" dirty="0" err="1" smtClean="0"/>
              <a:t>class</a:t>
            </a:r>
            <a:r>
              <a:rPr lang="es-ES" sz="2000" dirty="0" smtClean="0"/>
              <a:t> (</a:t>
            </a:r>
            <a:r>
              <a:rPr lang="es-ES" sz="2000" dirty="0"/>
              <a:t>agrupados en bytes</a:t>
            </a:r>
            <a:r>
              <a:rPr lang="es-ES" sz="2000" dirty="0" smtClean="0"/>
              <a:t>).</a:t>
            </a:r>
          </a:p>
          <a:p>
            <a:pPr eaLnBrk="1" hangingPunct="1"/>
            <a:endParaRPr lang="es-ES" sz="2000" dirty="0" smtClean="0"/>
          </a:p>
          <a:p>
            <a:pPr eaLnBrk="1" hangingPunct="1"/>
            <a:r>
              <a:rPr lang="es-ES" sz="2000" dirty="0" smtClean="0"/>
              <a:t>Estos son </a:t>
            </a:r>
            <a:r>
              <a:rPr lang="es-ES" sz="2000" dirty="0"/>
              <a:t>los que la </a:t>
            </a:r>
            <a:r>
              <a:rPr lang="es-ES" sz="2000" i="1" dirty="0"/>
              <a:t>JVM</a:t>
            </a:r>
            <a:r>
              <a:rPr lang="es-ES" sz="2000" dirty="0"/>
              <a:t> usa para la ejecución, conteniendo las instrucciones </a:t>
            </a:r>
            <a:r>
              <a:rPr lang="es-ES" sz="2000" i="1" dirty="0" err="1"/>
              <a:t>bytecode</a:t>
            </a:r>
            <a:r>
              <a:rPr lang="es-ES" sz="2000" dirty="0"/>
              <a:t> además de la información de cada clase, almacenada en una estructura llamada </a:t>
            </a:r>
            <a:r>
              <a:rPr lang="es-ES" sz="2000" i="1" dirty="0" err="1"/>
              <a:t>Constant</a:t>
            </a:r>
            <a:r>
              <a:rPr lang="es-ES" sz="2000" i="1" dirty="0"/>
              <a:t> Pool</a:t>
            </a:r>
            <a:r>
              <a:rPr lang="es-ES" sz="2000" dirty="0" smtClean="0"/>
              <a:t>.</a:t>
            </a:r>
          </a:p>
          <a:p>
            <a:pPr eaLnBrk="1" hangingPunct="1"/>
            <a:endParaRPr lang="es-ES" sz="2000" dirty="0"/>
          </a:p>
          <a:p>
            <a:pPr eaLnBrk="1" hangingPunct="1"/>
            <a:r>
              <a:rPr lang="es-ES" sz="2000" dirty="0" smtClean="0"/>
              <a:t>Dichas instrucciones no </a:t>
            </a:r>
            <a:r>
              <a:rPr lang="es-ES" sz="2000" dirty="0"/>
              <a:t>utilizan la información de ejecución de clases, interfaces, </a:t>
            </a:r>
            <a:r>
              <a:rPr lang="es-ES" sz="2000" i="1" dirty="0" err="1"/>
              <a:t>arrays</a:t>
            </a:r>
            <a:r>
              <a:rPr lang="es-ES" sz="2000" dirty="0"/>
              <a:t>, </a:t>
            </a:r>
            <a:r>
              <a:rPr lang="es-ES" sz="2000" dirty="0" err="1"/>
              <a:t>etc</a:t>
            </a:r>
            <a:r>
              <a:rPr lang="es-ES" sz="2000" dirty="0"/>
              <a:t>, sino que </a:t>
            </a:r>
            <a:r>
              <a:rPr lang="es-ES" sz="2000" dirty="0" smtClean="0"/>
              <a:t>hacen </a:t>
            </a:r>
            <a:r>
              <a:rPr lang="es-ES" sz="2000" dirty="0"/>
              <a:t>referencia a la información simbólica de la </a:t>
            </a:r>
            <a:r>
              <a:rPr lang="es-ES" sz="2000" i="1" dirty="0" err="1"/>
              <a:t>Constant</a:t>
            </a:r>
            <a:r>
              <a:rPr lang="es-ES" sz="2000" i="1" dirty="0"/>
              <a:t> Pool</a:t>
            </a:r>
            <a:r>
              <a:rPr lang="es-ES" sz="2000" dirty="0"/>
              <a:t>, así si una instrucción necesita saber sobre qué clase está ejecutando una instrucción </a:t>
            </a:r>
            <a:r>
              <a:rPr lang="es-ES" sz="2000" i="1" dirty="0" err="1"/>
              <a:t>getstatic</a:t>
            </a:r>
            <a:r>
              <a:rPr lang="es-ES" sz="2000" dirty="0"/>
              <a:t>, hará referencia a la </a:t>
            </a:r>
            <a:r>
              <a:rPr lang="es-ES" sz="2000" i="1" dirty="0" err="1"/>
              <a:t>Constant</a:t>
            </a:r>
            <a:r>
              <a:rPr lang="es-ES" sz="2000" i="1" dirty="0"/>
              <a:t> Pool</a:t>
            </a:r>
            <a:r>
              <a:rPr lang="es-ES" sz="2000" dirty="0"/>
              <a:t> y obtendrá esta </a:t>
            </a:r>
            <a:r>
              <a:rPr lang="es-ES" sz="2000" dirty="0" smtClean="0"/>
              <a:t>información.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2.5 – Archivos .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class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66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2.5 – Archivos .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class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67020" y="2348880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Los archivos .</a:t>
            </a:r>
            <a:r>
              <a:rPr lang="es-ES" sz="2000" i="1" dirty="0" err="1"/>
              <a:t>class</a:t>
            </a:r>
            <a:r>
              <a:rPr lang="es-ES" sz="2000" dirty="0"/>
              <a:t> comienzan con una cabecera </a:t>
            </a:r>
            <a:r>
              <a:rPr lang="es-ES" sz="2000" dirty="0" smtClean="0"/>
              <a:t>con un </a:t>
            </a:r>
            <a:r>
              <a:rPr lang="es-ES" sz="2000" i="1" dirty="0" err="1"/>
              <a:t>magic</a:t>
            </a:r>
            <a:r>
              <a:rPr lang="es-ES" sz="2000" dirty="0"/>
              <a:t> </a:t>
            </a:r>
            <a:r>
              <a:rPr lang="es-ES" sz="2000" i="1" dirty="0" err="1"/>
              <a:t>number</a:t>
            </a:r>
            <a:r>
              <a:rPr lang="es-ES" sz="2000" dirty="0"/>
              <a:t> (</a:t>
            </a:r>
            <a:r>
              <a:rPr lang="es-ES" sz="2000" dirty="0" smtClean="0"/>
              <a:t>0xCAFEBABE) y el </a:t>
            </a:r>
            <a:r>
              <a:rPr lang="es-ES" sz="2000" dirty="0"/>
              <a:t>número de </a:t>
            </a:r>
            <a:r>
              <a:rPr lang="es-ES" sz="2000" dirty="0" smtClean="0"/>
              <a:t>versión.</a:t>
            </a:r>
            <a:endParaRPr lang="es-ES" sz="2000" dirty="0"/>
          </a:p>
        </p:txBody>
      </p:sp>
      <p:pic>
        <p:nvPicPr>
          <p:cNvPr id="15363" name="Picture 3" descr="E:\Dropbox\PROYECTO\Doc\images\class\class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5" y="988568"/>
            <a:ext cx="2278062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2771800" y="1196752"/>
            <a:ext cx="2304256" cy="1152128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2.5 – Archivos .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class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15363" name="Picture 3" descr="E:\Dropbox\PROYECTO\Doc\images\class\class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5" y="988568"/>
            <a:ext cx="2278062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E:\Dropbox\PROYECTO\Doc\images\class\c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29" y="1700808"/>
            <a:ext cx="2904446" cy="41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>
            <a:endCxn id="17410" idx="1"/>
          </p:cNvCxnSpPr>
          <p:nvPr/>
        </p:nvCxnSpPr>
        <p:spPr>
          <a:xfrm>
            <a:off x="2793970" y="2188663"/>
            <a:ext cx="2230059" cy="1609801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491880" y="1191524"/>
            <a:ext cx="384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 continuación la </a:t>
            </a:r>
            <a:r>
              <a:rPr lang="es-ES" i="1" dirty="0" err="1" smtClean="0"/>
              <a:t>Constant</a:t>
            </a:r>
            <a:r>
              <a:rPr lang="es-ES" i="1" dirty="0" smtClean="0"/>
              <a:t> Pool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171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2.5 – Archivos .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class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67020" y="3216751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Después vienen los derechos de acceso de la clase codificados mediante una máscara de </a:t>
            </a:r>
            <a:r>
              <a:rPr lang="es-ES" sz="2000" dirty="0" smtClean="0"/>
              <a:t>bits.</a:t>
            </a:r>
            <a:endParaRPr lang="es-ES" sz="2000" dirty="0"/>
          </a:p>
        </p:txBody>
      </p:sp>
      <p:pic>
        <p:nvPicPr>
          <p:cNvPr id="15363" name="Picture 3" descr="E:\Dropbox\PROYECTO\Doc\images\class\class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5" y="988568"/>
            <a:ext cx="2278062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2771800" y="2708920"/>
            <a:ext cx="2592288" cy="507831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2.5 – Archivos .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class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70534" y="988568"/>
            <a:ext cx="4527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A continuación las interfaces implementadas por la clase y una lista de los campos y métodos de la clase.</a:t>
            </a:r>
            <a:endParaRPr lang="es-ES" sz="2000" dirty="0"/>
          </a:p>
        </p:txBody>
      </p:sp>
      <p:pic>
        <p:nvPicPr>
          <p:cNvPr id="15363" name="Picture 3" descr="E:\Dropbox\PROYECTO\Doc\images\class\class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5" y="988568"/>
            <a:ext cx="2278062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>
            <a:endCxn id="16386" idx="1"/>
          </p:cNvCxnSpPr>
          <p:nvPr/>
        </p:nvCxnSpPr>
        <p:spPr>
          <a:xfrm>
            <a:off x="2771800" y="4798649"/>
            <a:ext cx="1290309" cy="200463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E:\Dropbox\PROYECTO\Doc\images\class\meto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09" y="4293096"/>
            <a:ext cx="4236093" cy="14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14 Conector recto de flecha"/>
          <p:cNvCxnSpPr>
            <a:stCxn id="15363" idx="3"/>
            <a:endCxn id="16387" idx="1"/>
          </p:cNvCxnSpPr>
          <p:nvPr/>
        </p:nvCxnSpPr>
        <p:spPr>
          <a:xfrm flipV="1">
            <a:off x="2972557" y="3214711"/>
            <a:ext cx="1546069" cy="455939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 descr="E:\Dropbox\PROYECTO\Doc\images\class\f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26" y="2420888"/>
            <a:ext cx="2961226" cy="15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1.1 </a:t>
            </a:r>
            <a:r>
              <a:rPr lang="es-ES" b="1" dirty="0" smtClean="0"/>
              <a:t>- ¿</a:t>
            </a:r>
            <a:r>
              <a:rPr lang="fr-FR" b="1" dirty="0" err="1"/>
              <a:t>Q</a:t>
            </a:r>
            <a:r>
              <a:rPr lang="fr-FR" b="1" dirty="0" err="1" smtClean="0"/>
              <a:t>ué</a:t>
            </a:r>
            <a:r>
              <a:rPr lang="es-ES" b="1" dirty="0" smtClean="0"/>
              <a:t> es </a:t>
            </a:r>
            <a:r>
              <a:rPr lang="es-ES" b="1" dirty="0" err="1" smtClean="0"/>
              <a:t>jSyX</a:t>
            </a:r>
            <a:r>
              <a:rPr lang="es-ES" b="1" dirty="0" smtClean="0"/>
              <a:t>?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1.2 </a:t>
            </a:r>
            <a:r>
              <a:rPr lang="es-ES" dirty="0" smtClean="0"/>
              <a:t>- Ejecución simbólica</a:t>
            </a:r>
          </a:p>
          <a:p>
            <a:pPr>
              <a:defRPr/>
            </a:pPr>
            <a:r>
              <a:rPr lang="es-ES" dirty="0">
                <a:solidFill>
                  <a:schemeClr val="accent1"/>
                </a:solidFill>
              </a:rPr>
              <a:t>1.3</a:t>
            </a:r>
            <a:r>
              <a:rPr lang="es-ES" dirty="0"/>
              <a:t> – Posibles aplicaciones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2.5 – Archivos .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class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79912" y="2767279"/>
            <a:ext cx="4779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La última </a:t>
            </a:r>
            <a:r>
              <a:rPr lang="es-ES" sz="2000" dirty="0"/>
              <a:t>parte se reserva para los atributos de clase como puede ser el nombre del archivo fuente que originó el .</a:t>
            </a:r>
            <a:r>
              <a:rPr lang="es-ES" sz="2000" i="1" dirty="0" err="1"/>
              <a:t>class</a:t>
            </a:r>
            <a:r>
              <a:rPr lang="es-ES" sz="2000" dirty="0"/>
              <a:t>.</a:t>
            </a:r>
          </a:p>
        </p:txBody>
      </p:sp>
      <p:pic>
        <p:nvPicPr>
          <p:cNvPr id="15363" name="Picture 3" descr="E:\Dropbox\PROYECTO\Doc\images\class\class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5" y="988568"/>
            <a:ext cx="2278062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V="1">
            <a:off x="2771800" y="4090718"/>
            <a:ext cx="1696219" cy="1642540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2.1 </a:t>
            </a:r>
            <a:r>
              <a:rPr lang="es-ES" dirty="0"/>
              <a:t>-</a:t>
            </a:r>
            <a:r>
              <a:rPr lang="es-ES" dirty="0" smtClean="0"/>
              <a:t> Máquina virtuales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2.2 </a:t>
            </a:r>
            <a:r>
              <a:rPr lang="es-ES" dirty="0" smtClean="0"/>
              <a:t>- Introducción a una JVM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2.3 </a:t>
            </a:r>
            <a:r>
              <a:rPr lang="es-ES" dirty="0" smtClean="0"/>
              <a:t>- Estructura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2.4 </a:t>
            </a:r>
            <a:r>
              <a:rPr lang="es-ES" dirty="0"/>
              <a:t>-</a:t>
            </a:r>
            <a:r>
              <a:rPr lang="es-ES" dirty="0" smtClean="0"/>
              <a:t> Ejecución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2.5 </a:t>
            </a:r>
            <a:r>
              <a:rPr lang="es-ES" dirty="0"/>
              <a:t>-</a:t>
            </a:r>
            <a:r>
              <a:rPr lang="es-ES" dirty="0" smtClean="0"/>
              <a:t> Archivos .</a:t>
            </a:r>
            <a:r>
              <a:rPr lang="es-ES" i="1" dirty="0" err="1" smtClean="0"/>
              <a:t>class</a:t>
            </a:r>
            <a:endParaRPr lang="es-ES" i="1" dirty="0"/>
          </a:p>
          <a:p>
            <a:pPr>
              <a:lnSpc>
                <a:spcPct val="120000"/>
              </a:lnSpc>
              <a:defRPr/>
            </a:pPr>
            <a:r>
              <a:rPr lang="es-ES" sz="2100" b="1" dirty="0">
                <a:solidFill>
                  <a:schemeClr val="accent1"/>
                </a:solidFill>
              </a:rPr>
              <a:t>2.6</a:t>
            </a:r>
            <a:r>
              <a:rPr lang="es-ES" b="1" dirty="0" smtClean="0"/>
              <a:t> - Implementación</a:t>
            </a:r>
            <a:endParaRPr lang="es-ES" b="1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2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792480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BCEL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827584" y="1541591"/>
            <a:ext cx="75734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La librería </a:t>
            </a:r>
            <a:r>
              <a:rPr lang="es-ES" sz="2000" i="1" dirty="0" smtClean="0"/>
              <a:t>BCEL</a:t>
            </a:r>
            <a:r>
              <a:rPr lang="es-ES" sz="2000" dirty="0" smtClean="0"/>
              <a:t> </a:t>
            </a:r>
            <a:r>
              <a:rPr lang="es-ES" sz="2000" dirty="0"/>
              <a:t>(</a:t>
            </a:r>
            <a:r>
              <a:rPr lang="es-ES" sz="2000" i="1" dirty="0"/>
              <a:t>Byte </a:t>
            </a:r>
            <a:r>
              <a:rPr lang="es-ES" sz="2000" i="1" dirty="0" err="1"/>
              <a:t>Code</a:t>
            </a:r>
            <a:r>
              <a:rPr lang="es-ES" sz="2000" i="1" dirty="0"/>
              <a:t> </a:t>
            </a:r>
            <a:r>
              <a:rPr lang="es-ES" sz="2000" i="1" dirty="0" err="1"/>
              <a:t>Engineering</a:t>
            </a:r>
            <a:r>
              <a:rPr lang="es-ES" sz="2000" i="1" dirty="0"/>
              <a:t> Library</a:t>
            </a:r>
            <a:r>
              <a:rPr lang="es-ES" sz="2000" dirty="0"/>
              <a:t>) es una librería para analizar, manipular y crear archivos </a:t>
            </a:r>
            <a:r>
              <a:rPr lang="es-ES" sz="2000" i="1" dirty="0"/>
              <a:t>Java</a:t>
            </a:r>
            <a:r>
              <a:rPr lang="es-ES" sz="2000" dirty="0"/>
              <a:t> </a:t>
            </a:r>
            <a:r>
              <a:rPr lang="es-ES" sz="2000" i="1" dirty="0" err="1" smtClean="0"/>
              <a:t>Class</a:t>
            </a:r>
            <a:r>
              <a:rPr lang="es-ES" sz="2000" dirty="0" smtClean="0"/>
              <a:t>.  </a:t>
            </a:r>
            <a:r>
              <a:rPr lang="es-ES" sz="2000" dirty="0"/>
              <a:t>En nuestro contexto es una ayuda para </a:t>
            </a:r>
            <a:r>
              <a:rPr lang="es-ES" sz="2000" dirty="0" err="1"/>
              <a:t>parsear</a:t>
            </a:r>
            <a:r>
              <a:rPr lang="es-ES" sz="2000" dirty="0"/>
              <a:t> los archivos </a:t>
            </a:r>
            <a:r>
              <a:rPr lang="es-ES" sz="2000" i="1" dirty="0"/>
              <a:t>.</a:t>
            </a:r>
            <a:r>
              <a:rPr lang="es-ES" sz="2000" i="1" dirty="0" err="1"/>
              <a:t>class</a:t>
            </a:r>
            <a:r>
              <a:rPr lang="es-ES" sz="2000" dirty="0"/>
              <a:t> y obtener toda la información que necesitamos para la ejecución del </a:t>
            </a:r>
            <a:r>
              <a:rPr lang="es-ES" sz="2000" i="1" dirty="0" err="1"/>
              <a:t>bytecode</a:t>
            </a:r>
            <a:r>
              <a:rPr lang="es-ES" sz="2000" dirty="0"/>
              <a:t> en nuestra máquina virtual de </a:t>
            </a:r>
            <a:r>
              <a:rPr lang="es-ES" sz="2000" i="1" dirty="0"/>
              <a:t>Java</a:t>
            </a:r>
            <a:r>
              <a:rPr lang="es-ES" sz="2000" dirty="0"/>
              <a:t> </a:t>
            </a:r>
            <a:r>
              <a:rPr lang="es-ES" sz="2000" i="1" dirty="0" err="1"/>
              <a:t>jSyX</a:t>
            </a:r>
            <a:r>
              <a:rPr lang="es-ES" sz="2000" dirty="0"/>
              <a:t>.</a:t>
            </a:r>
          </a:p>
          <a:p>
            <a:endParaRPr lang="es-ES" sz="2000" dirty="0"/>
          </a:p>
        </p:txBody>
      </p:sp>
      <p:sp>
        <p:nvSpPr>
          <p:cNvPr id="10" name="9 Rectángulo"/>
          <p:cNvSpPr/>
          <p:nvPr/>
        </p:nvSpPr>
        <p:spPr>
          <a:xfrm>
            <a:off x="899545" y="3861048"/>
            <a:ext cx="7632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Hacemos uso de dos de los paquetes principales de </a:t>
            </a:r>
            <a:r>
              <a:rPr lang="es-ES" sz="2000" i="1" dirty="0" smtClean="0"/>
              <a:t>BCEL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u="sng" dirty="0" err="1" smtClean="0"/>
              <a:t>org.apache.bcel</a:t>
            </a:r>
            <a:r>
              <a:rPr lang="es-ES" sz="2000" i="1" u="sng" dirty="0" err="1" smtClean="0"/>
              <a:t>.</a:t>
            </a:r>
            <a:r>
              <a:rPr lang="es-ES" sz="2000" u="sng" dirty="0" err="1" smtClean="0"/>
              <a:t>classfile</a:t>
            </a:r>
            <a:r>
              <a:rPr lang="es-ES" sz="2000" u="sng" dirty="0" smtClean="0"/>
              <a:t>: </a:t>
            </a:r>
            <a:r>
              <a:rPr lang="es-ES" sz="2000" dirty="0" smtClean="0"/>
              <a:t>nos permite acceder a la información guardada en .</a:t>
            </a:r>
            <a:r>
              <a:rPr lang="es-ES" sz="2000" dirty="0" err="1" smtClean="0"/>
              <a:t>class</a:t>
            </a:r>
            <a:r>
              <a:rPr lang="es-ES" sz="2000" dirty="0" smtClean="0"/>
              <a:t> sin preocuparnos de lecturas de bajo nivel, aunque sin ningún tipo de modificación.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u="sng" dirty="0" err="1" smtClean="0"/>
              <a:t>org.apache.bcel.generic</a:t>
            </a:r>
            <a:r>
              <a:rPr lang="es-ES" sz="2000" u="sng" dirty="0" smtClean="0"/>
              <a:t>: </a:t>
            </a:r>
            <a:r>
              <a:rPr lang="es-ES" sz="2000" dirty="0" smtClean="0"/>
              <a:t>permite modificaciones.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039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792480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Paquetes</a:t>
            </a:r>
          </a:p>
        </p:txBody>
      </p:sp>
      <p:pic>
        <p:nvPicPr>
          <p:cNvPr id="9" name="8 Imagen" descr="E:\Dropbox\PROYECTO\Doc\images\capture_06042013_1428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7" y="1589352"/>
            <a:ext cx="6912766" cy="389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4 Conector recto de flecha"/>
          <p:cNvCxnSpPr/>
          <p:nvPr/>
        </p:nvCxnSpPr>
        <p:spPr>
          <a:xfrm>
            <a:off x="1899505" y="2564904"/>
            <a:ext cx="512255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79425" y="5877272"/>
            <a:ext cx="4190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Clases de prueba para ejecución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792480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Paquetes</a:t>
            </a:r>
          </a:p>
        </p:txBody>
      </p:sp>
      <p:pic>
        <p:nvPicPr>
          <p:cNvPr id="9" name="8 Imagen" descr="E:\Dropbox\PROYECTO\Doc\images\capture_06042013_1428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7" y="1589352"/>
            <a:ext cx="6912766" cy="389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4 Conector recto de flecha"/>
          <p:cNvCxnSpPr/>
          <p:nvPr/>
        </p:nvCxnSpPr>
        <p:spPr>
          <a:xfrm flipH="1">
            <a:off x="6300192" y="2708920"/>
            <a:ext cx="864096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2149463" y="5839808"/>
            <a:ext cx="562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Clases para generación del archivo de 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13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697241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Paquetes</a:t>
            </a:r>
          </a:p>
        </p:txBody>
      </p:sp>
      <p:pic>
        <p:nvPicPr>
          <p:cNvPr id="9" name="8 Imagen" descr="E:\Dropbox\PROYECTO\Doc\images\capture_06042013_1428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87" y="1446541"/>
            <a:ext cx="6912766" cy="389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4 Conector recto de flecha"/>
          <p:cNvCxnSpPr>
            <a:endCxn id="17" idx="0"/>
          </p:cNvCxnSpPr>
          <p:nvPr/>
        </p:nvCxnSpPr>
        <p:spPr>
          <a:xfrm flipH="1">
            <a:off x="4514850" y="4302326"/>
            <a:ext cx="65540" cy="121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628650" y="5517232"/>
            <a:ext cx="7772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En paquete principal (JVM.java, Heap.java, </a:t>
            </a:r>
            <a:r>
              <a:rPr lang="es-ES" sz="1600" dirty="0" err="1" smtClean="0"/>
              <a:t>ClassArea.java,etc</a:t>
            </a:r>
            <a:r>
              <a:rPr lang="es-ES" sz="1600" dirty="0" smtClean="0"/>
              <a:t>.)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s-ES" sz="1600" dirty="0" smtClean="0"/>
              <a:t>En </a:t>
            </a:r>
            <a:r>
              <a:rPr lang="es-ES" sz="1600" dirty="0" err="1" smtClean="0"/>
              <a:t>subpaquete</a:t>
            </a:r>
            <a:r>
              <a:rPr lang="es-ES" sz="1600" dirty="0" smtClean="0"/>
              <a:t> test las relacionadas con la ejecución.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s-ES" sz="1600" dirty="0"/>
              <a:t>En </a:t>
            </a:r>
            <a:r>
              <a:rPr lang="es-ES" sz="1600" dirty="0" err="1"/>
              <a:t>subpaquete</a:t>
            </a:r>
            <a:r>
              <a:rPr lang="es-ES" sz="1600" dirty="0"/>
              <a:t> </a:t>
            </a:r>
            <a:r>
              <a:rPr lang="es-ES" sz="1600" dirty="0" smtClean="0"/>
              <a:t>tipos la estructura de tipos.</a:t>
            </a: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276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697241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Clases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64424" y="1710176"/>
            <a:ext cx="77723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clase </a:t>
            </a:r>
            <a:r>
              <a:rPr lang="es-ES" sz="2000" i="1" dirty="0"/>
              <a:t>JVM</a:t>
            </a:r>
            <a:r>
              <a:rPr lang="es-ES" sz="2000" dirty="0"/>
              <a:t> contiene la máquina virtual en sí, contamos con las 3 zonas de memoria mencionadas, </a:t>
            </a:r>
            <a:r>
              <a:rPr lang="es-ES" sz="2000" dirty="0" smtClean="0"/>
              <a:t>el </a:t>
            </a:r>
            <a:r>
              <a:rPr lang="es-ES" sz="2000" i="1" dirty="0" err="1"/>
              <a:t>StackFrame</a:t>
            </a:r>
            <a:r>
              <a:rPr lang="es-ES" sz="2000" dirty="0"/>
              <a:t>, el </a:t>
            </a:r>
            <a:r>
              <a:rPr lang="es-ES" sz="2000" i="1" dirty="0" err="1"/>
              <a:t>Heap</a:t>
            </a:r>
            <a:r>
              <a:rPr lang="es-ES" sz="2000" dirty="0"/>
              <a:t> y el </a:t>
            </a:r>
            <a:r>
              <a:rPr lang="es-ES" sz="2000" i="1" dirty="0" err="1" smtClean="0"/>
              <a:t>ClassArea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r>
              <a:rPr lang="es-ES" sz="2000" dirty="0"/>
              <a:t>El </a:t>
            </a:r>
            <a:r>
              <a:rPr lang="es-ES" sz="2000" i="1" dirty="0" err="1"/>
              <a:t>Heap</a:t>
            </a:r>
            <a:r>
              <a:rPr lang="es-ES" sz="2000" dirty="0"/>
              <a:t> lo hemos diseñado mediante un </a:t>
            </a:r>
            <a:r>
              <a:rPr lang="es-ES" sz="2000" i="1" dirty="0" err="1"/>
              <a:t>array</a:t>
            </a:r>
            <a:r>
              <a:rPr lang="es-ES" sz="2000" dirty="0"/>
              <a:t> de </a:t>
            </a:r>
            <a:r>
              <a:rPr lang="es-ES" sz="2000" i="1" dirty="0" err="1"/>
              <a:t>JValue</a:t>
            </a:r>
            <a:r>
              <a:rPr lang="es-ES" sz="2000" dirty="0"/>
              <a:t> y un puntero con la siguiente posición libre del </a:t>
            </a:r>
            <a:r>
              <a:rPr lang="es-ES" sz="2000" i="1" dirty="0" err="1"/>
              <a:t>array</a:t>
            </a:r>
            <a:r>
              <a:rPr lang="es-ES" sz="2000" dirty="0"/>
              <a:t> además disponemos de métodos para crear los distintos elementos dinámicos.</a:t>
            </a:r>
          </a:p>
          <a:p>
            <a:endParaRPr lang="es-ES" sz="2000" dirty="0"/>
          </a:p>
          <a:p>
            <a:r>
              <a:rPr lang="es-ES" sz="2000" dirty="0"/>
              <a:t>El </a:t>
            </a:r>
            <a:r>
              <a:rPr lang="es-ES" sz="2000" i="1" dirty="0" err="1"/>
              <a:t>ClassArea</a:t>
            </a:r>
            <a:r>
              <a:rPr lang="es-ES" sz="2000" dirty="0"/>
              <a:t> que mantiene la información de clases se ha diseñado mediante un </a:t>
            </a:r>
            <a:r>
              <a:rPr lang="es-ES" sz="2000" i="1" dirty="0" err="1"/>
              <a:t>HashTable</a:t>
            </a:r>
            <a:r>
              <a:rPr lang="es-ES" sz="2000" dirty="0"/>
              <a:t> con clave el nombre de clase.</a:t>
            </a:r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40290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697241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Diagrama</a:t>
            </a:r>
          </a:p>
        </p:txBody>
      </p:sp>
      <p:pic>
        <p:nvPicPr>
          <p:cNvPr id="7" name="Picture 2" descr="http://yuml.me/f1143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8" y="1446541"/>
            <a:ext cx="6034241" cy="4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702438" y="5843020"/>
            <a:ext cx="562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/>
              <a:t>Estructura básica de clases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892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697241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Tipos de ejecución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44075" y="1446541"/>
            <a:ext cx="77723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Como hemos mencionado tenemos 2 tipos de ejecución básica no simbólica: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i="1" dirty="0"/>
              <a:t>OPCODE:</a:t>
            </a:r>
            <a:r>
              <a:rPr lang="es-ES" sz="2000" dirty="0"/>
              <a:t> leyendo directamente del </a:t>
            </a:r>
            <a:r>
              <a:rPr lang="es-ES" sz="2000" i="1" dirty="0" err="1"/>
              <a:t>bytecode</a:t>
            </a:r>
            <a:r>
              <a:rPr lang="es-ES" sz="2000" dirty="0"/>
              <a:t>, usando la clase </a:t>
            </a:r>
            <a:r>
              <a:rPr lang="es-ES" sz="2000" i="1" dirty="0" err="1"/>
              <a:t>Constants</a:t>
            </a:r>
            <a:r>
              <a:rPr lang="es-ES" sz="2000" dirty="0"/>
              <a:t> de </a:t>
            </a:r>
            <a:r>
              <a:rPr lang="es-ES" sz="2000" i="1" dirty="0"/>
              <a:t>BCEL</a:t>
            </a:r>
            <a:r>
              <a:rPr lang="es-ES" sz="2000" dirty="0"/>
              <a:t> para detectar </a:t>
            </a:r>
            <a:r>
              <a:rPr lang="es-ES" sz="2000" dirty="0" smtClean="0"/>
              <a:t>la </a:t>
            </a:r>
            <a:r>
              <a:rPr lang="es-ES" sz="2000" dirty="0"/>
              <a:t>instrucción y ejecutar.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000" i="1" dirty="0"/>
              <a:t>IHPC: </a:t>
            </a:r>
            <a:r>
              <a:rPr lang="es-ES" sz="2000" dirty="0"/>
              <a:t>haciendo uso del </a:t>
            </a:r>
            <a:r>
              <a:rPr lang="es-ES" sz="2000" i="1" dirty="0" err="1"/>
              <a:t>InstructionHandle</a:t>
            </a:r>
            <a:r>
              <a:rPr lang="es-ES" sz="2000" dirty="0"/>
              <a:t> se facilita en parte el trabajo de ejecución debido a que dicha clase nos </a:t>
            </a:r>
            <a:r>
              <a:rPr lang="es-ES" sz="2000" dirty="0" smtClean="0"/>
              <a:t>da información </a:t>
            </a:r>
            <a:r>
              <a:rPr lang="es-ES" sz="2000" dirty="0"/>
              <a:t>de cada instrucción</a:t>
            </a:r>
            <a:r>
              <a:rPr lang="es-ES" sz="2000" dirty="0" smtClean="0"/>
              <a:t>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8194" y="4293096"/>
            <a:ext cx="8308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2000" dirty="0" smtClean="0"/>
              <a:t>Además </a:t>
            </a:r>
            <a:r>
              <a:rPr lang="es-ES" sz="2000" dirty="0"/>
              <a:t>se permite la ejecución de métodos nativos mediante la clase </a:t>
            </a:r>
            <a:r>
              <a:rPr lang="es-ES" sz="2000" i="1" dirty="0" err="1" smtClean="0"/>
              <a:t>Natives</a:t>
            </a:r>
            <a:r>
              <a:rPr lang="es-ES" sz="2000" dirty="0" smtClean="0"/>
              <a:t>. Ésta se </a:t>
            </a:r>
            <a:r>
              <a:rPr lang="es-ES" sz="2000" dirty="0"/>
              <a:t>realiza comprobando en la máquina virtual si el método está marcado con el </a:t>
            </a:r>
            <a:r>
              <a:rPr lang="es-ES" sz="2000" dirty="0" err="1" smtClean="0"/>
              <a:t>flag</a:t>
            </a:r>
            <a:r>
              <a:rPr lang="es-ES" sz="2000" dirty="0" smtClean="0"/>
              <a:t> </a:t>
            </a:r>
            <a:r>
              <a:rPr lang="es-ES" sz="2000" i="1" dirty="0"/>
              <a:t>NATIVE</a:t>
            </a:r>
            <a:r>
              <a:rPr lang="es-ES" sz="2000" dirty="0"/>
              <a:t>, si es así se obtiene su </a:t>
            </a:r>
            <a:r>
              <a:rPr lang="es-ES" sz="2000" i="1" dirty="0" err="1" smtClean="0"/>
              <a:t>signature</a:t>
            </a:r>
            <a:r>
              <a:rPr lang="es-ES" sz="2000" dirty="0" smtClean="0"/>
              <a:t> </a:t>
            </a:r>
            <a:r>
              <a:rPr lang="es-ES" sz="2000" dirty="0"/>
              <a:t>y se pasa a comprobar usando la clase </a:t>
            </a:r>
            <a:r>
              <a:rPr lang="es-ES" sz="2000" dirty="0" err="1"/>
              <a:t>Natives</a:t>
            </a:r>
            <a:r>
              <a:rPr lang="es-ES" sz="2000" dirty="0"/>
              <a:t> si se dispone de una implementación del </a:t>
            </a:r>
            <a:r>
              <a:rPr lang="es-ES" sz="2000" dirty="0" smtClean="0"/>
              <a:t>mismo para su ejecución.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479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2.6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628650" y="697241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Tipos</a:t>
            </a:r>
          </a:p>
        </p:txBody>
      </p:sp>
      <p:pic>
        <p:nvPicPr>
          <p:cNvPr id="37890" name="Picture 2" descr="http://yuml.me/76481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9" y="3780961"/>
            <a:ext cx="807695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549275" y="1268760"/>
            <a:ext cx="7931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/>
          </a:p>
          <a:p>
            <a:r>
              <a:rPr lang="es-ES" sz="2000" dirty="0"/>
              <a:t>En cuanto a tipos se han incluido los que maneja la máquina virtual además para facilitar el trabajo se han creado algunos elementos extra para el trabajo con </a:t>
            </a:r>
            <a:r>
              <a:rPr lang="es-ES" sz="2000" i="1" dirty="0" err="1"/>
              <a:t>array</a:t>
            </a:r>
            <a:r>
              <a:rPr lang="es-ES" sz="2000" dirty="0" err="1"/>
              <a:t>s</a:t>
            </a:r>
            <a:r>
              <a:rPr lang="es-ES" sz="2000" dirty="0"/>
              <a:t> y objetos. La clase base es </a:t>
            </a:r>
            <a:r>
              <a:rPr lang="es-ES" sz="2000" dirty="0" err="1"/>
              <a:t>JValue</a:t>
            </a:r>
            <a:r>
              <a:rPr lang="es-ES" sz="2000" dirty="0"/>
              <a:t>, abstracta de la que todas los demás extienden que contiene un elemento </a:t>
            </a:r>
            <a:r>
              <a:rPr lang="es-ES" sz="2000" dirty="0" err="1"/>
              <a:t>Type</a:t>
            </a:r>
            <a:r>
              <a:rPr lang="es-ES" sz="2000" dirty="0"/>
              <a:t> de </a:t>
            </a:r>
            <a:r>
              <a:rPr lang="es-ES" sz="2000" i="1" dirty="0"/>
              <a:t>BCEL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7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918767" y="1844824"/>
            <a:ext cx="76327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s-ES" sz="2400" b="1" dirty="0" err="1" smtClean="0"/>
              <a:t>jSyx</a:t>
            </a:r>
            <a:r>
              <a:rPr lang="es-ES" sz="2400" b="1" dirty="0" smtClean="0"/>
              <a:t> es una máquina de ejecución simbólica de programas </a:t>
            </a:r>
            <a:r>
              <a:rPr lang="es-ES" sz="2400" b="1" dirty="0" smtClean="0"/>
              <a:t>Java</a:t>
            </a:r>
            <a:endParaRPr lang="es-ES" sz="2400" b="1" dirty="0"/>
          </a:p>
          <a:p>
            <a:pPr eaLnBrk="1" hangingPunct="1"/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918767" y="3584170"/>
            <a:ext cx="7632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Además ofrece:</a:t>
            </a:r>
            <a:endParaRPr lang="es-ES" sz="2400" dirty="0"/>
          </a:p>
          <a:p>
            <a:endParaRPr lang="es-ES" sz="2400" b="1" dirty="0"/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400" dirty="0" smtClean="0"/>
              <a:t>Ejecución normal de programas </a:t>
            </a:r>
            <a:r>
              <a:rPr lang="es-ES" sz="2400" dirty="0" smtClean="0"/>
              <a:t>Java </a:t>
            </a:r>
            <a:endParaRPr lang="es-ES" sz="2400" dirty="0"/>
          </a:p>
          <a:p>
            <a:pPr marL="800100" lvl="1" indent="-342900">
              <a:buFont typeface="Wingdings" pitchFamily="2" charset="2"/>
              <a:buChar char="q"/>
            </a:pPr>
            <a:r>
              <a:rPr lang="es-ES" sz="2400" dirty="0" smtClean="0"/>
              <a:t>Mostrar información sobre </a:t>
            </a:r>
            <a:r>
              <a:rPr lang="es-ES" sz="2400" dirty="0" err="1" smtClean="0"/>
              <a:t>bytcode</a:t>
            </a:r>
            <a:r>
              <a:rPr lang="es-ES" sz="2400" dirty="0" smtClean="0"/>
              <a:t> del archivo .</a:t>
            </a:r>
            <a:r>
              <a:rPr lang="es-ES" sz="2400" dirty="0" err="1" smtClean="0"/>
              <a:t>class</a:t>
            </a:r>
            <a:endParaRPr lang="es-ES" sz="24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>
                <a:solidFill>
                  <a:schemeClr val="bg1">
                    <a:lumMod val="50000"/>
                  </a:schemeClr>
                </a:solidFill>
                <a:effectLst/>
              </a:rPr>
              <a:t>1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.1 – ¿Qué es 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jSyx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?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2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749914" y="332656"/>
            <a:ext cx="7778750" cy="5253038"/>
          </a:xfrm>
          <a:prstGeom prst="rect">
            <a:avLst/>
          </a:prstGeom>
        </p:spPr>
        <p:txBody>
          <a:bodyPr lIns="45720" rIns="45720" anchor="b"/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pt-BR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</a:t>
            </a:r>
            <a:r>
              <a:rPr lang="es-ES" sz="4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 simbólica</a:t>
            </a:r>
            <a:endParaRPr lang="es-ES" sz="48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</a:p>
          <a:p>
            <a:pPr algn="l" fontAlgn="auto">
              <a:spcAft>
                <a:spcPts val="0"/>
              </a:spcAft>
              <a:defRPr/>
            </a:pP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3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/>
          </a:bodyPr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Simbólica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b="1" dirty="0">
                <a:solidFill>
                  <a:schemeClr val="accent1"/>
                </a:solidFill>
              </a:rPr>
              <a:t>1.1 </a:t>
            </a:r>
            <a:r>
              <a:rPr lang="es-ES" b="1" dirty="0"/>
              <a:t>– </a:t>
            </a:r>
            <a:r>
              <a:rPr lang="es-ES" b="1" dirty="0" smtClean="0"/>
              <a:t>Ampliaci</a:t>
            </a:r>
            <a:r>
              <a:rPr lang="es-ES" b="1" dirty="0" smtClean="0"/>
              <a:t>ón Ejecución simbólica</a:t>
            </a:r>
            <a:endParaRPr lang="es-E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1.2 </a:t>
            </a:r>
            <a:r>
              <a:rPr lang="es-ES" dirty="0" smtClean="0"/>
              <a:t>– Programación con restricciones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1.3 </a:t>
            </a:r>
            <a:r>
              <a:rPr lang="es-ES" dirty="0" smtClean="0"/>
              <a:t>– choco</a:t>
            </a:r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1.4 </a:t>
            </a:r>
            <a:r>
              <a:rPr lang="es-ES" dirty="0"/>
              <a:t>– </a:t>
            </a:r>
            <a:r>
              <a:rPr lang="es-ES" dirty="0" smtClean="0"/>
              <a:t>Algoritmo principal</a:t>
            </a:r>
            <a:endParaRPr lang="es-ES" dirty="0"/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1.5 </a:t>
            </a:r>
            <a:r>
              <a:rPr lang="es-ES" dirty="0"/>
              <a:t>– </a:t>
            </a:r>
            <a:r>
              <a:rPr lang="es-ES" dirty="0" smtClean="0"/>
              <a:t>Ejemplo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916832"/>
            <a:ext cx="8183880" cy="4187952"/>
          </a:xfrm>
        </p:spPr>
        <p:txBody>
          <a:bodyPr/>
          <a:lstStyle/>
          <a:p>
            <a:r>
              <a:rPr lang="es-ES" dirty="0" smtClean="0"/>
              <a:t>Suministra s</a:t>
            </a:r>
            <a:r>
              <a:rPr lang="es-ES" dirty="0" smtClean="0"/>
              <a:t>ímbolos en vez de entradas</a:t>
            </a:r>
          </a:p>
          <a:p>
            <a:r>
              <a:rPr lang="es-ES" dirty="0"/>
              <a:t>Símbolos están representados por </a:t>
            </a:r>
            <a:r>
              <a:rPr lang="es-ES" dirty="0" smtClean="0"/>
              <a:t>restricciones</a:t>
            </a:r>
            <a:endParaRPr lang="es-ES" dirty="0" smtClean="0"/>
          </a:p>
          <a:p>
            <a:r>
              <a:rPr lang="es-ES" dirty="0" smtClean="0"/>
              <a:t>Extensión de la ejecución concreta</a:t>
            </a:r>
          </a:p>
          <a:p>
            <a:r>
              <a:rPr lang="es-ES" dirty="0" smtClean="0"/>
              <a:t>Ramas independientes</a:t>
            </a:r>
          </a:p>
          <a:p>
            <a:r>
              <a:rPr lang="es-ES" dirty="0" smtClean="0"/>
              <a:t>Árboles con ramas infinitas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900880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.1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Ampliaci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ón Ejecución Simbólica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60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/>
          </a:bodyPr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Simbólica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dirty="0">
                <a:solidFill>
                  <a:schemeClr val="accent1"/>
                </a:solidFill>
              </a:rPr>
              <a:t>1.1 </a:t>
            </a:r>
            <a:r>
              <a:rPr lang="es-ES" dirty="0"/>
              <a:t>– </a:t>
            </a:r>
            <a:r>
              <a:rPr lang="es-ES" dirty="0" smtClean="0"/>
              <a:t>Ampliaci</a:t>
            </a:r>
            <a:r>
              <a:rPr lang="es-ES" dirty="0" smtClean="0"/>
              <a:t>ón Ejecución simbólica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1.2 </a:t>
            </a:r>
            <a:r>
              <a:rPr lang="es-ES" b="1" dirty="0" smtClean="0"/>
              <a:t>– Programación con restricciones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1.3 </a:t>
            </a:r>
            <a:r>
              <a:rPr lang="es-ES" dirty="0" smtClean="0"/>
              <a:t>– choco</a:t>
            </a:r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1.4 </a:t>
            </a:r>
            <a:r>
              <a:rPr lang="es-ES" dirty="0"/>
              <a:t>– </a:t>
            </a:r>
            <a:r>
              <a:rPr lang="es-ES" dirty="0" smtClean="0"/>
              <a:t>Algoritmo principal</a:t>
            </a:r>
            <a:endParaRPr lang="es-ES" dirty="0"/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1.5 </a:t>
            </a:r>
            <a:r>
              <a:rPr lang="es-ES" dirty="0"/>
              <a:t>– </a:t>
            </a:r>
            <a:r>
              <a:rPr lang="es-ES" dirty="0" smtClean="0"/>
              <a:t>Ejemplo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4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3528" y="97288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.2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Programaci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ón con restricciones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71600" y="173564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programación con restricciones es una aproximación alternativa a la programación en donde el proceso es limitado a la generación de unos requisitos(</a:t>
            </a:r>
            <a:r>
              <a:rPr lang="es-ES" i="1" dirty="0" err="1"/>
              <a:t>constraints</a:t>
            </a:r>
            <a:r>
              <a:rPr lang="es-ES" dirty="0"/>
              <a:t>) y una solución a dicho requisitos en términos generales o en un dominio </a:t>
            </a:r>
            <a:r>
              <a:rPr lang="es-ES" dirty="0" smtClean="0"/>
              <a:t>específico.</a:t>
            </a:r>
            <a:r>
              <a:rPr lang="es-ES_tradnl" dirty="0" smtClean="0"/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386104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Car</a:t>
            </a:r>
            <a:r>
              <a:rPr lang="es-ES" dirty="0" err="1" smtClean="0"/>
              <a:t>á</a:t>
            </a:r>
            <a:r>
              <a:rPr lang="es-ES" dirty="0" err="1" smtClean="0"/>
              <a:t>cter</a:t>
            </a:r>
            <a:r>
              <a:rPr lang="es-ES" dirty="0" err="1" smtClean="0"/>
              <a:t>ísticas</a:t>
            </a:r>
            <a:r>
              <a:rPr lang="es-ES" dirty="0" smtClean="0"/>
              <a:t>:</a:t>
            </a:r>
          </a:p>
          <a:p>
            <a:r>
              <a:rPr lang="es-ES" dirty="0"/>
              <a:t>	</a:t>
            </a:r>
            <a:r>
              <a:rPr lang="es-ES" dirty="0" smtClean="0"/>
              <a:t>- Modelo(</a:t>
            </a:r>
            <a:r>
              <a:rPr lang="es-ES" dirty="0" err="1" smtClean="0"/>
              <a:t>model</a:t>
            </a:r>
            <a:r>
              <a:rPr lang="es-ES" dirty="0" smtClean="0"/>
              <a:t>): representación del problema por medio 		de </a:t>
            </a:r>
            <a:r>
              <a:rPr lang="es-ES" dirty="0" err="1" smtClean="0"/>
              <a:t>constraints</a:t>
            </a:r>
            <a:r>
              <a:rPr lang="es-ES" dirty="0" smtClean="0"/>
              <a:t>.</a:t>
            </a:r>
          </a:p>
          <a:p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dirty="0" err="1" smtClean="0"/>
              <a:t>Resolutor</a:t>
            </a:r>
            <a:r>
              <a:rPr lang="es-ES" dirty="0" smtClean="0"/>
              <a:t>(</a:t>
            </a:r>
            <a:r>
              <a:rPr lang="es-ES" dirty="0" err="1" smtClean="0"/>
              <a:t>solver</a:t>
            </a:r>
            <a:r>
              <a:rPr lang="es-ES" dirty="0" smtClean="0"/>
              <a:t>):  resolución de dicho modelo.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1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/>
          </a:bodyPr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Simbólica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dirty="0">
                <a:solidFill>
                  <a:schemeClr val="accent1"/>
                </a:solidFill>
              </a:rPr>
              <a:t>1.1 </a:t>
            </a:r>
            <a:r>
              <a:rPr lang="es-ES" dirty="0"/>
              <a:t>– </a:t>
            </a:r>
            <a:r>
              <a:rPr lang="es-ES" dirty="0" smtClean="0"/>
              <a:t>Ampliaci</a:t>
            </a:r>
            <a:r>
              <a:rPr lang="es-ES" dirty="0" smtClean="0"/>
              <a:t>ón Ejecución simbólica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1.2 </a:t>
            </a:r>
            <a:r>
              <a:rPr lang="es-ES" dirty="0" smtClean="0"/>
              <a:t>– Programación con restricciones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1.3 </a:t>
            </a:r>
            <a:r>
              <a:rPr lang="es-ES" b="1" dirty="0" smtClean="0"/>
              <a:t>– </a:t>
            </a:r>
            <a:r>
              <a:rPr lang="es-ES" b="1" dirty="0" smtClean="0"/>
              <a:t>choco</a:t>
            </a:r>
            <a:endParaRPr lang="es-ES" b="1" dirty="0" smtClean="0"/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1.4 </a:t>
            </a:r>
            <a:r>
              <a:rPr lang="es-ES" dirty="0"/>
              <a:t>– </a:t>
            </a:r>
            <a:r>
              <a:rPr lang="es-ES" dirty="0" smtClean="0"/>
              <a:t>Algoritmo principal</a:t>
            </a:r>
            <a:endParaRPr lang="es-ES" dirty="0"/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1.5 </a:t>
            </a:r>
            <a:r>
              <a:rPr lang="es-ES" dirty="0"/>
              <a:t>– </a:t>
            </a:r>
            <a:r>
              <a:rPr lang="es-ES" dirty="0" smtClean="0"/>
              <a:t>Ejemplo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4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.3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choco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71600" y="1268761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r>
              <a:rPr lang="es-ES_tradnl" dirty="0" smtClean="0"/>
              <a:t>hoco es una librer</a:t>
            </a:r>
            <a:r>
              <a:rPr lang="es-ES_tradnl" dirty="0" smtClean="0"/>
              <a:t>ía java para la programación con restricciones</a:t>
            </a:r>
          </a:p>
          <a:p>
            <a:endParaRPr lang="es-ES_tradnl" dirty="0"/>
          </a:p>
        </p:txBody>
      </p:sp>
      <p:pic>
        <p:nvPicPr>
          <p:cNvPr id="8" name="Imagen 7" descr="Macintosh HD:Users:edutarascon:Desktop:choco_ar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791538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0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/>
          </a:bodyPr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Simbólica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dirty="0">
                <a:solidFill>
                  <a:schemeClr val="accent1"/>
                </a:solidFill>
              </a:rPr>
              <a:t>1.1 </a:t>
            </a:r>
            <a:r>
              <a:rPr lang="es-ES" dirty="0"/>
              <a:t>– </a:t>
            </a:r>
            <a:r>
              <a:rPr lang="es-ES" dirty="0" smtClean="0"/>
              <a:t>Ampliaci</a:t>
            </a:r>
            <a:r>
              <a:rPr lang="es-ES" dirty="0" smtClean="0"/>
              <a:t>ón Ejecución simbólica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1.2 </a:t>
            </a:r>
            <a:r>
              <a:rPr lang="es-ES" dirty="0" smtClean="0"/>
              <a:t>– Programación con restricciones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1.3 </a:t>
            </a:r>
            <a:r>
              <a:rPr lang="es-ES" dirty="0" smtClean="0"/>
              <a:t>– choco</a:t>
            </a:r>
          </a:p>
          <a:p>
            <a:pPr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1.4 </a:t>
            </a:r>
            <a:r>
              <a:rPr lang="es-ES" b="1" dirty="0"/>
              <a:t>– </a:t>
            </a:r>
            <a:r>
              <a:rPr lang="es-ES" b="1" dirty="0" smtClean="0"/>
              <a:t>Algoritmo principal</a:t>
            </a:r>
            <a:endParaRPr lang="es-ES" b="1" dirty="0"/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1.5 </a:t>
            </a:r>
            <a:r>
              <a:rPr lang="es-ES" dirty="0"/>
              <a:t>– </a:t>
            </a:r>
            <a:r>
              <a:rPr lang="es-ES" dirty="0" smtClean="0"/>
              <a:t>Ejemplo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4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5536" y="987105"/>
            <a:ext cx="8208912" cy="618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>
                <a:solidFill>
                  <a:srgbClr val="FF6600"/>
                </a:solidFill>
              </a:rPr>
              <a:t>void</a:t>
            </a:r>
            <a:r>
              <a:rPr lang="es-ES" sz="1100" dirty="0"/>
              <a:t> </a:t>
            </a:r>
            <a:r>
              <a:rPr lang="es-ES" sz="1100" dirty="0" err="1"/>
              <a:t>run_bt</a:t>
            </a:r>
            <a:r>
              <a:rPr lang="es-ES" sz="1100" b="1" dirty="0"/>
              <a:t>(</a:t>
            </a:r>
            <a:r>
              <a:rPr lang="es-ES" sz="1100" dirty="0" err="1"/>
              <a:t>int</a:t>
            </a:r>
            <a:r>
              <a:rPr lang="es-ES" sz="1100" dirty="0"/>
              <a:t> nivel,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última</a:t>
            </a:r>
            <a:r>
              <a:rPr lang="es-ES" sz="1100" i="1" dirty="0" err="1"/>
              <a:t>Constraint</a:t>
            </a:r>
            <a:r>
              <a:rPr lang="es-ES" sz="1100" dirty="0"/>
              <a:t>, </a:t>
            </a:r>
            <a:r>
              <a:rPr lang="es-ES" sz="1100" dirty="0" err="1"/>
              <a:t>bool</a:t>
            </a:r>
            <a:r>
              <a:rPr lang="es-ES" sz="1100" dirty="0"/>
              <a:t> </a:t>
            </a:r>
            <a:r>
              <a:rPr lang="es-ES" sz="1100" dirty="0" err="1"/>
              <a:t>últimaDecision</a:t>
            </a:r>
            <a:r>
              <a:rPr lang="es-ES" sz="1100" b="1" dirty="0"/>
              <a:t>){</a:t>
            </a:r>
            <a:endParaRPr lang="es-ES_tradnl" sz="1100" dirty="0"/>
          </a:p>
          <a:p>
            <a:r>
              <a:rPr lang="es-ES" sz="1100" dirty="0"/>
              <a:t>	</a:t>
            </a:r>
            <a:r>
              <a:rPr lang="es-ES" sz="1100" b="1" dirty="0" err="1">
                <a:solidFill>
                  <a:srgbClr val="FF6600"/>
                </a:solidFill>
              </a:rPr>
              <a:t>while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/>
              <a:t>(</a:t>
            </a:r>
            <a:r>
              <a:rPr lang="es-ES" sz="1100" dirty="0" err="1"/>
              <a:t>esTopFrame</a:t>
            </a:r>
            <a:r>
              <a:rPr lang="es-ES" sz="1100" dirty="0"/>
              <a:t>?</a:t>
            </a:r>
            <a:r>
              <a:rPr lang="es-ES" sz="1100" b="1" dirty="0"/>
              <a:t>()</a:t>
            </a:r>
            <a:r>
              <a:rPr lang="es-ES" sz="1100" dirty="0"/>
              <a:t> &amp;&amp; </a:t>
            </a:r>
            <a:r>
              <a:rPr lang="es-ES" sz="1100" dirty="0" err="1"/>
              <a:t>topFrameError</a:t>
            </a:r>
            <a:r>
              <a:rPr lang="es-ES" sz="1100" dirty="0"/>
              <a:t>?</a:t>
            </a:r>
            <a:r>
              <a:rPr lang="es-ES" sz="1100" b="1" dirty="0"/>
              <a:t>()</a:t>
            </a:r>
            <a:r>
              <a:rPr lang="es-ES" sz="1100" dirty="0"/>
              <a:t> &amp;&amp; nivel &lt; límite</a:t>
            </a:r>
            <a:r>
              <a:rPr lang="es-ES" sz="1100" b="1" dirty="0"/>
              <a:t>) {</a:t>
            </a:r>
            <a:endParaRPr lang="es-ES_tradnl" sz="1100" dirty="0"/>
          </a:p>
          <a:p>
            <a:r>
              <a:rPr lang="es-ES" sz="1100" dirty="0"/>
              <a:t>		</a:t>
            </a:r>
            <a:r>
              <a:rPr lang="es-ES" sz="1100" b="1" dirty="0" err="1">
                <a:solidFill>
                  <a:srgbClr val="FF6600"/>
                </a:solidFill>
              </a:rPr>
              <a:t>if</a:t>
            </a:r>
            <a:r>
              <a:rPr lang="es-ES" sz="1100" dirty="0"/>
              <a:t> </a:t>
            </a:r>
            <a:r>
              <a:rPr lang="es-ES" sz="1100" b="1" dirty="0"/>
              <a:t>(</a:t>
            </a:r>
            <a:r>
              <a:rPr lang="es-ES" sz="1100" dirty="0" err="1"/>
              <a:t>esNativo</a:t>
            </a:r>
            <a:r>
              <a:rPr lang="es-ES" sz="1100" dirty="0"/>
              <a:t>?</a:t>
            </a:r>
            <a:r>
              <a:rPr lang="es-ES" sz="1100" b="1" dirty="0"/>
              <a:t> ()) </a:t>
            </a:r>
            <a:r>
              <a:rPr lang="es-ES" sz="1100" dirty="0" err="1"/>
              <a:t>jecutarNativo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</a:t>
            </a:r>
            <a:r>
              <a:rPr lang="es-ES" sz="1100" b="1" dirty="0" err="1">
                <a:solidFill>
                  <a:srgbClr val="FF6600"/>
                </a:solidFill>
              </a:rPr>
              <a:t>else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/>
              <a:t>{</a:t>
            </a:r>
            <a:endParaRPr lang="es-ES_tradnl" sz="1100" dirty="0"/>
          </a:p>
          <a:p>
            <a:r>
              <a:rPr lang="es-ES" sz="1100" dirty="0"/>
              <a:t>		</a:t>
            </a:r>
            <a:r>
              <a:rPr lang="es-ES" sz="1100" dirty="0" smtClean="0"/>
              <a:t>	</a:t>
            </a:r>
            <a:r>
              <a:rPr lang="es-ES" sz="1100" dirty="0" err="1" smtClean="0"/>
              <a:t>ih</a:t>
            </a:r>
            <a:r>
              <a:rPr lang="es-ES" sz="1100" dirty="0" smtClean="0"/>
              <a:t> </a:t>
            </a:r>
            <a:r>
              <a:rPr lang="es-ES" sz="1100" dirty="0"/>
              <a:t>= </a:t>
            </a:r>
            <a:r>
              <a:rPr lang="es-ES" sz="1100" dirty="0" err="1"/>
              <a:t>conseguirSiguienteInstruccion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	</a:t>
            </a:r>
            <a:r>
              <a:rPr lang="es-ES" sz="1100" b="1" dirty="0" err="1">
                <a:solidFill>
                  <a:srgbClr val="FF6600"/>
                </a:solidFill>
              </a:rPr>
              <a:t>if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/>
              <a:t>(</a:t>
            </a:r>
            <a:r>
              <a:rPr lang="es-ES" sz="1100" dirty="0" err="1"/>
              <a:t>nuevaRama</a:t>
            </a:r>
            <a:r>
              <a:rPr lang="es-ES" sz="1100" b="1" dirty="0"/>
              <a:t>())</a:t>
            </a:r>
            <a:r>
              <a:rPr lang="es-ES" sz="1100" b="1" dirty="0" smtClean="0"/>
              <a:t>{</a:t>
            </a:r>
            <a:r>
              <a:rPr lang="es-ES" sz="1100" dirty="0"/>
              <a:t> 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b="1" dirty="0" err="1">
                <a:solidFill>
                  <a:srgbClr val="FF6600"/>
                </a:solidFill>
              </a:rPr>
              <a:t>if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/>
              <a:t>(</a:t>
            </a:r>
            <a:r>
              <a:rPr lang="es-ES" sz="1100" dirty="0" err="1"/>
              <a:t>ultimaDecisionTomada</a:t>
            </a:r>
            <a:r>
              <a:rPr lang="es-ES" sz="1100" b="1" dirty="0"/>
              <a:t>()){</a:t>
            </a:r>
            <a:endParaRPr lang="es-ES_tradnl" sz="1100" dirty="0"/>
          </a:p>
          <a:p>
            <a:r>
              <a:rPr lang="es-ES" sz="1100" b="1" dirty="0"/>
              <a:t>					</a:t>
            </a:r>
            <a:r>
              <a:rPr lang="es-ES" sz="1100" dirty="0"/>
              <a:t>//Rama Contraria</a:t>
            </a:r>
            <a:endParaRPr lang="es-ES_tradnl" sz="1100" dirty="0"/>
          </a:p>
          <a:p>
            <a:r>
              <a:rPr lang="es-ES" sz="1100" dirty="0"/>
              <a:t>					</a:t>
            </a:r>
            <a:r>
              <a:rPr lang="es-ES" sz="1100" dirty="0" err="1"/>
              <a:t>ejecutarInstruccion</a:t>
            </a:r>
            <a:r>
              <a:rPr lang="es-ES" sz="1100" b="1" dirty="0"/>
              <a:t>(</a:t>
            </a:r>
            <a:r>
              <a:rPr lang="es-ES" sz="1100" dirty="0" err="1"/>
              <a:t>ih,false</a:t>
            </a:r>
            <a:r>
              <a:rPr lang="es-ES" sz="1100" dirty="0"/>
              <a:t>);</a:t>
            </a:r>
            <a:endParaRPr lang="es-ES_tradnl" sz="1100" dirty="0"/>
          </a:p>
          <a:p>
            <a:r>
              <a:rPr lang="es-ES" sz="1100" dirty="0"/>
              <a:t>					</a:t>
            </a:r>
            <a:r>
              <a:rPr lang="es-ES" sz="1100" dirty="0" err="1"/>
              <a:t>últimaDecision</a:t>
            </a:r>
            <a:r>
              <a:rPr lang="es-ES" sz="1100" dirty="0"/>
              <a:t> != </a:t>
            </a:r>
            <a:r>
              <a:rPr lang="es-ES" sz="1100" dirty="0" err="1"/>
              <a:t>ultimaDecisión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b="1" dirty="0" smtClean="0"/>
              <a:t>} </a:t>
            </a:r>
            <a:r>
              <a:rPr lang="es-ES" sz="1100" b="1" dirty="0" err="1" smtClean="0">
                <a:solidFill>
                  <a:srgbClr val="FF6600"/>
                </a:solidFill>
              </a:rPr>
              <a:t>else</a:t>
            </a:r>
            <a:r>
              <a:rPr lang="es-ES" sz="1100" dirty="0" smtClean="0">
                <a:solidFill>
                  <a:srgbClr val="FF6600"/>
                </a:solidFill>
              </a:rPr>
              <a:t> </a:t>
            </a:r>
            <a:r>
              <a:rPr lang="es-ES" sz="1100" b="1" dirty="0"/>
              <a:t>{</a:t>
            </a:r>
            <a:endParaRPr lang="es-ES_tradnl" sz="1100" dirty="0"/>
          </a:p>
          <a:p>
            <a:r>
              <a:rPr lang="es-ES" sz="1100" dirty="0" smtClean="0"/>
              <a:t>				copia(); </a:t>
            </a:r>
            <a:r>
              <a:rPr lang="es-ES" sz="1100" dirty="0"/>
              <a:t>				 </a:t>
            </a:r>
            <a:r>
              <a:rPr lang="es-ES" sz="1100" dirty="0" smtClean="0"/>
              <a:t> 				</a:t>
            </a:r>
            <a:r>
              <a:rPr lang="es-ES" sz="1100" dirty="0" err="1" smtClean="0"/>
              <a:t>última</a:t>
            </a:r>
            <a:r>
              <a:rPr lang="es-ES" sz="1100" i="1" dirty="0" err="1" smtClean="0"/>
              <a:t>Constraint</a:t>
            </a:r>
            <a:r>
              <a:rPr lang="es-ES" sz="1100" dirty="0" smtClean="0"/>
              <a:t> </a:t>
            </a:r>
            <a:r>
              <a:rPr lang="es-ES" sz="1100" dirty="0"/>
              <a:t>= </a:t>
            </a:r>
            <a:r>
              <a:rPr lang="es-ES" sz="1100" dirty="0" err="1"/>
              <a:t>marcarUltima</a:t>
            </a:r>
            <a:r>
              <a:rPr lang="es-ES" sz="1100" i="1" dirty="0" err="1"/>
              <a:t>Constraint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dirty="0" err="1"/>
              <a:t>ejecutarInstruccion</a:t>
            </a:r>
            <a:r>
              <a:rPr lang="es-ES" sz="1100" b="1" dirty="0"/>
              <a:t>(</a:t>
            </a:r>
            <a:r>
              <a:rPr lang="es-ES" sz="1100" dirty="0" err="1"/>
              <a:t>ih,false</a:t>
            </a:r>
            <a:r>
              <a:rPr lang="es-ES" sz="1100" b="1" dirty="0"/>
              <a:t>)</a:t>
            </a:r>
            <a:r>
              <a:rPr lang="es-ES" sz="1100" dirty="0" smtClean="0"/>
              <a:t>;</a:t>
            </a:r>
            <a:r>
              <a:rPr lang="es-ES" sz="1100" dirty="0"/>
              <a:t> 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b="1" dirty="0" err="1">
                <a:solidFill>
                  <a:srgbClr val="FF6600"/>
                </a:solidFill>
              </a:rPr>
              <a:t>if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/>
              <a:t>(</a:t>
            </a:r>
            <a:r>
              <a:rPr lang="es-ES" sz="1100" dirty="0"/>
              <a:t>!</a:t>
            </a:r>
            <a:r>
              <a:rPr lang="es-ES" sz="1100" dirty="0" err="1"/>
              <a:t>esHoja</a:t>
            </a:r>
            <a:r>
              <a:rPr lang="es-ES" sz="1100" dirty="0"/>
              <a:t>?</a:t>
            </a:r>
            <a:r>
              <a:rPr lang="es-ES" sz="1100" b="1" dirty="0"/>
              <a:t>()</a:t>
            </a:r>
            <a:r>
              <a:rPr lang="es-ES" sz="1100" b="1" dirty="0" smtClean="0"/>
              <a:t>) </a:t>
            </a:r>
            <a:r>
              <a:rPr lang="es-ES" sz="1100" dirty="0" err="1" smtClean="0"/>
              <a:t>run_bt</a:t>
            </a:r>
            <a:r>
              <a:rPr lang="es-ES" sz="1100" dirty="0"/>
              <a:t>(nivel++, </a:t>
            </a:r>
            <a:r>
              <a:rPr lang="es-ES" sz="1100" dirty="0" err="1"/>
              <a:t>última</a:t>
            </a:r>
            <a:r>
              <a:rPr lang="es-ES" sz="1100" i="1" dirty="0" err="1"/>
              <a:t>Constraint</a:t>
            </a:r>
            <a:r>
              <a:rPr lang="es-ES" sz="1100" dirty="0"/>
              <a:t>, </a:t>
            </a:r>
            <a:r>
              <a:rPr lang="es-ES" sz="1100" dirty="0" err="1"/>
              <a:t>últimaDecision</a:t>
            </a:r>
            <a:r>
              <a:rPr lang="es-ES" sz="1100" dirty="0"/>
              <a:t>);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b="1" dirty="0" err="1" smtClean="0">
                <a:solidFill>
                  <a:srgbClr val="FF6600"/>
                </a:solidFill>
              </a:rPr>
              <a:t>if</a:t>
            </a:r>
            <a:r>
              <a:rPr lang="es-ES" sz="1100" dirty="0" smtClean="0">
                <a:solidFill>
                  <a:srgbClr val="FF6600"/>
                </a:solidFill>
              </a:rPr>
              <a:t> </a:t>
            </a:r>
            <a:r>
              <a:rPr lang="es-ES" sz="1100" b="1" dirty="0"/>
              <a:t>(</a:t>
            </a:r>
            <a:r>
              <a:rPr lang="es-ES" sz="1100" dirty="0"/>
              <a:t>!</a:t>
            </a:r>
            <a:r>
              <a:rPr lang="es-ES" sz="1100" dirty="0" err="1"/>
              <a:t>esLimite</a:t>
            </a:r>
            <a:r>
              <a:rPr lang="es-ES" sz="1100" b="1" dirty="0"/>
              <a:t>()){</a:t>
            </a:r>
            <a:endParaRPr lang="es-ES_tradnl" sz="1100" dirty="0"/>
          </a:p>
          <a:p>
            <a:r>
              <a:rPr lang="es-ES" sz="1100" dirty="0"/>
              <a:t>					</a:t>
            </a:r>
            <a:r>
              <a:rPr lang="es-ES" sz="1100" dirty="0" err="1"/>
              <a:t>reset</a:t>
            </a:r>
            <a:r>
              <a:rPr lang="es-ES" sz="1100" i="1" dirty="0" err="1"/>
              <a:t>Solver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			</a:t>
            </a:r>
            <a:r>
              <a:rPr lang="es-ES" sz="1100" dirty="0" err="1"/>
              <a:t>eliminar</a:t>
            </a:r>
            <a:r>
              <a:rPr lang="es-ES" sz="1100" i="1" dirty="0" err="1"/>
              <a:t>Constraint</a:t>
            </a:r>
            <a:r>
              <a:rPr lang="es-ES" sz="1100" dirty="0" err="1"/>
              <a:t>sAcumuladas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b="1" dirty="0"/>
              <a:t>}</a:t>
            </a:r>
            <a:endParaRPr lang="es-ES_tradnl" sz="1100" dirty="0"/>
          </a:p>
          <a:p>
            <a:r>
              <a:rPr lang="es-ES" sz="1100" dirty="0"/>
              <a:t>				//Restablecer estado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s-ES" sz="1100" dirty="0" err="1"/>
              <a:t>lastDecission</a:t>
            </a:r>
            <a:r>
              <a:rPr lang="es-ES" sz="1100" dirty="0"/>
              <a:t> = !</a:t>
            </a:r>
            <a:r>
              <a:rPr lang="es-ES" sz="1100" dirty="0" err="1"/>
              <a:t>lastDecission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		</a:t>
            </a:r>
            <a:r>
              <a:rPr lang="en-US" sz="1100" dirty="0" err="1"/>
              <a:t>topFrame</a:t>
            </a:r>
            <a:r>
              <a:rPr lang="en-US" sz="1100" dirty="0"/>
              <a:t> = </a:t>
            </a:r>
            <a:r>
              <a:rPr lang="en-US" sz="1100" dirty="0" err="1"/>
              <a:t>parentFrame</a:t>
            </a:r>
            <a:r>
              <a:rPr lang="en-US" sz="1100" dirty="0"/>
              <a:t>;</a:t>
            </a:r>
            <a:endParaRPr lang="es-ES_tradnl" sz="1100" dirty="0"/>
          </a:p>
          <a:p>
            <a:r>
              <a:rPr lang="en-US" sz="1100" dirty="0"/>
              <a:t>				heap = </a:t>
            </a:r>
            <a:r>
              <a:rPr lang="en-US" sz="1100" dirty="0" err="1"/>
              <a:t>parentHeap</a:t>
            </a:r>
            <a:r>
              <a:rPr lang="en-US" sz="1100" dirty="0" smtClean="0"/>
              <a:t>;</a:t>
            </a:r>
            <a:endParaRPr lang="es-ES_tradnl" sz="1100" dirty="0"/>
          </a:p>
          <a:p>
            <a:r>
              <a:rPr lang="en-US" sz="1100" dirty="0"/>
              <a:t>			</a:t>
            </a:r>
            <a:r>
              <a:rPr lang="en-US" sz="1100" b="1" dirty="0" smtClean="0"/>
              <a:t>}</a:t>
            </a:r>
            <a:r>
              <a:rPr lang="en-US" sz="1100" b="1" dirty="0" smtClean="0">
                <a:solidFill>
                  <a:srgbClr val="FF6600"/>
                </a:solidFill>
              </a:rPr>
              <a:t>else</a:t>
            </a:r>
            <a:r>
              <a:rPr lang="en-US" sz="1100" dirty="0" smtClean="0"/>
              <a:t>  </a:t>
            </a:r>
            <a:r>
              <a:rPr lang="es-ES" sz="1100" dirty="0" err="1" smtClean="0"/>
              <a:t>ejecutarIH</a:t>
            </a:r>
            <a:r>
              <a:rPr lang="es-ES" sz="1100" b="1" dirty="0"/>
              <a:t>(</a:t>
            </a:r>
            <a:r>
              <a:rPr lang="es-ES" sz="1100" dirty="0" err="1"/>
              <a:t>ih</a:t>
            </a:r>
            <a:r>
              <a:rPr lang="es-ES" sz="1100" dirty="0"/>
              <a:t>, false</a:t>
            </a:r>
            <a:r>
              <a:rPr lang="es-ES" sz="1100" b="1" dirty="0"/>
              <a:t>)</a:t>
            </a:r>
            <a:r>
              <a:rPr lang="es-ES" sz="1100" dirty="0" smtClean="0"/>
              <a:t>;</a:t>
            </a:r>
            <a:endParaRPr lang="es-ES_tradnl" sz="1100" dirty="0"/>
          </a:p>
          <a:p>
            <a:r>
              <a:rPr lang="es-ES" sz="1100" b="1" dirty="0" smtClean="0"/>
              <a:t>	}</a:t>
            </a:r>
            <a:endParaRPr lang="es-ES_tradnl" sz="1100" dirty="0"/>
          </a:p>
          <a:p>
            <a:r>
              <a:rPr lang="es-ES" sz="1100" dirty="0"/>
              <a:t>	</a:t>
            </a:r>
            <a:r>
              <a:rPr lang="es-ES" sz="1100" b="1" dirty="0" err="1">
                <a:solidFill>
                  <a:srgbClr val="FF6600"/>
                </a:solidFill>
              </a:rPr>
              <a:t>if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/>
              <a:t>(</a:t>
            </a:r>
            <a:r>
              <a:rPr lang="es-ES" sz="1100" dirty="0" err="1"/>
              <a:t>esHoja</a:t>
            </a:r>
            <a:r>
              <a:rPr lang="es-ES" sz="1100" dirty="0"/>
              <a:t>?</a:t>
            </a:r>
            <a:r>
              <a:rPr lang="es-ES" sz="1100" b="1" dirty="0"/>
              <a:t>()){</a:t>
            </a:r>
            <a:endParaRPr lang="es-ES_tradnl" sz="1100" dirty="0"/>
          </a:p>
          <a:p>
            <a:r>
              <a:rPr lang="es-ES" sz="1100" dirty="0"/>
              <a:t>		</a:t>
            </a:r>
            <a:r>
              <a:rPr lang="es-ES" sz="1100" dirty="0" err="1"/>
              <a:t>solucionar</a:t>
            </a:r>
            <a:r>
              <a:rPr lang="es-ES" sz="1100" i="1" dirty="0" err="1"/>
              <a:t>Solver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	</a:t>
            </a:r>
            <a:r>
              <a:rPr lang="es-ES" sz="1100" dirty="0" err="1"/>
              <a:t>guardarSolución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</a:t>
            </a:r>
            <a:r>
              <a:rPr lang="es-ES" sz="1100" b="1" dirty="0"/>
              <a:t>}</a:t>
            </a:r>
            <a:r>
              <a:rPr lang="es-ES" sz="1100" dirty="0"/>
              <a:t>		</a:t>
            </a:r>
            <a:endParaRPr lang="es-ES_tradnl" sz="1100" dirty="0"/>
          </a:p>
          <a:p>
            <a:r>
              <a:rPr lang="es-ES" sz="1100" dirty="0"/>
              <a:t>	</a:t>
            </a:r>
            <a:r>
              <a:rPr lang="es-ES" sz="1100" b="1" dirty="0" err="1">
                <a:solidFill>
                  <a:srgbClr val="FF6600"/>
                </a:solidFill>
              </a:rPr>
              <a:t>else</a:t>
            </a:r>
            <a:r>
              <a:rPr lang="es-ES" sz="1100" dirty="0">
                <a:solidFill>
                  <a:srgbClr val="FF6600"/>
                </a:solidFill>
              </a:rPr>
              <a:t> </a:t>
            </a:r>
            <a:r>
              <a:rPr lang="es-ES" sz="1100" b="1" dirty="0" smtClean="0"/>
              <a:t>{</a:t>
            </a:r>
            <a:endParaRPr lang="es-ES_tradnl" sz="1100" dirty="0"/>
          </a:p>
          <a:p>
            <a:r>
              <a:rPr lang="es-ES" sz="1100" dirty="0"/>
              <a:t>	</a:t>
            </a:r>
            <a:r>
              <a:rPr lang="es-ES" sz="1100" dirty="0" smtClean="0"/>
              <a:t>	</a:t>
            </a:r>
            <a:r>
              <a:rPr lang="es-ES" sz="1100" dirty="0" err="1" smtClean="0"/>
              <a:t>imprimirErrorMaxNivel</a:t>
            </a:r>
            <a:r>
              <a:rPr lang="es-ES" sz="1100" b="1" dirty="0"/>
              <a:t>()</a:t>
            </a:r>
            <a:r>
              <a:rPr lang="es-ES" sz="1100" dirty="0"/>
              <a:t>;</a:t>
            </a:r>
            <a:endParaRPr lang="es-ES_tradnl" sz="1100" dirty="0"/>
          </a:p>
          <a:p>
            <a:r>
              <a:rPr lang="es-ES" sz="1100" dirty="0"/>
              <a:t>	</a:t>
            </a:r>
            <a:r>
              <a:rPr lang="es-ES" sz="1100" b="1" dirty="0" smtClean="0"/>
              <a:t>}</a:t>
            </a:r>
          </a:p>
          <a:p>
            <a:r>
              <a:rPr lang="es-ES" sz="1100" b="1" dirty="0" smtClean="0"/>
              <a:t>}</a:t>
            </a:r>
            <a:endParaRPr lang="es-ES_tradnl" sz="1100" dirty="0"/>
          </a:p>
          <a:p>
            <a:endParaRPr lang="es-ES" sz="1100" dirty="0"/>
          </a:p>
          <a:p>
            <a:endParaRPr lang="es-ES" sz="11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.4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Algoritmo principal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76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>
            <a:normAutofit/>
          </a:bodyPr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Simbólica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dirty="0">
                <a:solidFill>
                  <a:schemeClr val="accent1"/>
                </a:solidFill>
              </a:rPr>
              <a:t>1.1 </a:t>
            </a:r>
            <a:r>
              <a:rPr lang="es-ES" dirty="0"/>
              <a:t>– </a:t>
            </a:r>
            <a:r>
              <a:rPr lang="es-ES" dirty="0" smtClean="0"/>
              <a:t>Ampliaci</a:t>
            </a:r>
            <a:r>
              <a:rPr lang="es-ES" dirty="0" smtClean="0"/>
              <a:t>ón Ejecución simbólica</a:t>
            </a: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1.2 </a:t>
            </a:r>
            <a:r>
              <a:rPr lang="es-ES" dirty="0" smtClean="0"/>
              <a:t>– Programación con restricciones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1.3 </a:t>
            </a:r>
            <a:r>
              <a:rPr lang="es-ES" dirty="0" smtClean="0"/>
              <a:t>– choco</a:t>
            </a:r>
          </a:p>
          <a:p>
            <a:pPr>
              <a:defRPr/>
            </a:pPr>
            <a:r>
              <a:rPr lang="es-ES" dirty="0" smtClean="0">
                <a:solidFill>
                  <a:schemeClr val="accent1"/>
                </a:solidFill>
              </a:rPr>
              <a:t>1.4 </a:t>
            </a:r>
            <a:r>
              <a:rPr lang="es-ES" dirty="0"/>
              <a:t>– </a:t>
            </a:r>
            <a:r>
              <a:rPr lang="es-ES" dirty="0" smtClean="0"/>
              <a:t>Algoritmo principal</a:t>
            </a:r>
            <a:endParaRPr lang="es-ES" dirty="0"/>
          </a:p>
          <a:p>
            <a:pPr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1.5 </a:t>
            </a:r>
            <a:r>
              <a:rPr lang="es-ES" b="1" dirty="0"/>
              <a:t>– </a:t>
            </a:r>
            <a:r>
              <a:rPr lang="es-ES" b="1" dirty="0" smtClean="0"/>
              <a:t>Ejemplo</a:t>
            </a:r>
            <a:endParaRPr lang="es-E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4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1.1 </a:t>
            </a:r>
            <a:r>
              <a:rPr lang="es-ES" dirty="0" smtClean="0"/>
              <a:t>- ¿</a:t>
            </a:r>
            <a:r>
              <a:rPr lang="fr-FR" dirty="0" err="1"/>
              <a:t>Q</a:t>
            </a:r>
            <a:r>
              <a:rPr lang="fr-FR" dirty="0" err="1" smtClean="0"/>
              <a:t>ué</a:t>
            </a:r>
            <a:r>
              <a:rPr lang="es-ES" dirty="0" smtClean="0"/>
              <a:t> es </a:t>
            </a:r>
            <a:r>
              <a:rPr lang="es-ES" dirty="0" err="1" smtClean="0"/>
              <a:t>jSyX</a:t>
            </a:r>
            <a:r>
              <a:rPr lang="es-ES" dirty="0" smtClean="0"/>
              <a:t>?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1.2 </a:t>
            </a:r>
            <a:r>
              <a:rPr lang="es-ES" b="1" dirty="0" smtClean="0"/>
              <a:t>- Ejecución simbólica</a:t>
            </a:r>
          </a:p>
          <a:p>
            <a:pPr>
              <a:defRPr/>
            </a:pPr>
            <a:r>
              <a:rPr lang="es-ES" dirty="0">
                <a:solidFill>
                  <a:schemeClr val="accent1"/>
                </a:solidFill>
              </a:rPr>
              <a:t>1.3</a:t>
            </a:r>
            <a:r>
              <a:rPr lang="es-ES" dirty="0"/>
              <a:t> – Posibles aplicaciones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9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.5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Ejemplo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5536" y="1740872"/>
            <a:ext cx="81319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>
                <a:solidFill>
                  <a:srgbClr val="FF66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int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/>
              <a:t>intExp</a:t>
            </a:r>
            <a:r>
              <a:rPr lang="en-US" dirty="0"/>
              <a:t>(</a:t>
            </a:r>
            <a:r>
              <a:rPr lang="en-US" dirty="0" err="1">
                <a:solidFill>
                  <a:srgbClr val="FF6600"/>
                </a:solidFill>
              </a:rPr>
              <a:t>int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a, </a:t>
            </a:r>
            <a:r>
              <a:rPr lang="en-US" dirty="0" err="1">
                <a:solidFill>
                  <a:srgbClr val="FF6600"/>
                </a:solidFill>
              </a:rPr>
              <a:t>int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n) </a:t>
            </a:r>
            <a:r>
              <a:rPr lang="en-US" dirty="0">
                <a:solidFill>
                  <a:srgbClr val="FF6600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Throwable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(n &lt; 0) // Exponent must be non-negative</a:t>
            </a:r>
          </a:p>
          <a:p>
            <a:r>
              <a:rPr lang="en-US" dirty="0"/>
              <a:t>			throw new </a:t>
            </a:r>
            <a:r>
              <a:rPr lang="en-US" dirty="0" err="1">
                <a:solidFill>
                  <a:srgbClr val="FF6600"/>
                </a:solidFill>
              </a:rPr>
              <a:t>Throwable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6600"/>
                </a:solidFill>
              </a:rPr>
              <a:t>else if</a:t>
            </a:r>
            <a:r>
              <a:rPr lang="en-US" dirty="0"/>
              <a:t> ((a == 0) &amp;&amp; (n == 0)) // 0 to 0 is undefined</a:t>
            </a:r>
          </a:p>
          <a:p>
            <a:r>
              <a:rPr lang="en-US" dirty="0"/>
              <a:t>			throw new </a:t>
            </a:r>
            <a:r>
              <a:rPr lang="en-US" dirty="0" err="1">
                <a:solidFill>
                  <a:srgbClr val="FF6600"/>
                </a:solidFill>
              </a:rPr>
              <a:t>Throwable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>
                <a:solidFill>
                  <a:srgbClr val="FF6600"/>
                </a:solidFill>
              </a:rPr>
              <a:t>int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out = 1;</a:t>
            </a:r>
          </a:p>
          <a:p>
            <a:r>
              <a:rPr lang="en-US" dirty="0"/>
              <a:t>			for (; n </a:t>
            </a:r>
            <a:r>
              <a:rPr lang="en-US" dirty="0" smtClean="0"/>
              <a:t>&gt; </a:t>
            </a:r>
            <a:r>
              <a:rPr lang="en-US" dirty="0"/>
              <a:t>0; n--)</a:t>
            </a:r>
          </a:p>
          <a:p>
            <a:r>
              <a:rPr lang="en-US" dirty="0"/>
              <a:t>				out = out * a;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out;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628650" y="692696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C</a:t>
            </a:r>
            <a:r>
              <a:rPr lang="es-ES" sz="3200" dirty="0" smtClean="0">
                <a:solidFill>
                  <a:srgbClr val="0070C0"/>
                </a:solidFill>
              </a:rPr>
              <a:t>ódigo Java</a:t>
            </a:r>
            <a:endParaRPr lang="es-ES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628650" y="692696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C</a:t>
            </a:r>
            <a:r>
              <a:rPr lang="es-ES" sz="3200" dirty="0" smtClean="0">
                <a:solidFill>
                  <a:srgbClr val="0070C0"/>
                </a:solidFill>
              </a:rPr>
              <a:t>ódigo Java</a:t>
            </a:r>
            <a:endParaRPr lang="es-ES" sz="3200" dirty="0" smtClean="0">
              <a:solidFill>
                <a:srgbClr val="0070C0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.5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Ejemplo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6" name="Imagen 5" descr="Captura de pantalla 2013-06-30 a la(s) 21.2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59" y="1556792"/>
            <a:ext cx="4762697" cy="424847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83968" y="148478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FF6600"/>
                </a:solidFill>
                <a:latin typeface="Wingdings"/>
                <a:ea typeface="Wingdings"/>
                <a:cs typeface="Wingdings"/>
              </a:rPr>
              <a:t></a:t>
            </a:r>
            <a:endParaRPr lang="es-ES" sz="3600" dirty="0">
              <a:solidFill>
                <a:srgbClr val="FF66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 rot="468197">
            <a:off x="3964471" y="2808786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FF6600"/>
                </a:solidFill>
                <a:latin typeface="Wingdings"/>
                <a:ea typeface="Wingdings"/>
                <a:cs typeface="Wingdings"/>
              </a:rPr>
              <a:t></a:t>
            </a:r>
            <a:endParaRPr lang="es-ES" sz="3600" dirty="0">
              <a:solidFill>
                <a:srgbClr val="FF66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923928" y="5014917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FF6600"/>
                </a:solidFill>
                <a:latin typeface="Wingdings"/>
                <a:ea typeface="Wingdings"/>
                <a:cs typeface="Wingdings"/>
              </a:rPr>
              <a:t></a:t>
            </a:r>
            <a:endParaRPr lang="es-ES" sz="3600" dirty="0">
              <a:solidFill>
                <a:srgbClr val="FF66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21268894">
            <a:off x="3966527" y="2317495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FF6600"/>
                </a:solidFill>
                <a:latin typeface="Wingdings"/>
                <a:ea typeface="Wingdings"/>
                <a:cs typeface="Wingdings"/>
              </a:rPr>
              <a:t></a:t>
            </a:r>
            <a:endParaRPr lang="es-E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628650" y="692696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Árbol de ejecución</a:t>
            </a:r>
            <a:endParaRPr lang="es-ES" sz="3200" dirty="0" smtClean="0">
              <a:solidFill>
                <a:srgbClr val="0070C0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3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.5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– 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Ejemplo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2" name="Imagen 1" descr="arbol_int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7275817" cy="509307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19790" y="19168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ＭＳ ゴシック"/>
                <a:ea typeface="ＭＳ ゴシック"/>
                <a:cs typeface="ＭＳ ゴシック"/>
              </a:rPr>
              <a:t>−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8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749914" y="332656"/>
            <a:ext cx="7778750" cy="5253038"/>
          </a:xfrm>
          <a:prstGeom prst="rect">
            <a:avLst/>
          </a:prstGeom>
        </p:spPr>
        <p:txBody>
          <a:bodyPr lIns="45720" rIns="45720" anchor="b"/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pt-BR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Creando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una JVM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simbólica</a:t>
            </a:r>
          </a:p>
          <a:p>
            <a:pPr marL="914400" indent="-9144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" sz="4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</a:p>
          <a:p>
            <a:pPr algn="l" fontAlgn="auto">
              <a:spcAft>
                <a:spcPts val="0"/>
              </a:spcAft>
              <a:defRPr/>
            </a:pP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9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4.1 </a:t>
            </a:r>
            <a:r>
              <a:rPr lang="es-ES" b="1" dirty="0" smtClean="0"/>
              <a:t>– Información General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4.2 </a:t>
            </a:r>
            <a:r>
              <a:rPr lang="es-ES" dirty="0" smtClean="0"/>
              <a:t>– </a:t>
            </a:r>
            <a:r>
              <a:rPr lang="es-ES" dirty="0" err="1" smtClean="0"/>
              <a:t>Commons</a:t>
            </a:r>
            <a:r>
              <a:rPr lang="es-ES" dirty="0" smtClean="0"/>
              <a:t> CLI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4.3 </a:t>
            </a:r>
            <a:r>
              <a:rPr lang="es-ES" dirty="0" smtClean="0"/>
              <a:t>– Implementación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4.4 </a:t>
            </a:r>
            <a:r>
              <a:rPr lang="es-ES" dirty="0"/>
              <a:t>-</a:t>
            </a:r>
            <a:r>
              <a:rPr lang="es-ES" dirty="0" smtClean="0"/>
              <a:t> </a:t>
            </a:r>
            <a:r>
              <a:rPr lang="es-ES" dirty="0"/>
              <a:t>Ejemplos de </a:t>
            </a:r>
            <a:r>
              <a:rPr lang="es-ES" dirty="0" smtClean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97380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947134" y="1484784"/>
            <a:ext cx="7632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2000" dirty="0" smtClean="0"/>
              <a:t>El programa cliente permite tanto la ejecución simbólica como la </a:t>
            </a:r>
            <a:r>
              <a:rPr lang="es-ES" sz="2000" dirty="0"/>
              <a:t>no </a:t>
            </a:r>
            <a:r>
              <a:rPr lang="es-ES" sz="2000" dirty="0" smtClean="0"/>
              <a:t>simbólica permitiendo </a:t>
            </a:r>
            <a:r>
              <a:rPr lang="es-ES" sz="2000" dirty="0"/>
              <a:t>el uso de parámetros para </a:t>
            </a:r>
            <a:r>
              <a:rPr lang="es-ES" sz="2000" dirty="0" smtClean="0"/>
              <a:t>acceder a distintas funcionalidades.</a:t>
            </a:r>
            <a:endParaRPr lang="es-ES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4.1 – Información General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5" name="4 Imagen" descr="E:\Dropbox\PROYECTO\Doc\images\ayud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575656" cy="335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4.1 </a:t>
            </a:r>
            <a:r>
              <a:rPr lang="es-ES" dirty="0" smtClean="0"/>
              <a:t>– Información General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4.2 </a:t>
            </a:r>
            <a:r>
              <a:rPr lang="es-ES" b="1" dirty="0" smtClean="0"/>
              <a:t>– </a:t>
            </a:r>
            <a:r>
              <a:rPr lang="es-ES" b="1" dirty="0" err="1" smtClean="0"/>
              <a:t>Commons</a:t>
            </a:r>
            <a:r>
              <a:rPr lang="es-ES" b="1" dirty="0" smtClean="0"/>
              <a:t> CLI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4.3 </a:t>
            </a:r>
            <a:r>
              <a:rPr lang="es-ES" dirty="0" smtClean="0"/>
              <a:t>– Implementación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4.4 </a:t>
            </a:r>
            <a:r>
              <a:rPr lang="es-ES" dirty="0"/>
              <a:t>-</a:t>
            </a:r>
            <a:r>
              <a:rPr lang="es-ES" dirty="0" smtClean="0"/>
              <a:t> </a:t>
            </a:r>
            <a:r>
              <a:rPr lang="es-ES" dirty="0"/>
              <a:t>Ejemplos de </a:t>
            </a:r>
            <a:r>
              <a:rPr lang="es-ES" dirty="0" smtClean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280260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927100" y="1177674"/>
            <a:ext cx="76327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2400" dirty="0" smtClean="0"/>
              <a:t>Proporciona </a:t>
            </a:r>
            <a:r>
              <a:rPr lang="es-ES" sz="2400" dirty="0"/>
              <a:t>una API para </a:t>
            </a:r>
            <a:r>
              <a:rPr lang="es-ES" sz="2400" dirty="0" err="1"/>
              <a:t>parsear</a:t>
            </a:r>
            <a:r>
              <a:rPr lang="es-ES" sz="2400" dirty="0"/>
              <a:t> opciones de línea de comandos pasados a programas. </a:t>
            </a:r>
            <a:endParaRPr lang="es-ES" sz="2400" dirty="0" smtClean="0"/>
          </a:p>
          <a:p>
            <a:pPr eaLnBrk="1" hangingPunct="1"/>
            <a:endParaRPr lang="es-ES" sz="2400" dirty="0"/>
          </a:p>
          <a:p>
            <a:pPr eaLnBrk="1" hangingPunct="1"/>
            <a:r>
              <a:rPr lang="es-ES" sz="2400" dirty="0" smtClean="0"/>
              <a:t>Además </a:t>
            </a:r>
            <a:r>
              <a:rPr lang="es-ES" sz="2400" dirty="0"/>
              <a:t>permite generar mensajes de ayuda automáticamente a partir de las opciones </a:t>
            </a:r>
            <a:r>
              <a:rPr lang="es-ES" sz="2400" dirty="0" smtClean="0"/>
              <a:t>disponibles.</a:t>
            </a:r>
          </a:p>
          <a:p>
            <a:pPr eaLnBrk="1" hangingPunct="1"/>
            <a:endParaRPr lang="es-ES" sz="2400" dirty="0"/>
          </a:p>
          <a:p>
            <a:r>
              <a:rPr lang="es-ES" sz="2400" dirty="0"/>
              <a:t>Hay 3 etapas a la hora de procesar los parámetros de línea de comandos:</a:t>
            </a:r>
          </a:p>
          <a:p>
            <a:pPr marL="1028700" lvl="1">
              <a:buFont typeface="Wingdings" pitchFamily="2" charset="2"/>
              <a:buChar char="q"/>
            </a:pPr>
            <a:r>
              <a:rPr lang="es-ES" sz="2400" dirty="0"/>
              <a:t>Definición</a:t>
            </a:r>
          </a:p>
          <a:p>
            <a:pPr marL="1028700" lvl="1">
              <a:buFont typeface="Wingdings" pitchFamily="2" charset="2"/>
              <a:buChar char="q"/>
            </a:pPr>
            <a:r>
              <a:rPr lang="es-ES" sz="2400" i="1" dirty="0" err="1"/>
              <a:t>Parseo</a:t>
            </a:r>
            <a:endParaRPr lang="es-ES" sz="2400" dirty="0"/>
          </a:p>
          <a:p>
            <a:pPr marL="1028700" lvl="1">
              <a:buFont typeface="Wingdings" pitchFamily="2" charset="2"/>
              <a:buChar char="q"/>
            </a:pPr>
            <a:r>
              <a:rPr lang="es-ES" sz="2400" dirty="0"/>
              <a:t>Interrogatorio</a:t>
            </a:r>
          </a:p>
          <a:p>
            <a:pPr eaLnBrk="1" hangingPunct="1"/>
            <a:endParaRPr lang="es-ES" sz="20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4.2 – </a:t>
            </a:r>
            <a:r>
              <a:rPr lang="es-ES" sz="3600" b="0" dirty="0" err="1" smtClean="0">
                <a:solidFill>
                  <a:schemeClr val="bg1">
                    <a:lumMod val="50000"/>
                  </a:schemeClr>
                </a:solidFill>
                <a:effectLst/>
              </a:rPr>
              <a:t>Commons</a:t>
            </a: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 CLI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75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4.1 </a:t>
            </a:r>
            <a:r>
              <a:rPr lang="es-ES" dirty="0" smtClean="0"/>
              <a:t>– Información General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4.2 </a:t>
            </a:r>
            <a:r>
              <a:rPr lang="es-ES" dirty="0" smtClean="0"/>
              <a:t>– </a:t>
            </a:r>
            <a:r>
              <a:rPr lang="es-ES" dirty="0" err="1" smtClean="0"/>
              <a:t>Commons</a:t>
            </a:r>
            <a:r>
              <a:rPr lang="es-ES" dirty="0" smtClean="0"/>
              <a:t> CLI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4.3 </a:t>
            </a:r>
            <a:r>
              <a:rPr lang="es-ES" b="1" dirty="0" smtClean="0"/>
              <a:t>– Implementación</a:t>
            </a:r>
          </a:p>
          <a:p>
            <a:pPr>
              <a:lnSpc>
                <a:spcPct val="120000"/>
              </a:lnSpc>
              <a:defRPr/>
            </a:pPr>
            <a:r>
              <a:rPr lang="es-ES" dirty="0" smtClean="0">
                <a:solidFill>
                  <a:schemeClr val="accent1"/>
                </a:solidFill>
              </a:rPr>
              <a:t>4.4 </a:t>
            </a:r>
            <a:r>
              <a:rPr lang="es-ES" dirty="0"/>
              <a:t>-</a:t>
            </a:r>
            <a:r>
              <a:rPr lang="es-ES" dirty="0" smtClean="0"/>
              <a:t> </a:t>
            </a:r>
            <a:r>
              <a:rPr lang="es-ES" dirty="0"/>
              <a:t>Ejemplos de </a:t>
            </a:r>
            <a:r>
              <a:rPr lang="es-ES" dirty="0" smtClean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18655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4 CuadroTexto"/>
          <p:cNvSpPr txBox="1">
            <a:spLocks noChangeArrowheads="1"/>
          </p:cNvSpPr>
          <p:nvPr/>
        </p:nvSpPr>
        <p:spPr bwMode="auto">
          <a:xfrm>
            <a:off x="905163" y="1443279"/>
            <a:ext cx="7632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s-ES" sz="2400" dirty="0" smtClean="0"/>
              <a:t>La clase </a:t>
            </a:r>
            <a:r>
              <a:rPr lang="es-ES" sz="2400" i="1" dirty="0" err="1" smtClean="0"/>
              <a:t>Exec</a:t>
            </a:r>
            <a:r>
              <a:rPr lang="es-ES" sz="2400" dirty="0" smtClean="0"/>
              <a:t> es el punto de partida para la ejecución.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4.3 – Implementación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2050" name="Picture 2" descr="http://yuml.me/2a57d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38" y="2274276"/>
            <a:ext cx="4086325" cy="35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367112" y="5790875"/>
            <a:ext cx="218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Estructura básica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2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1.2 – Ejecución simbólica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39552" y="1124744"/>
            <a:ext cx="8183880" cy="4187952"/>
          </a:xfrm>
          <a:prstGeom prst="rect">
            <a:avLst/>
          </a:prstGeom>
        </p:spPr>
        <p:txBody>
          <a:bodyPr/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/>
              <a:t>La ejecución simbólica de programas consiste en una forma de ejecución donde se sustituyen los valores de entrada por símbolos formado por valores arbitrarios acotados.</a:t>
            </a:r>
            <a:r>
              <a:rPr lang="es-ES_tradnl" sz="2400" dirty="0" smtClean="0"/>
              <a:t> </a:t>
            </a:r>
            <a:r>
              <a:rPr lang="es-ES" sz="2400" dirty="0" smtClean="0"/>
              <a:t> </a:t>
            </a:r>
          </a:p>
          <a:p>
            <a:endParaRPr lang="es-ES" sz="2400" dirty="0"/>
          </a:p>
          <a:p>
            <a:r>
              <a:rPr lang="es-ES" sz="2400" dirty="0"/>
              <a:t>Esto dará como resultado múltiples caminos en los que los símbolos irán adquiriendo una serie de restricciones, dando lugar a un mapa completo de ejecución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6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716338"/>
            <a:ext cx="7340426" cy="223294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4.1 </a:t>
            </a:r>
            <a:r>
              <a:rPr lang="es-ES" dirty="0" smtClean="0"/>
              <a:t>– Información General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4.2 </a:t>
            </a:r>
            <a:r>
              <a:rPr lang="es-ES" dirty="0" smtClean="0"/>
              <a:t>– </a:t>
            </a:r>
            <a:r>
              <a:rPr lang="es-ES" dirty="0" err="1" smtClean="0"/>
              <a:t>Commons</a:t>
            </a:r>
            <a:r>
              <a:rPr lang="es-ES" dirty="0" smtClean="0"/>
              <a:t> CLI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4.3 </a:t>
            </a:r>
            <a:r>
              <a:rPr lang="es-ES" dirty="0" smtClean="0"/>
              <a:t>– Implementación</a:t>
            </a:r>
          </a:p>
          <a:p>
            <a:pPr>
              <a:lnSpc>
                <a:spcPct val="120000"/>
              </a:lnSpc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4.4 </a:t>
            </a:r>
            <a:r>
              <a:rPr lang="es-ES" b="1" dirty="0"/>
              <a:t>-</a:t>
            </a:r>
            <a:r>
              <a:rPr lang="es-ES" b="1" dirty="0" smtClean="0"/>
              <a:t> </a:t>
            </a:r>
            <a:r>
              <a:rPr lang="es-ES" b="1" dirty="0"/>
              <a:t>Ejemplos de </a:t>
            </a:r>
            <a:r>
              <a:rPr lang="es-ES" b="1" dirty="0" smtClean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18655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4.4 – Ejemplos de uso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628650" y="792480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000" dirty="0" smtClean="0">
                <a:solidFill>
                  <a:srgbClr val="0070C0"/>
                </a:solidFill>
              </a:rPr>
              <a:t>Ejemplo 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6238" y="1566045"/>
            <a:ext cx="4572000" cy="46135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campo1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campo2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){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campo1 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campo2 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getCampo1</a:t>
            </a:r>
            <a:r>
              <a:rPr lang="es-E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(){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campo1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setCampo1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){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campo1 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283968" y="1541780"/>
            <a:ext cx="4572000" cy="37733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s-ES" sz="1600" dirty="0" smtClean="0">
              <a:solidFill>
                <a:srgbClr val="8000FF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operacion</a:t>
            </a:r>
            <a:r>
              <a:rPr lang="es-E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(){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campo1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   campo2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native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nativo1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native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nativo2</a:t>
            </a:r>
            <a:r>
              <a:rPr lang="en-U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s-E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76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4.4 – Ejemplos de uso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81769" y="1311671"/>
            <a:ext cx="7632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s-ES" sz="2000" dirty="0" smtClean="0"/>
              <a:t>Ejecución no simbólica obteniendo información de clase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08" y="1916832"/>
            <a:ext cx="5781224" cy="408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0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4.4 – Ejemplos de uso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72533" y="1228690"/>
            <a:ext cx="7632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s-ES" sz="2000" dirty="0" smtClean="0"/>
              <a:t>Ejecución no simbólica obteniendo información de clase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3" y="1797513"/>
            <a:ext cx="4935571" cy="368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36" y="4317793"/>
            <a:ext cx="5055689" cy="85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4 CuadroTexto"/>
          <p:cNvSpPr txBox="1">
            <a:spLocks noChangeArrowheads="1"/>
          </p:cNvSpPr>
          <p:nvPr/>
        </p:nvSpPr>
        <p:spPr bwMode="auto">
          <a:xfrm>
            <a:off x="5688810" y="2224185"/>
            <a:ext cx="3051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s-ES" sz="1600" dirty="0" smtClean="0"/>
              <a:t>Podemos ver la </a:t>
            </a:r>
            <a:r>
              <a:rPr lang="es-ES" sz="1600" i="1" dirty="0" err="1" smtClean="0"/>
              <a:t>Constant</a:t>
            </a:r>
            <a:r>
              <a:rPr lang="es-ES" sz="1600" i="1" dirty="0" smtClean="0"/>
              <a:t> Pool </a:t>
            </a:r>
            <a:r>
              <a:rPr lang="es-ES" sz="1600" dirty="0" smtClean="0"/>
              <a:t>y también una descripción de los métodos de la clase</a:t>
            </a:r>
          </a:p>
        </p:txBody>
      </p:sp>
      <p:cxnSp>
        <p:nvCxnSpPr>
          <p:cNvPr id="3" name="2 Conector recto de flecha"/>
          <p:cNvCxnSpPr>
            <a:stCxn id="8" idx="1"/>
          </p:cNvCxnSpPr>
          <p:nvPr/>
        </p:nvCxnSpPr>
        <p:spPr>
          <a:xfrm flipH="1">
            <a:off x="4595052" y="2762794"/>
            <a:ext cx="10937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8" idx="2"/>
          </p:cNvCxnSpPr>
          <p:nvPr/>
        </p:nvCxnSpPr>
        <p:spPr>
          <a:xfrm flipH="1">
            <a:off x="5531156" y="3301403"/>
            <a:ext cx="1683502" cy="1019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4.4 – Ejemplos de uso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1443279"/>
            <a:ext cx="7948240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abs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s-ES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s-ES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s-ES" sz="28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 smtClean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iload_0</a:t>
            </a:r>
            <a:endParaRPr lang="es-ES" sz="20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1: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iflt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#6</a:t>
            </a:r>
            <a:endParaRPr lang="es-ES" sz="20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4: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iload_0</a:t>
            </a:r>
            <a:endParaRPr lang="es-ES" sz="20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5: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ireturn</a:t>
            </a:r>
            <a:endParaRPr lang="es-ES" sz="20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6: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iload_0</a:t>
            </a:r>
            <a:endParaRPr lang="es-ES" sz="20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7: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ineg</a:t>
            </a:r>
            <a:endParaRPr lang="es-ES" sz="2000" dirty="0">
              <a:latin typeface="Calibri"/>
              <a:ea typeface="Calibri"/>
              <a:cs typeface="Times New Roman"/>
            </a:endParaRPr>
          </a:p>
          <a:p>
            <a:pPr lvl="5">
              <a:lnSpc>
                <a:spcPct val="115000"/>
              </a:lnSpc>
            </a:pPr>
            <a:r>
              <a:rPr lang="en-US" sz="2000" dirty="0">
                <a:solidFill>
                  <a:srgbClr val="0080FF"/>
                </a:solidFill>
                <a:latin typeface="Courier New"/>
                <a:ea typeface="Times New Roman"/>
                <a:cs typeface="Times New Roman"/>
              </a:rPr>
              <a:t>8: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ireturn</a:t>
            </a:r>
            <a:endParaRPr lang="es-ES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628650" y="792480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000" dirty="0" smtClean="0">
                <a:solidFill>
                  <a:srgbClr val="0070C0"/>
                </a:solidFill>
              </a:rPr>
              <a:t>Ejemplo 2</a:t>
            </a:r>
          </a:p>
        </p:txBody>
      </p:sp>
    </p:spTree>
    <p:extLst>
      <p:ext uri="{BB962C8B-B14F-4D97-AF65-F5344CB8AC3E}">
        <p14:creationId xmlns:p14="http://schemas.microsoft.com/office/powerpoint/2010/main" val="37227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76238" y="404664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4.4 – Ejemplos de uso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81769" y="1311671"/>
            <a:ext cx="7632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s-ES" sz="2000" smtClean="0"/>
              <a:t>Ejecución simbólica de </a:t>
            </a:r>
            <a:r>
              <a:rPr lang="es-ES" sz="2000" dirty="0" smtClean="0"/>
              <a:t>método de clase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1244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32" y="2951570"/>
            <a:ext cx="3816424" cy="293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628650" y="807492"/>
            <a:ext cx="7772400" cy="749300"/>
          </a:xfrm>
          <a:prstGeom prst="rect">
            <a:avLst/>
          </a:prstGeom>
        </p:spPr>
        <p:txBody>
          <a:bodyPr vert="horz" wrap="square" lIns="91440" tIns="4572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sz="3200" dirty="0" smtClean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76238" y="2606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1.2 – Ejecución simbólica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59832" y="177281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abs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x){</a:t>
            </a:r>
          </a:p>
          <a:p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if</a:t>
            </a:r>
            <a:r>
              <a:rPr lang="es-ES" dirty="0" smtClean="0"/>
              <a:t> (x&gt;=0) </a:t>
            </a:r>
            <a:r>
              <a:rPr lang="es-ES" dirty="0" err="1" smtClean="0"/>
              <a:t>return</a:t>
            </a:r>
            <a:r>
              <a:rPr lang="es-ES" dirty="0" smtClean="0"/>
              <a:t> x</a:t>
            </a:r>
          </a:p>
          <a:p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return</a:t>
            </a:r>
            <a:r>
              <a:rPr lang="es-ES" dirty="0" smtClean="0"/>
              <a:t> –x;</a:t>
            </a:r>
          </a:p>
          <a:p>
            <a:r>
              <a:rPr lang="es-ES" dirty="0"/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11560" y="3717032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X </a:t>
            </a:r>
            <a:r>
              <a:rPr lang="es-ES" dirty="0"/>
              <a:t>se convertirá en un símbolo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Dos caminos de </a:t>
            </a:r>
            <a:r>
              <a:rPr lang="es-ES" dirty="0" smtClean="0"/>
              <a:t>ejecución</a:t>
            </a:r>
            <a:r>
              <a:rPr lang="es-ES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X &gt;= 0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X &lt; 0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Por la variación del flujo del programa sobre un símbolo entramos en una ejecución indeterminista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46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marL="914400" indent="-9144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650" y="3716338"/>
            <a:ext cx="7772400" cy="1441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1.1 </a:t>
            </a:r>
            <a:r>
              <a:rPr lang="es-ES" dirty="0" smtClean="0"/>
              <a:t>- ¿</a:t>
            </a:r>
            <a:r>
              <a:rPr lang="fr-FR" dirty="0" err="1"/>
              <a:t>Q</a:t>
            </a:r>
            <a:r>
              <a:rPr lang="fr-FR" dirty="0" err="1" smtClean="0"/>
              <a:t>ué</a:t>
            </a:r>
            <a:r>
              <a:rPr lang="es-ES" dirty="0" smtClean="0"/>
              <a:t> es </a:t>
            </a:r>
            <a:r>
              <a:rPr lang="es-ES" dirty="0" err="1" smtClean="0"/>
              <a:t>jSyX</a:t>
            </a:r>
            <a:r>
              <a:rPr lang="es-ES" dirty="0" smtClean="0"/>
              <a:t>?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dirty="0" smtClean="0">
                <a:solidFill>
                  <a:schemeClr val="accent1"/>
                </a:solidFill>
              </a:rPr>
              <a:t>1.2 </a:t>
            </a:r>
            <a:r>
              <a:rPr lang="es-ES" dirty="0" smtClean="0"/>
              <a:t>- Ejecución simbólica</a:t>
            </a:r>
          </a:p>
          <a:p>
            <a:pPr>
              <a:defRPr/>
            </a:pPr>
            <a:r>
              <a:rPr lang="es-ES" b="1" dirty="0" smtClean="0">
                <a:solidFill>
                  <a:schemeClr val="accent1"/>
                </a:solidFill>
              </a:rPr>
              <a:t>1.3</a:t>
            </a:r>
            <a:r>
              <a:rPr lang="es-ES" b="1" dirty="0" smtClean="0"/>
              <a:t> – </a:t>
            </a:r>
            <a:r>
              <a:rPr lang="es-ES" b="1" dirty="0" smtClean="0"/>
              <a:t>Posibles aplicaciones</a:t>
            </a:r>
            <a:endParaRPr lang="es-E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9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3528" y="612848"/>
            <a:ext cx="8183562" cy="727920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s-ES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1.3 – </a:t>
            </a:r>
            <a:r>
              <a:rPr lang="es-ES_tradnl" sz="3600" b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Posibles aplicaciones</a:t>
            </a:r>
            <a:endParaRPr lang="es-ES" sz="3600" b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1560" y="1628800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  Uso:</a:t>
            </a:r>
          </a:p>
          <a:p>
            <a:r>
              <a:rPr lang="es-ES" dirty="0"/>
              <a:t>	</a:t>
            </a:r>
            <a:r>
              <a:rPr lang="es-ES" dirty="0" smtClean="0"/>
              <a:t>- </a:t>
            </a:r>
            <a:r>
              <a:rPr lang="es-ES" dirty="0" err="1" smtClean="0"/>
              <a:t>Testing</a:t>
            </a:r>
            <a:r>
              <a:rPr lang="es-ES" dirty="0" smtClean="0"/>
              <a:t> software</a:t>
            </a:r>
          </a:p>
          <a:p>
            <a:r>
              <a:rPr lang="es-ES" dirty="0"/>
              <a:t>	</a:t>
            </a:r>
            <a:r>
              <a:rPr lang="es-ES" dirty="0" smtClean="0"/>
              <a:t>- Verificación </a:t>
            </a:r>
          </a:p>
          <a:p>
            <a:r>
              <a:rPr lang="es-ES" dirty="0"/>
              <a:t>	</a:t>
            </a:r>
            <a:r>
              <a:rPr lang="es-ES" dirty="0" smtClean="0"/>
              <a:t>- Visualizadores </a:t>
            </a:r>
          </a:p>
          <a:p>
            <a:r>
              <a:rPr lang="es-ES" dirty="0"/>
              <a:t>	</a:t>
            </a:r>
            <a:r>
              <a:rPr lang="es-ES" dirty="0" smtClean="0"/>
              <a:t>- Depuradores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827584" y="400506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Ejemplos:</a:t>
            </a:r>
          </a:p>
          <a:p>
            <a:r>
              <a:rPr lang="es-ES" dirty="0" smtClean="0"/>
              <a:t>	- PEX: genera </a:t>
            </a:r>
            <a:r>
              <a:rPr lang="es-ES" dirty="0" err="1" smtClean="0"/>
              <a:t>tests</a:t>
            </a:r>
            <a:r>
              <a:rPr lang="es-ES" dirty="0" smtClean="0"/>
              <a:t> para .NET</a:t>
            </a:r>
          </a:p>
          <a:p>
            <a:r>
              <a:rPr lang="es-ES" dirty="0"/>
              <a:t>	</a:t>
            </a:r>
            <a:r>
              <a:rPr lang="es-ES" dirty="0" smtClean="0"/>
              <a:t>- EXE: ejecuci</a:t>
            </a:r>
            <a:r>
              <a:rPr lang="es-ES" dirty="0" smtClean="0"/>
              <a:t>ón simbólica en C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2730</TotalTime>
  <Words>2066</Words>
  <Application>Microsoft Macintosh PowerPoint</Application>
  <PresentationFormat>Presentación en pantalla (4:3)</PresentationFormat>
  <Paragraphs>394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Aspecto</vt:lpstr>
      <vt:lpstr>jSyX: Java Symbolic Execution Virtual Machine</vt:lpstr>
      <vt:lpstr>Presentación de PowerPoint</vt:lpstr>
      <vt:lpstr>Introducción</vt:lpstr>
      <vt:lpstr>Presentación de PowerPoint</vt:lpstr>
      <vt:lpstr>Introducción</vt:lpstr>
      <vt:lpstr>Presentación de PowerPoint</vt:lpstr>
      <vt:lpstr>Presentación de PowerPoint</vt:lpstr>
      <vt:lpstr>Introducción</vt:lpstr>
      <vt:lpstr>Presentación de PowerPoint</vt:lpstr>
      <vt:lpstr>Presentación de PowerPoint</vt:lpstr>
      <vt:lpstr>Presentación de PowerPoint</vt:lpstr>
      <vt:lpstr>Creando una JVM</vt:lpstr>
      <vt:lpstr>Presentación de PowerPoint</vt:lpstr>
      <vt:lpstr>Presentación de PowerPoint</vt:lpstr>
      <vt:lpstr>Creando una JVM</vt:lpstr>
      <vt:lpstr>Presentación de PowerPoint</vt:lpstr>
      <vt:lpstr>Presentación de PowerPoint</vt:lpstr>
      <vt:lpstr>Presentación de PowerPoint</vt:lpstr>
      <vt:lpstr>Creando una JVM</vt:lpstr>
      <vt:lpstr>Presentación de PowerPoint</vt:lpstr>
      <vt:lpstr>Creando una JVM</vt:lpstr>
      <vt:lpstr>Presentación de PowerPoint</vt:lpstr>
      <vt:lpstr>Presentación de PowerPoint</vt:lpstr>
      <vt:lpstr>Creando una JVM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Creando una JVM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Ejecución Simbólica</vt:lpstr>
      <vt:lpstr>Presentación de PowerPoint</vt:lpstr>
      <vt:lpstr>Ejecución Simbólica</vt:lpstr>
      <vt:lpstr>Presentación de PowerPoint</vt:lpstr>
      <vt:lpstr>Ejecución Simbólica</vt:lpstr>
      <vt:lpstr>Presentación de PowerPoint</vt:lpstr>
      <vt:lpstr>Ejecución Simbólica</vt:lpstr>
      <vt:lpstr>Presentación de PowerPoint</vt:lpstr>
      <vt:lpstr>Ejecución Simbólica</vt:lpstr>
      <vt:lpstr>Presentación de PowerPoint</vt:lpstr>
      <vt:lpstr>Presentación de PowerPoint</vt:lpstr>
      <vt:lpstr>Presentación de PowerPoint</vt:lpstr>
      <vt:lpstr>Presentación de PowerPoint</vt:lpstr>
      <vt:lpstr>Cliente</vt:lpstr>
      <vt:lpstr>Presentación de PowerPoint</vt:lpstr>
      <vt:lpstr>Cliente</vt:lpstr>
      <vt:lpstr>Presentación de PowerPoint</vt:lpstr>
      <vt:lpstr>Cliente</vt:lpstr>
      <vt:lpstr>Presentación de PowerPoint</vt:lpstr>
      <vt:lpstr>Cliente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jSyX: Java Symbolic Execution Virtual Machine</dc:title>
  <dc:creator>Garcia</dc:creator>
  <cp:lastModifiedBy>Edu</cp:lastModifiedBy>
  <cp:revision>94</cp:revision>
  <dcterms:created xsi:type="dcterms:W3CDTF">2013-06-21T09:03:24Z</dcterms:created>
  <dcterms:modified xsi:type="dcterms:W3CDTF">2013-07-01T14:09:57Z</dcterms:modified>
</cp:coreProperties>
</file>