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showGuides="1">
      <p:cViewPr varScale="1">
        <p:scale>
          <a:sx n="110" d="100"/>
          <a:sy n="110" d="100"/>
        </p:scale>
        <p:origin x="25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a:xfrm>
            <a:off x="2692397" y="5037663"/>
            <a:ext cx="5214635" cy="279400"/>
          </a:xfrm>
        </p:spPr>
        <p:txBody>
          <a:bodyPr/>
          <a:lstStyle/>
          <a:p>
            <a:endParaRPr lang="es-CO"/>
          </a:p>
        </p:txBody>
      </p:sp>
      <p:sp>
        <p:nvSpPr>
          <p:cNvPr id="6" name="Slide Number Placeholder 5"/>
          <p:cNvSpPr>
            <a:spLocks noGrp="1"/>
          </p:cNvSpPr>
          <p:nvPr>
            <p:ph type="sldNum" sz="quarter" idx="12"/>
          </p:nvPr>
        </p:nvSpPr>
        <p:spPr>
          <a:xfrm>
            <a:off x="8956900" y="5037663"/>
            <a:ext cx="551167" cy="279400"/>
          </a:xfrm>
        </p:spPr>
        <p:txBody>
          <a:bodyPr/>
          <a:lstStyle/>
          <a:p>
            <a:fld id="{E9E55ED4-13F8-4137-8608-5756467899F1}" type="slidenum">
              <a:rPr lang="es-CO" smtClean="0"/>
              <a:t>‹#›</a:t>
            </a:fld>
            <a:endParaRPr lang="es-C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08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03803-6006-4D5E-BD9F-DDA1682A8019}" type="datetimeFigureOut">
              <a:rPr lang="es-CO" smtClean="0"/>
              <a:t>13/09/2020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55ED4-13F8-4137-8608-5756467899F1}" type="slidenum">
              <a:rPr lang="es-CO" smtClean="0"/>
              <a:t>‹#›</a:t>
            </a:fld>
            <a:endParaRPr lang="es-CO"/>
          </a:p>
        </p:txBody>
      </p:sp>
    </p:spTree>
    <p:extLst>
      <p:ext uri="{BB962C8B-B14F-4D97-AF65-F5344CB8AC3E}">
        <p14:creationId xmlns:p14="http://schemas.microsoft.com/office/powerpoint/2010/main" val="106326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64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975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spTree>
    <p:extLst>
      <p:ext uri="{BB962C8B-B14F-4D97-AF65-F5344CB8AC3E}">
        <p14:creationId xmlns:p14="http://schemas.microsoft.com/office/powerpoint/2010/main" val="1978780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176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976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86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88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spTree>
    <p:extLst>
      <p:ext uri="{BB962C8B-B14F-4D97-AF65-F5344CB8AC3E}">
        <p14:creationId xmlns:p14="http://schemas.microsoft.com/office/powerpoint/2010/main" val="266381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03803-6006-4D5E-BD9F-DDA1682A8019}" type="datetimeFigureOut">
              <a:rPr lang="es-CO" smtClean="0"/>
              <a:t>13/09/2020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55ED4-13F8-4137-8608-5756467899F1}" type="slidenum">
              <a:rPr lang="es-CO" smtClean="0"/>
              <a:t>‹#›</a:t>
            </a:fld>
            <a:endParaRPr lang="es-C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267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E03803-6006-4D5E-BD9F-DDA1682A8019}" type="datetimeFigureOut">
              <a:rPr lang="es-CO" smtClean="0"/>
              <a:t>13/09/2020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55ED4-13F8-4137-8608-5756467899F1}" type="slidenum">
              <a:rPr lang="es-CO" smtClean="0"/>
              <a:t>‹#›</a:t>
            </a:fld>
            <a:endParaRPr lang="es-CO"/>
          </a:p>
        </p:txBody>
      </p:sp>
    </p:spTree>
    <p:extLst>
      <p:ext uri="{BB962C8B-B14F-4D97-AF65-F5344CB8AC3E}">
        <p14:creationId xmlns:p14="http://schemas.microsoft.com/office/powerpoint/2010/main" val="230340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E03803-6006-4D5E-BD9F-DDA1682A8019}" type="datetimeFigureOut">
              <a:rPr lang="es-CO" smtClean="0"/>
              <a:t>13/09/2020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9E55ED4-13F8-4137-8608-5756467899F1}" type="slidenum">
              <a:rPr lang="es-CO" smtClean="0"/>
              <a:t>‹#›</a:t>
            </a:fld>
            <a:endParaRPr lang="es-C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36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E03803-6006-4D5E-BD9F-DDA1682A8019}" type="datetimeFigureOut">
              <a:rPr lang="es-CO" smtClean="0"/>
              <a:t>13/09/2020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9E55ED4-13F8-4137-8608-5756467899F1}" type="slidenum">
              <a:rPr lang="es-CO" smtClean="0"/>
              <a:t>‹#›</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81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03803-6006-4D5E-BD9F-DDA1682A8019}" type="datetimeFigureOut">
              <a:rPr lang="es-CO" smtClean="0"/>
              <a:t>13/09/2020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9E55ED4-13F8-4137-8608-5756467899F1}" type="slidenum">
              <a:rPr lang="es-CO" smtClean="0"/>
              <a:t>‹#›</a:t>
            </a:fld>
            <a:endParaRPr lang="es-CO"/>
          </a:p>
        </p:txBody>
      </p:sp>
    </p:spTree>
    <p:extLst>
      <p:ext uri="{BB962C8B-B14F-4D97-AF65-F5344CB8AC3E}">
        <p14:creationId xmlns:p14="http://schemas.microsoft.com/office/powerpoint/2010/main" val="53911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03803-6006-4D5E-BD9F-DDA1682A8019}" type="datetimeFigureOut">
              <a:rPr lang="es-CO" smtClean="0"/>
              <a:t>13/09/2020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55ED4-13F8-4137-8608-5756467899F1}" type="slidenum">
              <a:rPr lang="es-CO" smtClean="0"/>
              <a:t>‹#›</a:t>
            </a:fld>
            <a:endParaRPr lang="es-C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63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03803-6006-4D5E-BD9F-DDA1682A8019}" type="datetimeFigureOut">
              <a:rPr lang="es-CO" smtClean="0"/>
              <a:t>13/09/2020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55ED4-13F8-4137-8608-5756467899F1}" type="slidenum">
              <a:rPr lang="es-CO" smtClean="0"/>
              <a:t>‹#›</a:t>
            </a:fld>
            <a:endParaRPr lang="es-CO"/>
          </a:p>
        </p:txBody>
      </p:sp>
    </p:spTree>
    <p:extLst>
      <p:ext uri="{BB962C8B-B14F-4D97-AF65-F5344CB8AC3E}">
        <p14:creationId xmlns:p14="http://schemas.microsoft.com/office/powerpoint/2010/main" val="281918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E03803-6006-4D5E-BD9F-DDA1682A8019}" type="datetimeFigureOut">
              <a:rPr lang="es-CO" smtClean="0"/>
              <a:t>13/09/2020</a:t>
            </a:fld>
            <a:endParaRPr lang="es-C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E55ED4-13F8-4137-8608-5756467899F1}" type="slidenum">
              <a:rPr lang="es-CO" smtClean="0"/>
              <a:t>‹#›</a:t>
            </a:fld>
            <a:endParaRPr lang="es-CO"/>
          </a:p>
        </p:txBody>
      </p:sp>
    </p:spTree>
    <p:extLst>
      <p:ext uri="{BB962C8B-B14F-4D97-AF65-F5344CB8AC3E}">
        <p14:creationId xmlns:p14="http://schemas.microsoft.com/office/powerpoint/2010/main" val="1939490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8D34-23E7-4B8E-9F02-628E20FEC4E2}"/>
              </a:ext>
            </a:extLst>
          </p:cNvPr>
          <p:cNvSpPr>
            <a:spLocks noGrp="1"/>
          </p:cNvSpPr>
          <p:nvPr>
            <p:ph type="ctrTitle"/>
          </p:nvPr>
        </p:nvSpPr>
        <p:spPr>
          <a:xfrm>
            <a:off x="2760131" y="2751664"/>
            <a:ext cx="6815669" cy="1515533"/>
          </a:xfrm>
        </p:spPr>
        <p:txBody>
          <a:bodyPr/>
          <a:lstStyle/>
          <a:p>
            <a:r>
              <a:rPr lang="en-US" dirty="0"/>
              <a:t>INVESTMENT DECISION IN CANADA</a:t>
            </a:r>
            <a:endParaRPr lang="es-CO" dirty="0"/>
          </a:p>
        </p:txBody>
      </p:sp>
      <p:sp>
        <p:nvSpPr>
          <p:cNvPr id="3" name="Subtitle 2">
            <a:extLst>
              <a:ext uri="{FF2B5EF4-FFF2-40B4-BE49-F238E27FC236}">
                <a16:creationId xmlns:a16="http://schemas.microsoft.com/office/drawing/2014/main" id="{F6D07830-A1DF-4642-B7CC-66022AF88852}"/>
              </a:ext>
            </a:extLst>
          </p:cNvPr>
          <p:cNvSpPr>
            <a:spLocks noGrp="1"/>
          </p:cNvSpPr>
          <p:nvPr>
            <p:ph type="subTitle" idx="1"/>
          </p:nvPr>
        </p:nvSpPr>
        <p:spPr>
          <a:xfrm>
            <a:off x="2760131" y="4512730"/>
            <a:ext cx="6815669" cy="1320802"/>
          </a:xfrm>
        </p:spPr>
        <p:txBody>
          <a:bodyPr/>
          <a:lstStyle/>
          <a:p>
            <a:r>
              <a:rPr lang="en-US" dirty="0"/>
              <a:t>Capstone Project</a:t>
            </a:r>
            <a:endParaRPr lang="es-CO" dirty="0"/>
          </a:p>
        </p:txBody>
      </p:sp>
    </p:spTree>
    <p:extLst>
      <p:ext uri="{BB962C8B-B14F-4D97-AF65-F5344CB8AC3E}">
        <p14:creationId xmlns:p14="http://schemas.microsoft.com/office/powerpoint/2010/main" val="334755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DD1-2A31-4CA3-9AC2-F01F38AD3935}"/>
              </a:ext>
            </a:extLst>
          </p:cNvPr>
          <p:cNvSpPr>
            <a:spLocks noGrp="1"/>
          </p:cNvSpPr>
          <p:nvPr>
            <p:ph type="title"/>
          </p:nvPr>
        </p:nvSpPr>
        <p:spPr/>
        <p:txBody>
          <a:bodyPr/>
          <a:lstStyle/>
          <a:p>
            <a:r>
              <a:rPr lang="en-US" dirty="0"/>
              <a:t>Introduction	</a:t>
            </a:r>
            <a:endParaRPr lang="es-CO" dirty="0"/>
          </a:p>
        </p:txBody>
      </p:sp>
      <p:sp>
        <p:nvSpPr>
          <p:cNvPr id="3" name="Content Placeholder 2">
            <a:extLst>
              <a:ext uri="{FF2B5EF4-FFF2-40B4-BE49-F238E27FC236}">
                <a16:creationId xmlns:a16="http://schemas.microsoft.com/office/drawing/2014/main" id="{03B4B47F-E806-4937-8BCB-6C8380CA0ED1}"/>
              </a:ext>
            </a:extLst>
          </p:cNvPr>
          <p:cNvSpPr>
            <a:spLocks noGrp="1"/>
          </p:cNvSpPr>
          <p:nvPr>
            <p:ph idx="1"/>
          </p:nvPr>
        </p:nvSpPr>
        <p:spPr/>
        <p:txBody>
          <a:bodyPr/>
          <a:lstStyle/>
          <a:p>
            <a:r>
              <a:rPr lang="en-US" dirty="0"/>
              <a:t>A group of investors wants to invest in Canada. They already have many business around the world. Because of that diversification they does not have any preference when investing as a result of their risk profile. Therefore, they need to know which kind of businesses are the most popular in Canada and in which neighborhoods are concentrated the greater number of those type of business.</a:t>
            </a:r>
            <a:endParaRPr lang="es-CO" dirty="0"/>
          </a:p>
        </p:txBody>
      </p:sp>
    </p:spTree>
    <p:extLst>
      <p:ext uri="{BB962C8B-B14F-4D97-AF65-F5344CB8AC3E}">
        <p14:creationId xmlns:p14="http://schemas.microsoft.com/office/powerpoint/2010/main" val="348076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DD1-2A31-4CA3-9AC2-F01F38AD3935}"/>
              </a:ext>
            </a:extLst>
          </p:cNvPr>
          <p:cNvSpPr>
            <a:spLocks noGrp="1"/>
          </p:cNvSpPr>
          <p:nvPr>
            <p:ph type="title"/>
          </p:nvPr>
        </p:nvSpPr>
        <p:spPr/>
        <p:txBody>
          <a:bodyPr/>
          <a:lstStyle/>
          <a:p>
            <a:r>
              <a:rPr lang="en-US" dirty="0"/>
              <a:t>Data</a:t>
            </a:r>
            <a:endParaRPr lang="es-CO" dirty="0"/>
          </a:p>
        </p:txBody>
      </p:sp>
      <p:sp>
        <p:nvSpPr>
          <p:cNvPr id="3" name="Content Placeholder 2">
            <a:extLst>
              <a:ext uri="{FF2B5EF4-FFF2-40B4-BE49-F238E27FC236}">
                <a16:creationId xmlns:a16="http://schemas.microsoft.com/office/drawing/2014/main" id="{03B4B47F-E806-4937-8BCB-6C8380CA0ED1}"/>
              </a:ext>
            </a:extLst>
          </p:cNvPr>
          <p:cNvSpPr>
            <a:spLocks noGrp="1"/>
          </p:cNvSpPr>
          <p:nvPr>
            <p:ph idx="1"/>
          </p:nvPr>
        </p:nvSpPr>
        <p:spPr/>
        <p:txBody>
          <a:bodyPr/>
          <a:lstStyle/>
          <a:p>
            <a:r>
              <a:rPr lang="en-US" dirty="0"/>
              <a:t>There are three source of data, as follow:</a:t>
            </a:r>
          </a:p>
          <a:p>
            <a:pPr>
              <a:buFontTx/>
              <a:buChar char="-"/>
            </a:pPr>
            <a:r>
              <a:rPr lang="en-US" sz="1800" dirty="0"/>
              <a:t>Neighborhood data will be extracted from this Wikipedia website:</a:t>
            </a:r>
          </a:p>
          <a:p>
            <a:pPr marL="0" indent="0">
              <a:buNone/>
            </a:pPr>
            <a:r>
              <a:rPr kumimoji="0" lang="en-US" altLang="en-US" sz="1400" b="0" i="0" u="none" strike="noStrike" cap="none" normalizeH="0" baseline="0" dirty="0">
                <a:ln>
                  <a:noFill/>
                </a:ln>
                <a:solidFill>
                  <a:srgbClr val="BA2121"/>
                </a:solidFill>
                <a:effectLst/>
                <a:latin typeface="Courier New" panose="02070309020205020404" pitchFamily="49" charset="0"/>
              </a:rPr>
              <a:t>"https://en.wikipedia.org/wiki/</a:t>
            </a:r>
            <a:r>
              <a:rPr kumimoji="0" lang="en-US" altLang="en-US" sz="1400" b="0" i="0" u="none" strike="noStrike" cap="none" normalizeH="0" baseline="0" dirty="0" err="1">
                <a:ln>
                  <a:noFill/>
                </a:ln>
                <a:solidFill>
                  <a:srgbClr val="BA2121"/>
                </a:solidFill>
                <a:effectLst/>
                <a:latin typeface="Courier New" panose="02070309020205020404" pitchFamily="49" charset="0"/>
              </a:rPr>
              <a:t>List_of_postal_codes_of_Canada:_M</a:t>
            </a:r>
            <a:r>
              <a:rPr kumimoji="0" lang="en-US" altLang="en-US" sz="1400" b="0" i="0" u="none" strike="noStrike" cap="none" normalizeH="0" baseline="0" dirty="0">
                <a:ln>
                  <a:noFill/>
                </a:ln>
                <a:solidFill>
                  <a:srgbClr val="BA2121"/>
                </a:solidFill>
                <a:effectLst/>
                <a:latin typeface="Courier New" panose="02070309020205020404" pitchFamily="49" charset="0"/>
              </a:rPr>
              <a:t>"</a:t>
            </a:r>
            <a:r>
              <a:rPr kumimoji="0" lang="en-US" altLang="en-US" sz="1800" b="0" i="0" u="none" strike="noStrike" cap="none" normalizeH="0" baseline="0" dirty="0">
                <a:ln>
                  <a:noFill/>
                </a:ln>
                <a:solidFill>
                  <a:schemeClr val="tx1"/>
                </a:solidFill>
                <a:effectLst/>
              </a:rPr>
              <a:t> </a:t>
            </a:r>
          </a:p>
          <a:p>
            <a:pPr>
              <a:buFontTx/>
              <a:buChar char="-"/>
            </a:pPr>
            <a:r>
              <a:rPr lang="en-US" sz="1800" dirty="0"/>
              <a:t>Latitude and longitude data are extracted from the csv file provided by </a:t>
            </a:r>
            <a:r>
              <a:rPr lang="en-US" sz="1800" dirty="0" err="1"/>
              <a:t>coursera</a:t>
            </a:r>
            <a:r>
              <a:rPr lang="en-US" sz="1800" dirty="0"/>
              <a:t> course</a:t>
            </a:r>
          </a:p>
          <a:p>
            <a:pPr>
              <a:buFontTx/>
              <a:buChar char="-"/>
            </a:pPr>
            <a:r>
              <a:rPr lang="en-US" sz="1800" dirty="0"/>
              <a:t>Venues from each neighborhood were extracted from Foursquare database</a:t>
            </a:r>
          </a:p>
          <a:p>
            <a:pPr>
              <a:buFontTx/>
              <a:buChar char="-"/>
            </a:pPr>
            <a:endParaRPr lang="en-US" sz="1800" dirty="0"/>
          </a:p>
          <a:p>
            <a:pPr>
              <a:buFontTx/>
              <a:buChar char="-"/>
            </a:pPr>
            <a:endParaRPr lang="es-CO" dirty="0"/>
          </a:p>
        </p:txBody>
      </p:sp>
      <p:sp>
        <p:nvSpPr>
          <p:cNvPr id="6" name="Rectangle 3">
            <a:extLst>
              <a:ext uri="{FF2B5EF4-FFF2-40B4-BE49-F238E27FC236}">
                <a16:creationId xmlns:a16="http://schemas.microsoft.com/office/drawing/2014/main" id="{1E005421-935B-45A5-A328-E5FA4C4DCC3E}"/>
              </a:ext>
            </a:extLst>
          </p:cNvPr>
          <p:cNvSpPr>
            <a:spLocks noChangeArrowheads="1"/>
          </p:cNvSpPr>
          <p:nvPr/>
        </p:nvSpPr>
        <p:spPr bwMode="auto">
          <a:xfrm>
            <a:off x="304800" y="3949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600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DD1-2A31-4CA3-9AC2-F01F38AD3935}"/>
              </a:ext>
            </a:extLst>
          </p:cNvPr>
          <p:cNvSpPr>
            <a:spLocks noGrp="1"/>
          </p:cNvSpPr>
          <p:nvPr>
            <p:ph type="title"/>
          </p:nvPr>
        </p:nvSpPr>
        <p:spPr/>
        <p:txBody>
          <a:bodyPr/>
          <a:lstStyle/>
          <a:p>
            <a:r>
              <a:rPr lang="en-US" dirty="0"/>
              <a:t>Methodology</a:t>
            </a:r>
            <a:endParaRPr lang="es-CO" dirty="0"/>
          </a:p>
        </p:txBody>
      </p:sp>
      <p:sp>
        <p:nvSpPr>
          <p:cNvPr id="3" name="Content Placeholder 2">
            <a:extLst>
              <a:ext uri="{FF2B5EF4-FFF2-40B4-BE49-F238E27FC236}">
                <a16:creationId xmlns:a16="http://schemas.microsoft.com/office/drawing/2014/main" id="{03B4B47F-E806-4937-8BCB-6C8380CA0ED1}"/>
              </a:ext>
            </a:extLst>
          </p:cNvPr>
          <p:cNvSpPr>
            <a:spLocks noGrp="1"/>
          </p:cNvSpPr>
          <p:nvPr>
            <p:ph idx="1"/>
          </p:nvPr>
        </p:nvSpPr>
        <p:spPr>
          <a:xfrm>
            <a:off x="1295402" y="2556932"/>
            <a:ext cx="9601196" cy="3318936"/>
          </a:xfrm>
        </p:spPr>
        <p:txBody>
          <a:bodyPr/>
          <a:lstStyle/>
          <a:p>
            <a:r>
              <a:rPr lang="en-US" dirty="0"/>
              <a:t>Neighborhood and coordinate data were merged to get the </a:t>
            </a:r>
            <a:r>
              <a:rPr lang="en-US" dirty="0" err="1"/>
              <a:t>dataframe</a:t>
            </a:r>
            <a:r>
              <a:rPr lang="en-US" dirty="0"/>
              <a:t> need to perform the analysis, then venues data was extracted from </a:t>
            </a:r>
            <a:r>
              <a:rPr lang="en-US" dirty="0" err="1"/>
              <a:t>foursquares</a:t>
            </a:r>
            <a:r>
              <a:rPr lang="en-US" dirty="0"/>
              <a:t> database. After this different analysis were perform in order to solve the problem, such as which are the top 10 venues most common in each neighborhood and which are the most popular along all neighborhoods.</a:t>
            </a:r>
            <a:endParaRPr lang="es-CO" dirty="0"/>
          </a:p>
        </p:txBody>
      </p:sp>
    </p:spTree>
    <p:extLst>
      <p:ext uri="{BB962C8B-B14F-4D97-AF65-F5344CB8AC3E}">
        <p14:creationId xmlns:p14="http://schemas.microsoft.com/office/powerpoint/2010/main" val="327496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DD1-2A31-4CA3-9AC2-F01F38AD3935}"/>
              </a:ext>
            </a:extLst>
          </p:cNvPr>
          <p:cNvSpPr>
            <a:spLocks noGrp="1"/>
          </p:cNvSpPr>
          <p:nvPr>
            <p:ph type="title"/>
          </p:nvPr>
        </p:nvSpPr>
        <p:spPr/>
        <p:txBody>
          <a:bodyPr/>
          <a:lstStyle/>
          <a:p>
            <a:r>
              <a:rPr lang="en-US" dirty="0"/>
              <a:t>Results</a:t>
            </a:r>
            <a:endParaRPr lang="es-CO" dirty="0"/>
          </a:p>
        </p:txBody>
      </p:sp>
      <p:sp>
        <p:nvSpPr>
          <p:cNvPr id="3" name="Content Placeholder 2">
            <a:extLst>
              <a:ext uri="{FF2B5EF4-FFF2-40B4-BE49-F238E27FC236}">
                <a16:creationId xmlns:a16="http://schemas.microsoft.com/office/drawing/2014/main" id="{03B4B47F-E806-4937-8BCB-6C8380CA0ED1}"/>
              </a:ext>
            </a:extLst>
          </p:cNvPr>
          <p:cNvSpPr>
            <a:spLocks noGrp="1"/>
          </p:cNvSpPr>
          <p:nvPr>
            <p:ph idx="1"/>
          </p:nvPr>
        </p:nvSpPr>
        <p:spPr>
          <a:xfrm>
            <a:off x="1295401" y="2556932"/>
            <a:ext cx="4398642" cy="3318936"/>
          </a:xfrm>
        </p:spPr>
        <p:txBody>
          <a:bodyPr/>
          <a:lstStyle/>
          <a:p>
            <a:pPr marL="0" indent="0">
              <a:buNone/>
            </a:pPr>
            <a:r>
              <a:rPr lang="en-US" dirty="0"/>
              <a:t>It is clear that coffee shops are the most common venue along all </a:t>
            </a:r>
            <a:r>
              <a:rPr lang="en-US" dirty="0" err="1"/>
              <a:t>neigborhoods</a:t>
            </a:r>
            <a:r>
              <a:rPr lang="en-US" dirty="0"/>
              <a:t>, not just is the first most popular venue in 20 neighborhoods but the second one as well in over 10 of them. </a:t>
            </a:r>
          </a:p>
        </p:txBody>
      </p:sp>
      <p:pic>
        <p:nvPicPr>
          <p:cNvPr id="5" name="Picture 4">
            <a:extLst>
              <a:ext uri="{FF2B5EF4-FFF2-40B4-BE49-F238E27FC236}">
                <a16:creationId xmlns:a16="http://schemas.microsoft.com/office/drawing/2014/main" id="{C68CDF67-280F-4B1A-8F3E-97DAFE767480}"/>
              </a:ext>
            </a:extLst>
          </p:cNvPr>
          <p:cNvPicPr>
            <a:picLocks noChangeAspect="1"/>
          </p:cNvPicPr>
          <p:nvPr/>
        </p:nvPicPr>
        <p:blipFill>
          <a:blip r:embed="rId2"/>
          <a:stretch>
            <a:fillRect/>
          </a:stretch>
        </p:blipFill>
        <p:spPr>
          <a:xfrm>
            <a:off x="5853520" y="3068637"/>
            <a:ext cx="2676525" cy="2295525"/>
          </a:xfrm>
          <a:prstGeom prst="rect">
            <a:avLst/>
          </a:prstGeom>
        </p:spPr>
      </p:pic>
      <p:sp>
        <p:nvSpPr>
          <p:cNvPr id="6" name="TextBox 5">
            <a:extLst>
              <a:ext uri="{FF2B5EF4-FFF2-40B4-BE49-F238E27FC236}">
                <a16:creationId xmlns:a16="http://schemas.microsoft.com/office/drawing/2014/main" id="{A09276F1-6060-44AA-BF4C-693DB4FFF60A}"/>
              </a:ext>
            </a:extLst>
          </p:cNvPr>
          <p:cNvSpPr txBox="1"/>
          <p:nvPr/>
        </p:nvSpPr>
        <p:spPr>
          <a:xfrm>
            <a:off x="5853520" y="2643815"/>
            <a:ext cx="1994263" cy="307777"/>
          </a:xfrm>
          <a:prstGeom prst="rect">
            <a:avLst/>
          </a:prstGeom>
          <a:noFill/>
        </p:spPr>
        <p:txBody>
          <a:bodyPr wrap="square" rtlCol="0">
            <a:spAutoFit/>
          </a:bodyPr>
          <a:lstStyle/>
          <a:p>
            <a:r>
              <a:rPr lang="en-US" sz="1400" dirty="0"/>
              <a:t>1</a:t>
            </a:r>
            <a:r>
              <a:rPr lang="en-US" sz="1400" baseline="30000" dirty="0"/>
              <a:t>st</a:t>
            </a:r>
            <a:r>
              <a:rPr lang="en-US" sz="1400" dirty="0"/>
              <a:t> most common venue</a:t>
            </a:r>
            <a:endParaRPr lang="es-CO" sz="1400" dirty="0"/>
          </a:p>
        </p:txBody>
      </p:sp>
      <p:pic>
        <p:nvPicPr>
          <p:cNvPr id="8" name="Picture 7">
            <a:extLst>
              <a:ext uri="{FF2B5EF4-FFF2-40B4-BE49-F238E27FC236}">
                <a16:creationId xmlns:a16="http://schemas.microsoft.com/office/drawing/2014/main" id="{AC473465-09F5-4B1E-BC66-79E8B40D0B4B}"/>
              </a:ext>
            </a:extLst>
          </p:cNvPr>
          <p:cNvPicPr>
            <a:picLocks noChangeAspect="1"/>
          </p:cNvPicPr>
          <p:nvPr/>
        </p:nvPicPr>
        <p:blipFill>
          <a:blip r:embed="rId3"/>
          <a:stretch>
            <a:fillRect/>
          </a:stretch>
        </p:blipFill>
        <p:spPr>
          <a:xfrm>
            <a:off x="8689522" y="3021012"/>
            <a:ext cx="2476500" cy="2343150"/>
          </a:xfrm>
          <a:prstGeom prst="rect">
            <a:avLst/>
          </a:prstGeom>
        </p:spPr>
      </p:pic>
      <p:sp>
        <p:nvSpPr>
          <p:cNvPr id="9" name="TextBox 8">
            <a:extLst>
              <a:ext uri="{FF2B5EF4-FFF2-40B4-BE49-F238E27FC236}">
                <a16:creationId xmlns:a16="http://schemas.microsoft.com/office/drawing/2014/main" id="{537DB5C5-408F-46A0-A898-1A072607840D}"/>
              </a:ext>
            </a:extLst>
          </p:cNvPr>
          <p:cNvSpPr txBox="1"/>
          <p:nvPr/>
        </p:nvSpPr>
        <p:spPr>
          <a:xfrm>
            <a:off x="8689522" y="2643815"/>
            <a:ext cx="1994263" cy="307777"/>
          </a:xfrm>
          <a:prstGeom prst="rect">
            <a:avLst/>
          </a:prstGeom>
          <a:noFill/>
        </p:spPr>
        <p:txBody>
          <a:bodyPr wrap="square" rtlCol="0">
            <a:spAutoFit/>
          </a:bodyPr>
          <a:lstStyle/>
          <a:p>
            <a:r>
              <a:rPr lang="en-US" sz="1400" dirty="0"/>
              <a:t>2</a:t>
            </a:r>
            <a:r>
              <a:rPr lang="en-US" sz="1400" baseline="30000" dirty="0"/>
              <a:t>nd</a:t>
            </a:r>
            <a:r>
              <a:rPr lang="en-US" sz="1400" dirty="0"/>
              <a:t> most common venue</a:t>
            </a:r>
            <a:endParaRPr lang="es-CO" sz="1400" dirty="0"/>
          </a:p>
        </p:txBody>
      </p:sp>
    </p:spTree>
    <p:extLst>
      <p:ext uri="{BB962C8B-B14F-4D97-AF65-F5344CB8AC3E}">
        <p14:creationId xmlns:p14="http://schemas.microsoft.com/office/powerpoint/2010/main" val="95619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DD1-2A31-4CA3-9AC2-F01F38AD3935}"/>
              </a:ext>
            </a:extLst>
          </p:cNvPr>
          <p:cNvSpPr>
            <a:spLocks noGrp="1"/>
          </p:cNvSpPr>
          <p:nvPr>
            <p:ph type="title"/>
          </p:nvPr>
        </p:nvSpPr>
        <p:spPr/>
        <p:txBody>
          <a:bodyPr/>
          <a:lstStyle/>
          <a:p>
            <a:r>
              <a:rPr lang="en-US" dirty="0"/>
              <a:t>Results</a:t>
            </a:r>
            <a:endParaRPr lang="es-CO" dirty="0"/>
          </a:p>
        </p:txBody>
      </p:sp>
      <p:sp>
        <p:nvSpPr>
          <p:cNvPr id="3" name="Content Placeholder 2">
            <a:extLst>
              <a:ext uri="{FF2B5EF4-FFF2-40B4-BE49-F238E27FC236}">
                <a16:creationId xmlns:a16="http://schemas.microsoft.com/office/drawing/2014/main" id="{03B4B47F-E806-4937-8BCB-6C8380CA0ED1}"/>
              </a:ext>
            </a:extLst>
          </p:cNvPr>
          <p:cNvSpPr>
            <a:spLocks noGrp="1"/>
          </p:cNvSpPr>
          <p:nvPr>
            <p:ph idx="1"/>
          </p:nvPr>
        </p:nvSpPr>
        <p:spPr>
          <a:xfrm>
            <a:off x="1295401" y="2556932"/>
            <a:ext cx="4398642" cy="3318936"/>
          </a:xfrm>
        </p:spPr>
        <p:txBody>
          <a:bodyPr/>
          <a:lstStyle/>
          <a:p>
            <a:pPr marL="0" indent="0">
              <a:buNone/>
            </a:pPr>
            <a:r>
              <a:rPr lang="en-US" dirty="0"/>
              <a:t>A comprehensive list of top 10 most common venues for each neighborhood was provided in the </a:t>
            </a:r>
            <a:r>
              <a:rPr lang="en-US" dirty="0" err="1"/>
              <a:t>jupyter</a:t>
            </a:r>
            <a:r>
              <a:rPr lang="en-US" dirty="0"/>
              <a:t> notebook and report.</a:t>
            </a:r>
          </a:p>
        </p:txBody>
      </p:sp>
      <p:pic>
        <p:nvPicPr>
          <p:cNvPr id="7" name="Picture 6">
            <a:extLst>
              <a:ext uri="{FF2B5EF4-FFF2-40B4-BE49-F238E27FC236}">
                <a16:creationId xmlns:a16="http://schemas.microsoft.com/office/drawing/2014/main" id="{771AA4C0-49E4-47C8-9E3A-6E4E29140421}"/>
              </a:ext>
            </a:extLst>
          </p:cNvPr>
          <p:cNvPicPr>
            <a:picLocks noChangeAspect="1"/>
          </p:cNvPicPr>
          <p:nvPr/>
        </p:nvPicPr>
        <p:blipFill>
          <a:blip r:embed="rId2"/>
          <a:stretch>
            <a:fillRect/>
          </a:stretch>
        </p:blipFill>
        <p:spPr>
          <a:xfrm>
            <a:off x="6096000" y="2556932"/>
            <a:ext cx="5062536" cy="2081212"/>
          </a:xfrm>
          <a:prstGeom prst="rect">
            <a:avLst/>
          </a:prstGeom>
        </p:spPr>
      </p:pic>
    </p:spTree>
    <p:extLst>
      <p:ext uri="{BB962C8B-B14F-4D97-AF65-F5344CB8AC3E}">
        <p14:creationId xmlns:p14="http://schemas.microsoft.com/office/powerpoint/2010/main" val="207841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DD1-2A31-4CA3-9AC2-F01F38AD3935}"/>
              </a:ext>
            </a:extLst>
          </p:cNvPr>
          <p:cNvSpPr>
            <a:spLocks noGrp="1"/>
          </p:cNvSpPr>
          <p:nvPr>
            <p:ph type="title"/>
          </p:nvPr>
        </p:nvSpPr>
        <p:spPr/>
        <p:txBody>
          <a:bodyPr/>
          <a:lstStyle/>
          <a:p>
            <a:r>
              <a:rPr lang="en-US" dirty="0"/>
              <a:t>Observations &amp; Recommendations</a:t>
            </a:r>
            <a:endParaRPr lang="es-CO" dirty="0"/>
          </a:p>
        </p:txBody>
      </p:sp>
      <p:sp>
        <p:nvSpPr>
          <p:cNvPr id="3" name="Content Placeholder 2">
            <a:extLst>
              <a:ext uri="{FF2B5EF4-FFF2-40B4-BE49-F238E27FC236}">
                <a16:creationId xmlns:a16="http://schemas.microsoft.com/office/drawing/2014/main" id="{03B4B47F-E806-4937-8BCB-6C8380CA0ED1}"/>
              </a:ext>
            </a:extLst>
          </p:cNvPr>
          <p:cNvSpPr>
            <a:spLocks noGrp="1"/>
          </p:cNvSpPr>
          <p:nvPr>
            <p:ph idx="1"/>
          </p:nvPr>
        </p:nvSpPr>
        <p:spPr/>
        <p:txBody>
          <a:bodyPr/>
          <a:lstStyle/>
          <a:p>
            <a:r>
              <a:rPr lang="en-US" dirty="0"/>
              <a:t>The analysis suggest that coffee shops are the most common business along all neighborhoods in Canada. With an aggressive marketing campaign it is possible to enter to the coffee market, compete and gain a reasonable  proportion of the market, starting in those neighborhoods were that kind of business is the most popular.</a:t>
            </a:r>
          </a:p>
          <a:p>
            <a:r>
              <a:rPr lang="en-US" dirty="0"/>
              <a:t>Further analysis can provide the best option within the neighborhoods where coffee shops are popular.</a:t>
            </a:r>
            <a:endParaRPr lang="es-CO" dirty="0"/>
          </a:p>
        </p:txBody>
      </p:sp>
    </p:spTree>
    <p:extLst>
      <p:ext uri="{BB962C8B-B14F-4D97-AF65-F5344CB8AC3E}">
        <p14:creationId xmlns:p14="http://schemas.microsoft.com/office/powerpoint/2010/main" val="368203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DD1-2A31-4CA3-9AC2-F01F38AD3935}"/>
              </a:ext>
            </a:extLst>
          </p:cNvPr>
          <p:cNvSpPr>
            <a:spLocks noGrp="1"/>
          </p:cNvSpPr>
          <p:nvPr>
            <p:ph type="title"/>
          </p:nvPr>
        </p:nvSpPr>
        <p:spPr/>
        <p:txBody>
          <a:bodyPr/>
          <a:lstStyle/>
          <a:p>
            <a:r>
              <a:rPr lang="en-US" dirty="0"/>
              <a:t>Conclusion</a:t>
            </a:r>
            <a:endParaRPr lang="es-CO" dirty="0"/>
          </a:p>
        </p:txBody>
      </p:sp>
      <p:sp>
        <p:nvSpPr>
          <p:cNvPr id="3" name="Content Placeholder 2">
            <a:extLst>
              <a:ext uri="{FF2B5EF4-FFF2-40B4-BE49-F238E27FC236}">
                <a16:creationId xmlns:a16="http://schemas.microsoft.com/office/drawing/2014/main" id="{03B4B47F-E806-4937-8BCB-6C8380CA0ED1}"/>
              </a:ext>
            </a:extLst>
          </p:cNvPr>
          <p:cNvSpPr>
            <a:spLocks noGrp="1"/>
          </p:cNvSpPr>
          <p:nvPr>
            <p:ph idx="1"/>
          </p:nvPr>
        </p:nvSpPr>
        <p:spPr/>
        <p:txBody>
          <a:bodyPr/>
          <a:lstStyle/>
          <a:p>
            <a:r>
              <a:rPr lang="en-US" dirty="0"/>
              <a:t>This analysis helps to solve the investment decision problem about in which business and neighborhoods is convenient to invest. Also, this analysis left some questions for further analysis, because the list of potential neighborhoods where investing is a good option is large (20), so it could be appropriate to analyze with additional information and get a short list for the best options.</a:t>
            </a:r>
            <a:endParaRPr lang="es-CO" dirty="0"/>
          </a:p>
        </p:txBody>
      </p:sp>
    </p:spTree>
    <p:extLst>
      <p:ext uri="{BB962C8B-B14F-4D97-AF65-F5344CB8AC3E}">
        <p14:creationId xmlns:p14="http://schemas.microsoft.com/office/powerpoint/2010/main" val="2242841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80</TotalTime>
  <Words>422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Courier New</vt:lpstr>
      <vt:lpstr>Garamond</vt:lpstr>
      <vt:lpstr>Organic</vt:lpstr>
      <vt:lpstr>INVESTMENT DECISION IN CANADA</vt:lpstr>
      <vt:lpstr>Introduction </vt:lpstr>
      <vt:lpstr>Data</vt:lpstr>
      <vt:lpstr>Methodology</vt:lpstr>
      <vt:lpstr>Results</vt:lpstr>
      <vt:lpstr>Results</vt:lpstr>
      <vt:lpstr>Observations &amp; 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DECISION IN CANADA</dc:title>
  <dc:creator>Juan Suarez Rojas</dc:creator>
  <cp:lastModifiedBy>Juan Suarez Rojas</cp:lastModifiedBy>
  <cp:revision>9</cp:revision>
  <dcterms:created xsi:type="dcterms:W3CDTF">2020-09-13T15:44:48Z</dcterms:created>
  <dcterms:modified xsi:type="dcterms:W3CDTF">2020-09-13T17:05:04Z</dcterms:modified>
</cp:coreProperties>
</file>