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1" r:id="rId6"/>
    <p:sldId id="262" r:id="rId7"/>
    <p:sldId id="263" r:id="rId8"/>
    <p:sldId id="264" r:id="rId9"/>
    <p:sldId id="266" r:id="rId10"/>
    <p:sldId id="268" r:id="rId11"/>
    <p:sldId id="269" r:id="rId12"/>
    <p:sldId id="270" r:id="rId13"/>
    <p:sldId id="272" r:id="rId14"/>
    <p:sldId id="318" r:id="rId15"/>
    <p:sldId id="319" r:id="rId16"/>
    <p:sldId id="275" r:id="rId17"/>
    <p:sldId id="277" r:id="rId18"/>
    <p:sldId id="278" r:id="rId19"/>
    <p:sldId id="279" r:id="rId20"/>
    <p:sldId id="280" r:id="rId21"/>
    <p:sldId id="310" r:id="rId22"/>
    <p:sldId id="309" r:id="rId23"/>
    <p:sldId id="311" r:id="rId24"/>
    <p:sldId id="312" r:id="rId25"/>
    <p:sldId id="313" r:id="rId26"/>
    <p:sldId id="317" r:id="rId27"/>
    <p:sldId id="316" r:id="rId28"/>
    <p:sldId id="300" r:id="rId29"/>
    <p:sldId id="301" r:id="rId30"/>
    <p:sldId id="302" r:id="rId31"/>
    <p:sldId id="303" r:id="rId32"/>
    <p:sldId id="304" r:id="rId33"/>
    <p:sldId id="307"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A4F6E23-8B0D-4EA2-B5E3-5501085FE0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92" d="100"/>
          <a:sy n="92" d="100"/>
        </p:scale>
        <p:origin x="9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77367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d1698ad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d1698ad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5066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80f461b47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80f461b47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0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6d1698ad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6d1698ad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359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6d1698ad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6d1698ad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899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80f461b47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80f461b47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25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6d1698ad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6d1698ad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961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80f461b47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80f461b47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503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6d1698add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6d1698add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031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80f461b47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80f461b47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399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6d1698add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6d1698ad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527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80f461b47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80f461b47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65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80f461b47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80f461b47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605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6d1698ad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6d1698ad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4394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36d1698add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36d1698add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399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80f461b47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80f461b47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328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6d1698add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6d1698add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673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6d1698add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6d1698add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737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80f461b47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80f461b47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1112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d1698ad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d1698ad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992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80f461b47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80f461b47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39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6d1698add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6d1698add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995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6d1698ad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6d1698ad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966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6d1698add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6d1698add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116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6d1698ad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6d1698ad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974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182675" y="234300"/>
            <a:ext cx="72075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600" b="1" dirty="0">
              <a:latin typeface="Cambria"/>
              <a:ea typeface="Cambria"/>
              <a:cs typeface="Cambria"/>
              <a:sym typeface="Cambria"/>
            </a:endParaRPr>
          </a:p>
        </p:txBody>
      </p:sp>
      <p:sp>
        <p:nvSpPr>
          <p:cNvPr id="55" name="Google Shape;55;p13"/>
          <p:cNvSpPr txBox="1"/>
          <p:nvPr/>
        </p:nvSpPr>
        <p:spPr>
          <a:xfrm>
            <a:off x="1651275" y="583975"/>
            <a:ext cx="63930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dirty="0">
              <a:latin typeface="Cambria"/>
              <a:ea typeface="Cambria"/>
              <a:cs typeface="Cambria"/>
              <a:sym typeface="Cambria"/>
            </a:endParaRPr>
          </a:p>
        </p:txBody>
      </p:sp>
      <p:sp>
        <p:nvSpPr>
          <p:cNvPr id="56" name="Google Shape;56;p13"/>
          <p:cNvSpPr txBox="1"/>
          <p:nvPr/>
        </p:nvSpPr>
        <p:spPr>
          <a:xfrm>
            <a:off x="1295400" y="453200"/>
            <a:ext cx="6324600" cy="49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b="1" dirty="0" smtClean="0">
                <a:solidFill>
                  <a:schemeClr val="dk1"/>
                </a:solidFill>
                <a:latin typeface="Cambria"/>
                <a:ea typeface="Cambria"/>
                <a:cs typeface="Cambria"/>
                <a:sym typeface="Cambria"/>
              </a:rPr>
              <a:t>RESTAURANT RECOMMENDATION SYSTEM</a:t>
            </a:r>
            <a:endParaRPr lang="en-US" sz="1800" b="1" dirty="0">
              <a:latin typeface="Cambria"/>
              <a:ea typeface="Cambria"/>
              <a:cs typeface="Cambria"/>
              <a:sym typeface="Cambria"/>
            </a:endParaRPr>
          </a:p>
        </p:txBody>
      </p:sp>
      <p:sp>
        <p:nvSpPr>
          <p:cNvPr id="57" name="Google Shape;57;p13"/>
          <p:cNvSpPr txBox="1"/>
          <p:nvPr/>
        </p:nvSpPr>
        <p:spPr>
          <a:xfrm>
            <a:off x="3265275" y="2073350"/>
            <a:ext cx="2097600" cy="4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ambria"/>
              <a:ea typeface="Cambria"/>
              <a:cs typeface="Cambria"/>
              <a:sym typeface="Cambria"/>
            </a:endParaRPr>
          </a:p>
        </p:txBody>
      </p:sp>
      <p:graphicFrame>
        <p:nvGraphicFramePr>
          <p:cNvPr id="58" name="Google Shape;58;p13"/>
          <p:cNvGraphicFramePr/>
          <p:nvPr>
            <p:extLst>
              <p:ext uri="{D42A27DB-BD31-4B8C-83A1-F6EECF244321}">
                <p14:modId xmlns:p14="http://schemas.microsoft.com/office/powerpoint/2010/main" val="2747865921"/>
              </p:ext>
            </p:extLst>
          </p:nvPr>
        </p:nvGraphicFramePr>
        <p:xfrm>
          <a:off x="1228275" y="1705175"/>
          <a:ext cx="6154475" cy="792420"/>
        </p:xfrm>
        <a:graphic>
          <a:graphicData uri="http://schemas.openxmlformats.org/drawingml/2006/table">
            <a:tbl>
              <a:tblPr>
                <a:noFill/>
                <a:tableStyleId>{3A4F6E23-8B0D-4EA2-B5E3-5501085FE0D2}</a:tableStyleId>
              </a:tblPr>
              <a:tblGrid>
                <a:gridCol w="2534975"/>
                <a:gridCol w="1019475"/>
                <a:gridCol w="2600025"/>
              </a:tblGrid>
              <a:tr h="381000">
                <a:tc>
                  <a:txBody>
                    <a:bodyPr/>
                    <a:lstStyle/>
                    <a:p>
                      <a:pPr marL="0" lvl="0" indent="0" algn="l" rtl="0">
                        <a:spcBef>
                          <a:spcPts val="0"/>
                        </a:spcBef>
                        <a:spcAft>
                          <a:spcPts val="0"/>
                        </a:spcAft>
                        <a:buNone/>
                      </a:pPr>
                      <a:r>
                        <a:rPr lang="en" dirty="0" smtClean="0">
                          <a:latin typeface="Cambria"/>
                          <a:ea typeface="Cambria"/>
                          <a:cs typeface="Cambria"/>
                          <a:sym typeface="Cambria"/>
                        </a:rPr>
                        <a:t>Student </a:t>
                      </a:r>
                      <a:r>
                        <a:rPr lang="en" dirty="0" smtClean="0">
                          <a:latin typeface="Cambria"/>
                          <a:ea typeface="Cambria"/>
                          <a:cs typeface="Cambria"/>
                          <a:sym typeface="Cambria"/>
                        </a:rPr>
                        <a:t>Name:   J SUBHASREE</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dirty="0" smtClean="0">
                          <a:latin typeface="Cambria"/>
                          <a:ea typeface="Cambria"/>
                          <a:cs typeface="Cambria"/>
                          <a:sym typeface="Cambria"/>
                        </a:rPr>
                        <a:t>Univ Reg </a:t>
                      </a:r>
                      <a:r>
                        <a:rPr lang="en" dirty="0" smtClean="0">
                          <a:latin typeface="Cambria"/>
                          <a:ea typeface="Cambria"/>
                          <a:cs typeface="Cambria"/>
                          <a:sym typeface="Cambria"/>
                        </a:rPr>
                        <a:t>No: 160501163</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graphicFrame>
        <p:nvGraphicFramePr>
          <p:cNvPr id="59" name="Google Shape;59;p13"/>
          <p:cNvGraphicFramePr/>
          <p:nvPr>
            <p:extLst>
              <p:ext uri="{D42A27DB-BD31-4B8C-83A1-F6EECF244321}">
                <p14:modId xmlns:p14="http://schemas.microsoft.com/office/powerpoint/2010/main" val="3649051685"/>
              </p:ext>
            </p:extLst>
          </p:nvPr>
        </p:nvGraphicFramePr>
        <p:xfrm>
          <a:off x="1181100" y="2686050"/>
          <a:ext cx="7239000" cy="2194410"/>
        </p:xfrm>
        <a:graphic>
          <a:graphicData uri="http://schemas.openxmlformats.org/drawingml/2006/table">
            <a:tbl>
              <a:tblPr>
                <a:noFill/>
                <a:tableStyleId>{3A4F6E23-8B0D-4EA2-B5E3-5501085FE0D2}</a:tableStyleId>
              </a:tblPr>
              <a:tblGrid>
                <a:gridCol w="3619500"/>
                <a:gridCol w="3619500"/>
              </a:tblGrid>
              <a:tr h="381000">
                <a:tc>
                  <a:txBody>
                    <a:bodyPr/>
                    <a:lstStyle/>
                    <a:p>
                      <a:pPr marL="0" lvl="0" indent="0" algn="l" rtl="0">
                        <a:spcBef>
                          <a:spcPts val="0"/>
                        </a:spcBef>
                        <a:spcAft>
                          <a:spcPts val="0"/>
                        </a:spcAft>
                        <a:buNone/>
                      </a:pPr>
                      <a:r>
                        <a:rPr lang="en" b="1" dirty="0">
                          <a:solidFill>
                            <a:schemeClr val="dk1"/>
                          </a:solidFill>
                          <a:latin typeface="Cambria"/>
                          <a:ea typeface="Cambria"/>
                          <a:cs typeface="Cambria"/>
                          <a:sym typeface="Cambria"/>
                        </a:rPr>
                        <a:t>DOMAIN:</a:t>
                      </a:r>
                      <a:endParaRPr b="1" dirty="0">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dirty="0" smtClean="0">
                          <a:solidFill>
                            <a:schemeClr val="dk1"/>
                          </a:solidFill>
                          <a:latin typeface="Cambria"/>
                          <a:ea typeface="Cambria"/>
                          <a:cs typeface="Cambria"/>
                          <a:sym typeface="Cambria"/>
                        </a:rPr>
                        <a:t>Information Retrieval</a:t>
                      </a:r>
                    </a:p>
                    <a:p>
                      <a:pPr marL="0" lvl="0" indent="0" algn="l" rtl="0">
                        <a:spcBef>
                          <a:spcPts val="0"/>
                        </a:spcBef>
                        <a:spcAft>
                          <a:spcPts val="0"/>
                        </a:spcAft>
                        <a:buClr>
                          <a:schemeClr val="dk1"/>
                        </a:buClr>
                        <a:buSzPts val="1100"/>
                        <a:buFont typeface="Arial"/>
                        <a:buNone/>
                      </a:pPr>
                      <a:endParaRPr dirty="0">
                        <a:solidFill>
                          <a:schemeClr val="dk1"/>
                        </a:solidFill>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b="1" dirty="0" smtClean="0">
                          <a:latin typeface="Cambria"/>
                          <a:ea typeface="Cambria"/>
                          <a:cs typeface="Cambria"/>
                          <a:sym typeface="Cambria"/>
                        </a:rPr>
                        <a:t>Date of Review</a:t>
                      </a: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IN" dirty="0" smtClean="0">
                          <a:latin typeface="Cambria"/>
                          <a:ea typeface="Cambria"/>
                          <a:cs typeface="Cambria"/>
                          <a:sym typeface="Cambria"/>
                        </a:rPr>
                        <a:t>30-10-2019</a:t>
                      </a: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Clr>
                          <a:schemeClr val="dk1"/>
                        </a:buClr>
                        <a:buSzPts val="1100"/>
                        <a:buFont typeface="Arial"/>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r h="381000">
                <a:tc>
                  <a:txBody>
                    <a:bodyPr/>
                    <a:lstStyle/>
                    <a:p>
                      <a:pPr marL="0" lvl="0" indent="0" algn="l" rtl="0">
                        <a:spcBef>
                          <a:spcPts val="0"/>
                        </a:spcBef>
                        <a:spcAft>
                          <a:spcPts val="0"/>
                        </a:spcAft>
                        <a:buNone/>
                      </a:pPr>
                      <a:endParaRPr b="1"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Cambria"/>
                        <a:ea typeface="Cambria"/>
                        <a:cs typeface="Cambria"/>
                        <a:sym typeface="Cambri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r>
            </a:tbl>
          </a:graphicData>
        </a:graphic>
      </p:graphicFrame>
      <p:sp>
        <p:nvSpPr>
          <p:cNvPr id="60" name="Google Shape;60;p13"/>
          <p:cNvSpPr txBox="1"/>
          <p:nvPr/>
        </p:nvSpPr>
        <p:spPr>
          <a:xfrm>
            <a:off x="737750" y="1144563"/>
            <a:ext cx="2097600" cy="4464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endParaRPr sz="1800" dirty="0">
              <a:latin typeface="Cambria"/>
              <a:ea typeface="Cambria"/>
              <a:cs typeface="Cambria"/>
              <a:sym typeface="Cambria"/>
            </a:endParaRPr>
          </a:p>
        </p:txBody>
      </p:sp>
      <p:sp>
        <p:nvSpPr>
          <p:cNvPr id="61" name="Google Shape;61;p13"/>
          <p:cNvSpPr txBox="1"/>
          <p:nvPr/>
        </p:nvSpPr>
        <p:spPr>
          <a:xfrm>
            <a:off x="1730975" y="2806675"/>
            <a:ext cx="3511500" cy="34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10" name="image38.jpg" descr="download.jpg"/>
          <p:cNvPicPr/>
          <p:nvPr/>
        </p:nvPicPr>
        <p:blipFill>
          <a:blip r:embed="rId3" cstate="print"/>
          <a:srcRect/>
          <a:stretch>
            <a:fillRect/>
          </a:stretch>
        </p:blipFill>
        <p:spPr>
          <a:xfrm>
            <a:off x="152400" y="209550"/>
            <a:ext cx="766763" cy="760478"/>
          </a:xfrm>
          <a:prstGeom prst="rect">
            <a:avLst/>
          </a:prstGeom>
          <a:ln/>
        </p:spPr>
      </p:pic>
      <p:pic>
        <p:nvPicPr>
          <p:cNvPr id="11" name="image26.jpg" descr="download (1).jpg"/>
          <p:cNvPicPr/>
          <p:nvPr/>
        </p:nvPicPr>
        <p:blipFill>
          <a:blip r:embed="rId4" cstate="print"/>
          <a:srcRect/>
          <a:stretch>
            <a:fillRect/>
          </a:stretch>
        </p:blipFill>
        <p:spPr>
          <a:xfrm>
            <a:off x="8001000" y="209550"/>
            <a:ext cx="795338" cy="795338"/>
          </a:xfrm>
          <a:prstGeom prst="rect">
            <a:avLst/>
          </a:prstGeom>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ambria"/>
                <a:ea typeface="Cambria"/>
                <a:cs typeface="Cambria"/>
                <a:sym typeface="Cambria"/>
              </a:rPr>
              <a:t>LITERATURE SURVEY</a:t>
            </a:r>
            <a:endParaRPr>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latin typeface="Cambria"/>
                <a:ea typeface="Cambria"/>
                <a:cs typeface="Cambria"/>
                <a:sym typeface="Cambria"/>
              </a:rPr>
              <a:t>Literature Survey - 1</a:t>
            </a:r>
            <a:endParaRPr sz="2400" dirty="0">
              <a:latin typeface="Cambria"/>
              <a:ea typeface="Cambria"/>
              <a:cs typeface="Cambria"/>
              <a:sym typeface="Cambria"/>
            </a:endParaRPr>
          </a:p>
          <a:p>
            <a:pPr marL="0" lvl="0" indent="0" algn="l" rtl="0">
              <a:spcBef>
                <a:spcPts val="0"/>
              </a:spcBef>
              <a:spcAft>
                <a:spcPts val="0"/>
              </a:spcAft>
              <a:buNone/>
            </a:pPr>
            <a:endParaRPr dirty="0"/>
          </a:p>
        </p:txBody>
      </p:sp>
      <p:sp>
        <p:nvSpPr>
          <p:cNvPr id="141" name="Google Shape;141;p27"/>
          <p:cNvSpPr txBox="1">
            <a:spLocks noGrp="1"/>
          </p:cNvSpPr>
          <p:nvPr>
            <p:ph type="body" idx="1"/>
          </p:nvPr>
        </p:nvSpPr>
        <p:spPr>
          <a:xfrm>
            <a:off x="311700" y="702462"/>
            <a:ext cx="8641800" cy="4033200"/>
          </a:xfrm>
          <a:prstGeom prst="rect">
            <a:avLst/>
          </a:prstGeom>
        </p:spPr>
        <p:txBody>
          <a:bodyPr spcFirstLastPara="1" wrap="square" lIns="91425" tIns="91425" rIns="91425" bIns="91425" anchor="t" anchorCtr="0">
            <a:noAutofit/>
          </a:bodyPr>
          <a:lstStyle/>
          <a:p>
            <a:pPr marL="114300" indent="0" algn="just">
              <a:lnSpc>
                <a:spcPct val="200000"/>
              </a:lnSpc>
              <a:buNone/>
            </a:pPr>
            <a:r>
              <a:rPr lang="en-IN" sz="1400" b="1" dirty="0">
                <a:latin typeface="Times New Roman" panose="02020603050405020304" pitchFamily="18" charset="0"/>
                <a:cs typeface="Times New Roman" panose="02020603050405020304" pitchFamily="18" charset="0"/>
              </a:rPr>
              <a:t>Restaurant Recommendation System for User Preference and Services Based on Rating and Amenities</a:t>
            </a:r>
            <a:r>
              <a:rPr lang="en-IN" sz="1400" b="1" dirty="0" smtClean="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marL="114300" indent="0" algn="just">
              <a:lnSpc>
                <a:spcPct val="200000"/>
              </a:lnSpc>
              <a:buNone/>
            </a:pPr>
            <a:r>
              <a:rPr lang="en-IN" sz="1400" b="1" dirty="0" smtClean="0">
                <a:latin typeface="Times New Roman" panose="02020603050405020304" pitchFamily="18" charset="0"/>
                <a:cs typeface="Times New Roman" panose="02020603050405020304" pitchFamily="18" charset="0"/>
              </a:rPr>
              <a:t>Author </a:t>
            </a:r>
            <a:r>
              <a:rPr lang="en-IN" sz="1400" dirty="0" smtClean="0">
                <a:latin typeface="Times New Roman" panose="02020603050405020304" pitchFamily="18" charset="0"/>
                <a:cs typeface="Times New Roman" panose="02020603050405020304" pitchFamily="18" charset="0"/>
              </a:rPr>
              <a:t>: R.M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Gomathi</a:t>
            </a:r>
            <a:r>
              <a:rPr lang="en-IN" sz="1400" dirty="0">
                <a:latin typeface="Times New Roman" panose="02020603050405020304" pitchFamily="18" charset="0"/>
                <a:cs typeface="Times New Roman" panose="02020603050405020304" pitchFamily="18" charset="0"/>
              </a:rPr>
              <a:t> ; P. </a:t>
            </a:r>
            <a:r>
              <a:rPr lang="en-IN" sz="1400" dirty="0" err="1">
                <a:latin typeface="Times New Roman" panose="02020603050405020304" pitchFamily="18" charset="0"/>
                <a:cs typeface="Times New Roman" panose="02020603050405020304" pitchFamily="18" charset="0"/>
              </a:rPr>
              <a:t>Ajitha</a:t>
            </a:r>
            <a:r>
              <a:rPr lang="en-IN" sz="1400" dirty="0">
                <a:latin typeface="Times New Roman" panose="02020603050405020304" pitchFamily="18" charset="0"/>
                <a:cs typeface="Times New Roman" panose="02020603050405020304" pitchFamily="18" charset="0"/>
              </a:rPr>
              <a:t> ; G. </a:t>
            </a:r>
            <a:r>
              <a:rPr lang="en-IN" sz="1400" dirty="0" err="1">
                <a:latin typeface="Times New Roman" panose="02020603050405020304" pitchFamily="18" charset="0"/>
                <a:cs typeface="Times New Roman" panose="02020603050405020304" pitchFamily="18" charset="0"/>
              </a:rPr>
              <a:t>Hari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Satya</a:t>
            </a:r>
            <a:r>
              <a:rPr lang="en-IN" sz="1400" dirty="0">
                <a:latin typeface="Times New Roman" panose="02020603050405020304" pitchFamily="18" charset="0"/>
                <a:cs typeface="Times New Roman" panose="02020603050405020304" pitchFamily="18" charset="0"/>
              </a:rPr>
              <a:t> Krishna ; I. </a:t>
            </a:r>
            <a:r>
              <a:rPr lang="en-IN" sz="1400" dirty="0" err="1">
                <a:latin typeface="Times New Roman" panose="02020603050405020304" pitchFamily="18" charset="0"/>
                <a:cs typeface="Times New Roman" panose="02020603050405020304" pitchFamily="18" charset="0"/>
              </a:rPr>
              <a:t>Harsha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Pranay</a:t>
            </a:r>
            <a:endParaRPr lang="en-IN" sz="1400" dirty="0">
              <a:latin typeface="Times New Roman" panose="02020603050405020304" pitchFamily="18" charset="0"/>
              <a:cs typeface="Times New Roman" panose="02020603050405020304" pitchFamily="18" charset="0"/>
            </a:endParaRPr>
          </a:p>
          <a:p>
            <a:pPr marL="114300" indent="0" algn="just">
              <a:lnSpc>
                <a:spcPct val="200000"/>
              </a:lnSpc>
              <a:buNone/>
            </a:pPr>
            <a:r>
              <a:rPr lang="en-IN" sz="1400" b="1" dirty="0">
                <a:latin typeface="Times New Roman" panose="02020603050405020304" pitchFamily="18" charset="0"/>
                <a:cs typeface="Times New Roman" panose="02020603050405020304" pitchFamily="18" charset="0"/>
              </a:rPr>
              <a:t>Year of </a:t>
            </a:r>
            <a:r>
              <a:rPr lang="en-IN" sz="1400" b="1" dirty="0" smtClean="0">
                <a:latin typeface="Times New Roman" panose="02020603050405020304" pitchFamily="18" charset="0"/>
                <a:cs typeface="Times New Roman" panose="02020603050405020304" pitchFamily="18" charset="0"/>
              </a:rPr>
              <a:t>Publication </a:t>
            </a:r>
            <a:r>
              <a:rPr lang="en-IN" sz="1400" dirty="0" smtClean="0">
                <a:latin typeface="Times New Roman" panose="02020603050405020304" pitchFamily="18" charset="0"/>
                <a:cs typeface="Times New Roman" panose="02020603050405020304" pitchFamily="18" charset="0"/>
              </a:rPr>
              <a:t>: 2009</a:t>
            </a:r>
            <a:endParaRPr lang="en-IN" sz="1400" dirty="0">
              <a:latin typeface="Times New Roman" panose="02020603050405020304" pitchFamily="18" charset="0"/>
              <a:cs typeface="Times New Roman" panose="02020603050405020304" pitchFamily="18" charset="0"/>
            </a:endParaRPr>
          </a:p>
          <a:p>
            <a:pPr marL="114300" indent="0" algn="just">
              <a:lnSpc>
                <a:spcPct val="200000"/>
              </a:lnSpc>
              <a:buNone/>
            </a:pPr>
            <a:r>
              <a:rPr lang="en-IN" sz="1400" b="1" dirty="0">
                <a:latin typeface="Times New Roman" panose="02020603050405020304" pitchFamily="18" charset="0"/>
                <a:cs typeface="Times New Roman" panose="02020603050405020304" pitchFamily="18" charset="0"/>
              </a:rPr>
              <a:t>Published </a:t>
            </a:r>
            <a:r>
              <a:rPr lang="en-IN" sz="1400" b="1" dirty="0" smtClean="0">
                <a:latin typeface="Times New Roman" panose="02020603050405020304" pitchFamily="18" charset="0"/>
                <a:cs typeface="Times New Roman" panose="02020603050405020304" pitchFamily="18" charset="0"/>
              </a:rPr>
              <a:t>in </a:t>
            </a:r>
            <a:r>
              <a:rPr lang="en-IN" sz="1400" dirty="0" smtClean="0">
                <a:latin typeface="Times New Roman" panose="02020603050405020304" pitchFamily="18" charset="0"/>
                <a:cs typeface="Times New Roman" panose="02020603050405020304" pitchFamily="18" charset="0"/>
              </a:rPr>
              <a:t>: IEEE</a:t>
            </a:r>
            <a:endParaRPr lang="en-IN" sz="1400" dirty="0">
              <a:latin typeface="Times New Roman" panose="02020603050405020304" pitchFamily="18" charset="0"/>
              <a:cs typeface="Times New Roman" panose="02020603050405020304" pitchFamily="18" charset="0"/>
            </a:endParaRPr>
          </a:p>
          <a:p>
            <a:pPr marL="114300" indent="0" algn="just">
              <a:lnSpc>
                <a:spcPct val="200000"/>
              </a:lnSpc>
              <a:buNone/>
            </a:pPr>
            <a:r>
              <a:rPr lang="en-IN" sz="1400" b="1" dirty="0" smtClean="0">
                <a:latin typeface="Times New Roman" panose="02020603050405020304" pitchFamily="18" charset="0"/>
                <a:cs typeface="Times New Roman" panose="02020603050405020304" pitchFamily="18" charset="0"/>
              </a:rPr>
              <a:t>Learnings </a:t>
            </a:r>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NLP - Natural Language Processing is imbibed for examining and tagging all the previous user’s comments (whether positive or negative) for every hotel, thereafter computing the overall % of the comments and storing the output. In the process of Restaurant recommendation, first the user chooses the hotel’s features according to his interest and </a:t>
            </a:r>
            <a:r>
              <a:rPr lang="en-IN" sz="1400" dirty="0" err="1">
                <a:latin typeface="Times New Roman" panose="02020603050405020304" pitchFamily="18" charset="0"/>
                <a:cs typeface="Times New Roman" panose="02020603050405020304" pitchFamily="18" charset="0"/>
              </a:rPr>
              <a:t>centered</a:t>
            </a:r>
            <a:r>
              <a:rPr lang="en-IN" sz="1400" dirty="0">
                <a:latin typeface="Times New Roman" panose="02020603050405020304" pitchFamily="18" charset="0"/>
                <a:cs typeface="Times New Roman" panose="02020603050405020304" pitchFamily="18" charset="0"/>
              </a:rPr>
              <a:t> on this, the corresponding hotels are fetched and the user comments are examined to identify the hotel with the highest ranking. Eventually, the highest rated hotel is being recommended to the user by the restaurant recommended system.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311700" y="280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latin typeface="Cambria"/>
                <a:ea typeface="Cambria"/>
                <a:cs typeface="Cambria"/>
                <a:sym typeface="Cambria"/>
              </a:rPr>
              <a:t>Literature Survey - 2</a:t>
            </a:r>
            <a:endParaRPr dirty="0"/>
          </a:p>
          <a:p>
            <a:pPr marL="0" lvl="0" indent="0" algn="l" rtl="0">
              <a:spcBef>
                <a:spcPts val="0"/>
              </a:spcBef>
              <a:spcAft>
                <a:spcPts val="0"/>
              </a:spcAft>
              <a:buNone/>
            </a:pPr>
            <a:endParaRPr dirty="0"/>
          </a:p>
        </p:txBody>
      </p:sp>
      <p:sp>
        <p:nvSpPr>
          <p:cNvPr id="147" name="Google Shape;147;p28"/>
          <p:cNvSpPr txBox="1">
            <a:spLocks noGrp="1"/>
          </p:cNvSpPr>
          <p:nvPr>
            <p:ph type="body" idx="1"/>
          </p:nvPr>
        </p:nvSpPr>
        <p:spPr>
          <a:xfrm>
            <a:off x="311700" y="924674"/>
            <a:ext cx="8388900" cy="3929575"/>
          </a:xfrm>
          <a:prstGeom prst="rect">
            <a:avLst/>
          </a:prstGeom>
        </p:spPr>
        <p:txBody>
          <a:bodyPr spcFirstLastPara="1" wrap="square" lIns="91425" tIns="91425" rIns="91425" bIns="91425" anchor="t" anchorCtr="0">
            <a:noAutofit/>
          </a:bodyPr>
          <a:lstStyle/>
          <a:p>
            <a:pPr marL="114300" indent="0" algn="just">
              <a:buNone/>
            </a:pPr>
            <a:r>
              <a:rPr lang="en-IN" sz="1400" b="1" dirty="0" smtClean="0">
                <a:latin typeface="Times New Roman" panose="02020603050405020304" pitchFamily="18" charset="0"/>
                <a:cs typeface="Times New Roman" panose="02020603050405020304" pitchFamily="18" charset="0"/>
              </a:rPr>
              <a:t>A Collaborative Filtering Recommendation Algorithm Based On User Clustering And Item Clustering</a:t>
            </a:r>
            <a:endParaRPr lang="en-IN" sz="1400" dirty="0" smtClean="0">
              <a:latin typeface="Times New Roman" panose="02020603050405020304" pitchFamily="18" charset="0"/>
              <a:cs typeface="Times New Roman" panose="02020603050405020304" pitchFamily="18" charset="0"/>
            </a:endParaRPr>
          </a:p>
          <a:p>
            <a:pPr marL="0" lvl="0" indent="0" algn="just">
              <a:lnSpc>
                <a:spcPct val="150000"/>
              </a:lnSpc>
              <a:spcBef>
                <a:spcPts val="1600"/>
              </a:spcBef>
              <a:buClr>
                <a:schemeClr val="dk1"/>
              </a:buClr>
              <a:buSzPts val="1100"/>
              <a:buNone/>
            </a:pPr>
            <a:r>
              <a:rPr lang="en" sz="1400" b="1" dirty="0" smtClean="0">
                <a:solidFill>
                  <a:schemeClr val="dk1"/>
                </a:solidFill>
                <a:latin typeface="Times New Roman" panose="02020603050405020304" pitchFamily="18" charset="0"/>
                <a:ea typeface="Cambria"/>
                <a:cs typeface="Times New Roman" panose="02020603050405020304" pitchFamily="18" charset="0"/>
                <a:sym typeface="Cambria"/>
              </a:rPr>
              <a:t>Authors</a:t>
            </a:r>
            <a:r>
              <a:rPr lang="en" sz="1400" b="1" dirty="0">
                <a:solidFill>
                  <a:schemeClr val="dk1"/>
                </a:solidFill>
                <a:latin typeface="Times New Roman" panose="02020603050405020304" pitchFamily="18" charset="0"/>
                <a:ea typeface="Cambria"/>
                <a:cs typeface="Times New Roman" panose="02020603050405020304" pitchFamily="18" charset="0"/>
                <a:sym typeface="Cambria"/>
              </a:rPr>
              <a:t>: </a:t>
            </a:r>
            <a:r>
              <a:rPr lang="en-IN" sz="1400" dirty="0">
                <a:latin typeface="Times New Roman" panose="02020603050405020304" pitchFamily="18" charset="0"/>
                <a:cs typeface="Times New Roman" panose="02020603050405020304" pitchFamily="18" charset="0"/>
              </a:rPr>
              <a:t>SONGJIE GONG AND ZHEJIANG </a:t>
            </a:r>
            <a:endParaRPr lang="en-IN" sz="1400" dirty="0" smtClean="0">
              <a:latin typeface="Times New Roman" panose="02020603050405020304" pitchFamily="18" charset="0"/>
              <a:cs typeface="Times New Roman" panose="02020603050405020304" pitchFamily="18" charset="0"/>
            </a:endParaRPr>
          </a:p>
          <a:p>
            <a:pPr marL="0" lvl="0" indent="0" algn="just">
              <a:lnSpc>
                <a:spcPct val="150000"/>
              </a:lnSpc>
              <a:spcBef>
                <a:spcPts val="1600"/>
              </a:spcBef>
              <a:buClr>
                <a:schemeClr val="dk1"/>
              </a:buClr>
              <a:buSzPts val="1100"/>
              <a:buNone/>
            </a:pPr>
            <a:r>
              <a:rPr lang="en" sz="1400" b="1" dirty="0" smtClean="0">
                <a:solidFill>
                  <a:schemeClr val="dk1"/>
                </a:solidFill>
                <a:latin typeface="Times New Roman" panose="02020603050405020304" pitchFamily="18" charset="0"/>
                <a:ea typeface="Cambria"/>
                <a:cs typeface="Times New Roman" panose="02020603050405020304" pitchFamily="18" charset="0"/>
                <a:sym typeface="Cambria"/>
              </a:rPr>
              <a:t>Year </a:t>
            </a:r>
            <a:r>
              <a:rPr lang="en" sz="1400" b="1" dirty="0">
                <a:solidFill>
                  <a:schemeClr val="dk1"/>
                </a:solidFill>
                <a:latin typeface="Times New Roman" panose="02020603050405020304" pitchFamily="18" charset="0"/>
                <a:ea typeface="Cambria"/>
                <a:cs typeface="Times New Roman" panose="02020603050405020304" pitchFamily="18" charset="0"/>
                <a:sym typeface="Cambria"/>
              </a:rPr>
              <a:t>of Publication: </a:t>
            </a:r>
            <a:r>
              <a:rPr lang="en" sz="1400" dirty="0" smtClean="0">
                <a:solidFill>
                  <a:schemeClr val="dk1"/>
                </a:solidFill>
                <a:latin typeface="Times New Roman" panose="02020603050405020304" pitchFamily="18" charset="0"/>
                <a:ea typeface="Cambria"/>
                <a:cs typeface="Times New Roman" panose="02020603050405020304" pitchFamily="18" charset="0"/>
                <a:sym typeface="Cambria"/>
              </a:rPr>
              <a:t>2010</a:t>
            </a:r>
            <a:endParaRPr sz="1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150000"/>
              </a:lnSpc>
              <a:spcBef>
                <a:spcPts val="1600"/>
              </a:spcBef>
              <a:spcAft>
                <a:spcPts val="0"/>
              </a:spcAft>
              <a:buClr>
                <a:schemeClr val="dk1"/>
              </a:buClr>
              <a:buSzPts val="1100"/>
              <a:buFont typeface="Arial"/>
              <a:buNone/>
            </a:pPr>
            <a:r>
              <a:rPr lang="en" sz="1400" b="1" dirty="0">
                <a:solidFill>
                  <a:schemeClr val="dk1"/>
                </a:solidFill>
                <a:latin typeface="Times New Roman" panose="02020603050405020304" pitchFamily="18" charset="0"/>
                <a:ea typeface="Cambria"/>
                <a:cs typeface="Times New Roman" panose="02020603050405020304" pitchFamily="18" charset="0"/>
                <a:sym typeface="Cambria"/>
              </a:rPr>
              <a:t>Published </a:t>
            </a:r>
            <a:r>
              <a:rPr lang="en" sz="1400" b="1" dirty="0" smtClean="0">
                <a:solidFill>
                  <a:schemeClr val="dk1"/>
                </a:solidFill>
                <a:latin typeface="Times New Roman" panose="02020603050405020304" pitchFamily="18" charset="0"/>
                <a:ea typeface="Cambria"/>
                <a:cs typeface="Times New Roman" panose="02020603050405020304" pitchFamily="18" charset="0"/>
                <a:sym typeface="Cambria"/>
              </a:rPr>
              <a:t>in:</a:t>
            </a:r>
            <a:r>
              <a:rPr lang="en" sz="1400" dirty="0" smtClean="0">
                <a:solidFill>
                  <a:schemeClr val="dk1"/>
                </a:solidFill>
                <a:latin typeface="Times New Roman" panose="02020603050405020304" pitchFamily="18" charset="0"/>
                <a:ea typeface="Cambria"/>
                <a:cs typeface="Times New Roman" panose="02020603050405020304" pitchFamily="18" charset="0"/>
                <a:sym typeface="Cambria"/>
              </a:rPr>
              <a:t>IEEE</a:t>
            </a:r>
            <a:endParaRPr sz="1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a:lnSpc>
                <a:spcPct val="150000"/>
              </a:lnSpc>
              <a:spcBef>
                <a:spcPts val="1600"/>
              </a:spcBef>
              <a:buClr>
                <a:schemeClr val="dk1"/>
              </a:buClr>
              <a:buSzPts val="1100"/>
              <a:buNone/>
            </a:pPr>
            <a:r>
              <a:rPr lang="en" sz="1400" b="1" dirty="0">
                <a:solidFill>
                  <a:schemeClr val="dk1"/>
                </a:solidFill>
                <a:latin typeface="Times New Roman" panose="02020603050405020304" pitchFamily="18" charset="0"/>
                <a:ea typeface="Cambria"/>
                <a:cs typeface="Times New Roman" panose="02020603050405020304" pitchFamily="18" charset="0"/>
                <a:sym typeface="Cambria"/>
              </a:rPr>
              <a:t>Learnings:</a:t>
            </a:r>
            <a:r>
              <a:rPr lang="en" sz="1400" dirty="0">
                <a:solidFill>
                  <a:schemeClr val="dk1"/>
                </a:solidFill>
                <a:latin typeface="Times New Roman" panose="02020603050405020304" pitchFamily="18" charset="0"/>
                <a:ea typeface="Cambria"/>
                <a:cs typeface="Times New Roman" panose="02020603050405020304" pitchFamily="18" charset="0"/>
                <a:sym typeface="Cambria"/>
              </a:rPr>
              <a:t> </a:t>
            </a:r>
            <a:r>
              <a:rPr lang="en-IN" sz="1400" dirty="0" err="1">
                <a:latin typeface="Times New Roman" panose="02020603050405020304" pitchFamily="18" charset="0"/>
                <a:cs typeface="Times New Roman" panose="02020603050405020304" pitchFamily="18" charset="0"/>
              </a:rPr>
              <a:t>SongJie</a:t>
            </a:r>
            <a:r>
              <a:rPr lang="en-IN" sz="1400" dirty="0">
                <a:latin typeface="Times New Roman" panose="02020603050405020304" pitchFamily="18" charset="0"/>
                <a:cs typeface="Times New Roman" panose="02020603050405020304" pitchFamily="18" charset="0"/>
              </a:rPr>
              <a:t> Gong and Zhejiang   proposes a 'personalized recommendation systems' is widely utilized in e-commerce websites to provide recommendations to its users. The paper states that the recommendation systems use Collaborative Filtering technique which has been successful in providing recommendations. A technique to solve the common problems that are encountered in recommender systems namely, scarcity and scalability is suggested in this paper. This paper suggests the recommender system which combines both user clustering and item clustering can be used to provide recommendations</a:t>
            </a:r>
            <a:endParaRPr dirty="0">
              <a:latin typeface="Times New Roman" panose="02020603050405020304" pitchFamily="18" charset="0"/>
              <a:cs typeface="Times New Roman" panose="02020603050405020304" pitchFamily="18" charset="0"/>
            </a:endParaRPr>
          </a:p>
          <a:p>
            <a:pPr marL="0" lvl="0" indent="0" algn="just" rtl="0">
              <a:spcBef>
                <a:spcPts val="1600"/>
              </a:spcBef>
              <a:spcAft>
                <a:spcPts val="16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mbria"/>
                <a:ea typeface="Cambria"/>
                <a:cs typeface="Cambria"/>
                <a:sym typeface="Cambria"/>
              </a:rPr>
              <a:t>PROPOSED WORK</a:t>
            </a:r>
            <a:endParaRPr dirty="0">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anose="02020603050405020304" pitchFamily="18" charset="0"/>
                <a:cs typeface="Times New Roman" panose="02020603050405020304" pitchFamily="18" charset="0"/>
              </a:rPr>
              <a:t>RECOMMENDED SYSTEM</a:t>
            </a:r>
            <a:endParaRPr lang="en-IN" sz="2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11700" y="1017725"/>
            <a:ext cx="8520600" cy="3416400"/>
          </a:xfrm>
        </p:spPr>
        <p:txBody>
          <a:bodyPr/>
          <a:lstStyle/>
          <a:p>
            <a:pPr marL="114300" indent="0" algn="just">
              <a:lnSpc>
                <a:spcPct val="200000"/>
              </a:lnSpc>
              <a:buNone/>
            </a:pPr>
            <a:r>
              <a:rPr lang="en-IN" sz="1600" dirty="0" smtClean="0">
                <a:latin typeface="Times New Roman" panose="02020603050405020304" pitchFamily="18" charset="0"/>
                <a:cs typeface="Times New Roman" panose="02020603050405020304" pitchFamily="18" charset="0"/>
              </a:rPr>
              <a:t>1. OBJECTIVE</a:t>
            </a:r>
          </a:p>
          <a:p>
            <a:pPr marL="114300" indent="0" algn="just">
              <a:lnSpc>
                <a:spcPct val="200000"/>
              </a:lnSpc>
              <a:buNone/>
            </a:pPr>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system recommends a restaurant based on user preferences and depending upon the ratings of that restaurant . Here we take preferences from the user and evaluate them by using algorithms such as Collaborative filtering and Matrix factorisation</a:t>
            </a:r>
            <a:r>
              <a:rPr lang="en-IN" sz="1600" dirty="0" smtClean="0">
                <a:latin typeface="Times New Roman" panose="02020603050405020304" pitchFamily="18" charset="0"/>
                <a:cs typeface="Times New Roman" panose="02020603050405020304" pitchFamily="18" charset="0"/>
              </a:rPr>
              <a:t>.</a:t>
            </a:r>
          </a:p>
          <a:p>
            <a:pPr marL="114300" indent="0" algn="just">
              <a:lnSpc>
                <a:spcPct val="200000"/>
              </a:lnSpc>
              <a:buNone/>
            </a:pPr>
            <a:r>
              <a:rPr lang="en-IN" sz="1600" dirty="0" smtClean="0">
                <a:latin typeface="Times New Roman" panose="02020603050405020304" pitchFamily="18" charset="0"/>
                <a:cs typeface="Times New Roman" panose="02020603050405020304" pitchFamily="18" charset="0"/>
              </a:rPr>
              <a:t>2. COLLECTING AND PREPROCESSING OF DATA</a:t>
            </a:r>
          </a:p>
          <a:p>
            <a:pPr marL="114300" indent="0" algn="just">
              <a:lnSpc>
                <a:spcPct val="200000"/>
              </a:lnSpc>
              <a:buNone/>
            </a:pPr>
            <a:r>
              <a:rPr lang="en-IN" sz="1600" dirty="0" smtClean="0">
                <a:latin typeface="Times New Roman" panose="02020603050405020304" pitchFamily="18" charset="0"/>
                <a:cs typeface="Times New Roman" panose="02020603050405020304" pitchFamily="18" charset="0"/>
              </a:rPr>
              <a:t>The review texts of many users for various restaurants they have been to are collected along with BUSINESS_ID , USER_ID and ratings . This review texts are then cleaned by removing stop words and features are extracted, which </a:t>
            </a:r>
            <a:r>
              <a:rPr lang="en-IN" sz="1600" dirty="0" err="1" smtClean="0">
                <a:latin typeface="Times New Roman" panose="02020603050405020304" pitchFamily="18" charset="0"/>
                <a:cs typeface="Times New Roman" panose="02020603050405020304" pitchFamily="18" charset="0"/>
              </a:rPr>
              <a:t>which</a:t>
            </a:r>
            <a:r>
              <a:rPr lang="en-IN" sz="1600" dirty="0" smtClean="0">
                <a:latin typeface="Times New Roman" panose="02020603050405020304" pitchFamily="18" charset="0"/>
                <a:cs typeface="Times New Roman" panose="02020603050405020304" pitchFamily="18" charset="0"/>
              </a:rPr>
              <a:t> recommendations can be made.</a:t>
            </a:r>
            <a:endParaRPr lang="en-IN" sz="1600" dirty="0">
              <a:latin typeface="Times New Roman" panose="02020603050405020304" pitchFamily="18" charset="0"/>
              <a:cs typeface="Times New Roman" panose="02020603050405020304" pitchFamily="18" charset="0"/>
            </a:endParaRPr>
          </a:p>
          <a:p>
            <a:pPr marL="114300" indent="0" algn="just">
              <a:lnSpc>
                <a:spcPct val="200000"/>
              </a:lnSpc>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9130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anose="02020603050405020304" pitchFamily="18" charset="0"/>
                <a:cs typeface="Times New Roman" panose="02020603050405020304" pitchFamily="18" charset="0"/>
              </a:rPr>
              <a:t>RECOMMENDED SYSTEM</a:t>
            </a:r>
            <a:endParaRPr lang="en-IN" sz="2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IN" sz="1600" dirty="0" smtClean="0">
                <a:latin typeface="Times New Roman" panose="02020603050405020304" pitchFamily="18" charset="0"/>
                <a:cs typeface="Times New Roman" panose="02020603050405020304" pitchFamily="18" charset="0"/>
              </a:rPr>
              <a:t>3. RECOMMENDATIONS</a:t>
            </a:r>
          </a:p>
          <a:p>
            <a:pPr marL="114300" indent="0">
              <a:buNone/>
            </a:pPr>
            <a:endParaRPr lang="en-IN" sz="1600" dirty="0">
              <a:latin typeface="Times New Roman" panose="02020603050405020304" pitchFamily="18" charset="0"/>
              <a:cs typeface="Times New Roman" panose="02020603050405020304" pitchFamily="18" charset="0"/>
            </a:endParaRPr>
          </a:p>
          <a:p>
            <a:pPr marL="114300" indent="0" algn="just">
              <a:lnSpc>
                <a:spcPct val="200000"/>
              </a:lnSpc>
              <a:buNone/>
            </a:pPr>
            <a:r>
              <a:rPr lang="en-IN" sz="1600" dirty="0" smtClean="0">
                <a:latin typeface="Times New Roman" panose="02020603050405020304" pitchFamily="18" charset="0"/>
                <a:cs typeface="Times New Roman" panose="02020603050405020304" pitchFamily="18" charset="0"/>
              </a:rPr>
              <a:t>The users enters his preference ,the recommendation engine uses the collaborative filtering technique, matrix factorisation and suggests top 3 restaurants for the user along with the restaurant’s ratings.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703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627786" y="183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ambria"/>
                <a:ea typeface="Cambria"/>
                <a:cs typeface="Cambria"/>
                <a:sym typeface="Cambria"/>
              </a:rPr>
              <a:t>Architecture </a:t>
            </a:r>
            <a:r>
              <a:rPr lang="en" sz="2400" dirty="0" smtClean="0">
                <a:latin typeface="Cambria"/>
                <a:ea typeface="Cambria"/>
                <a:cs typeface="Cambria"/>
                <a:sym typeface="Cambria"/>
              </a:rPr>
              <a:t>Diagram</a:t>
            </a:r>
            <a:br>
              <a:rPr lang="en" sz="2400" dirty="0" smtClean="0">
                <a:latin typeface="Cambria"/>
                <a:ea typeface="Cambria"/>
                <a:cs typeface="Cambria"/>
                <a:sym typeface="Cambria"/>
              </a:rPr>
            </a:br>
            <a:r>
              <a:rPr lang="en" sz="2400" dirty="0">
                <a:latin typeface="Cambria"/>
                <a:ea typeface="Cambria"/>
                <a:cs typeface="Cambria"/>
                <a:sym typeface="Cambria"/>
              </a:rPr>
              <a:t/>
            </a:r>
            <a:br>
              <a:rPr lang="en" sz="2400" dirty="0">
                <a:latin typeface="Cambria"/>
                <a:ea typeface="Cambria"/>
                <a:cs typeface="Cambria"/>
                <a:sym typeface="Cambria"/>
              </a:rPr>
            </a:br>
            <a:r>
              <a:rPr lang="en" sz="2400" dirty="0" smtClean="0">
                <a:latin typeface="Cambria"/>
                <a:ea typeface="Cambria"/>
                <a:cs typeface="Cambria"/>
                <a:sym typeface="Cambria"/>
              </a:rPr>
              <a:t/>
            </a:r>
            <a:br>
              <a:rPr lang="en" sz="2400" dirty="0" smtClean="0">
                <a:latin typeface="Cambria"/>
                <a:ea typeface="Cambria"/>
                <a:cs typeface="Cambria"/>
                <a:sym typeface="Cambria"/>
              </a:rPr>
            </a:br>
            <a:r>
              <a:rPr lang="en" sz="2400" dirty="0" smtClean="0">
                <a:latin typeface="Cambria"/>
                <a:ea typeface="Cambria"/>
                <a:cs typeface="Cambria"/>
                <a:sym typeface="Cambria"/>
              </a:rPr>
              <a:t>                         </a:t>
            </a:r>
            <a:r>
              <a:rPr lang="en" dirty="0" smtClean="0"/>
              <a:t> </a:t>
            </a:r>
            <a:endParaRPr dirty="0"/>
          </a:p>
        </p:txBody>
      </p:sp>
      <p:sp>
        <p:nvSpPr>
          <p:cNvPr id="202" name="Google Shape;202;p33"/>
          <p:cNvSpPr txBox="1"/>
          <p:nvPr/>
        </p:nvSpPr>
        <p:spPr>
          <a:xfrm>
            <a:off x="490300" y="807225"/>
            <a:ext cx="1821300" cy="28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p>
        </p:txBody>
      </p:sp>
      <p:sp>
        <p:nvSpPr>
          <p:cNvPr id="203" name="Google Shape;203;p33"/>
          <p:cNvSpPr txBox="1"/>
          <p:nvPr/>
        </p:nvSpPr>
        <p:spPr>
          <a:xfrm>
            <a:off x="2589100" y="766800"/>
            <a:ext cx="1821300" cy="28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p>
        </p:txBody>
      </p:sp>
      <p:sp>
        <p:nvSpPr>
          <p:cNvPr id="204" name="Google Shape;204;p33"/>
          <p:cNvSpPr txBox="1"/>
          <p:nvPr/>
        </p:nvSpPr>
        <p:spPr>
          <a:xfrm>
            <a:off x="4181141" y="1372975"/>
            <a:ext cx="3852000" cy="28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601" y="1372975"/>
            <a:ext cx="6192114" cy="297312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ambria"/>
                <a:ea typeface="Cambria"/>
                <a:cs typeface="Cambria"/>
                <a:sym typeface="Cambria"/>
              </a:rPr>
              <a:t>SYSTEM REQUIREMENTS</a:t>
            </a:r>
            <a:endParaRPr>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Cambria"/>
                <a:ea typeface="Cambria"/>
                <a:cs typeface="Cambria"/>
                <a:sym typeface="Cambria"/>
              </a:rPr>
              <a:t>System Requirements</a:t>
            </a:r>
            <a:endParaRPr sz="2400" dirty="0">
              <a:latin typeface="Cambria"/>
              <a:ea typeface="Cambria"/>
              <a:cs typeface="Cambria"/>
              <a:sym typeface="Cambria"/>
            </a:endParaRPr>
          </a:p>
        </p:txBody>
      </p:sp>
      <p:sp>
        <p:nvSpPr>
          <p:cNvPr id="239" name="Google Shape;23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indent="0">
              <a:lnSpc>
                <a:spcPct val="150000"/>
              </a:lnSpc>
              <a:buNone/>
            </a:pPr>
            <a:r>
              <a:rPr lang="en-IN" sz="1400" b="1" dirty="0" smtClean="0">
                <a:latin typeface="Times New Roman" panose="02020603050405020304" pitchFamily="18" charset="0"/>
                <a:cs typeface="Times New Roman" panose="02020603050405020304" pitchFamily="18" charset="0"/>
              </a:rPr>
              <a:t>HARDWARE REQUIREMENTS</a:t>
            </a:r>
            <a:endParaRPr lang="en-IN" sz="1400" dirty="0">
              <a:latin typeface="Times New Roman" panose="02020603050405020304" pitchFamily="18" charset="0"/>
              <a:cs typeface="Times New Roman" panose="02020603050405020304" pitchFamily="18" charset="0"/>
            </a:endParaRPr>
          </a:p>
          <a:p>
            <a:pPr marL="114300" indent="0">
              <a:lnSpc>
                <a:spcPct val="150000"/>
              </a:lnSpc>
              <a:buNone/>
            </a:pPr>
            <a:r>
              <a:rPr lang="en-IN" sz="1400" dirty="0" smtClean="0">
                <a:latin typeface="Times New Roman" panose="02020603050405020304" pitchFamily="18" charset="0"/>
                <a:cs typeface="Times New Roman" panose="02020603050405020304" pitchFamily="18" charset="0"/>
              </a:rPr>
              <a:t>PROCESSOR                     </a:t>
            </a:r>
            <a:r>
              <a:rPr lang="en-IN" sz="1400" dirty="0">
                <a:latin typeface="Times New Roman" panose="02020603050405020304" pitchFamily="18" charset="0"/>
                <a:cs typeface="Times New Roman" panose="02020603050405020304" pitchFamily="18" charset="0"/>
              </a:rPr>
              <a:t>: 	Intel Core i5 and above</a:t>
            </a:r>
          </a:p>
          <a:p>
            <a:pPr marL="114300" indent="0">
              <a:lnSpc>
                <a:spcPct val="150000"/>
              </a:lnSpc>
              <a:buNone/>
            </a:pPr>
            <a:r>
              <a:rPr lang="en-IN" sz="1400" dirty="0">
                <a:latin typeface="Times New Roman" panose="02020603050405020304" pitchFamily="18" charset="0"/>
                <a:cs typeface="Times New Roman" panose="02020603050405020304" pitchFamily="18" charset="0"/>
              </a:rPr>
              <a:t>HARD DISK DRIVE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1TB </a:t>
            </a:r>
          </a:p>
          <a:p>
            <a:pPr marL="114300" indent="0">
              <a:lnSpc>
                <a:spcPct val="150000"/>
              </a:lnSpc>
              <a:buNone/>
            </a:pPr>
            <a:r>
              <a:rPr lang="en-IN" sz="1400" dirty="0">
                <a:latin typeface="Times New Roman" panose="02020603050405020304" pitchFamily="18" charset="0"/>
                <a:cs typeface="Times New Roman" panose="02020603050405020304" pitchFamily="18" charset="0"/>
              </a:rPr>
              <a:t>RAM                                 </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4GB</a:t>
            </a:r>
            <a:r>
              <a:rPr lang="en-IN" sz="1400" dirty="0" smtClean="0">
                <a:latin typeface="Times New Roman" panose="02020603050405020304" pitchFamily="18" charset="0"/>
                <a:cs typeface="Times New Roman" panose="02020603050405020304" pitchFamily="18" charset="0"/>
              </a:rPr>
              <a:t>+</a:t>
            </a:r>
          </a:p>
          <a:p>
            <a:pPr marL="114300" indent="0">
              <a:lnSpc>
                <a:spcPct val="150000"/>
              </a:lnSpc>
              <a:buNone/>
            </a:pPr>
            <a:endParaRPr lang="en-IN" sz="1400" dirty="0">
              <a:latin typeface="Times New Roman" panose="02020603050405020304" pitchFamily="18" charset="0"/>
              <a:cs typeface="Times New Roman" panose="02020603050405020304" pitchFamily="18" charset="0"/>
            </a:endParaRPr>
          </a:p>
          <a:p>
            <a:pPr marL="114300" indent="0">
              <a:lnSpc>
                <a:spcPct val="150000"/>
              </a:lnSpc>
              <a:buNone/>
            </a:pPr>
            <a:r>
              <a:rPr lang="en-IN" sz="1400" b="1" dirty="0" smtClean="0">
                <a:latin typeface="Times New Roman" panose="02020603050405020304" pitchFamily="18" charset="0"/>
                <a:cs typeface="Times New Roman" panose="02020603050405020304" pitchFamily="18" charset="0"/>
              </a:rPr>
              <a:t>SOFTWARE REQUIREMENTS</a:t>
            </a:r>
            <a:endParaRPr lang="en-IN" sz="1400" dirty="0">
              <a:latin typeface="Times New Roman" panose="02020603050405020304" pitchFamily="18" charset="0"/>
              <a:cs typeface="Times New Roman" panose="02020603050405020304" pitchFamily="18" charset="0"/>
            </a:endParaRPr>
          </a:p>
          <a:p>
            <a:pPr marL="114300" indent="0">
              <a:lnSpc>
                <a:spcPct val="150000"/>
              </a:lnSpc>
              <a:buNone/>
            </a:pPr>
            <a:r>
              <a:rPr lang="en-IN" sz="1400" dirty="0" smtClean="0">
                <a:latin typeface="Times New Roman" panose="02020603050405020304" pitchFamily="18" charset="0"/>
                <a:cs typeface="Times New Roman" panose="02020603050405020304" pitchFamily="18" charset="0"/>
              </a:rPr>
              <a:t>OPERATING </a:t>
            </a:r>
            <a:r>
              <a:rPr lang="en-IN" sz="1400" dirty="0">
                <a:latin typeface="Times New Roman" panose="02020603050405020304" pitchFamily="18" charset="0"/>
                <a:cs typeface="Times New Roman" panose="02020603050405020304" pitchFamily="18" charset="0"/>
              </a:rPr>
              <a:t>SYSTEM      : 	Windows 10</a:t>
            </a:r>
          </a:p>
          <a:p>
            <a:pPr marL="114300" indent="0">
              <a:lnSpc>
                <a:spcPct val="150000"/>
              </a:lnSpc>
              <a:buNone/>
            </a:pPr>
            <a:r>
              <a:rPr lang="en-IN" sz="1400" dirty="0">
                <a:latin typeface="Times New Roman" panose="02020603050405020304" pitchFamily="18" charset="0"/>
                <a:cs typeface="Times New Roman" panose="02020603050405020304" pitchFamily="18" charset="0"/>
              </a:rPr>
              <a:t>LANGUAGES NEEDED    :	Python</a:t>
            </a:r>
          </a:p>
          <a:p>
            <a:pPr marL="114300" indent="0">
              <a:lnSpc>
                <a:spcPct val="150000"/>
              </a:lnSpc>
              <a:buNone/>
            </a:pPr>
            <a:r>
              <a:rPr lang="en-IN" sz="1400" dirty="0">
                <a:latin typeface="Times New Roman" panose="02020603050405020304" pitchFamily="18" charset="0"/>
                <a:cs typeface="Times New Roman" panose="02020603050405020304" pitchFamily="18" charset="0"/>
              </a:rPr>
              <a:t>RUNTIME </a:t>
            </a:r>
            <a:r>
              <a:rPr lang="en-IN" sz="1400" dirty="0" smtClean="0">
                <a:latin typeface="Times New Roman" panose="02020603050405020304" pitchFamily="18" charset="0"/>
                <a:cs typeface="Times New Roman" panose="02020603050405020304" pitchFamily="18" charset="0"/>
              </a:rPr>
              <a:t>PLATFORM      :           </a:t>
            </a:r>
            <a:r>
              <a:rPr lang="en-IN" sz="1400" dirty="0" err="1" smtClean="0">
                <a:latin typeface="Times New Roman" panose="02020603050405020304" pitchFamily="18" charset="0"/>
                <a:cs typeface="Times New Roman" panose="02020603050405020304" pitchFamily="18" charset="0"/>
              </a:rPr>
              <a:t>Spyder</a:t>
            </a:r>
            <a:endParaRPr lang="en-IN" sz="1400" dirty="0">
              <a:latin typeface="Times New Roman" panose="02020603050405020304" pitchFamily="18" charset="0"/>
              <a:cs typeface="Times New Roman" panose="02020603050405020304" pitchFamily="18" charset="0"/>
            </a:endParaRPr>
          </a:p>
          <a:p>
            <a:pPr marL="0" indent="0">
              <a:lnSpc>
                <a:spcPct val="150000"/>
              </a:lnSpc>
              <a:spcBef>
                <a:spcPts val="1600"/>
              </a:spcBef>
              <a:buClr>
                <a:schemeClr val="dk1"/>
              </a:buClr>
              <a:buSzPts val="1100"/>
              <a:buNone/>
            </a:pPr>
            <a:endParaRPr sz="1400" dirty="0">
              <a:latin typeface="Times New Roman" panose="02020603050405020304" pitchFamily="18" charset="0"/>
              <a:ea typeface="Cambria"/>
              <a:cs typeface="Times New Roman" panose="02020603050405020304" pitchFamily="18" charset="0"/>
              <a:sym typeface="Cambria"/>
            </a:endParaRPr>
          </a:p>
          <a:p>
            <a:pPr marL="0" indent="0">
              <a:lnSpc>
                <a:spcPct val="150000"/>
              </a:lnSpc>
              <a:spcBef>
                <a:spcPts val="1600"/>
              </a:spcBef>
              <a:spcAft>
                <a:spcPts val="1600"/>
              </a:spcAft>
              <a:buNone/>
            </a:pPr>
            <a:endParaRPr sz="1400" dirty="0">
              <a:latin typeface="Times New Roman" panose="02020603050405020304" pitchFamily="18" charset="0"/>
              <a:ea typeface="Cambria"/>
              <a:cs typeface="Times New Roman" panose="02020603050405020304" pitchFamily="18" charset="0"/>
              <a:sym typeface="Cambri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7"/>
          <p:cNvSpPr txBox="1">
            <a:spLocks noGrp="1"/>
          </p:cNvSpPr>
          <p:nvPr>
            <p:ph type="ctrTitle"/>
          </p:nvPr>
        </p:nvSpPr>
        <p:spPr>
          <a:xfrm>
            <a:off x="311708" y="14303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ambria"/>
                <a:ea typeface="Cambria"/>
                <a:cs typeface="Cambria"/>
                <a:sym typeface="Cambria"/>
              </a:rPr>
              <a:t>MODULE IMPLEMENTATION AND SNAPSHOTS</a:t>
            </a:r>
            <a:endParaRPr>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latin typeface="Cambria"/>
                <a:ea typeface="Cambria"/>
                <a:cs typeface="Cambria"/>
                <a:sym typeface="Cambria"/>
              </a:rPr>
              <a:t>Abstract  </a:t>
            </a:r>
            <a:r>
              <a:rPr lang="en" sz="2400" dirty="0" smtClean="0">
                <a:latin typeface="Cambria"/>
                <a:ea typeface="Cambria"/>
                <a:cs typeface="Cambria"/>
                <a:sym typeface="Cambria"/>
              </a:rPr>
              <a:t>-Restaurant Recommendation System</a:t>
            </a:r>
            <a:endParaRPr sz="2400" dirty="0">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endParaRPr sz="2400" dirty="0">
              <a:latin typeface="Cambria"/>
              <a:ea typeface="Cambria"/>
              <a:cs typeface="Cambria"/>
              <a:sym typeface="Cambria"/>
            </a:endParaRPr>
          </a:p>
        </p:txBody>
      </p:sp>
      <p:sp>
        <p:nvSpPr>
          <p:cNvPr id="83" name="Google Shape;83;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457200" algn="just" rtl="0">
              <a:lnSpc>
                <a:spcPct val="200000"/>
              </a:lnSpc>
              <a:spcBef>
                <a:spcPts val="0"/>
              </a:spcBef>
              <a:spcAft>
                <a:spcPts val="0"/>
              </a:spcAft>
              <a:buNone/>
            </a:pPr>
            <a:endParaRPr sz="14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114300" indent="0" algn="just">
              <a:lnSpc>
                <a:spcPct val="200000"/>
              </a:lnSpc>
              <a:buNone/>
            </a:pPr>
            <a:r>
              <a:rPr lang="en-IN" sz="1400" dirty="0">
                <a:latin typeface="Times New Roman" panose="02020603050405020304" pitchFamily="18" charset="0"/>
                <a:cs typeface="Times New Roman" panose="02020603050405020304" pitchFamily="18" charset="0"/>
              </a:rPr>
              <a:t>Online recommendation service had brought economic benefits for traditional catering </a:t>
            </a:r>
            <a:r>
              <a:rPr lang="en-IN" sz="1400" dirty="0" smtClean="0">
                <a:latin typeface="Times New Roman" panose="02020603050405020304" pitchFamily="18" charset="0"/>
                <a:cs typeface="Times New Roman" panose="02020603050405020304" pitchFamily="18" charset="0"/>
              </a:rPr>
              <a:t>industry . They </a:t>
            </a:r>
            <a:r>
              <a:rPr lang="en-IN" sz="1400" dirty="0">
                <a:latin typeface="Times New Roman" panose="02020603050405020304" pitchFamily="18" charset="0"/>
                <a:cs typeface="Times New Roman" panose="02020603050405020304" pitchFamily="18" charset="0"/>
              </a:rPr>
              <a:t>are being enforced to offer personalized set of services to the users</a:t>
            </a:r>
            <a:r>
              <a:rPr lang="en-IN" sz="1400" dirty="0" smtClean="0">
                <a:latin typeface="Times New Roman" panose="02020603050405020304" pitchFamily="18" charset="0"/>
                <a:cs typeface="Times New Roman" panose="02020603050405020304" pitchFamily="18" charset="0"/>
              </a:rPr>
              <a:t>. There </a:t>
            </a:r>
            <a:r>
              <a:rPr lang="en-IN" sz="1400" dirty="0">
                <a:latin typeface="Times New Roman" panose="02020603050405020304" pitchFamily="18" charset="0"/>
                <a:cs typeface="Times New Roman" panose="02020603050405020304" pitchFamily="18" charset="0"/>
              </a:rPr>
              <a:t>are lot of projects developing restaurant recommendation system using only user Id, business Id, and rating. In my project, we will move to the next level and consider the review text to develop a recommendation system</a:t>
            </a:r>
            <a:r>
              <a:rPr lang="en-IN" sz="1400" dirty="0" smtClean="0">
                <a:latin typeface="Times New Roman" panose="02020603050405020304" pitchFamily="18" charset="0"/>
                <a:cs typeface="Times New Roman" panose="02020603050405020304" pitchFamily="18" charset="0"/>
              </a:rPr>
              <a:t>. Here , we </a:t>
            </a:r>
            <a:r>
              <a:rPr lang="en-IN" sz="1400" dirty="0">
                <a:latin typeface="Times New Roman" panose="02020603050405020304" pitchFamily="18" charset="0"/>
                <a:cs typeface="Times New Roman" panose="02020603050405020304" pitchFamily="18" charset="0"/>
              </a:rPr>
              <a:t>extract the features from the text which helps to make better recommendations and use them to build recommendation model.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latin typeface="Cambria"/>
                <a:ea typeface="Cambria"/>
                <a:cs typeface="Cambria"/>
                <a:sym typeface="Cambria"/>
              </a:rPr>
              <a:t>Implementation Modules</a:t>
            </a:r>
            <a:endParaRPr sz="2400" dirty="0">
              <a:latin typeface="Cambria"/>
              <a:ea typeface="Cambria"/>
              <a:cs typeface="Cambria"/>
              <a:sym typeface="Cambria"/>
            </a:endParaRPr>
          </a:p>
          <a:p>
            <a:pPr marL="0" lvl="0" indent="0" algn="l" rtl="0">
              <a:spcBef>
                <a:spcPts val="0"/>
              </a:spcBef>
              <a:spcAft>
                <a:spcPts val="0"/>
              </a:spcAft>
              <a:buNone/>
            </a:pPr>
            <a:endParaRPr dirty="0"/>
          </a:p>
        </p:txBody>
      </p:sp>
      <p:sp>
        <p:nvSpPr>
          <p:cNvPr id="250" name="Google Shape;250;p38"/>
          <p:cNvSpPr/>
          <p:nvPr/>
        </p:nvSpPr>
        <p:spPr>
          <a:xfrm>
            <a:off x="1467271" y="1064475"/>
            <a:ext cx="1686600" cy="461079"/>
          </a:xfrm>
          <a:prstGeom prst="flowChartAlternateProcess">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8"/>
          <p:cNvSpPr/>
          <p:nvPr/>
        </p:nvSpPr>
        <p:spPr>
          <a:xfrm>
            <a:off x="2809374" y="2085425"/>
            <a:ext cx="1874700" cy="461079"/>
          </a:xfrm>
          <a:prstGeom prst="flowChartAlternateProcess">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8"/>
          <p:cNvSpPr/>
          <p:nvPr/>
        </p:nvSpPr>
        <p:spPr>
          <a:xfrm>
            <a:off x="4339600" y="3106375"/>
            <a:ext cx="1874700" cy="461082"/>
          </a:xfrm>
          <a:prstGeom prst="flowChartAlternateProcess">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8"/>
          <p:cNvSpPr/>
          <p:nvPr/>
        </p:nvSpPr>
        <p:spPr>
          <a:xfrm>
            <a:off x="6057914" y="4127328"/>
            <a:ext cx="1812090" cy="841200"/>
          </a:xfrm>
          <a:prstGeom prst="flowChartAlternateProcess">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8"/>
          <p:cNvSpPr txBox="1"/>
          <p:nvPr/>
        </p:nvSpPr>
        <p:spPr>
          <a:xfrm>
            <a:off x="1443874" y="1057251"/>
            <a:ext cx="1686600" cy="46830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b="1" dirty="0" err="1" smtClean="0">
                <a:latin typeface="Cambria"/>
                <a:ea typeface="Cambria"/>
                <a:cs typeface="Cambria"/>
                <a:sym typeface="Cambria"/>
              </a:rPr>
              <a:t>Preprocessing</a:t>
            </a:r>
            <a:r>
              <a:rPr lang="en-IN" sz="1200" b="1" dirty="0" smtClean="0">
                <a:latin typeface="Cambria"/>
                <a:ea typeface="Cambria"/>
                <a:cs typeface="Cambria"/>
                <a:sym typeface="Cambria"/>
              </a:rPr>
              <a:t> of review texts</a:t>
            </a:r>
            <a:endParaRPr sz="1200" b="1" dirty="0">
              <a:latin typeface="Cambria"/>
              <a:ea typeface="Cambria"/>
              <a:cs typeface="Cambria"/>
              <a:sym typeface="Cambria"/>
            </a:endParaRPr>
          </a:p>
        </p:txBody>
      </p:sp>
      <p:sp>
        <p:nvSpPr>
          <p:cNvPr id="255" name="Google Shape;255;p38"/>
          <p:cNvSpPr txBox="1"/>
          <p:nvPr/>
        </p:nvSpPr>
        <p:spPr>
          <a:xfrm>
            <a:off x="2809375" y="2088513"/>
            <a:ext cx="1874700" cy="45799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b="1" dirty="0" smtClean="0">
                <a:latin typeface="Cambria"/>
                <a:ea typeface="Cambria"/>
                <a:cs typeface="Cambria"/>
                <a:sym typeface="Cambria"/>
              </a:rPr>
              <a:t>Feature Extraction</a:t>
            </a:r>
            <a:endParaRPr sz="1200" b="1" dirty="0">
              <a:latin typeface="Cambria"/>
              <a:ea typeface="Cambria"/>
              <a:cs typeface="Cambria"/>
              <a:sym typeface="Cambria"/>
            </a:endParaRPr>
          </a:p>
        </p:txBody>
      </p:sp>
      <p:sp>
        <p:nvSpPr>
          <p:cNvPr id="256" name="Google Shape;256;p38"/>
          <p:cNvSpPr txBox="1"/>
          <p:nvPr/>
        </p:nvSpPr>
        <p:spPr>
          <a:xfrm>
            <a:off x="4390451" y="3178475"/>
            <a:ext cx="1773000" cy="59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b="1" dirty="0" smtClean="0">
                <a:latin typeface="Cambria"/>
                <a:ea typeface="Cambria"/>
                <a:cs typeface="Cambria"/>
                <a:sym typeface="Cambria"/>
              </a:rPr>
              <a:t>Matrix Factorisation</a:t>
            </a:r>
            <a:endParaRPr sz="1200" b="1" dirty="0">
              <a:latin typeface="Cambria"/>
              <a:ea typeface="Cambria"/>
              <a:cs typeface="Cambria"/>
              <a:sym typeface="Cambria"/>
            </a:endParaRPr>
          </a:p>
        </p:txBody>
      </p:sp>
      <p:sp>
        <p:nvSpPr>
          <p:cNvPr id="257" name="Google Shape;257;p38"/>
          <p:cNvSpPr txBox="1"/>
          <p:nvPr/>
        </p:nvSpPr>
        <p:spPr>
          <a:xfrm>
            <a:off x="6220306" y="4254679"/>
            <a:ext cx="1524207" cy="46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b="1" dirty="0" smtClean="0">
                <a:latin typeface="Cambria"/>
                <a:ea typeface="Cambria"/>
                <a:cs typeface="Cambria"/>
                <a:sym typeface="Cambria"/>
              </a:rPr>
              <a:t>Restaurant recommendations</a:t>
            </a:r>
            <a:endParaRPr sz="1200" b="1" dirty="0">
              <a:latin typeface="Cambria"/>
              <a:ea typeface="Cambria"/>
              <a:cs typeface="Cambria"/>
              <a:sym typeface="Cambria"/>
            </a:endParaRPr>
          </a:p>
        </p:txBody>
      </p:sp>
      <p:sp>
        <p:nvSpPr>
          <p:cNvPr id="258" name="Google Shape;258;p38"/>
          <p:cNvSpPr/>
          <p:nvPr/>
        </p:nvSpPr>
        <p:spPr>
          <a:xfrm rot="5401995">
            <a:off x="3284027" y="1440126"/>
            <a:ext cx="516900" cy="531000"/>
          </a:xfrm>
          <a:prstGeom prst="bentArrow">
            <a:avLst>
              <a:gd name="adj1" fmla="val 25000"/>
              <a:gd name="adj2" fmla="val 25000"/>
              <a:gd name="adj3" fmla="val 25000"/>
              <a:gd name="adj4" fmla="val 4375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8"/>
          <p:cNvSpPr/>
          <p:nvPr/>
        </p:nvSpPr>
        <p:spPr>
          <a:xfrm rot="5401995">
            <a:off x="4814241" y="2539611"/>
            <a:ext cx="516900" cy="531000"/>
          </a:xfrm>
          <a:prstGeom prst="bentArrow">
            <a:avLst>
              <a:gd name="adj1" fmla="val 25000"/>
              <a:gd name="adj2" fmla="val 25000"/>
              <a:gd name="adj3" fmla="val 25000"/>
              <a:gd name="adj4" fmla="val 4375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8"/>
          <p:cNvSpPr/>
          <p:nvPr/>
        </p:nvSpPr>
        <p:spPr>
          <a:xfrm rot="5401995">
            <a:off x="6344456" y="3560562"/>
            <a:ext cx="516900" cy="531000"/>
          </a:xfrm>
          <a:prstGeom prst="bentArrow">
            <a:avLst>
              <a:gd name="adj1" fmla="val 25000"/>
              <a:gd name="adj2" fmla="val 25000"/>
              <a:gd name="adj3" fmla="val 25000"/>
              <a:gd name="adj4" fmla="val 4375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anose="02020603050405020304" pitchFamily="18" charset="0"/>
                <a:cs typeface="Times New Roman" panose="02020603050405020304" pitchFamily="18" charset="0"/>
              </a:rPr>
              <a:t>1.Preprocessing of Review text</a:t>
            </a:r>
            <a:r>
              <a:rPr lang="en-IN" sz="2000" dirty="0"/>
              <a:t/>
            </a:r>
            <a:br>
              <a:rPr lang="en-IN" sz="2000" dirty="0"/>
            </a:br>
            <a:endParaRPr lang="en-IN" sz="2000" dirty="0"/>
          </a:p>
        </p:txBody>
      </p:sp>
      <p:sp>
        <p:nvSpPr>
          <p:cNvPr id="3" name="Text Placeholder 2"/>
          <p:cNvSpPr>
            <a:spLocks noGrp="1"/>
          </p:cNvSpPr>
          <p:nvPr>
            <p:ph type="body" idx="1"/>
          </p:nvPr>
        </p:nvSpPr>
        <p:spPr/>
        <p:txBody>
          <a:bodyPr/>
          <a:lstStyle/>
          <a:p>
            <a:pPr algn="just">
              <a:lnSpc>
                <a:spcPct val="200000"/>
              </a:lnSpc>
            </a:pPr>
            <a:r>
              <a:rPr lang="en-IN" dirty="0">
                <a:latin typeface="Times New Roman" panose="02020603050405020304" pitchFamily="18" charset="0"/>
                <a:cs typeface="Times New Roman" panose="02020603050405020304" pitchFamily="18" charset="0"/>
              </a:rPr>
              <a:t>Load the required packages and the dataset.</a:t>
            </a:r>
          </a:p>
          <a:p>
            <a:pPr algn="just">
              <a:lnSpc>
                <a:spcPct val="200000"/>
              </a:lnSpc>
            </a:pPr>
            <a:r>
              <a:rPr lang="en-IN" dirty="0">
                <a:latin typeface="Times New Roman" panose="02020603050405020304" pitchFamily="18" charset="0"/>
                <a:cs typeface="Times New Roman" panose="02020603050405020304" pitchFamily="18" charset="0"/>
              </a:rPr>
              <a:t>We are using review text to improve the model performance hence the initial step is to clean the text as much as possible.</a:t>
            </a:r>
          </a:p>
          <a:p>
            <a:pPr algn="just">
              <a:lnSpc>
                <a:spcPct val="200000"/>
              </a:lnSpc>
            </a:pPr>
            <a:r>
              <a:rPr lang="en-IN" dirty="0">
                <a:latin typeface="Times New Roman" panose="02020603050405020304" pitchFamily="18" charset="0"/>
                <a:cs typeface="Times New Roman" panose="02020603050405020304" pitchFamily="18" charset="0"/>
              </a:rPr>
              <a:t>Consider the required attributes and apply </a:t>
            </a:r>
            <a:r>
              <a:rPr lang="en-IN" dirty="0" err="1">
                <a:latin typeface="Times New Roman" panose="02020603050405020304" pitchFamily="18" charset="0"/>
                <a:cs typeface="Times New Roman" panose="02020603050405020304" pitchFamily="18" charset="0"/>
              </a:rPr>
              <a:t>clean_text</a:t>
            </a:r>
            <a:r>
              <a:rPr lang="en-IN" dirty="0">
                <a:latin typeface="Times New Roman" panose="02020603050405020304" pitchFamily="18" charset="0"/>
                <a:cs typeface="Times New Roman" panose="02020603050405020304" pitchFamily="18" charset="0"/>
              </a:rPr>
              <a:t> method on review text</a:t>
            </a:r>
          </a:p>
          <a:p>
            <a:pPr algn="just">
              <a:lnSpc>
                <a:spcPct val="200000"/>
              </a:lnSpc>
            </a:pPr>
            <a:endParaRPr lang="en-IN" dirty="0">
              <a:latin typeface="Times New Roman" panose="02020603050405020304" pitchFamily="18" charset="0"/>
              <a:cs typeface="Times New Roman" panose="02020603050405020304" pitchFamily="18" charset="0"/>
            </a:endParaRPr>
          </a:p>
          <a:p>
            <a:pPr>
              <a:lnSpc>
                <a:spcPct val="2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211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2.Feature Extraction Architecture</a:t>
            </a:r>
            <a:endParaRPr lang="en-IN" sz="2000" b="1" dirty="0"/>
          </a:p>
        </p:txBody>
      </p:sp>
      <p:sp>
        <p:nvSpPr>
          <p:cNvPr id="3" name="Text Placeholder 2"/>
          <p:cNvSpPr>
            <a:spLocks noGrp="1"/>
          </p:cNvSpPr>
          <p:nvPr>
            <p:ph type="body" idx="1"/>
          </p:nvPr>
        </p:nvSpPr>
        <p:spPr>
          <a:xfrm>
            <a:off x="1152047" y="1460700"/>
            <a:ext cx="6563845" cy="2381835"/>
          </a:xfrm>
        </p:spPr>
        <p:txBody>
          <a:bodyPr/>
          <a:lstStyle/>
          <a:p>
            <a:pPr marL="1143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47" y="1376737"/>
            <a:ext cx="7005634" cy="2465798"/>
          </a:xfrm>
          <a:prstGeom prst="rect">
            <a:avLst/>
          </a:prstGeom>
        </p:spPr>
      </p:pic>
    </p:spTree>
    <p:extLst>
      <p:ext uri="{BB962C8B-B14F-4D97-AF65-F5344CB8AC3E}">
        <p14:creationId xmlns:p14="http://schemas.microsoft.com/office/powerpoint/2010/main" val="1923319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anose="02020603050405020304" pitchFamily="18" charset="0"/>
                <a:cs typeface="Times New Roman" panose="02020603050405020304" pitchFamily="18" charset="0"/>
              </a:rPr>
              <a:t>3. Matrix Factorisation</a:t>
            </a:r>
            <a:endParaRPr lang="en-IN" sz="2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lgn="just">
              <a:lnSpc>
                <a:spcPct val="200000"/>
              </a:lnSpc>
            </a:pPr>
            <a:r>
              <a:rPr lang="en-IN" dirty="0">
                <a:latin typeface="Times New Roman" panose="02020603050405020304" pitchFamily="18" charset="0"/>
                <a:cs typeface="Times New Roman" panose="02020603050405020304" pitchFamily="18" charset="0"/>
              </a:rPr>
              <a:t>Feature vectors for </a:t>
            </a:r>
            <a:r>
              <a:rPr lang="en-IN" dirty="0" err="1">
                <a:latin typeface="Times New Roman" panose="02020603050405020304" pitchFamily="18" charset="0"/>
                <a:cs typeface="Times New Roman" panose="02020603050405020304" pitchFamily="18" charset="0"/>
              </a:rPr>
              <a:t>user__id</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business_id</a:t>
            </a:r>
            <a:r>
              <a:rPr lang="en-IN" dirty="0">
                <a:latin typeface="Times New Roman" panose="02020603050405020304" pitchFamily="18" charset="0"/>
                <a:cs typeface="Times New Roman" panose="02020603050405020304" pitchFamily="18" charset="0"/>
              </a:rPr>
              <a:t> are obtained.</a:t>
            </a:r>
          </a:p>
          <a:p>
            <a:pPr algn="just">
              <a:lnSpc>
                <a:spcPct val="200000"/>
              </a:lnSpc>
            </a:pPr>
            <a:r>
              <a:rPr lang="en-IN" dirty="0">
                <a:latin typeface="Times New Roman" panose="02020603050405020304" pitchFamily="18" charset="0"/>
                <a:cs typeface="Times New Roman" panose="02020603050405020304" pitchFamily="18" charset="0"/>
              </a:rPr>
              <a:t>Now, create a user item rating matrix by using the attributes </a:t>
            </a:r>
            <a:r>
              <a:rPr lang="en-IN" dirty="0" err="1">
                <a:latin typeface="Times New Roman" panose="02020603050405020304" pitchFamily="18" charset="0"/>
                <a:cs typeface="Times New Roman" panose="02020603050405020304" pitchFamily="18" charset="0"/>
              </a:rPr>
              <a:t>user_id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business_id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rating_stars</a:t>
            </a:r>
            <a:r>
              <a:rPr lang="en-IN" dirty="0">
                <a:latin typeface="Times New Roman" panose="02020603050405020304" pitchFamily="18" charset="0"/>
                <a:cs typeface="Times New Roman" panose="02020603050405020304" pitchFamily="18" charset="0"/>
              </a:rPr>
              <a:t>. </a:t>
            </a:r>
          </a:p>
          <a:p>
            <a:pPr algn="just">
              <a:lnSpc>
                <a:spcPct val="200000"/>
              </a:lnSpc>
            </a:pPr>
            <a:r>
              <a:rPr lang="en-IN" dirty="0">
                <a:latin typeface="Times New Roman" panose="02020603050405020304" pitchFamily="18" charset="0"/>
                <a:cs typeface="Times New Roman" panose="02020603050405020304" pitchFamily="18" charset="0"/>
              </a:rPr>
              <a:t>The Objective of Matrix Factorization is to decompose each user rating into a User-Factor Vector and A Product-Vector</a:t>
            </a:r>
          </a:p>
          <a:p>
            <a:pPr algn="just">
              <a:lnSpc>
                <a:spcPct val="2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8538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a:latin typeface="Times New Roman" panose="02020603050405020304" pitchFamily="18" charset="0"/>
                <a:cs typeface="Times New Roman" panose="02020603050405020304" pitchFamily="18" charset="0"/>
              </a:rPr>
              <a:t>3. Matrix Factorisation</a:t>
            </a:r>
            <a:endParaRPr lang="en-IN" sz="2000" dirty="0"/>
          </a:p>
        </p:txBody>
      </p:sp>
      <p:sp>
        <p:nvSpPr>
          <p:cNvPr id="3" name="Text Placeholder 2"/>
          <p:cNvSpPr>
            <a:spLocks noGrp="1"/>
          </p:cNvSpPr>
          <p:nvPr>
            <p:ph type="body" idx="1"/>
          </p:nvPr>
        </p:nvSpPr>
        <p:spPr/>
        <p:txBody>
          <a:bodyPr/>
          <a:lstStyle/>
          <a:p>
            <a:pPr marL="11430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337" y="1294544"/>
            <a:ext cx="8054939" cy="3274331"/>
          </a:xfrm>
          <a:prstGeom prst="rect">
            <a:avLst/>
          </a:prstGeom>
        </p:spPr>
      </p:pic>
    </p:spTree>
    <p:extLst>
      <p:ext uri="{BB962C8B-B14F-4D97-AF65-F5344CB8AC3E}">
        <p14:creationId xmlns:p14="http://schemas.microsoft.com/office/powerpoint/2010/main" val="2870358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anose="02020603050405020304" pitchFamily="18" charset="0"/>
                <a:cs typeface="Times New Roman" panose="02020603050405020304" pitchFamily="18" charset="0"/>
              </a:rPr>
              <a:t>4.Prediction</a:t>
            </a:r>
            <a:endParaRPr lang="en-IN" sz="2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lgn="just">
              <a:lnSpc>
                <a:spcPct val="200000"/>
              </a:lnSpc>
              <a:buNone/>
            </a:pPr>
            <a:r>
              <a:rPr lang="en-IN" dirty="0">
                <a:latin typeface="Times New Roman" panose="02020603050405020304" pitchFamily="18" charset="0"/>
                <a:cs typeface="Times New Roman" panose="02020603050405020304" pitchFamily="18" charset="0"/>
              </a:rPr>
              <a:t>Predict the most relevant restaurant based on the user search i.e. simply the inner product of the feature vector of plain text and feature vectors of business Id. Out of all, top N records to be fetched.</a:t>
            </a:r>
          </a:p>
          <a:p>
            <a:pPr>
              <a:lnSpc>
                <a:spcPct val="200000"/>
              </a:lnSpc>
            </a:pPr>
            <a:endParaRPr lang="en-IN" sz="1400" dirty="0">
              <a:latin typeface="Times New Roman" panose="02020603050405020304" pitchFamily="18" charset="0"/>
              <a:cs typeface="Times New Roman" panose="02020603050405020304" pitchFamily="18" charset="0"/>
            </a:endParaRPr>
          </a:p>
          <a:p>
            <a:pPr marL="114300" indent="0">
              <a:buNone/>
            </a:pPr>
            <a:endParaRPr lang="en-IN" dirty="0"/>
          </a:p>
        </p:txBody>
      </p:sp>
    </p:spTree>
    <p:extLst>
      <p:ext uri="{BB962C8B-B14F-4D97-AF65-F5344CB8AC3E}">
        <p14:creationId xmlns:p14="http://schemas.microsoft.com/office/powerpoint/2010/main" val="41468158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anose="02020603050405020304" pitchFamily="18" charset="0"/>
                <a:cs typeface="Times New Roman" panose="02020603050405020304" pitchFamily="18" charset="0"/>
              </a:rPr>
              <a:t>SNAP SHOT- DATA SET</a:t>
            </a:r>
            <a:endParaRPr lang="en-IN" sz="2000" dirty="0"/>
          </a:p>
        </p:txBody>
      </p:sp>
      <p:pic>
        <p:nvPicPr>
          <p:cNvPr id="3" name="Picture 2"/>
          <p:cNvPicPr>
            <a:picLocks noChangeAspect="1"/>
          </p:cNvPicPr>
          <p:nvPr/>
        </p:nvPicPr>
        <p:blipFill>
          <a:blip r:embed="rId2"/>
          <a:stretch>
            <a:fillRect/>
          </a:stretch>
        </p:blipFill>
        <p:spPr>
          <a:xfrm>
            <a:off x="205483" y="1821877"/>
            <a:ext cx="8774129" cy="1499746"/>
          </a:xfrm>
          <a:prstGeom prst="rect">
            <a:avLst/>
          </a:prstGeom>
        </p:spPr>
      </p:pic>
    </p:spTree>
    <p:extLst>
      <p:ext uri="{BB962C8B-B14F-4D97-AF65-F5344CB8AC3E}">
        <p14:creationId xmlns:p14="http://schemas.microsoft.com/office/powerpoint/2010/main" val="41880517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anose="02020603050405020304" pitchFamily="18" charset="0"/>
                <a:cs typeface="Times New Roman" panose="02020603050405020304" pitchFamily="18" charset="0"/>
              </a:rPr>
              <a:t>SNAP SHOT – FINAL OUTPUT</a:t>
            </a:r>
            <a:endParaRPr lang="en-IN" sz="2000" dirty="0"/>
          </a:p>
        </p:txBody>
      </p:sp>
      <p:pic>
        <p:nvPicPr>
          <p:cNvPr id="3" name="Picture 2"/>
          <p:cNvPicPr>
            <a:picLocks noChangeAspect="1"/>
          </p:cNvPicPr>
          <p:nvPr/>
        </p:nvPicPr>
        <p:blipFill>
          <a:blip r:embed="rId2"/>
          <a:stretch>
            <a:fillRect/>
          </a:stretch>
        </p:blipFill>
        <p:spPr>
          <a:xfrm>
            <a:off x="2126035" y="1212351"/>
            <a:ext cx="3709686" cy="1548137"/>
          </a:xfrm>
          <a:prstGeom prst="rect">
            <a:avLst/>
          </a:prstGeom>
        </p:spPr>
      </p:pic>
      <p:pic>
        <p:nvPicPr>
          <p:cNvPr id="4" name="Picture 3"/>
          <p:cNvPicPr>
            <a:picLocks noChangeAspect="1"/>
          </p:cNvPicPr>
          <p:nvPr/>
        </p:nvPicPr>
        <p:blipFill>
          <a:blip r:embed="rId3"/>
          <a:stretch>
            <a:fillRect/>
          </a:stretch>
        </p:blipFill>
        <p:spPr>
          <a:xfrm>
            <a:off x="2126035" y="3059889"/>
            <a:ext cx="3426912" cy="1741003"/>
          </a:xfrm>
          <a:prstGeom prst="rect">
            <a:avLst/>
          </a:prstGeom>
        </p:spPr>
      </p:pic>
    </p:spTree>
    <p:extLst>
      <p:ext uri="{BB962C8B-B14F-4D97-AF65-F5344CB8AC3E}">
        <p14:creationId xmlns:p14="http://schemas.microsoft.com/office/powerpoint/2010/main" val="15468328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ctrTitle"/>
          </p:nvPr>
        </p:nvSpPr>
        <p:spPr>
          <a:xfrm>
            <a:off x="311708" y="1506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ambria"/>
                <a:ea typeface="Cambria"/>
                <a:cs typeface="Cambria"/>
                <a:sym typeface="Cambria"/>
              </a:rPr>
              <a:t>CONCLUSION AND FUTURE WORK</a:t>
            </a:r>
            <a:endParaRPr>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latin typeface="Cambria"/>
                <a:ea typeface="Cambria"/>
                <a:cs typeface="Cambria"/>
                <a:sym typeface="Cambria"/>
              </a:rPr>
              <a:t>Conclusion and Future Work </a:t>
            </a:r>
            <a:endParaRPr sz="2400" dirty="0">
              <a:latin typeface="Cambria"/>
              <a:ea typeface="Cambria"/>
              <a:cs typeface="Cambria"/>
              <a:sym typeface="Cambria"/>
            </a:endParaRPr>
          </a:p>
          <a:p>
            <a:pPr marL="0" lvl="0" indent="0" algn="l" rtl="0">
              <a:spcBef>
                <a:spcPts val="0"/>
              </a:spcBef>
              <a:spcAft>
                <a:spcPts val="0"/>
              </a:spcAft>
              <a:buNone/>
            </a:pPr>
            <a:endParaRPr sz="2400" dirty="0">
              <a:latin typeface="Cambria"/>
              <a:ea typeface="Cambria"/>
              <a:cs typeface="Cambria"/>
              <a:sym typeface="Cambria"/>
            </a:endParaRPr>
          </a:p>
        </p:txBody>
      </p:sp>
      <p:sp>
        <p:nvSpPr>
          <p:cNvPr id="439" name="Google Shape;439;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400" b="1" dirty="0" smtClean="0">
                <a:solidFill>
                  <a:schemeClr val="dk1"/>
                </a:solidFill>
                <a:latin typeface="Times New Roman" panose="02020603050405020304" pitchFamily="18" charset="0"/>
                <a:ea typeface="Cambria"/>
                <a:cs typeface="Times New Roman" panose="02020603050405020304" pitchFamily="18" charset="0"/>
                <a:sym typeface="Cambria"/>
              </a:rPr>
              <a:t>   </a:t>
            </a:r>
            <a:r>
              <a:rPr lang="en" b="1" dirty="0" smtClean="0">
                <a:solidFill>
                  <a:schemeClr val="dk1"/>
                </a:solidFill>
                <a:latin typeface="Times New Roman" panose="02020603050405020304" pitchFamily="18" charset="0"/>
                <a:ea typeface="Cambria"/>
                <a:cs typeface="Times New Roman" panose="02020603050405020304" pitchFamily="18" charset="0"/>
                <a:sym typeface="Cambria"/>
              </a:rPr>
              <a:t>Conclusion</a:t>
            </a:r>
            <a:endParaRPr b="1" dirty="0">
              <a:solidFill>
                <a:schemeClr val="dk1"/>
              </a:solidFill>
              <a:latin typeface="Times New Roman" panose="02020603050405020304" pitchFamily="18" charset="0"/>
              <a:ea typeface="Cambria"/>
              <a:cs typeface="Times New Roman" panose="02020603050405020304" pitchFamily="18" charset="0"/>
              <a:sym typeface="Cambria"/>
            </a:endParaRPr>
          </a:p>
          <a:p>
            <a:pPr marL="114300" indent="0" algn="just">
              <a:lnSpc>
                <a:spcPct val="200000"/>
              </a:lnSpc>
              <a:buNone/>
            </a:pPr>
            <a:r>
              <a:rPr lang="en-IN" sz="1400" dirty="0">
                <a:latin typeface="Times New Roman" panose="02020603050405020304" pitchFamily="18" charset="0"/>
                <a:cs typeface="Times New Roman" panose="02020603050405020304" pitchFamily="18" charset="0"/>
              </a:rPr>
              <a:t>The project Restaurant Recommendation System was successfully completed by using User based collaboration method and matrix </a:t>
            </a:r>
            <a:r>
              <a:rPr lang="en-IN" sz="1400" dirty="0" err="1">
                <a:latin typeface="Times New Roman" panose="02020603050405020304" pitchFamily="18" charset="0"/>
                <a:cs typeface="Times New Roman" panose="02020603050405020304" pitchFamily="18" charset="0"/>
              </a:rPr>
              <a:t>filterisation</a:t>
            </a:r>
            <a:r>
              <a:rPr lang="en-IN" sz="1400" dirty="0">
                <a:latin typeface="Times New Roman" panose="02020603050405020304" pitchFamily="18" charset="0"/>
                <a:cs typeface="Times New Roman" panose="02020603050405020304" pitchFamily="18" charset="0"/>
              </a:rPr>
              <a:t> </a:t>
            </a:r>
            <a:r>
              <a:rPr lang="en-IN" sz="1400" dirty="0" smtClean="0">
                <a:latin typeface="Times New Roman" panose="02020603050405020304" pitchFamily="18" charset="0"/>
                <a:cs typeface="Times New Roman" panose="02020603050405020304" pitchFamily="18" charset="0"/>
              </a:rPr>
              <a:t>technique .</a:t>
            </a:r>
            <a:r>
              <a:rPr lang="en-IN" sz="1400" dirty="0">
                <a:latin typeface="Times New Roman" panose="02020603050405020304" pitchFamily="18" charset="0"/>
                <a:cs typeface="Times New Roman" panose="02020603050405020304" pitchFamily="18" charset="0"/>
              </a:rPr>
              <a:t>The user’s preference was obtained and the are compared with featured from the review texts of other users and the restaurant recommendations are obtained.</a:t>
            </a:r>
          </a:p>
          <a:p>
            <a:pPr marL="0" lvl="0" indent="0" algn="l" rtl="0">
              <a:lnSpc>
                <a:spcPct val="150000"/>
              </a:lnSpc>
              <a:spcBef>
                <a:spcPts val="1600"/>
              </a:spcBef>
              <a:spcAft>
                <a:spcPts val="0"/>
              </a:spcAft>
              <a:buNone/>
            </a:pPr>
            <a:endParaRPr sz="1400" dirty="0">
              <a:solidFill>
                <a:schemeClr val="dk1"/>
              </a:solidFill>
              <a:latin typeface="Cambria"/>
              <a:ea typeface="Cambria"/>
              <a:cs typeface="Cambria"/>
              <a:sym typeface="Cambria"/>
            </a:endParaRPr>
          </a:p>
          <a:p>
            <a:pPr marL="0" lvl="0" indent="0" algn="l" rtl="0">
              <a:spcBef>
                <a:spcPts val="1600"/>
              </a:spcBef>
              <a:spcAft>
                <a:spcPts val="1600"/>
              </a:spcAft>
              <a:buNone/>
            </a:pPr>
            <a:endParaRPr sz="1400" dirty="0">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ambria"/>
                <a:ea typeface="Cambria"/>
                <a:cs typeface="Cambria"/>
                <a:sym typeface="Cambria"/>
              </a:rPr>
              <a:t>PROBLEM STATEMENT</a:t>
            </a:r>
            <a:endParaRPr dirty="0">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latin typeface="Cambria"/>
                <a:ea typeface="Cambria"/>
                <a:cs typeface="Cambria"/>
                <a:sym typeface="Cambria"/>
              </a:rPr>
              <a:t>Conclusion and Future Work </a:t>
            </a:r>
            <a:endParaRPr sz="2400" dirty="0">
              <a:latin typeface="Cambria"/>
              <a:ea typeface="Cambria"/>
              <a:cs typeface="Cambria"/>
              <a:sym typeface="Cambria"/>
            </a:endParaRPr>
          </a:p>
          <a:p>
            <a:pPr marL="0" lvl="0" indent="0" algn="l" rtl="0">
              <a:spcBef>
                <a:spcPts val="0"/>
              </a:spcBef>
              <a:spcAft>
                <a:spcPts val="0"/>
              </a:spcAft>
              <a:buNone/>
            </a:pPr>
            <a:endParaRPr sz="2400" dirty="0">
              <a:latin typeface="Cambria"/>
              <a:ea typeface="Cambria"/>
              <a:cs typeface="Cambria"/>
              <a:sym typeface="Cambria"/>
            </a:endParaRPr>
          </a:p>
        </p:txBody>
      </p:sp>
      <p:sp>
        <p:nvSpPr>
          <p:cNvPr id="445" name="Google Shape;445;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600" b="1" dirty="0">
                <a:solidFill>
                  <a:schemeClr val="dk1"/>
                </a:solidFill>
                <a:latin typeface="Cambria"/>
                <a:ea typeface="Cambria"/>
                <a:cs typeface="Cambria"/>
                <a:sym typeface="Cambria"/>
              </a:rPr>
              <a:t> </a:t>
            </a:r>
            <a:r>
              <a:rPr lang="en" sz="1600" b="1" dirty="0" smtClean="0">
                <a:solidFill>
                  <a:schemeClr val="dk1"/>
                </a:solidFill>
                <a:latin typeface="Cambria"/>
                <a:ea typeface="Cambria"/>
                <a:cs typeface="Cambria"/>
                <a:sym typeface="Cambria"/>
              </a:rPr>
              <a:t> </a:t>
            </a:r>
            <a:r>
              <a:rPr lang="en" sz="1600" b="1" dirty="0" smtClean="0">
                <a:solidFill>
                  <a:schemeClr val="dk1"/>
                </a:solidFill>
                <a:latin typeface="Times New Roman" panose="02020603050405020304" pitchFamily="18" charset="0"/>
                <a:ea typeface="Cambria"/>
                <a:cs typeface="Times New Roman" panose="02020603050405020304" pitchFamily="18" charset="0"/>
                <a:sym typeface="Cambria"/>
              </a:rPr>
              <a:t>Future  Work</a:t>
            </a:r>
            <a:endParaRPr sz="1600" b="1" dirty="0">
              <a:solidFill>
                <a:schemeClr val="dk1"/>
              </a:solidFill>
              <a:latin typeface="Times New Roman" panose="02020603050405020304" pitchFamily="18" charset="0"/>
              <a:ea typeface="Cambria"/>
              <a:cs typeface="Times New Roman" panose="02020603050405020304" pitchFamily="18" charset="0"/>
              <a:sym typeface="Cambria"/>
            </a:endParaRPr>
          </a:p>
          <a:p>
            <a:pPr marL="114300" indent="0" algn="just">
              <a:lnSpc>
                <a:spcPct val="200000"/>
              </a:lnSpc>
              <a:buNone/>
            </a:pPr>
            <a:r>
              <a:rPr lang="en-IN" sz="1400" dirty="0">
                <a:latin typeface="Times New Roman" panose="02020603050405020304" pitchFamily="18" charset="0"/>
                <a:cs typeface="Times New Roman" panose="02020603050405020304" pitchFamily="18" charset="0"/>
              </a:rPr>
              <a:t>In order to commercially use the product, it is important to collect data of all the restaurants across the city long with review text. Furthermore, since the use of mobile phones is huge, the application will be more effective if built in mobile platform.</a:t>
            </a:r>
          </a:p>
          <a:p>
            <a:pPr marL="0" lvl="0" indent="0" algn="just" rtl="0">
              <a:lnSpc>
                <a:spcPct val="200000"/>
              </a:lnSpc>
              <a:spcBef>
                <a:spcPts val="500"/>
              </a:spcBef>
              <a:spcAft>
                <a:spcPts val="0"/>
              </a:spcAft>
              <a:buNone/>
            </a:pPr>
            <a:endParaRPr sz="1400" dirty="0">
              <a:solidFill>
                <a:schemeClr val="dk1"/>
              </a:solidFill>
              <a:latin typeface="Cambria"/>
              <a:ea typeface="Cambria"/>
              <a:cs typeface="Cambria"/>
              <a:sym typeface="Cambria"/>
            </a:endParaRPr>
          </a:p>
          <a:p>
            <a:pPr marL="0" lvl="0" indent="0" algn="l" rtl="0">
              <a:lnSpc>
                <a:spcPct val="200000"/>
              </a:lnSpc>
              <a:spcBef>
                <a:spcPts val="500"/>
              </a:spcBef>
              <a:spcAft>
                <a:spcPts val="0"/>
              </a:spcAft>
              <a:buNone/>
            </a:pPr>
            <a:endParaRPr sz="1400" dirty="0">
              <a:solidFill>
                <a:schemeClr val="dk1"/>
              </a:solidFill>
              <a:latin typeface="Cambria"/>
              <a:ea typeface="Cambria"/>
              <a:cs typeface="Cambria"/>
              <a:sym typeface="Cambria"/>
            </a:endParaRPr>
          </a:p>
          <a:p>
            <a:pPr marL="0" lvl="0" indent="0" algn="l" rtl="0">
              <a:lnSpc>
                <a:spcPct val="150000"/>
              </a:lnSpc>
              <a:spcBef>
                <a:spcPts val="1600"/>
              </a:spcBef>
              <a:spcAft>
                <a:spcPts val="0"/>
              </a:spcAft>
              <a:buNone/>
            </a:pPr>
            <a:endParaRPr sz="1400" dirty="0">
              <a:solidFill>
                <a:schemeClr val="dk1"/>
              </a:solidFill>
              <a:latin typeface="Cambria"/>
              <a:ea typeface="Cambria"/>
              <a:cs typeface="Cambria"/>
              <a:sym typeface="Cambria"/>
            </a:endParaRPr>
          </a:p>
          <a:p>
            <a:pPr marL="0" lvl="0" indent="0" algn="l" rtl="0">
              <a:spcBef>
                <a:spcPts val="1600"/>
              </a:spcBef>
              <a:spcAft>
                <a:spcPts val="1600"/>
              </a:spcAft>
              <a:buNone/>
            </a:pPr>
            <a:endParaRPr sz="1400" dirty="0">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ambria"/>
                <a:ea typeface="Cambria"/>
                <a:cs typeface="Cambria"/>
                <a:sym typeface="Cambria"/>
              </a:rPr>
              <a:t>REFERENCES</a:t>
            </a:r>
            <a:endParaRPr>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latin typeface="Cambria"/>
                <a:ea typeface="Cambria"/>
                <a:cs typeface="Cambria"/>
                <a:sym typeface="Cambria"/>
              </a:rPr>
              <a:t>References </a:t>
            </a:r>
            <a:endParaRPr sz="2400">
              <a:latin typeface="Cambria"/>
              <a:ea typeface="Cambria"/>
              <a:cs typeface="Cambria"/>
              <a:sym typeface="Cambria"/>
            </a:endParaRPr>
          </a:p>
          <a:p>
            <a:pPr marL="0" lvl="0" indent="0" algn="l" rtl="0">
              <a:spcBef>
                <a:spcPts val="0"/>
              </a:spcBef>
              <a:spcAft>
                <a:spcPts val="0"/>
              </a:spcAft>
              <a:buNone/>
            </a:pPr>
            <a:endParaRPr sz="2400">
              <a:latin typeface="Cambria"/>
              <a:ea typeface="Cambria"/>
              <a:cs typeface="Cambria"/>
              <a:sym typeface="Cambria"/>
            </a:endParaRPr>
          </a:p>
        </p:txBody>
      </p:sp>
      <p:sp>
        <p:nvSpPr>
          <p:cNvPr id="456" name="Google Shape;456;p62"/>
          <p:cNvSpPr txBox="1"/>
          <p:nvPr/>
        </p:nvSpPr>
        <p:spPr>
          <a:xfrm>
            <a:off x="329550" y="1094600"/>
            <a:ext cx="8333100" cy="3672300"/>
          </a:xfrm>
          <a:prstGeom prst="rect">
            <a:avLst/>
          </a:prstGeom>
          <a:noFill/>
          <a:ln>
            <a:noFill/>
          </a:ln>
        </p:spPr>
        <p:txBody>
          <a:bodyPr spcFirstLastPara="1" wrap="square" lIns="91425" tIns="91425" rIns="91425" bIns="91425" anchor="t" anchorCtr="0">
            <a:noAutofit/>
          </a:bodyPr>
          <a:lstStyle/>
          <a:p>
            <a:pPr algn="just">
              <a:lnSpc>
                <a:spcPct val="200000"/>
              </a:lnSpc>
            </a:pPr>
            <a:r>
              <a:rPr lang="en" dirty="0">
                <a:latin typeface="Times New Roman" panose="02020603050405020304" pitchFamily="18" charset="0"/>
                <a:ea typeface="Cambria"/>
                <a:cs typeface="Times New Roman" panose="02020603050405020304" pitchFamily="18" charset="0"/>
                <a:sym typeface="Cambria"/>
              </a:rPr>
              <a:t>1. </a:t>
            </a:r>
            <a:r>
              <a:rPr lang="en-IN" dirty="0">
                <a:latin typeface="Times New Roman" panose="02020603050405020304" pitchFamily="18" charset="0"/>
                <a:cs typeface="Times New Roman" panose="02020603050405020304" pitchFamily="18" charset="0"/>
              </a:rPr>
              <a:t>Restaurant Recommendation System for User Preference and Services Based on Rating and </a:t>
            </a:r>
            <a:r>
              <a:rPr lang="en-IN" dirty="0" err="1">
                <a:latin typeface="Times New Roman" panose="02020603050405020304" pitchFamily="18" charset="0"/>
                <a:cs typeface="Times New Roman" panose="02020603050405020304" pitchFamily="18" charset="0"/>
              </a:rPr>
              <a:t>Amenities;R.M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Gomathi</a:t>
            </a:r>
            <a:r>
              <a:rPr lang="en-IN" dirty="0">
                <a:latin typeface="Times New Roman" panose="02020603050405020304" pitchFamily="18" charset="0"/>
                <a:cs typeface="Times New Roman" panose="02020603050405020304" pitchFamily="18" charset="0"/>
              </a:rPr>
              <a:t> ; P. </a:t>
            </a:r>
            <a:r>
              <a:rPr lang="en-IN" dirty="0" err="1">
                <a:latin typeface="Times New Roman" panose="02020603050405020304" pitchFamily="18" charset="0"/>
                <a:cs typeface="Times New Roman" panose="02020603050405020304" pitchFamily="18" charset="0"/>
              </a:rPr>
              <a:t>Ajitha</a:t>
            </a:r>
            <a:r>
              <a:rPr lang="en-IN" dirty="0">
                <a:latin typeface="Times New Roman" panose="02020603050405020304" pitchFamily="18" charset="0"/>
                <a:cs typeface="Times New Roman" panose="02020603050405020304" pitchFamily="18" charset="0"/>
              </a:rPr>
              <a:t> ; G. </a:t>
            </a:r>
            <a:r>
              <a:rPr lang="en-IN" dirty="0" err="1">
                <a:latin typeface="Times New Roman" panose="02020603050405020304" pitchFamily="18" charset="0"/>
                <a:cs typeface="Times New Roman" panose="02020603050405020304" pitchFamily="18" charset="0"/>
              </a:rPr>
              <a:t>Hari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Satya</a:t>
            </a:r>
            <a:r>
              <a:rPr lang="en-IN" dirty="0">
                <a:latin typeface="Times New Roman" panose="02020603050405020304" pitchFamily="18" charset="0"/>
                <a:cs typeface="Times New Roman" panose="02020603050405020304" pitchFamily="18" charset="0"/>
              </a:rPr>
              <a:t> Krishna ; I. </a:t>
            </a:r>
            <a:r>
              <a:rPr lang="en-IN" dirty="0" err="1">
                <a:latin typeface="Times New Roman" panose="02020603050405020304" pitchFamily="18" charset="0"/>
                <a:cs typeface="Times New Roman" panose="02020603050405020304" pitchFamily="18" charset="0"/>
              </a:rPr>
              <a:t>Harsha</a:t>
            </a:r>
            <a:r>
              <a:rPr lang="en-IN" dirty="0">
                <a:latin typeface="Times New Roman" panose="02020603050405020304" pitchFamily="18" charset="0"/>
                <a:cs typeface="Times New Roman" panose="02020603050405020304" pitchFamily="18" charset="0"/>
              </a:rPr>
              <a:t> Pranay;2019 International Conference on Computational Intelligence in Data Science (ICCIDS)Year: 2019 </a:t>
            </a:r>
          </a:p>
          <a:p>
            <a:pPr lvl="0" algn="just">
              <a:lnSpc>
                <a:spcPct val="200000"/>
              </a:lnSpc>
            </a:pPr>
            <a:r>
              <a:rPr lang="en" dirty="0" smtClean="0">
                <a:solidFill>
                  <a:schemeClr val="dk1"/>
                </a:solidFill>
                <a:latin typeface="Times New Roman" panose="02020603050405020304" pitchFamily="18" charset="0"/>
                <a:ea typeface="Cambria"/>
                <a:cs typeface="Times New Roman" panose="02020603050405020304" pitchFamily="18" charset="0"/>
                <a:sym typeface="Cambria"/>
              </a:rPr>
              <a:t>2</a:t>
            </a:r>
            <a:r>
              <a:rPr lang="en-IN" dirty="0" err="1">
                <a:latin typeface="Times New Roman" panose="02020603050405020304" pitchFamily="18" charset="0"/>
                <a:cs typeface="Times New Roman" panose="02020603050405020304" pitchFamily="18" charset="0"/>
              </a:rPr>
              <a:t>Arcuti</a:t>
            </a:r>
            <a:r>
              <a:rPr lang="en-IN" dirty="0">
                <a:latin typeface="Times New Roman" panose="02020603050405020304" pitchFamily="18" charset="0"/>
                <a:cs typeface="Times New Roman" panose="02020603050405020304" pitchFamily="18" charset="0"/>
              </a:rPr>
              <a:t> .S, M. </a:t>
            </a:r>
            <a:r>
              <a:rPr lang="en-IN" dirty="0" err="1">
                <a:latin typeface="Times New Roman" panose="02020603050405020304" pitchFamily="18" charset="0"/>
                <a:cs typeface="Times New Roman" panose="02020603050405020304" pitchFamily="18" charset="0"/>
              </a:rPr>
              <a:t>Copetti</a:t>
            </a:r>
            <a:r>
              <a:rPr lang="en-IN" dirty="0">
                <a:latin typeface="Times New Roman" panose="02020603050405020304" pitchFamily="18" charset="0"/>
                <a:cs typeface="Times New Roman" panose="02020603050405020304" pitchFamily="18" charset="0"/>
              </a:rPr>
              <a:t>, A. Fontana ,G. </a:t>
            </a:r>
            <a:r>
              <a:rPr lang="en-IN" dirty="0" err="1">
                <a:latin typeface="Times New Roman" panose="02020603050405020304" pitchFamily="18" charset="0"/>
                <a:cs typeface="Times New Roman" panose="02020603050405020304" pitchFamily="18" charset="0"/>
              </a:rPr>
              <a:t>Logroscino</a:t>
            </a:r>
            <a:r>
              <a:rPr lang="en-IN" dirty="0">
                <a:latin typeface="Times New Roman" panose="02020603050405020304" pitchFamily="18" charset="0"/>
                <a:cs typeface="Times New Roman" panose="02020603050405020304" pitchFamily="18" charset="0"/>
              </a:rPr>
              <a:t>, D. Martino and  Rizzo (2016) “ A categorical review of recommender Systems” International Journal of Distributed and Parallel Systems (IJDPS) Vol.3, No.5.</a:t>
            </a:r>
          </a:p>
          <a:p>
            <a:pPr lvl="0" algn="just">
              <a:lnSpc>
                <a:spcPct val="200000"/>
              </a:lnSpc>
            </a:pPr>
            <a:r>
              <a:rPr lang="en" dirty="0" smtClean="0">
                <a:solidFill>
                  <a:schemeClr val="dk1"/>
                </a:solidFill>
                <a:latin typeface="Times New Roman" panose="02020603050405020304" pitchFamily="18" charset="0"/>
                <a:ea typeface="Cambria"/>
                <a:cs typeface="Times New Roman" panose="02020603050405020304" pitchFamily="18" charset="0"/>
                <a:sym typeface="Cambria"/>
              </a:rPr>
              <a:t>3</a:t>
            </a:r>
            <a:r>
              <a:rPr lang="en" dirty="0">
                <a:solidFill>
                  <a:schemeClr val="dk1"/>
                </a:solidFill>
                <a:latin typeface="Times New Roman" panose="02020603050405020304" pitchFamily="18" charset="0"/>
                <a:ea typeface="Cambria"/>
                <a:cs typeface="Times New Roman" panose="02020603050405020304" pitchFamily="18" charset="0"/>
                <a:sym typeface="Cambria"/>
              </a:rPr>
              <a:t>. </a:t>
            </a:r>
            <a:r>
              <a:rPr lang="en-IN" dirty="0" err="1">
                <a:latin typeface="Times New Roman" panose="02020603050405020304" pitchFamily="18" charset="0"/>
                <a:cs typeface="Times New Roman" panose="02020603050405020304" pitchFamily="18" charset="0"/>
              </a:rPr>
              <a:t>SongJie</a:t>
            </a:r>
            <a:r>
              <a:rPr lang="en-IN" dirty="0">
                <a:latin typeface="Times New Roman" panose="02020603050405020304" pitchFamily="18" charset="0"/>
                <a:cs typeface="Times New Roman" panose="02020603050405020304" pitchFamily="18" charset="0"/>
              </a:rPr>
              <a:t> Gong, Zhejiang (2009)“A Collaborative Filtering Recommendation Algorithm based on User Clustering and Item Clustering”. Business Technology Institute vol. 16, 2016, pp. 265–283.</a:t>
            </a:r>
          </a:p>
          <a:p>
            <a:pPr marL="0" lvl="0" indent="0" algn="just" rtl="0">
              <a:lnSpc>
                <a:spcPct val="200000"/>
              </a:lnSpc>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3600">
              <a:solidFill>
                <a:schemeClr val="dk1"/>
              </a:solidFill>
              <a:latin typeface="Cambria"/>
              <a:ea typeface="Cambria"/>
              <a:cs typeface="Cambria"/>
              <a:sym typeface="Cambria"/>
            </a:endParaRPr>
          </a:p>
          <a:p>
            <a:pPr marL="2743200" lvl="0" indent="457200" algn="l" rtl="0">
              <a:lnSpc>
                <a:spcPct val="150000"/>
              </a:lnSpc>
              <a:spcBef>
                <a:spcPts val="1600"/>
              </a:spcBef>
              <a:spcAft>
                <a:spcPts val="1600"/>
              </a:spcAft>
              <a:buNone/>
            </a:pPr>
            <a:r>
              <a:rPr lang="en" sz="3600">
                <a:solidFill>
                  <a:schemeClr val="dk1"/>
                </a:solidFill>
                <a:latin typeface="Cambria"/>
                <a:ea typeface="Cambria"/>
                <a:cs typeface="Cambria"/>
                <a:sym typeface="Cambria"/>
              </a:rPr>
              <a:t>Thank You</a:t>
            </a:r>
            <a:endParaRPr sz="3600">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latin typeface="Cambria"/>
                <a:ea typeface="Cambria"/>
                <a:cs typeface="Cambria"/>
                <a:sym typeface="Cambria"/>
              </a:rPr>
              <a:t>Problem Statement</a:t>
            </a:r>
            <a:endParaRPr sz="2400" dirty="0">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
        <p:nvSpPr>
          <p:cNvPr id="72" name="Google Shape;72;p15"/>
          <p:cNvSpPr txBox="1">
            <a:spLocks noGrp="1"/>
          </p:cNvSpPr>
          <p:nvPr>
            <p:ph type="body" idx="1"/>
          </p:nvPr>
        </p:nvSpPr>
        <p:spPr>
          <a:xfrm>
            <a:off x="311700" y="771475"/>
            <a:ext cx="8520600" cy="3924000"/>
          </a:xfrm>
          <a:prstGeom prst="rect">
            <a:avLst/>
          </a:prstGeom>
        </p:spPr>
        <p:txBody>
          <a:bodyPr spcFirstLastPara="1" wrap="square" lIns="91425" tIns="91425" rIns="91425" bIns="91425" anchor="t" anchorCtr="0">
            <a:noAutofit/>
          </a:bodyPr>
          <a:lstStyle/>
          <a:p>
            <a:pPr marL="0" indent="0" algn="just">
              <a:lnSpc>
                <a:spcPct val="200000"/>
              </a:lnSpc>
              <a:buClr>
                <a:schemeClr val="dk1"/>
              </a:buClr>
              <a:buSzPts val="1100"/>
              <a:buNone/>
            </a:pPr>
            <a:endParaRPr lang="en-IN" sz="1400" dirty="0">
              <a:latin typeface="Times New Roman" panose="02020603050405020304" pitchFamily="18" charset="0"/>
              <a:cs typeface="Times New Roman" panose="02020603050405020304" pitchFamily="18" charset="0"/>
            </a:endParaRPr>
          </a:p>
          <a:p>
            <a:pPr marL="0" indent="0" algn="just">
              <a:lnSpc>
                <a:spcPct val="200000"/>
              </a:lnSpc>
              <a:buClr>
                <a:schemeClr val="dk1"/>
              </a:buClr>
              <a:buSzPts val="1100"/>
              <a:buNone/>
            </a:pPr>
            <a:r>
              <a:rPr lang="en-IN" sz="1400" dirty="0" smtClean="0">
                <a:latin typeface="Times New Roman" panose="02020603050405020304" pitchFamily="18" charset="0"/>
                <a:cs typeface="Times New Roman" panose="02020603050405020304" pitchFamily="18" charset="0"/>
              </a:rPr>
              <a:t>To </a:t>
            </a:r>
            <a:r>
              <a:rPr lang="en-IN" sz="1400" dirty="0" err="1">
                <a:latin typeface="Times New Roman" panose="02020603050405020304" pitchFamily="18" charset="0"/>
                <a:cs typeface="Times New Roman" panose="02020603050405020304" pitchFamily="18" charset="0"/>
              </a:rPr>
              <a:t>develope</a:t>
            </a:r>
            <a:r>
              <a:rPr lang="en-IN" sz="1400" dirty="0">
                <a:latin typeface="Times New Roman" panose="02020603050405020304" pitchFamily="18" charset="0"/>
                <a:cs typeface="Times New Roman" panose="02020603050405020304" pitchFamily="18" charset="0"/>
              </a:rPr>
              <a:t> a restaurant recommendation system in python that uses reviews of the users to make </a:t>
            </a:r>
            <a:r>
              <a:rPr lang="en-IN" sz="1400" dirty="0" err="1" smtClean="0">
                <a:latin typeface="Times New Roman" panose="02020603050405020304" pitchFamily="18" charset="0"/>
                <a:cs typeface="Times New Roman" panose="02020603050405020304" pitchFamily="18" charset="0"/>
              </a:rPr>
              <a:t>recommendations.The</a:t>
            </a: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recommender strategies used is a collaborative filtering </a:t>
            </a:r>
            <a:r>
              <a:rPr lang="en-IN" sz="1400" dirty="0" err="1">
                <a:latin typeface="Times New Roman" panose="02020603050405020304" pitchFamily="18" charset="0"/>
                <a:cs typeface="Times New Roman" panose="02020603050405020304" pitchFamily="18" charset="0"/>
              </a:rPr>
              <a:t>method,Matrix</a:t>
            </a:r>
            <a:r>
              <a:rPr lang="en-IN" sz="1400" dirty="0">
                <a:latin typeface="Times New Roman" panose="02020603050405020304" pitchFamily="18" charset="0"/>
                <a:cs typeface="Times New Roman" panose="02020603050405020304" pitchFamily="18" charset="0"/>
              </a:rPr>
              <a:t> factorisation method.</a:t>
            </a:r>
          </a:p>
          <a:p>
            <a:pPr marL="0" lvl="0" indent="0" algn="just" rtl="0">
              <a:spcBef>
                <a:spcPts val="0"/>
              </a:spcBef>
              <a:spcAft>
                <a:spcPts val="0"/>
              </a:spcAft>
              <a:buClr>
                <a:schemeClr val="dk1"/>
              </a:buClr>
              <a:buSzPts val="1100"/>
              <a:buFont typeface="Arial"/>
              <a:buNone/>
            </a:pPr>
            <a:endParaRPr sz="1400" dirty="0">
              <a:solidFill>
                <a:schemeClr val="dk1"/>
              </a:solidFill>
              <a:latin typeface="Cambria"/>
              <a:ea typeface="Cambria"/>
              <a:cs typeface="Cambria"/>
              <a:sym typeface="Cambria"/>
            </a:endParaRPr>
          </a:p>
          <a:p>
            <a:pPr marL="0" lvl="0" indent="0" algn="just" rtl="0">
              <a:lnSpc>
                <a:spcPct val="150000"/>
              </a:lnSpc>
              <a:spcBef>
                <a:spcPts val="0"/>
              </a:spcBef>
              <a:spcAft>
                <a:spcPts val="0"/>
              </a:spcAft>
              <a:buClr>
                <a:schemeClr val="dk1"/>
              </a:buClr>
              <a:buSzPts val="1100"/>
              <a:buFont typeface="Arial"/>
              <a:buNone/>
            </a:pPr>
            <a:endParaRPr sz="1400" dirty="0">
              <a:solidFill>
                <a:schemeClr val="dk1"/>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dirty="0">
              <a:solidFill>
                <a:schemeClr val="dk1"/>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dirty="0">
              <a:solidFill>
                <a:schemeClr val="dk1"/>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dirty="0">
              <a:solidFill>
                <a:schemeClr val="dk1"/>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dirty="0">
              <a:solidFill>
                <a:schemeClr val="dk1"/>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dirty="0">
              <a:solidFill>
                <a:schemeClr val="dk1"/>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dirty="0">
              <a:solidFill>
                <a:srgbClr val="000000"/>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sz="1400" dirty="0">
              <a:solidFill>
                <a:schemeClr val="dk1"/>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r>
              <a:rPr lang="en" sz="1400" dirty="0">
                <a:solidFill>
                  <a:schemeClr val="dk1"/>
                </a:solidFill>
                <a:latin typeface="Cambria"/>
                <a:ea typeface="Cambria"/>
                <a:cs typeface="Cambria"/>
                <a:sym typeface="Cambria"/>
              </a:rPr>
              <a:t>    </a:t>
            </a:r>
            <a:endParaRPr sz="1300" dirty="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endParaRPr sz="1100" dirty="0">
              <a:solidFill>
                <a:schemeClr val="dk1"/>
              </a:solidFill>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endParaRPr dirty="0">
              <a:latin typeface="Cambria"/>
              <a:ea typeface="Cambria"/>
              <a:cs typeface="Cambria"/>
              <a:sym typeface="Cambria"/>
            </a:endParaRPr>
          </a:p>
          <a:p>
            <a:pPr marL="0" lvl="0" indent="0" algn="l" rtl="0">
              <a:spcBef>
                <a:spcPts val="1600"/>
              </a:spcBef>
              <a:spcAft>
                <a:spcPts val="1600"/>
              </a:spcAft>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ambria"/>
                <a:ea typeface="Cambria"/>
                <a:cs typeface="Cambria"/>
                <a:sym typeface="Cambria"/>
              </a:rPr>
              <a:t>INTRODUCTION</a:t>
            </a:r>
            <a:endParaRPr>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latin typeface="Cambria"/>
                <a:ea typeface="Cambria"/>
                <a:cs typeface="Cambria"/>
                <a:sym typeface="Cambria"/>
              </a:rPr>
              <a:t>Introduction</a:t>
            </a:r>
            <a:endParaRPr sz="2400">
              <a:latin typeface="Cambria"/>
              <a:ea typeface="Cambria"/>
              <a:cs typeface="Cambria"/>
              <a:sym typeface="Cambria"/>
            </a:endParaRPr>
          </a:p>
          <a:p>
            <a:pPr marL="0" lvl="0" indent="0" algn="l" rtl="0">
              <a:spcBef>
                <a:spcPts val="0"/>
              </a:spcBef>
              <a:spcAft>
                <a:spcPts val="0"/>
              </a:spcAft>
              <a:buClr>
                <a:schemeClr val="dk1"/>
              </a:buClr>
              <a:buSzPts val="1100"/>
              <a:buFont typeface="Arial"/>
              <a:buNone/>
            </a:pPr>
            <a:endParaRPr sz="2400">
              <a:latin typeface="Cambria"/>
              <a:ea typeface="Cambria"/>
              <a:cs typeface="Cambria"/>
              <a:sym typeface="Cambria"/>
            </a:endParaRPr>
          </a:p>
        </p:txBody>
      </p:sp>
      <p:sp>
        <p:nvSpPr>
          <p:cNvPr id="100" name="Google Shape;100;p20"/>
          <p:cNvSpPr txBox="1">
            <a:spLocks noGrp="1"/>
          </p:cNvSpPr>
          <p:nvPr>
            <p:ph type="body" idx="1"/>
          </p:nvPr>
        </p:nvSpPr>
        <p:spPr>
          <a:xfrm>
            <a:off x="311700" y="1017725"/>
            <a:ext cx="8520600" cy="3644100"/>
          </a:xfrm>
          <a:prstGeom prst="rect">
            <a:avLst/>
          </a:prstGeom>
        </p:spPr>
        <p:txBody>
          <a:bodyPr spcFirstLastPara="1" wrap="square" lIns="91425" tIns="91425" rIns="91425" bIns="91425" anchor="t" anchorCtr="0">
            <a:noAutofit/>
          </a:bodyPr>
          <a:lstStyle/>
          <a:p>
            <a:pPr algn="just">
              <a:lnSpc>
                <a:spcPct val="200000"/>
              </a:lnSpc>
            </a:pPr>
            <a:r>
              <a:rPr lang="en-IN" sz="1400" dirty="0">
                <a:latin typeface="Times New Roman" panose="02020603050405020304" pitchFamily="18" charset="0"/>
                <a:cs typeface="Times New Roman" panose="02020603050405020304" pitchFamily="18" charset="0"/>
              </a:rPr>
              <a:t>In this project, we will move to the next level and consider the review text to develop a recommendation </a:t>
            </a:r>
            <a:r>
              <a:rPr lang="en-IN" sz="1400" dirty="0" err="1">
                <a:latin typeface="Times New Roman" panose="02020603050405020304" pitchFamily="18" charset="0"/>
                <a:cs typeface="Times New Roman" panose="02020603050405020304" pitchFamily="18" charset="0"/>
              </a:rPr>
              <a:t>system.Here,we</a:t>
            </a:r>
            <a:r>
              <a:rPr lang="en-IN" sz="1400" dirty="0">
                <a:latin typeface="Times New Roman" panose="02020603050405020304" pitchFamily="18" charset="0"/>
                <a:cs typeface="Times New Roman" panose="02020603050405020304" pitchFamily="18" charset="0"/>
              </a:rPr>
              <a:t> extract the features from the text which helps to make better recommendations and use them to build recommendation model.</a:t>
            </a:r>
          </a:p>
          <a:p>
            <a:pPr algn="just">
              <a:lnSpc>
                <a:spcPct val="200000"/>
              </a:lnSpc>
            </a:pPr>
            <a:r>
              <a:rPr lang="en-IN" sz="1400" dirty="0">
                <a:latin typeface="Times New Roman" panose="02020603050405020304" pitchFamily="18" charset="0"/>
                <a:cs typeface="Times New Roman" panose="02020603050405020304" pitchFamily="18" charset="0"/>
              </a:rPr>
              <a:t>The recommendations are done using collaborative filtering </a:t>
            </a:r>
            <a:r>
              <a:rPr lang="en-IN" sz="1400" dirty="0" err="1">
                <a:latin typeface="Times New Roman" panose="02020603050405020304" pitchFamily="18" charset="0"/>
                <a:cs typeface="Times New Roman" panose="02020603050405020304" pitchFamily="18" charset="0"/>
              </a:rPr>
              <a:t>method,matrix</a:t>
            </a:r>
            <a:r>
              <a:rPr lang="en-IN" sz="1400" dirty="0">
                <a:latin typeface="Times New Roman" panose="02020603050405020304" pitchFamily="18" charset="0"/>
                <a:cs typeface="Times New Roman" panose="02020603050405020304" pitchFamily="18" charset="0"/>
              </a:rPr>
              <a:t> factorisation.</a:t>
            </a:r>
          </a:p>
          <a:p>
            <a:pPr marL="0" lvl="0" indent="0" algn="just" rtl="0">
              <a:lnSpc>
                <a:spcPct val="200000"/>
              </a:lnSpc>
              <a:spcBef>
                <a:spcPts val="500"/>
              </a:spcBef>
              <a:spcAft>
                <a:spcPts val="0"/>
              </a:spcAft>
              <a:buNone/>
            </a:pPr>
            <a:endParaRPr sz="1400" dirty="0">
              <a:solidFill>
                <a:schemeClr val="dk1"/>
              </a:solidFill>
              <a:highlight>
                <a:srgbClr val="FFFFFF"/>
              </a:highlight>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500"/>
              </a:spcBef>
              <a:spcAft>
                <a:spcPts val="0"/>
              </a:spcAft>
              <a:buNone/>
            </a:pPr>
            <a:endParaRPr sz="1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0"/>
              </a:spcBef>
              <a:spcAft>
                <a:spcPts val="0"/>
              </a:spcAft>
              <a:buNone/>
            </a:pPr>
            <a:endParaRPr sz="1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0"/>
              </a:spcBef>
              <a:spcAft>
                <a:spcPts val="0"/>
              </a:spcAft>
              <a:buNone/>
            </a:pPr>
            <a:endParaRPr sz="1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0"/>
              </a:spcBef>
              <a:spcAft>
                <a:spcPts val="0"/>
              </a:spcAft>
              <a:buNone/>
            </a:pPr>
            <a:endParaRPr sz="1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0"/>
              </a:spcBef>
              <a:spcAft>
                <a:spcPts val="0"/>
              </a:spcAft>
              <a:buNone/>
            </a:pPr>
            <a:endParaRPr sz="1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0"/>
              </a:spcBef>
              <a:spcAft>
                <a:spcPts val="0"/>
              </a:spcAft>
              <a:buNone/>
            </a:pPr>
            <a:endParaRPr sz="1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0"/>
              </a:spcBef>
              <a:spcAft>
                <a:spcPts val="0"/>
              </a:spcAft>
              <a:buNone/>
            </a:pPr>
            <a:r>
              <a:rPr lang="en" sz="1400" dirty="0">
                <a:solidFill>
                  <a:schemeClr val="dk1"/>
                </a:solidFill>
                <a:latin typeface="Times New Roman" panose="02020603050405020304" pitchFamily="18" charset="0"/>
                <a:ea typeface="Cambria"/>
                <a:cs typeface="Times New Roman" panose="02020603050405020304" pitchFamily="18" charset="0"/>
                <a:sym typeface="Cambria"/>
              </a:rPr>
              <a:t>    </a:t>
            </a:r>
            <a:endParaRPr sz="1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0"/>
              </a:spcBef>
              <a:spcAft>
                <a:spcPts val="0"/>
              </a:spcAft>
              <a:buNone/>
            </a:pPr>
            <a:endParaRPr sz="1400" dirty="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0"/>
              </a:spcBef>
              <a:spcAft>
                <a:spcPts val="0"/>
              </a:spcAft>
              <a:buNone/>
            </a:pPr>
            <a:endParaRPr sz="1400" dirty="0">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1600"/>
              </a:spcBef>
              <a:spcAft>
                <a:spcPts val="0"/>
              </a:spcAft>
              <a:buNone/>
            </a:pPr>
            <a:endParaRPr sz="1400" dirty="0">
              <a:latin typeface="Times New Roman" panose="02020603050405020304" pitchFamily="18" charset="0"/>
              <a:cs typeface="Times New Roman" panose="02020603050405020304" pitchFamily="18" charset="0"/>
            </a:endParaRPr>
          </a:p>
          <a:p>
            <a:pPr marL="0" lvl="0" indent="457200" algn="just" rtl="0">
              <a:lnSpc>
                <a:spcPct val="200000"/>
              </a:lnSpc>
              <a:spcBef>
                <a:spcPts val="1600"/>
              </a:spcBef>
              <a:spcAft>
                <a:spcPts val="500"/>
              </a:spcAft>
              <a:buClr>
                <a:schemeClr val="dk1"/>
              </a:buClr>
              <a:buSzPts val="1100"/>
              <a:buFont typeface="Arial"/>
              <a:buNone/>
            </a:pPr>
            <a:endParaRPr sz="1400" dirty="0">
              <a:solidFill>
                <a:schemeClr val="dk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27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ambria"/>
                <a:ea typeface="Cambria"/>
                <a:cs typeface="Cambria"/>
                <a:sym typeface="Cambria"/>
              </a:rPr>
              <a:t>Introduction  </a:t>
            </a:r>
            <a:endParaRPr sz="2400">
              <a:latin typeface="Cambria"/>
              <a:ea typeface="Cambria"/>
              <a:cs typeface="Cambria"/>
              <a:sym typeface="Cambria"/>
            </a:endParaRPr>
          </a:p>
        </p:txBody>
      </p:sp>
      <p:sp>
        <p:nvSpPr>
          <p:cNvPr id="106" name="Google Shape;106;p21"/>
          <p:cNvSpPr txBox="1">
            <a:spLocks noGrp="1"/>
          </p:cNvSpPr>
          <p:nvPr>
            <p:ph type="body" idx="1"/>
          </p:nvPr>
        </p:nvSpPr>
        <p:spPr>
          <a:xfrm>
            <a:off x="311700" y="1000075"/>
            <a:ext cx="8520600" cy="37716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IN" sz="1400" b="1" dirty="0" smtClean="0">
                <a:solidFill>
                  <a:schemeClr val="dk1"/>
                </a:solidFill>
                <a:latin typeface="Times New Roman" panose="02020603050405020304" pitchFamily="18" charset="0"/>
                <a:ea typeface="Cambria"/>
                <a:cs typeface="Times New Roman" panose="02020603050405020304" pitchFamily="18" charset="0"/>
                <a:sym typeface="Cambria"/>
              </a:rPr>
              <a:t>a) COLLABORATIVE FILTERING</a:t>
            </a:r>
          </a:p>
          <a:p>
            <a:pPr algn="just">
              <a:lnSpc>
                <a:spcPct val="200000"/>
              </a:lnSpc>
            </a:pPr>
            <a:r>
              <a:rPr lang="en-IN" sz="1400" dirty="0" err="1">
                <a:latin typeface="Times New Roman" panose="02020603050405020304" pitchFamily="18" charset="0"/>
                <a:cs typeface="Times New Roman" panose="02020603050405020304" pitchFamily="18" charset="0"/>
              </a:rPr>
              <a:t>Analyzing</a:t>
            </a:r>
            <a:r>
              <a:rPr lang="en-IN" sz="1400" dirty="0">
                <a:latin typeface="Times New Roman" panose="02020603050405020304" pitchFamily="18" charset="0"/>
                <a:cs typeface="Times New Roman" panose="02020603050405020304" pitchFamily="18" charset="0"/>
              </a:rPr>
              <a:t> relationships between users and inter-dependencies among products to identify new user-item associations.</a:t>
            </a:r>
          </a:p>
          <a:p>
            <a:pPr algn="just">
              <a:lnSpc>
                <a:spcPct val="200000"/>
              </a:lnSpc>
            </a:pPr>
            <a:r>
              <a:rPr lang="en-IN" sz="1400" dirty="0" smtClean="0">
                <a:latin typeface="Times New Roman" panose="02020603050405020304" pitchFamily="18" charset="0"/>
                <a:cs typeface="Times New Roman" panose="02020603050405020304" pitchFamily="18" charset="0"/>
              </a:rPr>
              <a:t>In </a:t>
            </a:r>
            <a:r>
              <a:rPr lang="en-IN" sz="1400" dirty="0">
                <a:latin typeface="Times New Roman" panose="02020603050405020304" pitchFamily="18" charset="0"/>
                <a:cs typeface="Times New Roman" panose="02020603050405020304" pitchFamily="18" charset="0"/>
              </a:rPr>
              <a:t>general there is two method to achieve Collaborative filtering:1.Neighborhood Methods                                                    2.Matrix factorisation methods</a:t>
            </a:r>
          </a:p>
          <a:p>
            <a:pPr algn="just">
              <a:lnSpc>
                <a:spcPct val="200000"/>
              </a:lnSpc>
            </a:pPr>
            <a:endParaRPr lang="en-IN" sz="14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400" dirty="0">
              <a:solidFill>
                <a:schemeClr val="dk1"/>
              </a:solidFill>
              <a:latin typeface="Cambria"/>
              <a:ea typeface="Cambria"/>
              <a:cs typeface="Cambria"/>
              <a:sym typeface="Cambria"/>
            </a:endParaRPr>
          </a:p>
          <a:p>
            <a:pPr marL="0" lvl="0" indent="0" algn="l" rtl="0">
              <a:lnSpc>
                <a:spcPct val="100000"/>
              </a:lnSpc>
              <a:spcBef>
                <a:spcPts val="0"/>
              </a:spcBef>
              <a:spcAft>
                <a:spcPts val="0"/>
              </a:spcAft>
              <a:buNone/>
            </a:pPr>
            <a:endParaRPr dirty="0">
              <a:solidFill>
                <a:schemeClr val="dk1"/>
              </a:solidFill>
              <a:latin typeface="Cambria"/>
              <a:ea typeface="Cambria"/>
              <a:cs typeface="Cambria"/>
              <a:sym typeface="Cambria"/>
            </a:endParaRPr>
          </a:p>
          <a:p>
            <a:pPr marL="0" lvl="0" indent="0" algn="just" rtl="0">
              <a:spcBef>
                <a:spcPts val="0"/>
              </a:spcBef>
              <a:spcAft>
                <a:spcPts val="0"/>
              </a:spcAft>
              <a:buNone/>
            </a:pPr>
            <a:endParaRPr dirty="0">
              <a:solidFill>
                <a:schemeClr val="dk1"/>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dirty="0">
              <a:solidFill>
                <a:schemeClr val="dk1"/>
              </a:solidFill>
              <a:latin typeface="Cambria"/>
              <a:ea typeface="Cambria"/>
              <a:cs typeface="Cambria"/>
              <a:sym typeface="Cambria"/>
            </a:endParaRPr>
          </a:p>
          <a:p>
            <a:pPr marL="0" lvl="0" indent="0" algn="just" rtl="0">
              <a:spcBef>
                <a:spcPts val="0"/>
              </a:spcBef>
              <a:spcAft>
                <a:spcPts val="0"/>
              </a:spcAft>
              <a:buNone/>
            </a:pPr>
            <a:endParaRPr sz="1400" dirty="0">
              <a:solidFill>
                <a:schemeClr val="dk1"/>
              </a:solidFill>
              <a:latin typeface="Cambria"/>
              <a:ea typeface="Cambria"/>
              <a:cs typeface="Cambria"/>
              <a:sym typeface="Cambria"/>
            </a:endParaRPr>
          </a:p>
          <a:p>
            <a:pPr marL="0" lvl="0" indent="0" algn="just" rtl="0">
              <a:spcBef>
                <a:spcPts val="0"/>
              </a:spcBef>
              <a:spcAft>
                <a:spcPts val="0"/>
              </a:spcAft>
              <a:buNone/>
            </a:pPr>
            <a:endParaRPr sz="1400" dirty="0">
              <a:solidFill>
                <a:schemeClr val="dk1"/>
              </a:solidFill>
              <a:latin typeface="Cambria"/>
              <a:ea typeface="Cambria"/>
              <a:cs typeface="Cambria"/>
              <a:sym typeface="Cambria"/>
            </a:endParaRPr>
          </a:p>
          <a:p>
            <a:pPr marL="0" lvl="0" indent="0" algn="just" rtl="0">
              <a:spcBef>
                <a:spcPts val="0"/>
              </a:spcBef>
              <a:spcAft>
                <a:spcPts val="0"/>
              </a:spcAft>
              <a:buNone/>
            </a:pPr>
            <a:endParaRPr sz="1400" dirty="0">
              <a:solidFill>
                <a:srgbClr val="0000FF"/>
              </a:solidFill>
              <a:latin typeface="Cambria"/>
              <a:ea typeface="Cambria"/>
              <a:cs typeface="Cambria"/>
              <a:sym typeface="Cambria"/>
            </a:endParaRPr>
          </a:p>
          <a:p>
            <a:pPr marL="0" lvl="0" indent="0" algn="just" rtl="0">
              <a:spcBef>
                <a:spcPts val="0"/>
              </a:spcBef>
              <a:spcAft>
                <a:spcPts val="0"/>
              </a:spcAft>
              <a:buNone/>
            </a:pPr>
            <a:endParaRPr sz="1400" dirty="0">
              <a:solidFill>
                <a:srgbClr val="0000FF"/>
              </a:solidFill>
              <a:latin typeface="Cambria"/>
              <a:ea typeface="Cambria"/>
              <a:cs typeface="Cambria"/>
              <a:sym typeface="Cambria"/>
            </a:endParaRPr>
          </a:p>
          <a:p>
            <a:pPr marL="0" lvl="0" indent="0" algn="just" rtl="0">
              <a:spcBef>
                <a:spcPts val="0"/>
              </a:spcBef>
              <a:spcAft>
                <a:spcPts val="0"/>
              </a:spcAft>
              <a:buNone/>
            </a:pPr>
            <a:endParaRPr sz="1400" dirty="0">
              <a:solidFill>
                <a:srgbClr val="0000FF"/>
              </a:solidFill>
              <a:latin typeface="Cambria"/>
              <a:ea typeface="Cambria"/>
              <a:cs typeface="Cambria"/>
              <a:sym typeface="Cambria"/>
            </a:endParaRPr>
          </a:p>
          <a:p>
            <a:pPr marL="0" lvl="0" indent="0" algn="just" rtl="0">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dirty="0">
                <a:latin typeface="Cambria"/>
                <a:ea typeface="Cambria"/>
                <a:cs typeface="Cambria"/>
                <a:sym typeface="Cambria"/>
              </a:rPr>
              <a:t>Introduction </a:t>
            </a:r>
            <a:endParaRPr dirty="0"/>
          </a:p>
        </p:txBody>
      </p:sp>
      <p:sp>
        <p:nvSpPr>
          <p:cNvPr id="112" name="Google Shape;112;p22"/>
          <p:cNvSpPr txBox="1">
            <a:spLocks noGrp="1"/>
          </p:cNvSpPr>
          <p:nvPr>
            <p:ph type="body" idx="1"/>
          </p:nvPr>
        </p:nvSpPr>
        <p:spPr>
          <a:xfrm>
            <a:off x="311700" y="1000075"/>
            <a:ext cx="8520600" cy="3644100"/>
          </a:xfrm>
          <a:prstGeom prst="rect">
            <a:avLst/>
          </a:prstGeom>
        </p:spPr>
        <p:txBody>
          <a:bodyPr spcFirstLastPara="1" wrap="square" lIns="91425" tIns="91425" rIns="91425" bIns="91425" anchor="t" anchorCtr="0">
            <a:noAutofit/>
          </a:bodyPr>
          <a:lstStyle/>
          <a:p>
            <a:pPr marL="0" indent="0" algn="just">
              <a:lnSpc>
                <a:spcPct val="200000"/>
              </a:lnSpc>
              <a:buNone/>
            </a:pPr>
            <a:r>
              <a:rPr lang="en-IN" sz="1400" b="1" dirty="0" smtClean="0">
                <a:latin typeface="Times New Roman" panose="02020603050405020304" pitchFamily="18" charset="0"/>
                <a:cs typeface="Times New Roman" panose="02020603050405020304" pitchFamily="18" charset="0"/>
              </a:rPr>
              <a:t>b) MATRIX FACTORIZATION METHODS</a:t>
            </a:r>
          </a:p>
          <a:p>
            <a:pPr>
              <a:lnSpc>
                <a:spcPct val="200000"/>
              </a:lnSpc>
            </a:pPr>
            <a:r>
              <a:rPr lang="en-IN" sz="1400" dirty="0">
                <a:latin typeface="Times New Roman" panose="02020603050405020304" pitchFamily="18" charset="0"/>
                <a:cs typeface="Times New Roman" panose="02020603050405020304" pitchFamily="18" charset="0"/>
              </a:rPr>
              <a:t>When a user gives feed back to a certain movie they saw (say they can rate from one to five), this collection of feedback can be represented in a form of a matrix. </a:t>
            </a:r>
          </a:p>
          <a:p>
            <a:pPr>
              <a:lnSpc>
                <a:spcPct val="200000"/>
              </a:lnSpc>
            </a:pPr>
            <a:r>
              <a:rPr lang="en-IN" sz="1400" dirty="0">
                <a:latin typeface="Times New Roman" panose="02020603050405020304" pitchFamily="18" charset="0"/>
                <a:cs typeface="Times New Roman" panose="02020603050405020304" pitchFamily="18" charset="0"/>
              </a:rPr>
              <a:t>One strength of matrix factorization is the fact that it can incorporate implicit feedback, information that are not directly given but can be derived by </a:t>
            </a:r>
            <a:r>
              <a:rPr lang="en-IN" sz="1400" dirty="0" err="1">
                <a:latin typeface="Times New Roman" panose="02020603050405020304" pitchFamily="18" charset="0"/>
                <a:cs typeface="Times New Roman" panose="02020603050405020304" pitchFamily="18" charset="0"/>
              </a:rPr>
              <a:t>analyzing</a:t>
            </a:r>
            <a:r>
              <a:rPr lang="en-IN" sz="1400" dirty="0">
                <a:latin typeface="Times New Roman" panose="02020603050405020304" pitchFamily="18" charset="0"/>
                <a:cs typeface="Times New Roman" panose="02020603050405020304" pitchFamily="18" charset="0"/>
              </a:rPr>
              <a:t> user </a:t>
            </a:r>
            <a:r>
              <a:rPr lang="en-IN" sz="1400" dirty="0" err="1">
                <a:latin typeface="Times New Roman" panose="02020603050405020304" pitchFamily="18" charset="0"/>
                <a:cs typeface="Times New Roman" panose="02020603050405020304" pitchFamily="18" charset="0"/>
              </a:rPr>
              <a:t>behavior</a:t>
            </a:r>
            <a:r>
              <a:rPr lang="en-IN" sz="1400" dirty="0">
                <a:latin typeface="Times New Roman" panose="02020603050405020304" pitchFamily="18" charset="0"/>
                <a:cs typeface="Times New Roman" panose="02020603050405020304" pitchFamily="18" charset="0"/>
              </a:rPr>
              <a:t>. Using this strength we can estimate if a user is going to like a movie that (he/she) never saw. And if that estimated rating is high, we can recommend that movie to the user.</a:t>
            </a:r>
          </a:p>
          <a:p>
            <a:pPr marL="114300" indent="0">
              <a:lnSpc>
                <a:spcPct val="200000"/>
              </a:lnSpc>
              <a:buNone/>
            </a:pPr>
            <a:endParaRPr lang="en-IN" sz="1400" b="1" dirty="0" smtClean="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200000"/>
              </a:lnSpc>
              <a:spcBef>
                <a:spcPts val="0"/>
              </a:spcBef>
              <a:spcAft>
                <a:spcPts val="0"/>
              </a:spcAft>
              <a:buNone/>
            </a:pPr>
            <a:endParaRPr lang="en-IN" sz="1400" b="1" dirty="0" smtClean="0">
              <a:solidFill>
                <a:schemeClr val="dk1"/>
              </a:solidFill>
              <a:latin typeface="Times New Roman" panose="02020603050405020304" pitchFamily="18" charset="0"/>
              <a:ea typeface="Cambria"/>
              <a:cs typeface="Times New Roman" panose="02020603050405020304" pitchFamily="18" charset="0"/>
              <a:sym typeface="Cambria"/>
            </a:endParaRPr>
          </a:p>
          <a:p>
            <a:pPr marL="0" lvl="0" indent="0" algn="just" rtl="0">
              <a:lnSpc>
                <a:spcPct val="115000"/>
              </a:lnSpc>
              <a:spcBef>
                <a:spcPts val="0"/>
              </a:spcBef>
              <a:spcAft>
                <a:spcPts val="0"/>
              </a:spcAft>
              <a:buNone/>
            </a:pPr>
            <a:endParaRPr lang="en-IN" sz="1400" b="1" dirty="0" smtClean="0">
              <a:solidFill>
                <a:schemeClr val="dk1"/>
              </a:solidFill>
              <a:latin typeface="Cambria"/>
              <a:ea typeface="Cambria"/>
              <a:cs typeface="Cambria"/>
              <a:sym typeface="Cambria"/>
            </a:endParaRPr>
          </a:p>
          <a:p>
            <a:pPr marL="0" lvl="0" indent="0" algn="just" rtl="0">
              <a:lnSpc>
                <a:spcPct val="115000"/>
              </a:lnSpc>
              <a:spcBef>
                <a:spcPts val="0"/>
              </a:spcBef>
              <a:spcAft>
                <a:spcPts val="0"/>
              </a:spcAft>
              <a:buNone/>
            </a:pPr>
            <a:endParaRPr lang="en-IN" sz="1400" b="1" dirty="0" smtClean="0">
              <a:solidFill>
                <a:schemeClr val="dk1"/>
              </a:solidFill>
              <a:latin typeface="Cambria"/>
              <a:ea typeface="Cambria"/>
              <a:cs typeface="Cambria"/>
              <a:sym typeface="Cambria"/>
            </a:endParaRPr>
          </a:p>
          <a:p>
            <a:pPr marL="0" lvl="0" indent="0" algn="just" rtl="0">
              <a:lnSpc>
                <a:spcPct val="115000"/>
              </a:lnSpc>
              <a:spcBef>
                <a:spcPts val="0"/>
              </a:spcBef>
              <a:spcAft>
                <a:spcPts val="0"/>
              </a:spcAft>
              <a:buNone/>
            </a:pPr>
            <a:endParaRPr lang="en-IN" sz="1400" b="1" dirty="0" smtClean="0">
              <a:solidFill>
                <a:schemeClr val="dk1"/>
              </a:solidFill>
              <a:latin typeface="Cambria"/>
              <a:ea typeface="Cambria"/>
              <a:cs typeface="Cambria"/>
              <a:sym typeface="Cambria"/>
            </a:endParaRPr>
          </a:p>
          <a:p>
            <a:pPr marL="0" lvl="0" indent="0" algn="just" rtl="0">
              <a:lnSpc>
                <a:spcPct val="115000"/>
              </a:lnSpc>
              <a:spcBef>
                <a:spcPts val="0"/>
              </a:spcBef>
              <a:spcAft>
                <a:spcPts val="0"/>
              </a:spcAft>
              <a:buNone/>
            </a:pPr>
            <a:r>
              <a:rPr lang="en-IN" sz="1400" b="1" dirty="0" smtClean="0">
                <a:solidFill>
                  <a:schemeClr val="dk1"/>
                </a:solidFill>
                <a:latin typeface="Cambria"/>
                <a:ea typeface="Cambria"/>
                <a:cs typeface="Cambria"/>
                <a:sym typeface="Cambria"/>
              </a:rPr>
              <a:t>    </a:t>
            </a:r>
            <a:endParaRPr lang="en-IN" sz="1300" b="1" dirty="0" smtClean="0">
              <a:solidFill>
                <a:schemeClr val="dk1"/>
              </a:solidFill>
              <a:latin typeface="Cambria"/>
              <a:ea typeface="Cambria"/>
              <a:cs typeface="Cambria"/>
              <a:sym typeface="Cambria"/>
            </a:endParaRPr>
          </a:p>
          <a:p>
            <a:pPr marL="0" lvl="0" indent="0" algn="l" rtl="0">
              <a:lnSpc>
                <a:spcPct val="115000"/>
              </a:lnSpc>
              <a:spcBef>
                <a:spcPts val="0"/>
              </a:spcBef>
              <a:spcAft>
                <a:spcPts val="0"/>
              </a:spcAft>
              <a:buNone/>
            </a:pPr>
            <a:endParaRPr lang="en-IN" sz="1100" b="1" dirty="0" smtClean="0">
              <a:solidFill>
                <a:schemeClr val="dk1"/>
              </a:solidFill>
              <a:latin typeface="Cambria"/>
              <a:ea typeface="Cambria"/>
              <a:cs typeface="Cambria"/>
              <a:sym typeface="Cambria"/>
            </a:endParaRPr>
          </a:p>
          <a:p>
            <a:pPr marL="0" lvl="0" indent="0" algn="l" rtl="0">
              <a:lnSpc>
                <a:spcPct val="115000"/>
              </a:lnSpc>
              <a:spcBef>
                <a:spcPts val="0"/>
              </a:spcBef>
              <a:spcAft>
                <a:spcPts val="0"/>
              </a:spcAft>
              <a:buNone/>
            </a:pPr>
            <a:endParaRPr lang="en-IN" b="1" dirty="0" smtClean="0">
              <a:latin typeface="Cambria"/>
              <a:ea typeface="Cambria"/>
              <a:cs typeface="Cambria"/>
              <a:sym typeface="Cambria"/>
            </a:endParaRPr>
          </a:p>
          <a:p>
            <a:pPr marL="0" lvl="0" indent="0" algn="l" rtl="0">
              <a:lnSpc>
                <a:spcPct val="115000"/>
              </a:lnSpc>
              <a:spcBef>
                <a:spcPts val="1600"/>
              </a:spcBef>
              <a:spcAft>
                <a:spcPts val="0"/>
              </a:spcAft>
              <a:buNone/>
            </a:pPr>
            <a:endParaRPr lang="en-IN" b="1" dirty="0" smtClean="0"/>
          </a:p>
          <a:p>
            <a:pPr marL="0" lvl="0" indent="457200" algn="just" rtl="0">
              <a:lnSpc>
                <a:spcPct val="115000"/>
              </a:lnSpc>
              <a:spcBef>
                <a:spcPts val="1600"/>
              </a:spcBef>
              <a:spcAft>
                <a:spcPts val="500"/>
              </a:spcAft>
              <a:buNone/>
            </a:pPr>
            <a:endParaRPr lang="en-IN" sz="1400" b="1"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400" dirty="0" smtClean="0">
                <a:latin typeface="Cambria"/>
                <a:ea typeface="Cambria"/>
                <a:cs typeface="Cambria"/>
                <a:sym typeface="Cambria"/>
              </a:rPr>
              <a:t>Limitations Of Collaborative Filtering</a:t>
            </a:r>
            <a:r>
              <a:rPr lang="en-IN" sz="2400" dirty="0" smtClean="0">
                <a:latin typeface="Cambria"/>
                <a:ea typeface="Cambria"/>
                <a:cs typeface="Cambria"/>
                <a:sym typeface="Cambria"/>
              </a:rPr>
              <a:t/>
            </a:r>
            <a:br>
              <a:rPr lang="en-IN" sz="2400" dirty="0" smtClean="0">
                <a:latin typeface="Cambria"/>
                <a:ea typeface="Cambria"/>
                <a:cs typeface="Cambria"/>
                <a:sym typeface="Cambria"/>
              </a:rPr>
            </a:br>
            <a:r>
              <a:rPr lang="en-IN" dirty="0" smtClean="0"/>
              <a:t/>
            </a:r>
            <a:br>
              <a:rPr lang="en-IN" dirty="0" smtClean="0"/>
            </a:br>
            <a:r>
              <a:rPr lang="en-IN" dirty="0" smtClean="0"/>
              <a:t/>
            </a:r>
            <a:br>
              <a:rPr lang="en-IN" dirty="0" smtClean="0"/>
            </a:br>
            <a:endParaRPr lang="en-IN" dirty="0"/>
          </a:p>
        </p:txBody>
      </p:sp>
      <p:sp>
        <p:nvSpPr>
          <p:cNvPr id="124" name="Google Shape;124;p24"/>
          <p:cNvSpPr txBox="1">
            <a:spLocks noGrp="1"/>
          </p:cNvSpPr>
          <p:nvPr>
            <p:ph type="body" idx="1"/>
          </p:nvPr>
        </p:nvSpPr>
        <p:spPr>
          <a:xfrm>
            <a:off x="311700" y="1152475"/>
            <a:ext cx="8520600" cy="3682800"/>
          </a:xfrm>
          <a:prstGeom prst="rect">
            <a:avLst/>
          </a:prstGeom>
        </p:spPr>
        <p:txBody>
          <a:bodyPr spcFirstLastPara="1" wrap="square" lIns="91425" tIns="91425" rIns="91425" bIns="91425" anchor="t" anchorCtr="0">
            <a:noAutofit/>
          </a:bodyPr>
          <a:lstStyle/>
          <a:p>
            <a:pPr marL="342900" lvl="0" algn="l" rtl="0">
              <a:lnSpc>
                <a:spcPct val="200000"/>
              </a:lnSpc>
              <a:spcBef>
                <a:spcPts val="0"/>
              </a:spcBef>
              <a:spcAft>
                <a:spcPts val="0"/>
              </a:spcAft>
              <a:buFont typeface="+mj-lt"/>
              <a:buAutoNum type="arabicPeriod"/>
            </a:pPr>
            <a:r>
              <a:rPr lang="en-IN" sz="1400" dirty="0" err="1" smtClean="0">
                <a:solidFill>
                  <a:srgbClr val="000000"/>
                </a:solidFill>
                <a:latin typeface="Times New Roman" panose="02020603050405020304" pitchFamily="18" charset="0"/>
                <a:ea typeface="Cambria"/>
                <a:cs typeface="Times New Roman" panose="02020603050405020304" pitchFamily="18" charset="0"/>
                <a:sym typeface="Cambria"/>
              </a:rPr>
              <a:t>Sparsity</a:t>
            </a:r>
            <a:endParaRPr lang="en-IN" sz="1400" dirty="0" smtClean="0">
              <a:solidFill>
                <a:srgbClr val="000000"/>
              </a:solidFill>
              <a:latin typeface="Times New Roman" panose="02020603050405020304" pitchFamily="18" charset="0"/>
              <a:ea typeface="Cambria"/>
              <a:cs typeface="Times New Roman" panose="02020603050405020304" pitchFamily="18" charset="0"/>
              <a:sym typeface="Cambria"/>
            </a:endParaRPr>
          </a:p>
          <a:p>
            <a:pPr marL="342900" lvl="0" algn="l" rtl="0">
              <a:lnSpc>
                <a:spcPct val="200000"/>
              </a:lnSpc>
              <a:spcBef>
                <a:spcPts val="0"/>
              </a:spcBef>
              <a:spcAft>
                <a:spcPts val="0"/>
              </a:spcAft>
              <a:buFont typeface="+mj-lt"/>
              <a:buAutoNum type="arabicPeriod"/>
            </a:pPr>
            <a:r>
              <a:rPr lang="en-IN" sz="1400" dirty="0" smtClean="0">
                <a:solidFill>
                  <a:srgbClr val="000000"/>
                </a:solidFill>
                <a:latin typeface="Times New Roman" panose="02020603050405020304" pitchFamily="18" charset="0"/>
                <a:ea typeface="Cambria"/>
                <a:cs typeface="Times New Roman" panose="02020603050405020304" pitchFamily="18" charset="0"/>
                <a:sym typeface="Cambria"/>
              </a:rPr>
              <a:t>The Cold Start </a:t>
            </a:r>
            <a:r>
              <a:rPr lang="en-IN" sz="1400" dirty="0" err="1" smtClean="0">
                <a:solidFill>
                  <a:srgbClr val="000000"/>
                </a:solidFill>
                <a:latin typeface="Times New Roman" panose="02020603050405020304" pitchFamily="18" charset="0"/>
                <a:ea typeface="Cambria"/>
                <a:cs typeface="Times New Roman" panose="02020603050405020304" pitchFamily="18" charset="0"/>
                <a:sym typeface="Cambria"/>
              </a:rPr>
              <a:t>Problrm</a:t>
            </a:r>
            <a:endParaRPr lang="en-IN" sz="1400" dirty="0" smtClean="0">
              <a:solidFill>
                <a:srgbClr val="000000"/>
              </a:solidFill>
              <a:latin typeface="Times New Roman" panose="02020603050405020304" pitchFamily="18" charset="0"/>
              <a:ea typeface="Cambria"/>
              <a:cs typeface="Times New Roman" panose="02020603050405020304" pitchFamily="18" charset="0"/>
              <a:sym typeface="Cambria"/>
            </a:endParaRPr>
          </a:p>
          <a:p>
            <a:pPr marL="342900" lvl="0" algn="l" rtl="0">
              <a:lnSpc>
                <a:spcPct val="200000"/>
              </a:lnSpc>
              <a:spcBef>
                <a:spcPts val="0"/>
              </a:spcBef>
              <a:spcAft>
                <a:spcPts val="0"/>
              </a:spcAft>
              <a:buFont typeface="+mj-lt"/>
              <a:buAutoNum type="arabicPeriod"/>
            </a:pPr>
            <a:r>
              <a:rPr lang="en-IN" sz="1400" dirty="0" smtClean="0">
                <a:solidFill>
                  <a:srgbClr val="000000"/>
                </a:solidFill>
                <a:latin typeface="Times New Roman" panose="02020603050405020304" pitchFamily="18" charset="0"/>
                <a:ea typeface="Cambria"/>
                <a:cs typeface="Times New Roman" panose="02020603050405020304" pitchFamily="18" charset="0"/>
                <a:sym typeface="Cambria"/>
              </a:rPr>
              <a:t>Fraud</a:t>
            </a:r>
            <a:endParaRPr lang="en-IN" sz="1400" dirty="0">
              <a:solidFill>
                <a:srgbClr val="000000"/>
              </a:solidFill>
              <a:latin typeface="Times New Roman" panose="02020603050405020304" pitchFamily="18" charset="0"/>
              <a:ea typeface="Cambria"/>
              <a:cs typeface="Times New Roman" panose="02020603050405020304" pitchFamily="18" charset="0"/>
              <a:sym typeface="Cambri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1223</TotalTime>
  <Words>1184</Words>
  <Application>Microsoft Office PowerPoint</Application>
  <PresentationFormat>On-screen Show (16:9)</PresentationFormat>
  <Paragraphs>139</Paragraphs>
  <Slides>33</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Cambria</vt:lpstr>
      <vt:lpstr>Times New Roman</vt:lpstr>
      <vt:lpstr>Simple Light</vt:lpstr>
      <vt:lpstr>PowerPoint Presentation</vt:lpstr>
      <vt:lpstr>Abstract  -Restaurant Recommendation System </vt:lpstr>
      <vt:lpstr>PROBLEM STATEMENT</vt:lpstr>
      <vt:lpstr>Problem Statement  </vt:lpstr>
      <vt:lpstr>INTRODUCTION</vt:lpstr>
      <vt:lpstr>Introduction </vt:lpstr>
      <vt:lpstr>Introduction  </vt:lpstr>
      <vt:lpstr>Introduction </vt:lpstr>
      <vt:lpstr>Limitations Of Collaborative Filtering   </vt:lpstr>
      <vt:lpstr>LITERATURE SURVEY</vt:lpstr>
      <vt:lpstr>Literature Survey - 1 </vt:lpstr>
      <vt:lpstr>Literature Survey - 2 </vt:lpstr>
      <vt:lpstr>PROPOSED WORK</vt:lpstr>
      <vt:lpstr>RECOMMENDED SYSTEM</vt:lpstr>
      <vt:lpstr>RECOMMENDED SYSTEM</vt:lpstr>
      <vt:lpstr>Architecture Diagram                             </vt:lpstr>
      <vt:lpstr>SYSTEM REQUIREMENTS</vt:lpstr>
      <vt:lpstr>System Requirements</vt:lpstr>
      <vt:lpstr>MODULE IMPLEMENTATION AND SNAPSHOTS</vt:lpstr>
      <vt:lpstr>Implementation Modules </vt:lpstr>
      <vt:lpstr>1.Preprocessing of Review text </vt:lpstr>
      <vt:lpstr>2.Feature Extraction Architecture</vt:lpstr>
      <vt:lpstr>3. Matrix Factorisation</vt:lpstr>
      <vt:lpstr>3. Matrix Factorisation</vt:lpstr>
      <vt:lpstr>4.Prediction</vt:lpstr>
      <vt:lpstr>SNAP SHOT- DATA SET</vt:lpstr>
      <vt:lpstr>SNAP SHOT – FINAL OUTPUT</vt:lpstr>
      <vt:lpstr>CONCLUSION AND FUTURE WORK</vt:lpstr>
      <vt:lpstr>Conclusion and Future Work  </vt:lpstr>
      <vt:lpstr>Conclusion and Future Work  </vt:lpstr>
      <vt:lpstr>REFERENCES</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suriya prakash</dc:creator>
  <cp:lastModifiedBy>suriya</cp:lastModifiedBy>
  <cp:revision>16</cp:revision>
  <dcterms:modified xsi:type="dcterms:W3CDTF">2019-10-29T04:42:07Z</dcterms:modified>
</cp:coreProperties>
</file>