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23" r:id="rId4"/>
    <p:sldId id="354" r:id="rId5"/>
    <p:sldId id="352" r:id="rId6"/>
    <p:sldId id="353" r:id="rId7"/>
    <p:sldId id="355" r:id="rId8"/>
    <p:sldId id="356" r:id="rId9"/>
    <p:sldId id="312" r:id="rId10"/>
    <p:sldId id="292" r:id="rId11"/>
  </p:sldIdLst>
  <p:sldSz cx="18288000" cy="10287000"/>
  <p:notesSz cx="6858000" cy="9144000"/>
  <p:embeddedFontLst>
    <p:embeddedFont>
      <p:font typeface="Cambria Math" panose="02040503050406030204" pitchFamily="18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  <a:srgbClr val="E21D00"/>
    <a:srgbClr val="E04854"/>
    <a:srgbClr val="C7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3" autoAdjust="0"/>
    <p:restoredTop sz="94726" autoAdjust="0"/>
  </p:normalViewPr>
  <p:slideViewPr>
    <p:cSldViewPr>
      <p:cViewPr varScale="1">
        <p:scale>
          <a:sx n="80" d="100"/>
          <a:sy n="80" d="100"/>
        </p:scale>
        <p:origin x="11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71A41-979C-904E-A118-D0B960A91555}" type="datetimeFigureOut">
              <a:rPr lang="en-KR" smtClean="0"/>
              <a:t>7/25/24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0E88-5DF5-7B42-8D91-13D10607A15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277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301.10226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5181600"/>
            <a:ext cx="16230600" cy="0"/>
          </a:xfrm>
          <a:prstGeom prst="line">
            <a:avLst/>
          </a:prstGeom>
          <a:ln w="952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/>
          </a:p>
        </p:txBody>
      </p:sp>
      <p:sp>
        <p:nvSpPr>
          <p:cNvPr id="3" name="Freeform 3"/>
          <p:cNvSpPr/>
          <p:nvPr/>
        </p:nvSpPr>
        <p:spPr>
          <a:xfrm>
            <a:off x="8518316" y="804888"/>
            <a:ext cx="1251368" cy="2346802"/>
          </a:xfrm>
          <a:custGeom>
            <a:avLst/>
            <a:gdLst/>
            <a:ahLst/>
            <a:cxnLst/>
            <a:rect l="l" t="t" r="r" b="b"/>
            <a:pathLst>
              <a:path w="1251368" h="2346802">
                <a:moveTo>
                  <a:pt x="0" y="0"/>
                </a:moveTo>
                <a:lnTo>
                  <a:pt x="1251368" y="0"/>
                </a:lnTo>
                <a:lnTo>
                  <a:pt x="1251368" y="2346802"/>
                </a:lnTo>
                <a:lnTo>
                  <a:pt x="0" y="234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R"/>
          </a:p>
        </p:txBody>
      </p:sp>
      <p:sp>
        <p:nvSpPr>
          <p:cNvPr id="4" name="TextBox 4"/>
          <p:cNvSpPr txBox="1"/>
          <p:nvPr/>
        </p:nvSpPr>
        <p:spPr>
          <a:xfrm>
            <a:off x="1028700" y="3352800"/>
            <a:ext cx="16230600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400" spc="157" dirty="0">
                <a:solidFill>
                  <a:srgbClr val="004AAD"/>
                </a:solidFill>
              </a:rPr>
              <a:t>A Watermark for Large Language Models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19200" y="7019168"/>
            <a:ext cx="16040100" cy="1566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i="1" spc="157" dirty="0">
                <a:solidFill>
                  <a:srgbClr val="004AAD"/>
                </a:solidFill>
              </a:rPr>
              <a:t>Generative Intelligence Lab, </a:t>
            </a:r>
            <a:r>
              <a:rPr lang="en-US" sz="4500" i="1" spc="157" dirty="0" err="1">
                <a:solidFill>
                  <a:srgbClr val="004AAD"/>
                </a:solidFill>
              </a:rPr>
              <a:t>Chungnam</a:t>
            </a:r>
            <a:r>
              <a:rPr lang="en-US" sz="4500" i="1" spc="157" dirty="0">
                <a:solidFill>
                  <a:srgbClr val="004AAD"/>
                </a:solidFill>
              </a:rPr>
              <a:t> National University 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spc="157" dirty="0">
                <a:solidFill>
                  <a:srgbClr val="004AAD"/>
                </a:solidFill>
              </a:rPr>
              <a:t>Jaesung Hwang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558982"/>
            <a:ext cx="16230600" cy="1045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 spc="213" dirty="0">
                <a:solidFill>
                  <a:srgbClr val="F6F6F6"/>
                </a:solidFill>
              </a:rPr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7175"/>
            <a:ext cx="15201900" cy="758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 b="1" spc="157" dirty="0">
                <a:solidFill>
                  <a:srgbClr val="004AAD"/>
                </a:solidFill>
                <a:latin typeface="+mj-lt"/>
              </a:rPr>
              <a:t>01. A Watermark for Large Language Models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04637" y="1043341"/>
            <a:ext cx="16230600" cy="23813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FEBE7-FE65-7FC8-E021-4A626ABBEE25}"/>
              </a:ext>
            </a:extLst>
          </p:cNvPr>
          <p:cNvSpPr txBox="1"/>
          <p:nvPr/>
        </p:nvSpPr>
        <p:spPr>
          <a:xfrm>
            <a:off x="14173200" y="9596297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https://arxiv.org/pdf/2301.10226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E238BD17-8018-2184-3A62-293D5BA50076}"/>
                  </a:ext>
                </a:extLst>
              </p:cNvPr>
              <p:cNvSpPr txBox="1"/>
              <p:nvPr/>
            </p:nvSpPr>
            <p:spPr>
              <a:xfrm>
                <a:off x="1004637" y="1714500"/>
                <a:ext cx="16725900" cy="372768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KR" sz="3200" smtClean="0">
                        <a:solidFill>
                          <a:srgbClr val="004AAD"/>
                        </a:solidFill>
                      </a:rPr>
                      <m:t>1️⃣</m:t>
                    </m:r>
                  </m:oMath>
                </a14:m>
                <a:r>
                  <a:rPr lang="en-US" sz="3200" dirty="0">
                    <a:solidFill>
                      <a:srgbClr val="004AAD"/>
                    </a:solidFill>
                  </a:rPr>
                  <a:t> The watermark can be algorithmically detected </a:t>
                </a:r>
                <a:r>
                  <a:rPr lang="en-US" sz="3200" dirty="0">
                    <a:solidFill>
                      <a:srgbClr val="00B050"/>
                    </a:solidFill>
                  </a:rPr>
                  <a:t>without any knowledge of the model parameters</a:t>
                </a:r>
                <a:r>
                  <a:rPr lang="en-US" sz="3200" dirty="0">
                    <a:solidFill>
                      <a:srgbClr val="004AAD"/>
                    </a:solidFill>
                  </a:rPr>
                  <a:t>.</a:t>
                </a:r>
                <a:endParaRPr lang="en-KR" sz="3200" dirty="0">
                  <a:solidFill>
                    <a:srgbClr val="004AAD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KR" sz="3200" b="0" i="0" dirty="0">
                    <a:solidFill>
                      <a:srgbClr val="004AAD"/>
                    </a:solidFill>
                    <a:effectLst/>
                  </a:rPr>
                  <a:t>2️⃣ </a:t>
                </a:r>
                <a:r>
                  <a:rPr lang="en-US" sz="3200" b="0" i="0" dirty="0">
                    <a:solidFill>
                      <a:srgbClr val="004AAD"/>
                    </a:solidFill>
                    <a:effectLst/>
                  </a:rPr>
                  <a:t>LLM does not need to be loaded or run. Use a standard LM </a:t>
                </a:r>
                <a:r>
                  <a:rPr lang="en-US" sz="3200" b="0" i="0" dirty="0">
                    <a:solidFill>
                      <a:srgbClr val="00B050"/>
                    </a:solidFill>
                    <a:effectLst/>
                  </a:rPr>
                  <a:t>without re-training</a:t>
                </a:r>
                <a:r>
                  <a:rPr lang="en-US" sz="3200" b="0" i="0" dirty="0">
                    <a:solidFill>
                      <a:srgbClr val="004AAD"/>
                    </a:solidFill>
                    <a:effectLst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KR" sz="3200" b="0" i="0" dirty="0">
                    <a:solidFill>
                      <a:srgbClr val="004AAD"/>
                    </a:solidFill>
                    <a:effectLst/>
                  </a:rPr>
                  <a:t>3️⃣ </a:t>
                </a:r>
                <a:r>
                  <a:rPr lang="en-US" sz="3200" dirty="0">
                    <a:solidFill>
                      <a:srgbClr val="004AAD"/>
                    </a:solidFill>
                  </a:rPr>
                  <a:t>The watermark is </a:t>
                </a:r>
                <a:r>
                  <a:rPr lang="en-US" sz="3200" dirty="0">
                    <a:solidFill>
                      <a:srgbClr val="00B050"/>
                    </a:solidFill>
                  </a:rPr>
                  <a:t>detectable from only a contiguous portion </a:t>
                </a:r>
                <a:r>
                  <a:rPr lang="en-US" sz="3200" dirty="0">
                    <a:solidFill>
                      <a:srgbClr val="004AAD"/>
                    </a:solidFill>
                  </a:rPr>
                  <a:t>of the generated text.</a:t>
                </a:r>
                <a:endParaRPr lang="en-KR" sz="3200" b="0" i="0" dirty="0">
                  <a:solidFill>
                    <a:srgbClr val="004AAD"/>
                  </a:solidFill>
                  <a:effectLst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3200" b="0" i="0" dirty="0">
                    <a:solidFill>
                      <a:srgbClr val="D20000"/>
                    </a:solidFill>
                    <a:effectLst/>
                    <a:latin typeface="Apple Color Emoji" pitchFamily="2" charset="0"/>
                  </a:rPr>
                  <a:t>4️⃣</a:t>
                </a:r>
                <a:r>
                  <a:rPr lang="ko-KR" altLang="en-US" sz="3200" dirty="0">
                    <a:solidFill>
                      <a:srgbClr val="004AAD"/>
                    </a:solidFill>
                  </a:rPr>
                  <a:t> </a:t>
                </a:r>
                <a:r>
                  <a:rPr lang="en-US" sz="3200" dirty="0">
                    <a:solidFill>
                      <a:srgbClr val="004AAD"/>
                    </a:solidFill>
                  </a:rPr>
                  <a:t>The watermark </a:t>
                </a:r>
                <a:r>
                  <a:rPr lang="en-US" sz="3200" dirty="0">
                    <a:solidFill>
                      <a:srgbClr val="00B050"/>
                    </a:solidFill>
                  </a:rPr>
                  <a:t>can’t be removed without modifying a significant fraction </a:t>
                </a:r>
                <a:r>
                  <a:rPr lang="en-US" sz="3200" dirty="0">
                    <a:solidFill>
                      <a:srgbClr val="004AAD"/>
                    </a:solidFill>
                  </a:rPr>
                  <a:t>of the generated tokens.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dirty="0">
                    <a:solidFill>
                      <a:srgbClr val="004AAD"/>
                    </a:solidFill>
                  </a:rPr>
                  <a:t>5️⃣ </a:t>
                </a:r>
                <a:r>
                  <a:rPr lang="en-US" sz="3200" dirty="0">
                    <a:solidFill>
                      <a:srgbClr val="00B050"/>
                    </a:solidFill>
                  </a:rPr>
                  <a:t>A rigorous statistical measure of confidence </a:t>
                </a:r>
                <a:r>
                  <a:rPr lang="en-US" sz="3200" dirty="0">
                    <a:solidFill>
                      <a:srgbClr val="004AAD"/>
                    </a:solidFill>
                  </a:rPr>
                  <a:t>that the watermark has been detected.</a:t>
                </a:r>
                <a:endParaRPr lang="en-US" altLang="ko-KR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E238BD17-8018-2184-3A62-293D5BA5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37" y="1714500"/>
                <a:ext cx="16725900" cy="3727687"/>
              </a:xfrm>
              <a:prstGeom prst="rect">
                <a:avLst/>
              </a:prstGeom>
              <a:blipFill>
                <a:blip r:embed="rId3"/>
                <a:stretch>
                  <a:fillRect l="-1442" r="-1062" b="-576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4">
            <a:extLst>
              <a:ext uri="{FF2B5EF4-FFF2-40B4-BE49-F238E27FC236}">
                <a16:creationId xmlns:a16="http://schemas.microsoft.com/office/drawing/2014/main" id="{09ED2124-8ECD-4707-EA63-0B525AA241FB}"/>
              </a:ext>
            </a:extLst>
          </p:cNvPr>
          <p:cNvSpPr txBox="1"/>
          <p:nvPr/>
        </p:nvSpPr>
        <p:spPr>
          <a:xfrm>
            <a:off x="12649200" y="285056"/>
            <a:ext cx="3924300" cy="673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2000" i="1" spc="157" dirty="0">
                <a:solidFill>
                  <a:srgbClr val="004AAD"/>
                </a:solidFill>
              </a:rPr>
              <a:t>Kirchenbauer et al. </a:t>
            </a:r>
            <a:r>
              <a:rPr lang="en-US" sz="2000" i="1" spc="157" dirty="0">
                <a:solidFill>
                  <a:srgbClr val="004AAD"/>
                </a:solidFill>
                <a:latin typeface="+mj-lt"/>
              </a:rPr>
              <a:t>– ICML 2023 </a:t>
            </a:r>
            <a:endParaRPr lang="en-US" sz="2000" i="1" u="sng" spc="157" dirty="0">
              <a:solidFill>
                <a:srgbClr val="004AA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7175"/>
            <a:ext cx="11772900" cy="758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 b="1" spc="157" dirty="0">
                <a:solidFill>
                  <a:srgbClr val="004AAD"/>
                </a:solidFill>
                <a:latin typeface="+mj-lt"/>
              </a:rPr>
              <a:t>01. A Watermark for Large Language Models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00" y="1028700"/>
            <a:ext cx="16230600" cy="23813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E32D665E-9EAF-AEBC-8E91-62F532B50FA5}"/>
                  </a:ext>
                </a:extLst>
              </p:cNvPr>
              <p:cNvSpPr txBox="1"/>
              <p:nvPr/>
            </p:nvSpPr>
            <p:spPr>
              <a:xfrm>
                <a:off x="1028700" y="1180776"/>
                <a:ext cx="16344900" cy="75648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6299"/>
                  </a:lnSpc>
                </a:pPr>
                <a14:m>
                  <m:oMath xmlns:m="http://schemas.openxmlformats.org/officeDocument/2006/math">
                    <m:r>
                      <a:rPr lang="en-US" sz="4500" i="1" spc="157" smtClean="0">
                        <a:solidFill>
                          <a:srgbClr val="004A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ko-KR" altLang="en-US" sz="4500" i="1" spc="157" dirty="0">
                    <a:solidFill>
                      <a:srgbClr val="004AAD"/>
                    </a:solidFill>
                  </a:rPr>
                  <a:t> </a:t>
                </a:r>
                <a:r>
                  <a:rPr lang="en-US" sz="4500" i="1" spc="157" dirty="0">
                    <a:solidFill>
                      <a:srgbClr val="004AAD"/>
                    </a:solidFill>
                  </a:rPr>
                  <a:t>Text Generation with Soft Red List</a:t>
                </a:r>
                <a:endParaRPr lang="en-US" sz="4500" u="sng" spc="157" dirty="0">
                  <a:solidFill>
                    <a:srgbClr val="004AAD"/>
                  </a:solidFill>
                </a:endParaRPr>
              </a:p>
            </p:txBody>
          </p:sp>
        </mc:Choice>
        <mc:Fallback xmlns="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E32D665E-9EAF-AEBC-8E91-62F532B50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180776"/>
                <a:ext cx="16344900" cy="756489"/>
              </a:xfrm>
              <a:prstGeom prst="rect">
                <a:avLst/>
              </a:prstGeom>
              <a:blipFill>
                <a:blip r:embed="rId2"/>
                <a:stretch>
                  <a:fillRect l="-932" t="-15000" b="-45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18C0484-A06D-D025-DE5D-63071ADA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927239"/>
            <a:ext cx="6214311" cy="8348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A2D790-3321-BC71-9EF2-7A8E02576373}"/>
                  </a:ext>
                </a:extLst>
              </p:cNvPr>
              <p:cNvSpPr txBox="1"/>
              <p:nvPr/>
            </p:nvSpPr>
            <p:spPr>
              <a:xfrm>
                <a:off x="7620000" y="4076700"/>
                <a:ext cx="10287000" cy="31500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6299"/>
                  </a:lnSpc>
                </a:pPr>
                <a14:m>
                  <m:oMath xmlns:m="http://schemas.openxmlformats.org/officeDocument/2006/math">
                    <m:r>
                      <a:rPr lang="en-US" sz="3600" i="1" spc="157" smtClean="0">
                        <a:solidFill>
                          <a:srgbClr val="004A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 </m:t>
                    </m:r>
                  </m:oMath>
                </a14:m>
                <a:r>
                  <a:rPr lang="en-US" altLang="ko-KR" sz="3600" spc="157" dirty="0">
                    <a:solidFill>
                      <a:srgbClr val="004AAD"/>
                    </a:solidFill>
                  </a:rPr>
                  <a:t>Compute a hash of token.</a:t>
                </a:r>
              </a:p>
              <a:p>
                <a:pPr algn="just">
                  <a:lnSpc>
                    <a:spcPts val="6299"/>
                  </a:lnSpc>
                </a:pPr>
                <a14:m>
                  <m:oMath xmlns:m="http://schemas.openxmlformats.org/officeDocument/2006/math">
                    <m:r>
                      <a:rPr lang="en-US" sz="3600" i="1" spc="157" smtClean="0">
                        <a:solidFill>
                          <a:srgbClr val="004A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 </m:t>
                    </m:r>
                  </m:oMath>
                </a14:m>
                <a:r>
                  <a:rPr lang="en-US" altLang="ko-KR" sz="3600" spc="157" dirty="0">
                    <a:solidFill>
                      <a:srgbClr val="004AAD"/>
                    </a:solidFill>
                  </a:rPr>
                  <a:t>Seed a random number generator(</a:t>
                </a:r>
                <a:r>
                  <a:rPr lang="en-US" altLang="ko-KR" sz="3600" b="1" spc="157" dirty="0">
                    <a:solidFill>
                      <a:srgbClr val="00B050"/>
                    </a:solidFill>
                  </a:rPr>
                  <a:t>RNG</a:t>
                </a:r>
                <a:r>
                  <a:rPr lang="en-US" altLang="ko-KR" sz="3600" spc="157" dirty="0">
                    <a:solidFill>
                      <a:srgbClr val="004AAD"/>
                    </a:solidFill>
                  </a:rPr>
                  <a:t>).</a:t>
                </a:r>
              </a:p>
              <a:p>
                <a:pPr algn="just">
                  <a:lnSpc>
                    <a:spcPts val="6299"/>
                  </a:lnSpc>
                </a:pPr>
                <a14:m>
                  <m:oMath xmlns:m="http://schemas.openxmlformats.org/officeDocument/2006/math">
                    <m:r>
                      <a:rPr lang="en-US" sz="3600" i="1" spc="157" smtClean="0">
                        <a:solidFill>
                          <a:srgbClr val="004A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 </m:t>
                    </m:r>
                  </m:oMath>
                </a14:m>
                <a:r>
                  <a:rPr lang="en-US" altLang="ko-KR" sz="3600" spc="157" dirty="0">
                    <a:solidFill>
                      <a:srgbClr val="004AAD"/>
                    </a:solidFill>
                  </a:rPr>
                  <a:t>Using RNG to distribute vocab to </a:t>
                </a:r>
                <a:r>
                  <a:rPr lang="en-US" altLang="ko-KR" sz="3600" b="1" spc="157" dirty="0">
                    <a:solidFill>
                      <a:srgbClr val="00B050"/>
                    </a:solidFill>
                  </a:rPr>
                  <a:t>G and R lists</a:t>
                </a:r>
                <a:r>
                  <a:rPr lang="en-US" altLang="ko-KR" sz="3600" spc="157" dirty="0">
                    <a:solidFill>
                      <a:srgbClr val="004AAD"/>
                    </a:solidFill>
                  </a:rPr>
                  <a:t>.</a:t>
                </a:r>
              </a:p>
              <a:p>
                <a:pPr algn="just">
                  <a:lnSpc>
                    <a:spcPts val="6299"/>
                  </a:lnSpc>
                </a:pPr>
                <a14:m>
                  <m:oMath xmlns:m="http://schemas.openxmlformats.org/officeDocument/2006/math">
                    <m:r>
                      <a:rPr lang="en-US" sz="3600" i="1" spc="157">
                        <a:solidFill>
                          <a:srgbClr val="004A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 </m:t>
                    </m:r>
                  </m:oMath>
                </a14:m>
                <a:r>
                  <a:rPr lang="en-US" altLang="ko-KR" sz="3600" spc="157" dirty="0">
                    <a:solidFill>
                      <a:srgbClr val="004AAD"/>
                    </a:solidFill>
                  </a:rPr>
                  <a:t>Just Add </a:t>
                </a:r>
                <a14:m>
                  <m:oMath xmlns:m="http://schemas.openxmlformats.org/officeDocument/2006/math">
                    <m:r>
                      <a:rPr lang="en-US" altLang="ko-KR" sz="4400" b="1" i="1" spc="157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altLang="ko-KR" sz="4400" b="0" i="1" spc="157" dirty="0">
                        <a:solidFill>
                          <a:srgbClr val="004A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spc="157" dirty="0">
                    <a:solidFill>
                      <a:srgbClr val="004AAD"/>
                    </a:solidFill>
                  </a:rPr>
                  <a:t>to each green list logit.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A2D790-3321-BC71-9EF2-7A8E0257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076700"/>
                <a:ext cx="10287000" cy="3150093"/>
              </a:xfrm>
              <a:prstGeom prst="rect">
                <a:avLst/>
              </a:prstGeom>
              <a:blipFill>
                <a:blip r:embed="rId4"/>
                <a:stretch>
                  <a:fillRect l="-1233" b="-806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65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7175"/>
            <a:ext cx="7277100" cy="758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 b="1" spc="157" dirty="0">
                <a:solidFill>
                  <a:srgbClr val="004AAD"/>
                </a:solidFill>
                <a:latin typeface="+mj-lt"/>
              </a:rPr>
              <a:t>02. Preliminary test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00" y="1028700"/>
            <a:ext cx="16230600" cy="23813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E32D665E-9EAF-AEBC-8E91-62F532B50FA5}"/>
                  </a:ext>
                </a:extLst>
              </p:cNvPr>
              <p:cNvSpPr txBox="1"/>
              <p:nvPr/>
            </p:nvSpPr>
            <p:spPr>
              <a:xfrm>
                <a:off x="1028700" y="1180776"/>
                <a:ext cx="16344900" cy="75648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6299"/>
                  </a:lnSpc>
                </a:pPr>
                <a14:m>
                  <m:oMath xmlns:m="http://schemas.openxmlformats.org/officeDocument/2006/math">
                    <m:r>
                      <a:rPr lang="en-US" sz="4500" i="1" spc="157" smtClean="0">
                        <a:solidFill>
                          <a:srgbClr val="004A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ko-KR" altLang="en-US" sz="4500" i="1" spc="157" dirty="0">
                    <a:solidFill>
                      <a:srgbClr val="004AAD"/>
                    </a:solidFill>
                  </a:rPr>
                  <a:t> </a:t>
                </a:r>
                <a:r>
                  <a:rPr lang="en-US" altLang="ko-KR" sz="4500" i="1" spc="157" dirty="0">
                    <a:solidFill>
                      <a:srgbClr val="004AAD"/>
                    </a:solidFill>
                  </a:rPr>
                  <a:t>English Datasets test</a:t>
                </a:r>
                <a:endParaRPr lang="en-US" sz="4500" u="sng" spc="157" dirty="0">
                  <a:solidFill>
                    <a:srgbClr val="004AAD"/>
                  </a:solidFill>
                </a:endParaRPr>
              </a:p>
            </p:txBody>
          </p:sp>
        </mc:Choice>
        <mc:Fallback xmlns="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E32D665E-9EAF-AEBC-8E91-62F532B50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180776"/>
                <a:ext cx="16344900" cy="756489"/>
              </a:xfrm>
              <a:prstGeom prst="rect">
                <a:avLst/>
              </a:prstGeom>
              <a:blipFill>
                <a:blip r:embed="rId2"/>
                <a:stretch>
                  <a:fillRect l="-932" t="-15000" b="-45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D0C466-39DF-2FF2-7404-8940D676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3725415"/>
            <a:ext cx="15794203" cy="6177288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6DC9F61D-CF9F-A0A9-7843-141BE734EF51}"/>
              </a:ext>
            </a:extLst>
          </p:cNvPr>
          <p:cNvSpPr txBox="1"/>
          <p:nvPr/>
        </p:nvSpPr>
        <p:spPr>
          <a:xfrm>
            <a:off x="1428750" y="1937265"/>
            <a:ext cx="6477000" cy="1535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3600" spc="157" dirty="0">
                <a:solidFill>
                  <a:srgbClr val="004AAD"/>
                </a:solidFill>
              </a:rPr>
              <a:t>CNNDM_sum_val 500 samples.</a:t>
            </a:r>
          </a:p>
          <a:p>
            <a:pPr algn="just">
              <a:lnSpc>
                <a:spcPts val="6299"/>
              </a:lnSpc>
            </a:pPr>
            <a:r>
              <a:rPr lang="en-US" sz="3600" spc="157" dirty="0">
                <a:solidFill>
                  <a:srgbClr val="004AAD"/>
                </a:solidFill>
              </a:rPr>
              <a:t>Model : facebook/opt-1.3b</a:t>
            </a:r>
          </a:p>
        </p:txBody>
      </p:sp>
    </p:spTree>
    <p:extLst>
      <p:ext uri="{BB962C8B-B14F-4D97-AF65-F5344CB8AC3E}">
        <p14:creationId xmlns:p14="http://schemas.microsoft.com/office/powerpoint/2010/main" val="171022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7175"/>
            <a:ext cx="7277100" cy="758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 b="1" spc="157" dirty="0">
                <a:solidFill>
                  <a:srgbClr val="004AAD"/>
                </a:solidFill>
                <a:latin typeface="+mj-lt"/>
              </a:rPr>
              <a:t>02. Preliminary test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00" y="1028700"/>
            <a:ext cx="16230600" cy="23813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E32D665E-9EAF-AEBC-8E91-62F532B50FA5}"/>
                  </a:ext>
                </a:extLst>
              </p:cNvPr>
              <p:cNvSpPr txBox="1"/>
              <p:nvPr/>
            </p:nvSpPr>
            <p:spPr>
              <a:xfrm>
                <a:off x="1028700" y="1180776"/>
                <a:ext cx="16344900" cy="75648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6299"/>
                  </a:lnSpc>
                </a:pPr>
                <a14:m>
                  <m:oMath xmlns:m="http://schemas.openxmlformats.org/officeDocument/2006/math">
                    <m:r>
                      <a:rPr lang="en-US" sz="4500" i="1" spc="157" smtClean="0">
                        <a:solidFill>
                          <a:srgbClr val="004A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ko-KR" altLang="en-US" sz="4500" i="1" spc="157" dirty="0">
                    <a:solidFill>
                      <a:srgbClr val="004AAD"/>
                    </a:solidFill>
                  </a:rPr>
                  <a:t> </a:t>
                </a:r>
                <a:r>
                  <a:rPr lang="en-US" altLang="ko-KR" sz="4500" i="1" spc="157" dirty="0">
                    <a:solidFill>
                      <a:srgbClr val="004AAD"/>
                    </a:solidFill>
                  </a:rPr>
                  <a:t>Korean Datasets.</a:t>
                </a:r>
                <a:endParaRPr lang="en-US" sz="4500" u="sng" spc="157" dirty="0">
                  <a:solidFill>
                    <a:srgbClr val="004AAD"/>
                  </a:solidFill>
                </a:endParaRPr>
              </a:p>
            </p:txBody>
          </p:sp>
        </mc:Choice>
        <mc:Fallback xmlns=""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E32D665E-9EAF-AEBC-8E91-62F532B50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180776"/>
                <a:ext cx="16344900" cy="756489"/>
              </a:xfrm>
              <a:prstGeom prst="rect">
                <a:avLst/>
              </a:prstGeom>
              <a:blipFill>
                <a:blip r:embed="rId2"/>
                <a:stretch>
                  <a:fillRect l="-932" t="-15000" b="-45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D751EC2-E25A-3719-674F-93962A6F9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3695700"/>
            <a:ext cx="13811067" cy="618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CA313-47A3-1B42-C305-B6F69395DAF8}"/>
              </a:ext>
            </a:extLst>
          </p:cNvPr>
          <p:cNvSpPr txBox="1"/>
          <p:nvPr/>
        </p:nvSpPr>
        <p:spPr>
          <a:xfrm>
            <a:off x="1409700" y="2029614"/>
            <a:ext cx="15468600" cy="1535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3600" spc="157" dirty="0">
                <a:solidFill>
                  <a:srgbClr val="004AAD"/>
                </a:solidFill>
              </a:rPr>
              <a:t>Ai</a:t>
            </a:r>
            <a:r>
              <a:rPr lang="ko-KR" altLang="en-US" sz="3600" spc="157" dirty="0">
                <a:solidFill>
                  <a:srgbClr val="004AAD"/>
                </a:solidFill>
              </a:rPr>
              <a:t>허브 대규모 웹데이터 기반 한국어 말뭉치 </a:t>
            </a:r>
            <a:r>
              <a:rPr lang="en-US" altLang="ko-KR" sz="3600" spc="157" dirty="0">
                <a:solidFill>
                  <a:srgbClr val="004AAD"/>
                </a:solidFill>
              </a:rPr>
              <a:t>–</a:t>
            </a:r>
            <a:r>
              <a:rPr lang="ko-KR" altLang="en-US" sz="3600" spc="157" dirty="0">
                <a:solidFill>
                  <a:srgbClr val="004AAD"/>
                </a:solidFill>
              </a:rPr>
              <a:t> 뉴스 헤드라인 </a:t>
            </a:r>
            <a:r>
              <a:rPr lang="en-US" altLang="ko-KR" sz="3600" spc="157" dirty="0">
                <a:solidFill>
                  <a:srgbClr val="004AAD"/>
                </a:solidFill>
              </a:rPr>
              <a:t>500</a:t>
            </a:r>
            <a:r>
              <a:rPr lang="ko-KR" altLang="en-US" sz="3600" spc="157" dirty="0">
                <a:solidFill>
                  <a:srgbClr val="004AAD"/>
                </a:solidFill>
              </a:rPr>
              <a:t> </a:t>
            </a:r>
            <a:r>
              <a:rPr lang="en-US" altLang="ko-KR" sz="3600" spc="157" dirty="0">
                <a:solidFill>
                  <a:srgbClr val="004AAD"/>
                </a:solidFill>
              </a:rPr>
              <a:t>samples.</a:t>
            </a:r>
          </a:p>
          <a:p>
            <a:pPr algn="just">
              <a:lnSpc>
                <a:spcPts val="6299"/>
              </a:lnSpc>
            </a:pPr>
            <a:r>
              <a:rPr lang="en-US" sz="3600" spc="157" dirty="0">
                <a:solidFill>
                  <a:srgbClr val="004AAD"/>
                </a:solidFill>
              </a:rPr>
              <a:t>Model : KoAlpaca-llama-1-7b</a:t>
            </a:r>
          </a:p>
        </p:txBody>
      </p:sp>
    </p:spTree>
    <p:extLst>
      <p:ext uri="{BB962C8B-B14F-4D97-AF65-F5344CB8AC3E}">
        <p14:creationId xmlns:p14="http://schemas.microsoft.com/office/powerpoint/2010/main" val="132992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7175"/>
            <a:ext cx="7277100" cy="758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 b="1" spc="157" dirty="0">
                <a:solidFill>
                  <a:srgbClr val="004AAD"/>
                </a:solidFill>
                <a:latin typeface="+mj-lt"/>
              </a:rPr>
              <a:t>03. Code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00" y="1028700"/>
            <a:ext cx="16230600" cy="23813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C06F7-07A3-00DF-7658-042DAB07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308064"/>
            <a:ext cx="10515600" cy="897893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279D65-06F1-3530-6330-316A0BDBB14C}"/>
              </a:ext>
            </a:extLst>
          </p:cNvPr>
          <p:cNvCxnSpPr>
            <a:cxnSpLocks/>
          </p:cNvCxnSpPr>
          <p:nvPr/>
        </p:nvCxnSpPr>
        <p:spPr>
          <a:xfrm>
            <a:off x="7010400" y="6667500"/>
            <a:ext cx="6019800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">
            <a:extLst>
              <a:ext uri="{FF2B5EF4-FFF2-40B4-BE49-F238E27FC236}">
                <a16:creationId xmlns:a16="http://schemas.microsoft.com/office/drawing/2014/main" id="{2D38027C-977D-88CD-D787-26FE88400CB3}"/>
              </a:ext>
            </a:extLst>
          </p:cNvPr>
          <p:cNvSpPr txBox="1"/>
          <p:nvPr/>
        </p:nvSpPr>
        <p:spPr>
          <a:xfrm>
            <a:off x="13411200" y="6303618"/>
            <a:ext cx="2438400" cy="7684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800" spc="157" dirty="0">
                <a:solidFill>
                  <a:srgbClr val="004AAD"/>
                </a:solidFill>
              </a:rPr>
              <a:t>Initialize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5200C1-6817-D5B6-294D-85AAF95BD1A7}"/>
              </a:ext>
            </a:extLst>
          </p:cNvPr>
          <p:cNvCxnSpPr>
            <a:cxnSpLocks/>
          </p:cNvCxnSpPr>
          <p:nvPr/>
        </p:nvCxnSpPr>
        <p:spPr>
          <a:xfrm flipV="1">
            <a:off x="8534400" y="6819900"/>
            <a:ext cx="4495800" cy="198120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7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7175"/>
            <a:ext cx="7277100" cy="758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 b="1" spc="157" dirty="0">
                <a:solidFill>
                  <a:srgbClr val="004AAD"/>
                </a:solidFill>
                <a:latin typeface="+mj-lt"/>
              </a:rPr>
              <a:t>03. Code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00" y="1028700"/>
            <a:ext cx="16230600" cy="23813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6992-F9A0-3F82-ED6B-168056A8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216820"/>
            <a:ext cx="13066975" cy="84748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8BE59-1343-5099-873F-D9AA7B2840C7}"/>
              </a:ext>
            </a:extLst>
          </p:cNvPr>
          <p:cNvCxnSpPr>
            <a:cxnSpLocks/>
          </p:cNvCxnSpPr>
          <p:nvPr/>
        </p:nvCxnSpPr>
        <p:spPr>
          <a:xfrm>
            <a:off x="8001000" y="5022868"/>
            <a:ext cx="6019800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>
            <a:extLst>
              <a:ext uri="{FF2B5EF4-FFF2-40B4-BE49-F238E27FC236}">
                <a16:creationId xmlns:a16="http://schemas.microsoft.com/office/drawing/2014/main" id="{9F0AB34C-D361-69D4-EFDE-F3D9153AC36A}"/>
              </a:ext>
            </a:extLst>
          </p:cNvPr>
          <p:cNvSpPr txBox="1"/>
          <p:nvPr/>
        </p:nvSpPr>
        <p:spPr>
          <a:xfrm>
            <a:off x="14478000" y="3951379"/>
            <a:ext cx="2933700" cy="2384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800" spc="157" dirty="0">
                <a:solidFill>
                  <a:srgbClr val="004AAD"/>
                </a:solidFill>
              </a:rPr>
              <a:t>Insert into Generate function</a:t>
            </a:r>
          </a:p>
        </p:txBody>
      </p:sp>
    </p:spTree>
    <p:extLst>
      <p:ext uri="{BB962C8B-B14F-4D97-AF65-F5344CB8AC3E}">
        <p14:creationId xmlns:p14="http://schemas.microsoft.com/office/powerpoint/2010/main" val="47974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7175"/>
            <a:ext cx="7277100" cy="758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 b="1" spc="157" dirty="0">
                <a:solidFill>
                  <a:srgbClr val="004AAD"/>
                </a:solidFill>
                <a:latin typeface="+mj-lt"/>
              </a:rPr>
              <a:t>03. Code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00" y="1028700"/>
            <a:ext cx="16230600" cy="23813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A251D-5275-E6C3-6765-5FBBA2BA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16" y="1257300"/>
            <a:ext cx="14508397" cy="64817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0C6F7C-438E-A76B-CA98-AD9A5D6F1E02}"/>
              </a:ext>
            </a:extLst>
          </p:cNvPr>
          <p:cNvCxnSpPr>
            <a:cxnSpLocks/>
          </p:cNvCxnSpPr>
          <p:nvPr/>
        </p:nvCxnSpPr>
        <p:spPr>
          <a:xfrm>
            <a:off x="10058400" y="6972300"/>
            <a:ext cx="3810000" cy="1681089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D746D256-DEEB-CBDF-D624-108888EE8DE1}"/>
              </a:ext>
            </a:extLst>
          </p:cNvPr>
          <p:cNvSpPr txBox="1"/>
          <p:nvPr/>
        </p:nvSpPr>
        <p:spPr>
          <a:xfrm>
            <a:off x="14038163" y="7933085"/>
            <a:ext cx="2933700" cy="1576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800" spc="157" dirty="0">
                <a:solidFill>
                  <a:srgbClr val="004AAD"/>
                </a:solidFill>
              </a:rPr>
              <a:t>Detect watermark</a:t>
            </a:r>
          </a:p>
        </p:txBody>
      </p:sp>
    </p:spTree>
    <p:extLst>
      <p:ext uri="{BB962C8B-B14F-4D97-AF65-F5344CB8AC3E}">
        <p14:creationId xmlns:p14="http://schemas.microsoft.com/office/powerpoint/2010/main" val="159857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7175"/>
            <a:ext cx="324813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 b="1" spc="157" dirty="0">
                <a:solidFill>
                  <a:srgbClr val="004AAD"/>
                </a:solidFill>
                <a:latin typeface="+mj-lt"/>
              </a:rPr>
              <a:t>04. Results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00" y="1028700"/>
            <a:ext cx="16230600" cy="23813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A3E1A-797A-1D67-537C-C14F22E5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15" y="3543300"/>
            <a:ext cx="15322770" cy="34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6204</TotalTime>
  <Words>237</Words>
  <Application>Microsoft Macintosh PowerPoint</Application>
  <PresentationFormat>Custom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Apple Color Emoji</vt:lpstr>
      <vt:lpstr>Cambria Math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nested_priming_ppt</dc:title>
  <cp:lastModifiedBy>황재성</cp:lastModifiedBy>
  <cp:revision>108</cp:revision>
  <dcterms:created xsi:type="dcterms:W3CDTF">2006-08-16T00:00:00Z</dcterms:created>
  <dcterms:modified xsi:type="dcterms:W3CDTF">2024-07-25T11:38:19Z</dcterms:modified>
  <dc:identifier>DAGC9lIH5F8</dc:identifier>
</cp:coreProperties>
</file>