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3465" r:id="rId3"/>
    <p:sldId id="3466" r:id="rId5"/>
    <p:sldId id="3467" r:id="rId6"/>
    <p:sldId id="3439" r:id="rId7"/>
    <p:sldId id="3440" r:id="rId8"/>
    <p:sldId id="3445" r:id="rId9"/>
    <p:sldId id="3447" r:id="rId10"/>
    <p:sldId id="3173" r:id="rId11"/>
    <p:sldId id="3463" r:id="rId12"/>
    <p:sldId id="3468" r:id="rId13"/>
    <p:sldId id="3449" r:id="rId14"/>
    <p:sldId id="3452" r:id="rId15"/>
    <p:sldId id="3451" r:id="rId16"/>
    <p:sldId id="3453" r:id="rId17"/>
    <p:sldId id="3461" r:id="rId18"/>
    <p:sldId id="3469" r:id="rId19"/>
    <p:sldId id="3455" r:id="rId20"/>
    <p:sldId id="3470" r:id="rId21"/>
    <p:sldId id="3474" r:id="rId22"/>
    <p:sldId id="3475" r:id="rId23"/>
    <p:sldId id="3464" r:id="rId24"/>
    <p:sldId id="3471" r:id="rId25"/>
    <p:sldId id="3473" r:id="rId26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8357"/>
    <a:srgbClr val="00B369"/>
    <a:srgbClr val="1A8CE1"/>
    <a:srgbClr val="F3C5BE"/>
    <a:srgbClr val="00FF99"/>
    <a:srgbClr val="EE000A"/>
    <a:srgbClr val="60AEA9"/>
    <a:srgbClr val="1C254D"/>
    <a:srgbClr val="000000"/>
    <a:srgbClr val="003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2986" autoAdjust="0"/>
  </p:normalViewPr>
  <p:slideViewPr>
    <p:cSldViewPr>
      <p:cViewPr varScale="1">
        <p:scale>
          <a:sx n="78" d="100"/>
          <a:sy n="78" d="100"/>
        </p:scale>
        <p:origin x="144" y="84"/>
      </p:cViewPr>
      <p:guideLst>
        <p:guide orient="horz" pos="328"/>
        <p:guide pos="4081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F348-3565-4B4A-8E0C-5F84B1CB54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F348-3565-4B4A-8E0C-5F84B1CB54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出自【趣你的PPT】(微信:qunideppt)：最优质的PPT资源库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6657"/>
            <a:ext cx="12858750" cy="73093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.png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0" Type="http://schemas.openxmlformats.org/officeDocument/2006/relationships/notesSlide" Target="../notesSlides/notesSlide14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13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39" y="761559"/>
            <a:ext cx="4860273" cy="458601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809284" y="1531807"/>
            <a:ext cx="3037671" cy="2852101"/>
          </a:xfrm>
          <a:prstGeom prst="rect">
            <a:avLst/>
          </a:prstGeom>
          <a:noFill/>
          <a:ln w="28575">
            <a:solidFill>
              <a:srgbClr val="1A55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784171" y="5166606"/>
            <a:ext cx="8439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MySQL</a:t>
            </a:r>
            <a:r>
              <a:rPr lang="zh-CN" altLang="en-US" sz="48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数据库（二）</a:t>
            </a:r>
            <a:endParaRPr lang="en-US" altLang="zh-CN" sz="4800" dirty="0">
              <a:solidFill>
                <a:schemeClr val="accent2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14306" y="2055028"/>
            <a:ext cx="2264336" cy="1853888"/>
          </a:xfrm>
          <a:prstGeom prst="rect">
            <a:avLst/>
          </a:prstGeom>
          <a:solidFill>
            <a:srgbClr val="1A557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237913" y="2525985"/>
            <a:ext cx="2566663" cy="957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625" spc="422" dirty="0">
                <a:solidFill>
                  <a:schemeClr val="bg1"/>
                </a:solidFill>
                <a:latin typeface="Stencil Std" panose="04020904080802020404" pitchFamily="82" charset="0"/>
                <a:ea typeface="华康雅宋体W9(P)" panose="02020900000000000000" pitchFamily="18" charset="-122"/>
                <a:sym typeface="微软雅黑" panose="020B0503020204020204" pitchFamily="34" charset="-122"/>
              </a:rPr>
              <a:t> 2019</a:t>
            </a:r>
            <a:endParaRPr lang="zh-CN" altLang="en-US" sz="5625" spc="422" dirty="0">
              <a:solidFill>
                <a:schemeClr val="bg1"/>
              </a:solidFill>
              <a:latin typeface="Stencil Std" panose="04020904080802020404" pitchFamily="82" charset="0"/>
              <a:ea typeface="华康雅宋体W9(P)" panose="02020900000000000000" pitchFamily="18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07440" y="2155697"/>
            <a:ext cx="2078069" cy="1652550"/>
          </a:xfrm>
          <a:prstGeom prst="rect">
            <a:avLst/>
          </a:prstGeom>
          <a:noFill/>
          <a:ln w="19050">
            <a:solidFill>
              <a:srgbClr val="F7F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894045" y="1616914"/>
            <a:ext cx="2868152" cy="2681891"/>
          </a:xfrm>
          <a:prstGeom prst="rect">
            <a:avLst/>
          </a:prstGeom>
          <a:noFill/>
          <a:ln w="28575">
            <a:solidFill>
              <a:srgbClr val="F7F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  <p:sp>
        <p:nvSpPr>
          <p:cNvPr id="22" name="TextBox 10"/>
          <p:cNvSpPr txBox="1"/>
          <p:nvPr/>
        </p:nvSpPr>
        <p:spPr>
          <a:xfrm>
            <a:off x="3978676" y="6026301"/>
            <a:ext cx="4929196" cy="313055"/>
          </a:xfrm>
          <a:prstGeom prst="rect">
            <a:avLst/>
          </a:prstGeom>
          <a:noFill/>
        </p:spPr>
        <p:txBody>
          <a:bodyPr wrap="square" lIns="68564" tIns="34282" rIns="68564" bIns="34282">
            <a:spAutoFit/>
          </a:bodyPr>
          <a:lstStyle/>
          <a:p>
            <a:pPr algn="ctr">
              <a:buNone/>
            </a:pPr>
            <a:r>
              <a:rPr lang="zh-CN" altLang="en-US" sz="1600" spc="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讲师</a:t>
            </a:r>
            <a:r>
              <a:rPr lang="zh-CN" altLang="en-US" sz="1600" spc="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1600" spc="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feifei</a:t>
            </a:r>
            <a:r>
              <a:rPr lang="en-US" altLang="zh-CN" sz="1600" spc="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endParaRPr lang="en-US" altLang="zh-CN" sz="1600" spc="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15424" y="6854227"/>
            <a:ext cx="766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100" dirty="0"/>
              <a:t>4001567315</a:t>
            </a:r>
            <a:endParaRPr kumimoji="1" lang="zh-CN" altLang="en-US" sz="11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6" presetClass="entr" presetSubtype="37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3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9" presetID="2" presetClass="entr" presetSubtype="2" fill="hold" grpId="0" nodeType="after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41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42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760"/>
                                </p:stCondLst>
                                <p:childTnLst>
                                  <p:par>
                                    <p:cTn id="4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4" grpId="0"/>
          <p:bldP spid="15" grpId="0" animBg="1"/>
          <p:bldP spid="16" grpId="0"/>
          <p:bldP spid="17" grpId="0" animBg="1"/>
          <p:bldP spid="18" grpId="0" animBg="1"/>
          <p:bldP spid="22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6" presetClass="entr" presetSubtype="37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3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760"/>
                                </p:stCondLst>
                                <p:childTnLst>
                                  <p:par>
                                    <p:cTn id="4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4" grpId="0"/>
          <p:bldP spid="15" grpId="0" animBg="1"/>
          <p:bldP spid="16" grpId="0"/>
          <p:bldP spid="17" grpId="0" animBg="1"/>
          <p:bldP spid="18" grpId="0" animBg="1"/>
          <p:bldP spid="22" grpId="0"/>
          <p:bldP spid="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915635" cy="95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0" dirty="0">
                <a:solidFill>
                  <a:srgbClr val="8D86BA"/>
                </a:solidFill>
                <a:ea typeface="南宋书局体" panose="02000000000000000000" pitchFamily="2" charset="-122"/>
              </a:rPr>
              <a:t>02</a:t>
            </a:r>
            <a:endParaRPr lang="zh-CN" altLang="en-US" sz="562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66065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聚合与分组（重点和难点）</a:t>
            </a:r>
            <a:endParaRPr lang="zh-CN" altLang="en-US" sz="4500" b="1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99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99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600954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常用聚合函数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9"/>
          <p:cNvGrpSpPr/>
          <p:nvPr/>
        </p:nvGrpSpPr>
        <p:grpSpPr>
          <a:xfrm>
            <a:off x="1679057" y="2449184"/>
            <a:ext cx="394935" cy="296392"/>
            <a:chOff x="789999" y="2242985"/>
            <a:chExt cx="504229" cy="378415"/>
          </a:xfrm>
        </p:grpSpPr>
        <p:sp>
          <p:nvSpPr>
            <p:cNvPr id="17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23"/>
          <p:cNvGrpSpPr/>
          <p:nvPr/>
        </p:nvGrpSpPr>
        <p:grpSpPr>
          <a:xfrm>
            <a:off x="1679057" y="4930150"/>
            <a:ext cx="394935" cy="296392"/>
            <a:chOff x="789999" y="2242985"/>
            <a:chExt cx="504229" cy="378415"/>
          </a:xfrm>
        </p:grpSpPr>
        <p:sp>
          <p:nvSpPr>
            <p:cNvPr id="20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23"/>
          <p:cNvGrpSpPr/>
          <p:nvPr/>
        </p:nvGrpSpPr>
        <p:grpSpPr>
          <a:xfrm>
            <a:off x="6360910" y="3716161"/>
            <a:ext cx="394935" cy="296392"/>
            <a:chOff x="789999" y="2242985"/>
            <a:chExt cx="504229" cy="378415"/>
          </a:xfrm>
        </p:grpSpPr>
        <p:sp>
          <p:nvSpPr>
            <p:cNvPr id="33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" name="Rectangle 25"/>
            <p:cNvSpPr/>
            <p:nvPr/>
          </p:nvSpPr>
          <p:spPr>
            <a:xfrm>
              <a:off x="789999" y="2242985"/>
              <a:ext cx="436098" cy="32193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23"/>
          <p:cNvGrpSpPr/>
          <p:nvPr/>
        </p:nvGrpSpPr>
        <p:grpSpPr>
          <a:xfrm>
            <a:off x="6370039" y="4929131"/>
            <a:ext cx="394935" cy="296392"/>
            <a:chOff x="789999" y="2242985"/>
            <a:chExt cx="504229" cy="378415"/>
          </a:xfrm>
        </p:grpSpPr>
        <p:sp>
          <p:nvSpPr>
            <p:cNvPr id="36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27"/>
          <p:cNvGrpSpPr/>
          <p:nvPr/>
        </p:nvGrpSpPr>
        <p:grpSpPr>
          <a:xfrm>
            <a:off x="6342901" y="2494592"/>
            <a:ext cx="394935" cy="296392"/>
            <a:chOff x="789999" y="2242985"/>
            <a:chExt cx="504229" cy="378415"/>
          </a:xfrm>
        </p:grpSpPr>
        <p:sp>
          <p:nvSpPr>
            <p:cNvPr id="39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0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2154796" y="2493424"/>
            <a:ext cx="3600954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统计个数：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COUNT(column)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2108895" y="3733907"/>
            <a:ext cx="2926371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最大值：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MAX(column)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2154796" y="4969464"/>
            <a:ext cx="2880470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最小值：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6861031" y="2494592"/>
            <a:ext cx="2933974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求和：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SUM(column)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6861423" y="3733906"/>
            <a:ext cx="2821079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平均值：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AVG(column)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6861031" y="4929131"/>
            <a:ext cx="4916599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列出字段全部值：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GROUP_CONCAT(column)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1674106" y="3667547"/>
            <a:ext cx="394935" cy="296392"/>
            <a:chOff x="789999" y="2242985"/>
            <a:chExt cx="504229" cy="378415"/>
          </a:xfrm>
        </p:grpSpPr>
        <p:sp>
          <p:nvSpPr>
            <p:cNvPr id="51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F3C5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453959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分组查询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(group by)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26"/>
          <p:cNvSpPr/>
          <p:nvPr/>
        </p:nvSpPr>
        <p:spPr>
          <a:xfrm>
            <a:off x="1265012" y="1744220"/>
            <a:ext cx="10344654" cy="259218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38"/>
          <p:cNvSpPr txBox="1"/>
          <p:nvPr/>
        </p:nvSpPr>
        <p:spPr>
          <a:xfrm>
            <a:off x="1664284" y="2312442"/>
            <a:ext cx="9492200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group_column</a:t>
            </a:r>
            <a:r>
              <a:rPr lang="en-US" altLang="zh-CN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800" b="1" dirty="0">
                <a:solidFill>
                  <a:srgbClr val="1A8CE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aggregations</a:t>
            </a:r>
            <a:endParaRPr lang="en-US" altLang="zh-CN" sz="2800" b="1" dirty="0">
              <a:solidFill>
                <a:srgbClr val="1A8CE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2800" b="1" dirty="0" err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endParaRPr lang="en-US" altLang="zh-CN" sz="28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BY </a:t>
            </a:r>
            <a:r>
              <a:rPr lang="en-US" altLang="zh-CN" sz="2800" b="1" dirty="0" err="1">
                <a:solidFill>
                  <a:srgbClr val="00B369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group_column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8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212045" y="169675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1280491" y="3978871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MH_Text_2"/>
          <p:cNvSpPr/>
          <p:nvPr>
            <p:custDataLst>
              <p:tags r:id="rId2"/>
            </p:custDataLst>
          </p:nvPr>
        </p:nvSpPr>
        <p:spPr>
          <a:xfrm>
            <a:off x="2354916" y="5473082"/>
            <a:ext cx="8942826" cy="6144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在分组的情况下，只能够出现分组字段和聚合字段</a:t>
            </a:r>
            <a:endParaRPr lang="en-US" altLang="zh-CN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其他的字段没有意义，会报错！</a:t>
            </a:r>
            <a:endParaRPr lang="en-US" altLang="zh-CN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1265012" y="5294154"/>
            <a:ext cx="734554" cy="734554"/>
          </a:xfrm>
          <a:custGeom>
            <a:avLst/>
            <a:gdLst>
              <a:gd name="connsiteX0" fmla="*/ 0 w 670873"/>
              <a:gd name="connsiteY0" fmla="*/ 335437 h 670873"/>
              <a:gd name="connsiteX1" fmla="*/ 335437 w 670873"/>
              <a:gd name="connsiteY1" fmla="*/ 0 h 670873"/>
              <a:gd name="connsiteX2" fmla="*/ 670874 w 670873"/>
              <a:gd name="connsiteY2" fmla="*/ 335437 h 670873"/>
              <a:gd name="connsiteX3" fmla="*/ 335437 w 670873"/>
              <a:gd name="connsiteY3" fmla="*/ 670874 h 670873"/>
              <a:gd name="connsiteX4" fmla="*/ 0 w 670873"/>
              <a:gd name="connsiteY4" fmla="*/ 335437 h 67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873" h="670873">
                <a:moveTo>
                  <a:pt x="0" y="335437"/>
                </a:moveTo>
                <a:cubicBezTo>
                  <a:pt x="0" y="150180"/>
                  <a:pt x="150180" y="0"/>
                  <a:pt x="335437" y="0"/>
                </a:cubicBezTo>
                <a:cubicBezTo>
                  <a:pt x="520694" y="0"/>
                  <a:pt x="670874" y="150180"/>
                  <a:pt x="670874" y="335437"/>
                </a:cubicBezTo>
                <a:cubicBezTo>
                  <a:pt x="670874" y="520694"/>
                  <a:pt x="520694" y="670874"/>
                  <a:pt x="335437" y="670874"/>
                </a:cubicBezTo>
                <a:cubicBezTo>
                  <a:pt x="150180" y="670874"/>
                  <a:pt x="0" y="520694"/>
                  <a:pt x="0" y="335437"/>
                </a:cubicBez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530"/>
          </a:p>
        </p:txBody>
      </p:sp>
      <p:sp>
        <p:nvSpPr>
          <p:cNvPr id="14" name="任意多边形: 形状 13"/>
          <p:cNvSpPr/>
          <p:nvPr/>
        </p:nvSpPr>
        <p:spPr bwMode="auto">
          <a:xfrm>
            <a:off x="1461514" y="5420212"/>
            <a:ext cx="341552" cy="411417"/>
          </a:xfrm>
          <a:custGeom>
            <a:avLst/>
            <a:gdLst>
              <a:gd name="T0" fmla="*/ 212 w 212"/>
              <a:gd name="T1" fmla="*/ 160 h 256"/>
              <a:gd name="T2" fmla="*/ 210 w 212"/>
              <a:gd name="T3" fmla="*/ 171 h 256"/>
              <a:gd name="T4" fmla="*/ 203 w 212"/>
              <a:gd name="T5" fmla="*/ 180 h 256"/>
              <a:gd name="T6" fmla="*/ 208 w 212"/>
              <a:gd name="T7" fmla="*/ 188 h 256"/>
              <a:gd name="T8" fmla="*/ 209 w 212"/>
              <a:gd name="T9" fmla="*/ 200 h 256"/>
              <a:gd name="T10" fmla="*/ 205 w 212"/>
              <a:gd name="T11" fmla="*/ 212 h 256"/>
              <a:gd name="T12" fmla="*/ 200 w 212"/>
              <a:gd name="T13" fmla="*/ 218 h 256"/>
              <a:gd name="T14" fmla="*/ 193 w 212"/>
              <a:gd name="T15" fmla="*/ 222 h 256"/>
              <a:gd name="T16" fmla="*/ 194 w 212"/>
              <a:gd name="T17" fmla="*/ 235 h 256"/>
              <a:gd name="T18" fmla="*/ 186 w 212"/>
              <a:gd name="T19" fmla="*/ 245 h 256"/>
              <a:gd name="T20" fmla="*/ 176 w 212"/>
              <a:gd name="T21" fmla="*/ 251 h 256"/>
              <a:gd name="T22" fmla="*/ 169 w 212"/>
              <a:gd name="T23" fmla="*/ 254 h 256"/>
              <a:gd name="T24" fmla="*/ 131 w 212"/>
              <a:gd name="T25" fmla="*/ 256 h 256"/>
              <a:gd name="T26" fmla="*/ 91 w 212"/>
              <a:gd name="T27" fmla="*/ 254 h 256"/>
              <a:gd name="T28" fmla="*/ 60 w 212"/>
              <a:gd name="T29" fmla="*/ 247 h 256"/>
              <a:gd name="T30" fmla="*/ 55 w 212"/>
              <a:gd name="T31" fmla="*/ 245 h 256"/>
              <a:gd name="T32" fmla="*/ 50 w 212"/>
              <a:gd name="T33" fmla="*/ 242 h 256"/>
              <a:gd name="T34" fmla="*/ 46 w 212"/>
              <a:gd name="T35" fmla="*/ 239 h 256"/>
              <a:gd name="T36" fmla="*/ 42 w 212"/>
              <a:gd name="T37" fmla="*/ 234 h 256"/>
              <a:gd name="T38" fmla="*/ 0 w 212"/>
              <a:gd name="T39" fmla="*/ 230 h 256"/>
              <a:gd name="T40" fmla="*/ 0 w 212"/>
              <a:gd name="T41" fmla="*/ 136 h 256"/>
              <a:gd name="T42" fmla="*/ 15 w 212"/>
              <a:gd name="T43" fmla="*/ 136 h 256"/>
              <a:gd name="T44" fmla="*/ 30 w 212"/>
              <a:gd name="T45" fmla="*/ 136 h 256"/>
              <a:gd name="T46" fmla="*/ 37 w 212"/>
              <a:gd name="T47" fmla="*/ 131 h 256"/>
              <a:gd name="T48" fmla="*/ 41 w 212"/>
              <a:gd name="T49" fmla="*/ 127 h 256"/>
              <a:gd name="T50" fmla="*/ 43 w 212"/>
              <a:gd name="T51" fmla="*/ 116 h 256"/>
              <a:gd name="T52" fmla="*/ 46 w 212"/>
              <a:gd name="T53" fmla="*/ 104 h 256"/>
              <a:gd name="T54" fmla="*/ 50 w 212"/>
              <a:gd name="T55" fmla="*/ 95 h 256"/>
              <a:gd name="T56" fmla="*/ 56 w 212"/>
              <a:gd name="T57" fmla="*/ 84 h 256"/>
              <a:gd name="T58" fmla="*/ 73 w 212"/>
              <a:gd name="T59" fmla="*/ 68 h 256"/>
              <a:gd name="T60" fmla="*/ 89 w 212"/>
              <a:gd name="T61" fmla="*/ 18 h 256"/>
              <a:gd name="T62" fmla="*/ 89 w 212"/>
              <a:gd name="T63" fmla="*/ 2 h 256"/>
              <a:gd name="T64" fmla="*/ 97 w 212"/>
              <a:gd name="T65" fmla="*/ 0 h 256"/>
              <a:gd name="T66" fmla="*/ 117 w 212"/>
              <a:gd name="T67" fmla="*/ 18 h 256"/>
              <a:gd name="T68" fmla="*/ 121 w 212"/>
              <a:gd name="T69" fmla="*/ 39 h 256"/>
              <a:gd name="T70" fmla="*/ 114 w 212"/>
              <a:gd name="T71" fmla="*/ 59 h 256"/>
              <a:gd name="T72" fmla="*/ 109 w 212"/>
              <a:gd name="T73" fmla="*/ 89 h 256"/>
              <a:gd name="T74" fmla="*/ 113 w 212"/>
              <a:gd name="T75" fmla="*/ 100 h 256"/>
              <a:gd name="T76" fmla="*/ 122 w 212"/>
              <a:gd name="T77" fmla="*/ 107 h 256"/>
              <a:gd name="T78" fmla="*/ 126 w 212"/>
              <a:gd name="T79" fmla="*/ 107 h 256"/>
              <a:gd name="T80" fmla="*/ 131 w 212"/>
              <a:gd name="T81" fmla="*/ 107 h 256"/>
              <a:gd name="T82" fmla="*/ 136 w 212"/>
              <a:gd name="T83" fmla="*/ 107 h 256"/>
              <a:gd name="T84" fmla="*/ 141 w 212"/>
              <a:gd name="T85" fmla="*/ 106 h 256"/>
              <a:gd name="T86" fmla="*/ 152 w 212"/>
              <a:gd name="T87" fmla="*/ 103 h 256"/>
              <a:gd name="T88" fmla="*/ 164 w 212"/>
              <a:gd name="T89" fmla="*/ 99 h 256"/>
              <a:gd name="T90" fmla="*/ 188 w 212"/>
              <a:gd name="T91" fmla="*/ 98 h 256"/>
              <a:gd name="T92" fmla="*/ 198 w 212"/>
              <a:gd name="T93" fmla="*/ 101 h 256"/>
              <a:gd name="T94" fmla="*/ 205 w 212"/>
              <a:gd name="T95" fmla="*/ 106 h 256"/>
              <a:gd name="T96" fmla="*/ 206 w 212"/>
              <a:gd name="T97" fmla="*/ 109 h 256"/>
              <a:gd name="T98" fmla="*/ 207 w 212"/>
              <a:gd name="T99" fmla="*/ 112 h 256"/>
              <a:gd name="T100" fmla="*/ 208 w 212"/>
              <a:gd name="T101" fmla="*/ 115 h 256"/>
              <a:gd name="T102" fmla="*/ 208 w 212"/>
              <a:gd name="T103" fmla="*/ 118 h 256"/>
              <a:gd name="T104" fmla="*/ 208 w 212"/>
              <a:gd name="T105" fmla="*/ 123 h 256"/>
              <a:gd name="T106" fmla="*/ 203 w 212"/>
              <a:gd name="T107" fmla="*/ 136 h 256"/>
              <a:gd name="T108" fmla="*/ 205 w 212"/>
              <a:gd name="T109" fmla="*/ 139 h 256"/>
              <a:gd name="T110" fmla="*/ 207 w 212"/>
              <a:gd name="T111" fmla="*/ 141 h 256"/>
              <a:gd name="T112" fmla="*/ 209 w 212"/>
              <a:gd name="T113" fmla="*/ 144 h 256"/>
              <a:gd name="T114" fmla="*/ 210 w 212"/>
              <a:gd name="T115" fmla="*/ 147 h 256"/>
              <a:gd name="T116" fmla="*/ 211 w 212"/>
              <a:gd name="T117" fmla="*/ 150 h 256"/>
              <a:gd name="T118" fmla="*/ 212 w 212"/>
              <a:gd name="T119" fmla="*/ 155 h 256"/>
              <a:gd name="T120" fmla="*/ 212 w 212"/>
              <a:gd name="T121" fmla="*/ 16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2" h="256">
                <a:moveTo>
                  <a:pt x="212" y="160"/>
                </a:moveTo>
                <a:cubicBezTo>
                  <a:pt x="212" y="165"/>
                  <a:pt x="211" y="169"/>
                  <a:pt x="210" y="171"/>
                </a:cubicBezTo>
                <a:cubicBezTo>
                  <a:pt x="209" y="174"/>
                  <a:pt x="206" y="177"/>
                  <a:pt x="203" y="180"/>
                </a:cubicBezTo>
                <a:cubicBezTo>
                  <a:pt x="205" y="182"/>
                  <a:pt x="207" y="185"/>
                  <a:pt x="208" y="188"/>
                </a:cubicBezTo>
                <a:cubicBezTo>
                  <a:pt x="208" y="191"/>
                  <a:pt x="209" y="195"/>
                  <a:pt x="209" y="200"/>
                </a:cubicBezTo>
                <a:cubicBezTo>
                  <a:pt x="208" y="205"/>
                  <a:pt x="207" y="209"/>
                  <a:pt x="205" y="212"/>
                </a:cubicBezTo>
                <a:cubicBezTo>
                  <a:pt x="203" y="215"/>
                  <a:pt x="201" y="217"/>
                  <a:pt x="200" y="218"/>
                </a:cubicBezTo>
                <a:cubicBezTo>
                  <a:pt x="199" y="219"/>
                  <a:pt x="196" y="220"/>
                  <a:pt x="193" y="222"/>
                </a:cubicBezTo>
                <a:cubicBezTo>
                  <a:pt x="195" y="227"/>
                  <a:pt x="195" y="231"/>
                  <a:pt x="194" y="235"/>
                </a:cubicBezTo>
                <a:cubicBezTo>
                  <a:pt x="192" y="239"/>
                  <a:pt x="190" y="242"/>
                  <a:pt x="186" y="245"/>
                </a:cubicBezTo>
                <a:cubicBezTo>
                  <a:pt x="183" y="248"/>
                  <a:pt x="180" y="250"/>
                  <a:pt x="176" y="251"/>
                </a:cubicBezTo>
                <a:cubicBezTo>
                  <a:pt x="173" y="253"/>
                  <a:pt x="171" y="254"/>
                  <a:pt x="169" y="254"/>
                </a:cubicBezTo>
                <a:cubicBezTo>
                  <a:pt x="157" y="255"/>
                  <a:pt x="144" y="256"/>
                  <a:pt x="131" y="256"/>
                </a:cubicBezTo>
                <a:cubicBezTo>
                  <a:pt x="118" y="256"/>
                  <a:pt x="104" y="256"/>
                  <a:pt x="91" y="254"/>
                </a:cubicBezTo>
                <a:cubicBezTo>
                  <a:pt x="77" y="253"/>
                  <a:pt x="67" y="250"/>
                  <a:pt x="60" y="247"/>
                </a:cubicBezTo>
                <a:cubicBezTo>
                  <a:pt x="60" y="247"/>
                  <a:pt x="58" y="246"/>
                  <a:pt x="55" y="245"/>
                </a:cubicBezTo>
                <a:cubicBezTo>
                  <a:pt x="53" y="243"/>
                  <a:pt x="51" y="243"/>
                  <a:pt x="50" y="242"/>
                </a:cubicBezTo>
                <a:cubicBezTo>
                  <a:pt x="49" y="241"/>
                  <a:pt x="47" y="240"/>
                  <a:pt x="46" y="239"/>
                </a:cubicBezTo>
                <a:cubicBezTo>
                  <a:pt x="44" y="237"/>
                  <a:pt x="43" y="236"/>
                  <a:pt x="42" y="234"/>
                </a:cubicBezTo>
                <a:cubicBezTo>
                  <a:pt x="37" y="231"/>
                  <a:pt x="24" y="230"/>
                  <a:pt x="0" y="230"/>
                </a:cubicBezTo>
                <a:cubicBezTo>
                  <a:pt x="0" y="136"/>
                  <a:pt x="0" y="136"/>
                  <a:pt x="0" y="136"/>
                </a:cubicBezTo>
                <a:cubicBezTo>
                  <a:pt x="5" y="136"/>
                  <a:pt x="10" y="136"/>
                  <a:pt x="15" y="136"/>
                </a:cubicBezTo>
                <a:cubicBezTo>
                  <a:pt x="21" y="136"/>
                  <a:pt x="26" y="136"/>
                  <a:pt x="30" y="136"/>
                </a:cubicBezTo>
                <a:cubicBezTo>
                  <a:pt x="35" y="135"/>
                  <a:pt x="37" y="134"/>
                  <a:pt x="37" y="131"/>
                </a:cubicBezTo>
                <a:cubicBezTo>
                  <a:pt x="38" y="130"/>
                  <a:pt x="40" y="128"/>
                  <a:pt x="41" y="127"/>
                </a:cubicBezTo>
                <a:cubicBezTo>
                  <a:pt x="41" y="126"/>
                  <a:pt x="42" y="122"/>
                  <a:pt x="43" y="116"/>
                </a:cubicBezTo>
                <a:cubicBezTo>
                  <a:pt x="45" y="111"/>
                  <a:pt x="46" y="107"/>
                  <a:pt x="46" y="104"/>
                </a:cubicBezTo>
                <a:cubicBezTo>
                  <a:pt x="47" y="102"/>
                  <a:pt x="48" y="99"/>
                  <a:pt x="50" y="95"/>
                </a:cubicBezTo>
                <a:cubicBezTo>
                  <a:pt x="52" y="91"/>
                  <a:pt x="54" y="87"/>
                  <a:pt x="56" y="84"/>
                </a:cubicBezTo>
                <a:cubicBezTo>
                  <a:pt x="73" y="68"/>
                  <a:pt x="73" y="68"/>
                  <a:pt x="73" y="68"/>
                </a:cubicBezTo>
                <a:cubicBezTo>
                  <a:pt x="84" y="48"/>
                  <a:pt x="89" y="32"/>
                  <a:pt x="89" y="18"/>
                </a:cubicBezTo>
                <a:cubicBezTo>
                  <a:pt x="89" y="2"/>
                  <a:pt x="89" y="2"/>
                  <a:pt x="89" y="2"/>
                </a:cubicBezTo>
                <a:cubicBezTo>
                  <a:pt x="90" y="1"/>
                  <a:pt x="92" y="0"/>
                  <a:pt x="97" y="0"/>
                </a:cubicBezTo>
                <a:cubicBezTo>
                  <a:pt x="107" y="0"/>
                  <a:pt x="114" y="6"/>
                  <a:pt x="117" y="18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20" y="49"/>
                  <a:pt x="118" y="56"/>
                  <a:pt x="114" y="59"/>
                </a:cubicBezTo>
                <a:cubicBezTo>
                  <a:pt x="112" y="75"/>
                  <a:pt x="111" y="85"/>
                  <a:pt x="109" y="89"/>
                </a:cubicBezTo>
                <a:cubicBezTo>
                  <a:pt x="108" y="93"/>
                  <a:pt x="110" y="97"/>
                  <a:pt x="113" y="100"/>
                </a:cubicBezTo>
                <a:cubicBezTo>
                  <a:pt x="116" y="104"/>
                  <a:pt x="119" y="106"/>
                  <a:pt x="122" y="107"/>
                </a:cubicBezTo>
                <a:cubicBezTo>
                  <a:pt x="124" y="107"/>
                  <a:pt x="126" y="107"/>
                  <a:pt x="126" y="107"/>
                </a:cubicBezTo>
                <a:cubicBezTo>
                  <a:pt x="127" y="107"/>
                  <a:pt x="129" y="107"/>
                  <a:pt x="131" y="107"/>
                </a:cubicBezTo>
                <a:cubicBezTo>
                  <a:pt x="133" y="107"/>
                  <a:pt x="134" y="107"/>
                  <a:pt x="136" y="107"/>
                </a:cubicBezTo>
                <a:cubicBezTo>
                  <a:pt x="138" y="107"/>
                  <a:pt x="139" y="106"/>
                  <a:pt x="141" y="106"/>
                </a:cubicBezTo>
                <a:cubicBezTo>
                  <a:pt x="143" y="105"/>
                  <a:pt x="147" y="104"/>
                  <a:pt x="152" y="103"/>
                </a:cubicBezTo>
                <a:cubicBezTo>
                  <a:pt x="158" y="101"/>
                  <a:pt x="162" y="100"/>
                  <a:pt x="164" y="99"/>
                </a:cubicBezTo>
                <a:cubicBezTo>
                  <a:pt x="173" y="97"/>
                  <a:pt x="181" y="97"/>
                  <a:pt x="188" y="98"/>
                </a:cubicBezTo>
                <a:cubicBezTo>
                  <a:pt x="191" y="99"/>
                  <a:pt x="195" y="100"/>
                  <a:pt x="198" y="101"/>
                </a:cubicBezTo>
                <a:cubicBezTo>
                  <a:pt x="202" y="103"/>
                  <a:pt x="204" y="104"/>
                  <a:pt x="205" y="106"/>
                </a:cubicBezTo>
                <a:cubicBezTo>
                  <a:pt x="205" y="106"/>
                  <a:pt x="205" y="107"/>
                  <a:pt x="206" y="109"/>
                </a:cubicBezTo>
                <a:cubicBezTo>
                  <a:pt x="207" y="111"/>
                  <a:pt x="207" y="112"/>
                  <a:pt x="207" y="112"/>
                </a:cubicBezTo>
                <a:cubicBezTo>
                  <a:pt x="207" y="112"/>
                  <a:pt x="207" y="113"/>
                  <a:pt x="208" y="115"/>
                </a:cubicBezTo>
                <a:cubicBezTo>
                  <a:pt x="208" y="116"/>
                  <a:pt x="209" y="118"/>
                  <a:pt x="208" y="118"/>
                </a:cubicBezTo>
                <a:cubicBezTo>
                  <a:pt x="208" y="119"/>
                  <a:pt x="208" y="120"/>
                  <a:pt x="208" y="123"/>
                </a:cubicBezTo>
                <a:cubicBezTo>
                  <a:pt x="208" y="125"/>
                  <a:pt x="206" y="129"/>
                  <a:pt x="203" y="136"/>
                </a:cubicBezTo>
                <a:cubicBezTo>
                  <a:pt x="203" y="136"/>
                  <a:pt x="204" y="137"/>
                  <a:pt x="205" y="139"/>
                </a:cubicBezTo>
                <a:cubicBezTo>
                  <a:pt x="206" y="140"/>
                  <a:pt x="207" y="141"/>
                  <a:pt x="207" y="141"/>
                </a:cubicBezTo>
                <a:cubicBezTo>
                  <a:pt x="207" y="142"/>
                  <a:pt x="208" y="143"/>
                  <a:pt x="209" y="144"/>
                </a:cubicBezTo>
                <a:cubicBezTo>
                  <a:pt x="209" y="145"/>
                  <a:pt x="210" y="146"/>
                  <a:pt x="210" y="147"/>
                </a:cubicBezTo>
                <a:cubicBezTo>
                  <a:pt x="210" y="148"/>
                  <a:pt x="211" y="149"/>
                  <a:pt x="211" y="150"/>
                </a:cubicBezTo>
                <a:cubicBezTo>
                  <a:pt x="211" y="152"/>
                  <a:pt x="212" y="153"/>
                  <a:pt x="212" y="155"/>
                </a:cubicBezTo>
                <a:cubicBezTo>
                  <a:pt x="212" y="156"/>
                  <a:pt x="212" y="158"/>
                  <a:pt x="212" y="1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53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8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80"/>
                            </p:stCondLst>
                            <p:childTnLst>
                              <p:par>
                                <p:cTn id="16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80"/>
                            </p:stCondLst>
                            <p:childTnLst>
                              <p:par>
                                <p:cTn id="2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8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88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8" grpId="0" animBg="1"/>
      <p:bldP spid="9" grpId="0"/>
      <p:bldP spid="10" grpId="0" animBg="1"/>
      <p:bldP spid="11" grpId="0" animBg="1"/>
      <p:bldP spid="15" grpId="0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聚合筛选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(having)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26"/>
          <p:cNvSpPr/>
          <p:nvPr/>
        </p:nvSpPr>
        <p:spPr>
          <a:xfrm>
            <a:off x="1265012" y="1744220"/>
            <a:ext cx="10344654" cy="259218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38"/>
          <p:cNvSpPr txBox="1"/>
          <p:nvPr/>
        </p:nvSpPr>
        <p:spPr>
          <a:xfrm>
            <a:off x="1671562" y="2183616"/>
            <a:ext cx="9492200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group_column</a:t>
            </a:r>
            <a:r>
              <a:rPr lang="en-US" altLang="zh-CN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800" b="1" dirty="0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aggregations </a:t>
            </a:r>
            <a:endParaRPr lang="en-US" altLang="zh-CN" sz="2800" b="1" dirty="0"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2800" b="1" dirty="0" err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endParaRPr lang="en-US" altLang="zh-CN" sz="28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GROUP BY </a:t>
            </a: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group_column</a:t>
            </a:r>
            <a:endParaRPr lang="en-US" altLang="zh-CN" sz="28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HAVING</a:t>
            </a:r>
            <a:r>
              <a:rPr lang="en-US" altLang="zh-CN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conditions</a:t>
            </a:r>
            <a:r>
              <a:rPr lang="en-US" altLang="zh-CN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8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212045" y="169675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1280491" y="3978871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MH_Text_2"/>
          <p:cNvSpPr/>
          <p:nvPr>
            <p:custDataLst>
              <p:tags r:id="rId2"/>
            </p:custDataLst>
          </p:nvPr>
        </p:nvSpPr>
        <p:spPr>
          <a:xfrm>
            <a:off x="2454410" y="5746519"/>
            <a:ext cx="8942826" cy="2297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having</a:t>
            </a: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条件表达式，可以对输出的结果做出限制</a:t>
            </a:r>
            <a:endParaRPr lang="en-US" altLang="zh-CN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04285" y="5379242"/>
            <a:ext cx="734554" cy="734554"/>
            <a:chOff x="4269135" y="4871310"/>
            <a:chExt cx="734554" cy="734554"/>
          </a:xfrm>
        </p:grpSpPr>
        <p:sp>
          <p:nvSpPr>
            <p:cNvPr id="20" name="任意多边形: 形状 19"/>
            <p:cNvSpPr/>
            <p:nvPr/>
          </p:nvSpPr>
          <p:spPr>
            <a:xfrm>
              <a:off x="4269135" y="4871310"/>
              <a:ext cx="734554" cy="734554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530"/>
            </a:p>
          </p:txBody>
        </p:sp>
        <p:sp>
          <p:nvSpPr>
            <p:cNvPr id="21" name="任意多边形: 形状 20"/>
            <p:cNvSpPr/>
            <p:nvPr/>
          </p:nvSpPr>
          <p:spPr bwMode="auto">
            <a:xfrm>
              <a:off x="4430703" y="5032878"/>
              <a:ext cx="411417" cy="411417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530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9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9"/>
                            </p:stCondLst>
                            <p:childTnLst>
                              <p:par>
                                <p:cTn id="16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9"/>
                            </p:stCondLst>
                            <p:childTnLst>
                              <p:par>
                                <p:cTn id="2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9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9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8" grpId="0" animBg="1"/>
      <p:bldP spid="9" grpId="0"/>
      <p:bldP spid="10" grpId="0" animBg="1"/>
      <p:bldP spid="11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聚合筛选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(having)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26"/>
          <p:cNvSpPr/>
          <p:nvPr/>
        </p:nvSpPr>
        <p:spPr>
          <a:xfrm>
            <a:off x="1265012" y="1744218"/>
            <a:ext cx="5092355" cy="379166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38"/>
          <p:cNvSpPr txBox="1"/>
          <p:nvPr/>
        </p:nvSpPr>
        <p:spPr>
          <a:xfrm>
            <a:off x="1508506" y="2234877"/>
            <a:ext cx="4848862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假如说</a:t>
            </a:r>
            <a:endParaRPr lang="en-US" altLang="zh-CN" sz="28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一个查询语句中同时包含了别名</a:t>
            </a:r>
            <a:r>
              <a:rPr lang="en-US" altLang="zh-CN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(as)</a:t>
            </a:r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，聚合函数， </a:t>
            </a:r>
            <a:r>
              <a:rPr lang="en-US" altLang="zh-CN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where, having</a:t>
            </a:r>
            <a:endParaRPr lang="en-US" altLang="zh-CN" sz="28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那么他们的执行顺序是</a:t>
            </a:r>
            <a:endParaRPr lang="zh-CN" alt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212045" y="169675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6024374" y="5189576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7631305" y="2206178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7631305" y="3417616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7631305" y="4614181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Text_1"/>
          <p:cNvSpPr/>
          <p:nvPr>
            <p:custDataLst>
              <p:tags r:id="rId5"/>
            </p:custDataLst>
          </p:nvPr>
        </p:nvSpPr>
        <p:spPr>
          <a:xfrm>
            <a:off x="8589615" y="2350687"/>
            <a:ext cx="4392488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先是执行：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where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Text_2"/>
          <p:cNvSpPr/>
          <p:nvPr>
            <p:custDataLst>
              <p:tags r:id="rId6"/>
            </p:custDataLst>
          </p:nvPr>
        </p:nvSpPr>
        <p:spPr>
          <a:xfrm>
            <a:off x="8589615" y="3539977"/>
            <a:ext cx="4269135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然后执行：聚合函数和别名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MH_Text_3"/>
          <p:cNvSpPr/>
          <p:nvPr>
            <p:custDataLst>
              <p:tags r:id="rId7"/>
            </p:custDataLst>
          </p:nvPr>
        </p:nvSpPr>
        <p:spPr>
          <a:xfrm>
            <a:off x="8589615" y="4758689"/>
            <a:ext cx="475252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最后执行：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having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9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9"/>
                            </p:stCondLst>
                            <p:childTnLst>
                              <p:par>
                                <p:cTn id="16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9"/>
                            </p:stCondLst>
                            <p:childTnLst>
                              <p:par>
                                <p:cTn id="2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9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9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8" grpId="0" animBg="1"/>
      <p:bldP spid="9" grpId="0"/>
      <p:bldP spid="10" grpId="0" animBg="1"/>
      <p:bldP spid="11" grpId="0" animBg="1"/>
      <p:bldP spid="14" grpId="0" animBg="1"/>
      <p:bldP spid="17" grpId="0" animBg="1"/>
      <p:bldP spid="18" grpId="0" animBg="1"/>
      <p:bldP spid="19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聚合与分组总结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燕尾形箭头 74"/>
          <p:cNvSpPr/>
          <p:nvPr/>
        </p:nvSpPr>
        <p:spPr>
          <a:xfrm>
            <a:off x="1529745" y="3832349"/>
            <a:ext cx="9916292" cy="241014"/>
          </a:xfrm>
          <a:prstGeom prst="notchedRightArrow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051951" y="3865070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682876" y="3865070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297933" y="3865070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436897" y="3865070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629841" y="2558124"/>
            <a:ext cx="1014263" cy="1014264"/>
            <a:chOff x="4341368" y="2343128"/>
            <a:chExt cx="962021" cy="962021"/>
          </a:xfrm>
        </p:grpSpPr>
        <p:sp>
          <p:nvSpPr>
            <p:cNvPr id="58" name="泪滴形 57"/>
            <p:cNvSpPr/>
            <p:nvPr/>
          </p:nvSpPr>
          <p:spPr>
            <a:xfrm rot="8100000">
              <a:off x="4341368" y="2343128"/>
              <a:ext cx="962021" cy="962021"/>
            </a:xfrm>
            <a:prstGeom prst="teardrop">
              <a:avLst/>
            </a:prstGeom>
            <a:solidFill>
              <a:srgbClr val="8D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412016" y="2624084"/>
              <a:ext cx="820724" cy="39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1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分组</a:t>
              </a:r>
              <a:endParaRPr lang="zh-CN" altLang="en-US" sz="211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870546" y="2558122"/>
            <a:ext cx="1276602" cy="1014263"/>
            <a:chOff x="1648936" y="2343128"/>
            <a:chExt cx="1210848" cy="962021"/>
          </a:xfrm>
        </p:grpSpPr>
        <p:sp>
          <p:nvSpPr>
            <p:cNvPr id="61" name="泪滴形 60"/>
            <p:cNvSpPr/>
            <p:nvPr/>
          </p:nvSpPr>
          <p:spPr>
            <a:xfrm rot="8100000">
              <a:off x="1784435" y="2343128"/>
              <a:ext cx="962021" cy="962021"/>
            </a:xfrm>
            <a:prstGeom prst="teardrop">
              <a:avLst/>
            </a:prstGeom>
            <a:solidFill>
              <a:srgbClr val="8BB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648936" y="2512301"/>
              <a:ext cx="1210848" cy="42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11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聚合</a:t>
              </a:r>
              <a:endParaRPr lang="zh-CN" altLang="en-US" sz="211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486148" y="2558124"/>
            <a:ext cx="1778440" cy="1014264"/>
            <a:chOff x="9083009" y="2343128"/>
            <a:chExt cx="1686837" cy="962021"/>
          </a:xfrm>
        </p:grpSpPr>
        <p:sp>
          <p:nvSpPr>
            <p:cNvPr id="64" name="泪滴形 63"/>
            <p:cNvSpPr/>
            <p:nvPr/>
          </p:nvSpPr>
          <p:spPr>
            <a:xfrm rot="8100000">
              <a:off x="9455232" y="2343128"/>
              <a:ext cx="962021" cy="962021"/>
            </a:xfrm>
            <a:prstGeom prst="teardrop">
              <a:avLst/>
            </a:prstGeom>
            <a:solidFill>
              <a:srgbClr val="8D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9083009" y="2502042"/>
              <a:ext cx="1686837" cy="703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r>
                <a:rPr lang="en-US" altLang="zh-CN" sz="2110" dirty="0">
                  <a:solidFill>
                    <a:schemeClr val="tx1"/>
                  </a:solidFill>
                </a:rPr>
                <a:t>having</a:t>
              </a:r>
              <a:r>
                <a:rPr lang="zh-CN" altLang="en-US" sz="2110" dirty="0">
                  <a:solidFill>
                    <a:schemeClr val="tx1"/>
                  </a:solidFill>
                </a:rPr>
                <a:t>与</a:t>
              </a:r>
              <a:r>
                <a:rPr lang="en-US" altLang="zh-CN" sz="2110" dirty="0">
                  <a:solidFill>
                    <a:schemeClr val="tx1"/>
                  </a:solidFill>
                </a:rPr>
                <a:t>where</a:t>
              </a:r>
              <a:endParaRPr lang="zh-CN" altLang="en-US" sz="211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209226" y="2558124"/>
            <a:ext cx="1144541" cy="1014265"/>
            <a:chOff x="6848104" y="2343128"/>
            <a:chExt cx="1085589" cy="962021"/>
          </a:xfrm>
        </p:grpSpPr>
        <p:sp>
          <p:nvSpPr>
            <p:cNvPr id="67" name="泪滴形 66"/>
            <p:cNvSpPr/>
            <p:nvPr/>
          </p:nvSpPr>
          <p:spPr>
            <a:xfrm rot="8100000">
              <a:off x="6898301" y="2343128"/>
              <a:ext cx="962021" cy="962021"/>
            </a:xfrm>
            <a:prstGeom prst="teardrop">
              <a:avLst/>
            </a:prstGeom>
            <a:solidFill>
              <a:srgbClr val="8BB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848104" y="2613996"/>
              <a:ext cx="1085589" cy="39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r>
                <a:rPr lang="en-US" altLang="zh-CN" sz="2110" dirty="0"/>
                <a:t>having</a:t>
              </a:r>
              <a:endParaRPr lang="zh-CN" altLang="en-US" sz="2110" dirty="0"/>
            </a:p>
          </p:txBody>
        </p:sp>
      </p:grpSp>
      <p:sp>
        <p:nvSpPr>
          <p:cNvPr id="69" name="矩形 47"/>
          <p:cNvSpPr>
            <a:spLocks noChangeArrowheads="1"/>
          </p:cNvSpPr>
          <p:nvPr/>
        </p:nvSpPr>
        <p:spPr bwMode="auto">
          <a:xfrm>
            <a:off x="1471989" y="4796333"/>
            <a:ext cx="2041923" cy="3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常用聚合函数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4091055" y="4796333"/>
            <a:ext cx="2041923" cy="3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group by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2" name="矩形 47"/>
          <p:cNvSpPr>
            <a:spLocks noChangeArrowheads="1"/>
          </p:cNvSpPr>
          <p:nvPr/>
        </p:nvSpPr>
        <p:spPr bwMode="auto">
          <a:xfrm>
            <a:off x="6753148" y="4796333"/>
            <a:ext cx="2041923" cy="65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对聚合出来的数据进行筛选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902440" y="4386948"/>
            <a:ext cx="790992" cy="454232"/>
          </a:xfrm>
          <a:prstGeom prst="rect">
            <a:avLst/>
          </a:prstGeom>
        </p:spPr>
        <p:txBody>
          <a:bodyPr wrap="none" lIns="96396" tIns="48199" rIns="96396" bIns="48199">
            <a:spAutoFit/>
          </a:bodyPr>
          <a:lstStyle/>
          <a:p>
            <a:pPr algn="ctr"/>
            <a:r>
              <a:rPr lang="zh-CN" altLang="en-US" sz="23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endParaRPr lang="en-US" altLang="zh-CN" sz="23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47"/>
          <p:cNvSpPr>
            <a:spLocks noChangeArrowheads="1"/>
          </p:cNvSpPr>
          <p:nvPr/>
        </p:nvSpPr>
        <p:spPr bwMode="auto">
          <a:xfrm>
            <a:off x="9276971" y="4796333"/>
            <a:ext cx="2041923" cy="127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Where</a:t>
            </a: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是在聚合分组之前对数据进行筛选</a:t>
            </a:r>
            <a:endParaRPr lang="en-US" altLang="zh-CN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having</a:t>
            </a: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是在聚合之后再进行筛选</a:t>
            </a:r>
            <a:endParaRPr lang="en-US" altLang="zh-CN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60"/>
                            </p:stCondLst>
                            <p:childTnLst>
                              <p:par>
                                <p:cTn id="12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6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4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56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60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52" grpId="0" animBg="1"/>
      <p:bldP spid="53" grpId="0" animBg="1"/>
      <p:bldP spid="54" grpId="0" animBg="1"/>
      <p:bldP spid="55" grpId="0" animBg="1"/>
      <p:bldP spid="56" grpId="0" animBg="1"/>
      <p:bldP spid="69" grpId="0"/>
      <p:bldP spid="70" grpId="0"/>
      <p:bldP spid="72" grpId="0"/>
      <p:bldP spid="73" grpId="0"/>
      <p:bldP spid="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915635" cy="95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0" dirty="0">
                <a:solidFill>
                  <a:srgbClr val="8D86BA"/>
                </a:solidFill>
                <a:ea typeface="南宋书局体" panose="02000000000000000000" pitchFamily="2" charset="-122"/>
              </a:rPr>
              <a:t>03</a:t>
            </a:r>
            <a:endParaRPr lang="zh-CN" altLang="en-US" sz="562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42242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子查询（了解）</a:t>
            </a:r>
            <a:endParaRPr lang="zh-CN" altLang="en-US" sz="4500" b="1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49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49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子查询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26"/>
          <p:cNvSpPr/>
          <p:nvPr/>
        </p:nvSpPr>
        <p:spPr>
          <a:xfrm>
            <a:off x="1529745" y="3616325"/>
            <a:ext cx="10363666" cy="334032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38"/>
          <p:cNvSpPr txBox="1"/>
          <p:nvPr/>
        </p:nvSpPr>
        <p:spPr>
          <a:xfrm>
            <a:off x="1846823" y="4226846"/>
            <a:ext cx="94922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select avg(age) from student;</a:t>
            </a:r>
            <a:endParaRPr lang="zh-CN" altLang="en-US" sz="22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469061" y="3565853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1549094" y="6610136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MH_Text_2"/>
          <p:cNvSpPr/>
          <p:nvPr>
            <p:custDataLst>
              <p:tags r:id="rId2"/>
            </p:custDataLst>
          </p:nvPr>
        </p:nvSpPr>
        <p:spPr>
          <a:xfrm>
            <a:off x="2396039" y="1580377"/>
            <a:ext cx="8942826" cy="217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2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将一个查询的结果留下来用于下一次查询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select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中嵌套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)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29745" y="2139872"/>
            <a:ext cx="1089150" cy="454232"/>
          </a:xfrm>
          <a:prstGeom prst="rect">
            <a:avLst/>
          </a:prstGeom>
        </p:spPr>
        <p:txBody>
          <a:bodyPr wrap="none" lIns="96396" tIns="48199" rIns="96396" bIns="48199">
            <a:spAutoFit/>
          </a:bodyPr>
          <a:lstStyle/>
          <a:p>
            <a:r>
              <a:rPr lang="zh-CN" altLang="en-US" sz="23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en-US" altLang="zh-CN" sz="23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29745" y="2655597"/>
            <a:ext cx="3396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1)</a:t>
            </a:r>
            <a:r>
              <a:rPr lang="zh-CN" altLang="en-US" b="1" dirty="0"/>
              <a:t>嵌套在查询内部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1527924" y="3136891"/>
            <a:ext cx="3396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2)</a:t>
            </a:r>
            <a:r>
              <a:rPr lang="zh-CN" altLang="en-US" b="1" dirty="0"/>
              <a:t>必须始终出现在圆括号内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1792977" y="3893126"/>
            <a:ext cx="3396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A783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b="1" dirty="0">
                <a:solidFill>
                  <a:srgbClr val="A783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求出学生的平均年龄</a:t>
            </a:r>
            <a:endParaRPr lang="zh-CN" altLang="en-US" b="1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41289" y="4917157"/>
            <a:ext cx="3396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A783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b="1" dirty="0">
                <a:solidFill>
                  <a:srgbClr val="A783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查找出大于平均年龄的数据</a:t>
            </a:r>
            <a:endParaRPr lang="zh-CN" altLang="en-US" b="1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38"/>
          <p:cNvSpPr txBox="1"/>
          <p:nvPr/>
        </p:nvSpPr>
        <p:spPr>
          <a:xfrm>
            <a:off x="1846823" y="5249399"/>
            <a:ext cx="94922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22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2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from student where age &gt; 18.25;</a:t>
            </a:r>
            <a:endParaRPr lang="zh-CN" altLang="en-US" sz="22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67649" y="5913159"/>
            <a:ext cx="7719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A783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b="1" dirty="0">
                <a:solidFill>
                  <a:srgbClr val="A783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将求出的平均年龄的</a:t>
            </a:r>
            <a:r>
              <a:rPr lang="en-US" altLang="zh-CN" b="1" dirty="0">
                <a:solidFill>
                  <a:srgbClr val="A783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b="1" dirty="0">
                <a:solidFill>
                  <a:srgbClr val="A783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语句用于查找大于平均年龄的语句中</a:t>
            </a:r>
            <a:endParaRPr lang="zh-CN" altLang="en-US" b="1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38"/>
          <p:cNvSpPr txBox="1"/>
          <p:nvPr/>
        </p:nvSpPr>
        <p:spPr>
          <a:xfrm>
            <a:off x="1850627" y="6244131"/>
            <a:ext cx="94922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22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2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from student where age &gt; (select avg(age) from student);</a:t>
            </a:r>
            <a:endParaRPr lang="zh-CN" altLang="en-US" sz="22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2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20"/>
                            </p:stCondLst>
                            <p:childTnLst>
                              <p:par>
                                <p:cTn id="16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8" grpId="0" animBg="1"/>
      <p:bldP spid="9" grpId="0"/>
      <p:bldP spid="10" grpId="0" animBg="1"/>
      <p:bldP spid="11" grpId="0" animBg="1"/>
      <p:bldP spid="15" grpId="1"/>
      <p:bldP spid="17" grpId="0"/>
      <p:bldP spid="18" grpId="0"/>
      <p:bldP spid="19" grpId="0"/>
      <p:bldP spid="23" grpId="0"/>
      <p:bldP spid="25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915635" cy="95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0" dirty="0">
                <a:solidFill>
                  <a:srgbClr val="8D86BA"/>
                </a:solidFill>
                <a:ea typeface="南宋书局体" panose="02000000000000000000" pitchFamily="2" charset="-122"/>
              </a:rPr>
              <a:t>04</a:t>
            </a:r>
            <a:endParaRPr lang="zh-CN" altLang="en-US" sz="562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46255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连接查询（了解）</a:t>
            </a:r>
            <a:endParaRPr lang="zh-CN" altLang="en-US" sz="4500" b="1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0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6555814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内连接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(inner join)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26"/>
          <p:cNvSpPr/>
          <p:nvPr/>
        </p:nvSpPr>
        <p:spPr>
          <a:xfrm>
            <a:off x="1347185" y="1639201"/>
            <a:ext cx="10262481" cy="121148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TextBox 38"/>
          <p:cNvSpPr txBox="1"/>
          <p:nvPr/>
        </p:nvSpPr>
        <p:spPr>
          <a:xfrm>
            <a:off x="1881583" y="1829446"/>
            <a:ext cx="96407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无条件内连接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无条件内连接，又名交叉连接/笛卡尔连接</a:t>
            </a:r>
            <a:endParaRPr lang="zh-CN" altLang="en-US" dirty="0"/>
          </a:p>
          <a:p>
            <a:r>
              <a:rPr lang="zh-CN" altLang="en-US" dirty="0"/>
              <a:t>第一张表种的每一项会和另一张表的每一项依次组合</a:t>
            </a:r>
            <a:endParaRPr lang="zh-CN" altLang="en-US" dirty="0"/>
          </a:p>
        </p:txBody>
      </p:sp>
      <p:sp>
        <p:nvSpPr>
          <p:cNvPr id="11" name="矩形 93"/>
          <p:cNvSpPr/>
          <p:nvPr/>
        </p:nvSpPr>
        <p:spPr>
          <a:xfrm>
            <a:off x="1272459" y="157447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93"/>
          <p:cNvSpPr/>
          <p:nvPr/>
        </p:nvSpPr>
        <p:spPr>
          <a:xfrm rot="10800000">
            <a:off x="11248347" y="2513673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Text_1"/>
          <p:cNvSpPr/>
          <p:nvPr>
            <p:custDataLst>
              <p:tags r:id="rId2"/>
            </p:custDataLst>
          </p:nvPr>
        </p:nvSpPr>
        <p:spPr>
          <a:xfrm>
            <a:off x="1469061" y="3358102"/>
            <a:ext cx="8955882" cy="1992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select * from student [inner] join </a:t>
            </a:r>
            <a:r>
              <a:rPr lang="en-US" altLang="zh-CN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scoren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MH_Text_1"/>
          <p:cNvSpPr/>
          <p:nvPr>
            <p:custDataLst>
              <p:tags r:id="rId3"/>
            </p:custDataLst>
          </p:nvPr>
        </p:nvSpPr>
        <p:spPr>
          <a:xfrm>
            <a:off x="1529745" y="6001559"/>
            <a:ext cx="8955882" cy="39158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select * from student inner join </a:t>
            </a:r>
            <a:r>
              <a:rPr lang="en-US" altLang="zh-CN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scoren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-&gt; on </a:t>
            </a:r>
            <a:r>
              <a:rPr lang="en-US" altLang="zh-CN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dept_id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id;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26"/>
          <p:cNvSpPr/>
          <p:nvPr/>
        </p:nvSpPr>
        <p:spPr>
          <a:xfrm>
            <a:off x="1347185" y="4166324"/>
            <a:ext cx="10262481" cy="121148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TextBox 38"/>
          <p:cNvSpPr txBox="1"/>
          <p:nvPr/>
        </p:nvSpPr>
        <p:spPr>
          <a:xfrm>
            <a:off x="1881583" y="4356569"/>
            <a:ext cx="96407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有条件内连接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在无条件内链接的基础上，加上一个</a:t>
            </a:r>
            <a:r>
              <a:rPr lang="en-US" altLang="zh-CN" dirty="0"/>
              <a:t>on</a:t>
            </a:r>
            <a:r>
              <a:rPr lang="zh-CN" altLang="en-US" dirty="0"/>
              <a:t>子句</a:t>
            </a:r>
            <a:endParaRPr lang="en-US" altLang="zh-CN" dirty="0"/>
          </a:p>
          <a:p>
            <a:r>
              <a:rPr lang="zh-CN" altLang="en-US" dirty="0"/>
              <a:t>当连接的时候，筛选出那些有实际意义的记录来进行组合</a:t>
            </a:r>
            <a:endParaRPr lang="zh-CN" altLang="en-US" dirty="0"/>
          </a:p>
        </p:txBody>
      </p:sp>
      <p:sp>
        <p:nvSpPr>
          <p:cNvPr id="22" name="矩形 93"/>
          <p:cNvSpPr/>
          <p:nvPr/>
        </p:nvSpPr>
        <p:spPr>
          <a:xfrm>
            <a:off x="1272459" y="4101597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矩形 93"/>
          <p:cNvSpPr/>
          <p:nvPr/>
        </p:nvSpPr>
        <p:spPr>
          <a:xfrm rot="10800000">
            <a:off x="11248347" y="5040796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4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40"/>
                            </p:stCondLst>
                            <p:childTnLst>
                              <p:par>
                                <p:cTn id="1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4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4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440"/>
                            </p:stCondLst>
                            <p:childTnLst>
                              <p:par>
                                <p:cTn id="39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" grpId="0" animBg="1"/>
      <p:bldP spid="10" grpId="0"/>
      <p:bldP spid="11" grpId="0" animBg="1"/>
      <p:bldP spid="12" grpId="0" animBg="1"/>
      <p:bldP spid="13" grpId="0"/>
      <p:bldP spid="18" grpId="0"/>
      <p:bldP spid="19" grpId="0"/>
      <p:bldP spid="20" grpId="0" animBg="1"/>
      <p:bldP spid="21" grpId="0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>
            <a:blip r:embed="rId1"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19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20" name="TextBox 93"/>
          <p:cNvSpPr txBox="1"/>
          <p:nvPr/>
        </p:nvSpPr>
        <p:spPr>
          <a:xfrm>
            <a:off x="2919282" y="3177069"/>
            <a:ext cx="1194558" cy="69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940" dirty="0">
                <a:solidFill>
                  <a:srgbClr val="8D86BA"/>
                </a:solidFill>
                <a:ea typeface="南宋书局体" panose="02000000000000000000" pitchFamily="2" charset="-122"/>
              </a:rPr>
              <a:t>目录</a:t>
            </a:r>
            <a:endParaRPr lang="zh-CN" altLang="en-US" sz="394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21" name="TextBox 5"/>
          <p:cNvSpPr txBox="1"/>
          <p:nvPr/>
        </p:nvSpPr>
        <p:spPr>
          <a:xfrm>
            <a:off x="7057245" y="231378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+mj-ea"/>
                <a:sym typeface="Arial" panose="020B0604020202020204" pitchFamily="34" charset="0"/>
              </a:rPr>
              <a:t>筛选条件</a:t>
            </a:r>
            <a:endParaRPr lang="zh-CN" altLang="en-US" sz="1050" dirty="0">
              <a:solidFill>
                <a:schemeClr val="accent1"/>
              </a:solidFill>
              <a:latin typeface="+mj-ea"/>
              <a:sym typeface="Arial" panose="020B0604020202020204" pitchFamily="34" charset="0"/>
            </a:endParaRPr>
          </a:p>
        </p:txBody>
      </p:sp>
      <p:sp>
        <p:nvSpPr>
          <p:cNvPr id="22" name="TextBox 39"/>
          <p:cNvSpPr txBox="1"/>
          <p:nvPr/>
        </p:nvSpPr>
        <p:spPr>
          <a:xfrm>
            <a:off x="7057245" y="327352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000" dirty="0">
                <a:solidFill>
                  <a:srgbClr val="FF0000"/>
                </a:solidFill>
                <a:latin typeface="+mj-ea"/>
                <a:sym typeface="Arial" panose="020B0604020202020204" pitchFamily="34" charset="0"/>
              </a:rPr>
              <a:t>聚合与分组</a:t>
            </a:r>
            <a:endParaRPr lang="zh-CN" altLang="en-US" sz="1050" dirty="0">
              <a:solidFill>
                <a:srgbClr val="FF0000"/>
              </a:solidFill>
              <a:latin typeface="+mj-ea"/>
              <a:sym typeface="Arial" panose="020B0604020202020204" pitchFamily="34" charset="0"/>
            </a:endParaRPr>
          </a:p>
        </p:txBody>
      </p:sp>
      <p:sp>
        <p:nvSpPr>
          <p:cNvPr id="23" name="TextBox 43"/>
          <p:cNvSpPr txBox="1"/>
          <p:nvPr/>
        </p:nvSpPr>
        <p:spPr>
          <a:xfrm>
            <a:off x="7057245" y="422101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000" dirty="0">
                <a:solidFill>
                  <a:schemeClr val="accent1"/>
                </a:solidFill>
                <a:latin typeface="+mj-ea"/>
                <a:sym typeface="Arial" panose="020B0604020202020204" pitchFamily="34" charset="0"/>
              </a:rPr>
              <a:t>子查询</a:t>
            </a:r>
            <a:endParaRPr lang="zh-CN" altLang="en-US" sz="1050" dirty="0">
              <a:solidFill>
                <a:schemeClr val="accent1"/>
              </a:solidFill>
              <a:latin typeface="+mj-ea"/>
              <a:sym typeface="Arial" panose="020B0604020202020204" pitchFamily="34" charset="0"/>
            </a:endParaRPr>
          </a:p>
        </p:txBody>
      </p:sp>
      <p:sp>
        <p:nvSpPr>
          <p:cNvPr id="24" name="TextBox 47"/>
          <p:cNvSpPr txBox="1"/>
          <p:nvPr/>
        </p:nvSpPr>
        <p:spPr>
          <a:xfrm>
            <a:off x="7057245" y="514615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000" dirty="0">
                <a:solidFill>
                  <a:srgbClr val="FF0000"/>
                </a:solidFill>
                <a:latin typeface="+mj-ea"/>
                <a:sym typeface="Arial" panose="020B0604020202020204" pitchFamily="34" charset="0"/>
              </a:rPr>
              <a:t>连接查询</a:t>
            </a:r>
            <a:endParaRPr lang="en-US" altLang="zh-CN" sz="2000" dirty="0">
              <a:solidFill>
                <a:srgbClr val="FF0000"/>
              </a:solidFill>
              <a:latin typeface="+mj-ea"/>
              <a:sym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7158487" y="3049559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158487" y="3987530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158487" y="4971992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158487" y="5860166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  <p:sp>
        <p:nvSpPr>
          <p:cNvPr id="64" name="MH_Number_1"/>
          <p:cNvSpPr/>
          <p:nvPr>
            <p:custDataLst>
              <p:tags r:id="rId4"/>
            </p:custDataLst>
          </p:nvPr>
        </p:nvSpPr>
        <p:spPr>
          <a:xfrm>
            <a:off x="6392169" y="2300166"/>
            <a:ext cx="379647" cy="37964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955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955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5" name="MH_Number_2"/>
          <p:cNvSpPr/>
          <p:nvPr>
            <p:custDataLst>
              <p:tags r:id="rId5"/>
            </p:custDataLst>
          </p:nvPr>
        </p:nvSpPr>
        <p:spPr>
          <a:xfrm>
            <a:off x="6375057" y="3236796"/>
            <a:ext cx="379647" cy="37964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955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955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6" name="MH_Number_3"/>
          <p:cNvSpPr/>
          <p:nvPr>
            <p:custDataLst>
              <p:tags r:id="rId6"/>
            </p:custDataLst>
          </p:nvPr>
        </p:nvSpPr>
        <p:spPr>
          <a:xfrm>
            <a:off x="6375056" y="4221019"/>
            <a:ext cx="379647" cy="37964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955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955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7" name="MH_Number_4"/>
          <p:cNvSpPr/>
          <p:nvPr>
            <p:custDataLst>
              <p:tags r:id="rId7"/>
            </p:custDataLst>
          </p:nvPr>
        </p:nvSpPr>
        <p:spPr>
          <a:xfrm>
            <a:off x="6392169" y="5166621"/>
            <a:ext cx="379647" cy="37964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955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955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06 -0.4741 C -0.47185 -0.46576 -0.46889 -0.45962 -0.46568 -0.45193 C -0.46099 -0.4414 -0.45939 -0.43328 -0.45309 -0.42603 C -0.45185 -0.41923 -0.44445 -0.40628 -0.44062 -0.40365 C -0.43457 -0.39289 -0.42605 -0.37972 -0.41766 -0.37599 C -0.41148 -0.36765 -0.40445 -0.36392 -0.39692 -0.36107 C -0.37914 -0.34548 -0.3526 -0.34175 -0.33309 -0.34065 C -0.27556 -0.3389 -0.21741 -0.33824 -0.15939 -0.33714 C -0.14482 -0.33341 -0.12988 -0.33056 -0.11568 -0.32419 C -0.11111 -0.31892 -0.10519 -0.31607 -0.1 -0.313 C -0.09482 -0.30378 -0.08963 -0.29456 -0.08432 -0.28512 C -0.08087 -0.27898 -0.07963 -0.27107 -0.07605 -0.26493 C -0.07593 -0.26229 -0.07593 -0.25966 -0.07494 -0.25747 C -0.07408 -0.2533 -0.07087 -0.24627 -0.07087 -0.24605 C -0.06976 -0.23881 -0.07 -0.23837 -0.06766 -0.23157 C -0.06667 -0.22783 -0.06358 -0.22037 -0.06358 -0.22015 C -0.0621 -0.21071 -0.05939 -0.20084 -0.0563 -0.1925 C -0.05432 -0.18767 -0.05013 -0.17779 -0.05013 -0.17757 C -0.0463 -0.15891 -0.03939 -0.14135 -0.03544 -0.12226 C -0.03161 -0.10426 -0.02852 -0.08495 -0.02494 -0.06673 C -0.02408 -0.06234 -0.0221 -0.05948 -0.02087 -0.05553 C -0.0179 -0.045 -0.01408 -0.03578 -0.01037 -0.0259 C -0.00741 -0.01734 -0.00506 -0.009 2.96296E-6 2.68657E-6 " pathEditMode="relative" rAng="0" ptsTypes="AAAAAAAAAAAAAAAAAAAAAAA">
                                      <p:cBhvr>
                                        <p:cTn id="1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3" y="2370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19" grpId="2" animBg="1"/>
      <p:bldP spid="20" grpId="0"/>
      <p:bldP spid="21" grpId="0"/>
      <p:bldP spid="22" grpId="0"/>
      <p:bldP spid="23" grpId="0"/>
      <p:bldP spid="24" grpId="0"/>
      <p:bldP spid="64" grpId="0" animBg="1"/>
      <p:bldP spid="65" grpId="0" animBg="1"/>
      <p:bldP spid="66" grpId="0" animBg="1"/>
      <p:bldP spid="6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6555814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外连接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( {left | right} join )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26"/>
          <p:cNvSpPr/>
          <p:nvPr/>
        </p:nvSpPr>
        <p:spPr>
          <a:xfrm>
            <a:off x="1347185" y="1639201"/>
            <a:ext cx="10262481" cy="121148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TextBox 38"/>
          <p:cNvSpPr txBox="1"/>
          <p:nvPr/>
        </p:nvSpPr>
        <p:spPr>
          <a:xfrm>
            <a:off x="1881583" y="1829446"/>
            <a:ext cx="96407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左外连接： （以左表为基准）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两张表做连接的时候，在连接条件不匹配的时候</a:t>
            </a:r>
            <a:endParaRPr lang="zh-CN" altLang="en-US" dirty="0"/>
          </a:p>
          <a:p>
            <a:r>
              <a:rPr lang="zh-CN" altLang="en-US" dirty="0"/>
              <a:t>留下左表中的数据，而右表中的数据以</a:t>
            </a:r>
            <a:r>
              <a:rPr lang="en-US" altLang="zh-CN" dirty="0"/>
              <a:t>NULL</a:t>
            </a:r>
            <a:r>
              <a:rPr lang="zh-CN" altLang="en-US" dirty="0"/>
              <a:t>填充</a:t>
            </a:r>
            <a:endParaRPr lang="zh-CN" altLang="en-US" dirty="0"/>
          </a:p>
        </p:txBody>
      </p:sp>
      <p:sp>
        <p:nvSpPr>
          <p:cNvPr id="11" name="矩形 93"/>
          <p:cNvSpPr/>
          <p:nvPr/>
        </p:nvSpPr>
        <p:spPr>
          <a:xfrm>
            <a:off x="1272459" y="157447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93"/>
          <p:cNvSpPr/>
          <p:nvPr/>
        </p:nvSpPr>
        <p:spPr>
          <a:xfrm rot="10800000">
            <a:off x="11248347" y="2513673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Text_1"/>
          <p:cNvSpPr/>
          <p:nvPr>
            <p:custDataLst>
              <p:tags r:id="rId2"/>
            </p:custDataLst>
          </p:nvPr>
        </p:nvSpPr>
        <p:spPr>
          <a:xfrm>
            <a:off x="1469061" y="3180714"/>
            <a:ext cx="8955882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b="1" dirty="0" err="1">
                <a:solidFill>
                  <a:srgbClr val="784B23"/>
                </a:solidFill>
              </a:rPr>
              <a:t>mysql</a:t>
            </a:r>
            <a:r>
              <a:rPr lang="en-US" altLang="zh-CN" b="1" dirty="0">
                <a:solidFill>
                  <a:srgbClr val="784B23"/>
                </a:solidFill>
              </a:rPr>
              <a:t>&gt;  select * from  student  </a:t>
            </a:r>
            <a:r>
              <a:rPr lang="en-US" altLang="zh-CN" b="1" dirty="0">
                <a:solidFill>
                  <a:srgbClr val="FF0000"/>
                </a:solidFill>
              </a:rPr>
              <a:t>left join  </a:t>
            </a:r>
            <a:r>
              <a:rPr lang="en-US" altLang="zh-CN" b="1" dirty="0">
                <a:solidFill>
                  <a:srgbClr val="784B23"/>
                </a:solidFill>
              </a:rPr>
              <a:t>department</a:t>
            </a:r>
            <a:endParaRPr lang="en-US" altLang="zh-CN" b="1" dirty="0">
              <a:solidFill>
                <a:srgbClr val="784B23"/>
              </a:solidFill>
            </a:endParaRPr>
          </a:p>
          <a:p>
            <a:r>
              <a:rPr lang="en-US" altLang="zh-CN" b="1" dirty="0">
                <a:solidFill>
                  <a:srgbClr val="784B23"/>
                </a:solidFill>
              </a:rPr>
              <a:t>         -&gt;  </a:t>
            </a:r>
            <a:r>
              <a:rPr lang="en-US" altLang="zh-CN" b="1" dirty="0">
                <a:solidFill>
                  <a:srgbClr val="FF0000"/>
                </a:solidFill>
              </a:rPr>
              <a:t>on</a:t>
            </a:r>
            <a:r>
              <a:rPr lang="en-US" altLang="zh-CN" b="1" dirty="0">
                <a:solidFill>
                  <a:srgbClr val="784B23"/>
                </a:solidFill>
              </a:rPr>
              <a:t> </a:t>
            </a:r>
            <a:r>
              <a:rPr lang="en-US" altLang="zh-CN" b="1" dirty="0" err="1">
                <a:solidFill>
                  <a:srgbClr val="784B23"/>
                </a:solidFill>
              </a:rPr>
              <a:t>dept_id</a:t>
            </a:r>
            <a:r>
              <a:rPr lang="en-US" altLang="zh-CN" b="1" dirty="0">
                <a:solidFill>
                  <a:srgbClr val="784B23"/>
                </a:solidFill>
              </a:rPr>
              <a:t>= </a:t>
            </a:r>
            <a:r>
              <a:rPr lang="en-US" altLang="zh-CN" b="1" dirty="0" err="1">
                <a:solidFill>
                  <a:srgbClr val="784B23"/>
                </a:solidFill>
              </a:rPr>
              <a:t>d_id</a:t>
            </a:r>
            <a:r>
              <a:rPr lang="en-US" altLang="zh-CN" b="1" dirty="0">
                <a:solidFill>
                  <a:srgbClr val="784B23"/>
                </a:solidFill>
              </a:rPr>
              <a:t>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MH_Text_1"/>
          <p:cNvSpPr/>
          <p:nvPr>
            <p:custDataLst>
              <p:tags r:id="rId3"/>
            </p:custDataLst>
          </p:nvPr>
        </p:nvSpPr>
        <p:spPr>
          <a:xfrm>
            <a:off x="1529745" y="5920351"/>
            <a:ext cx="8955882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b="1" dirty="0" err="1">
                <a:solidFill>
                  <a:srgbClr val="784B23"/>
                </a:solidFill>
              </a:rPr>
              <a:t>mysql</a:t>
            </a:r>
            <a:r>
              <a:rPr lang="en-US" altLang="zh-CN" b="1" dirty="0">
                <a:solidFill>
                  <a:srgbClr val="784B23"/>
                </a:solidFill>
              </a:rPr>
              <a:t>&gt;   select * from  student </a:t>
            </a:r>
            <a:r>
              <a:rPr lang="en-US" altLang="zh-CN" b="1" dirty="0">
                <a:solidFill>
                  <a:srgbClr val="FF0000"/>
                </a:solidFill>
              </a:rPr>
              <a:t>right join </a:t>
            </a:r>
            <a:r>
              <a:rPr lang="en-US" altLang="zh-CN" b="1" dirty="0">
                <a:solidFill>
                  <a:srgbClr val="784B23"/>
                </a:solidFill>
              </a:rPr>
              <a:t>department</a:t>
            </a:r>
            <a:endParaRPr lang="en-US" altLang="zh-CN" b="1" dirty="0">
              <a:solidFill>
                <a:srgbClr val="784B23"/>
              </a:solidFill>
            </a:endParaRPr>
          </a:p>
          <a:p>
            <a:r>
              <a:rPr lang="en-US" altLang="zh-CN" b="1" dirty="0">
                <a:solidFill>
                  <a:srgbClr val="784B23"/>
                </a:solidFill>
              </a:rPr>
              <a:t>         -&gt;   </a:t>
            </a:r>
            <a:r>
              <a:rPr lang="en-US" altLang="zh-CN" b="1" dirty="0">
                <a:solidFill>
                  <a:srgbClr val="FF0000"/>
                </a:solidFill>
              </a:rPr>
              <a:t>on</a:t>
            </a:r>
            <a:r>
              <a:rPr lang="en-US" altLang="zh-CN" b="1" dirty="0">
                <a:solidFill>
                  <a:srgbClr val="784B23"/>
                </a:solidFill>
              </a:rPr>
              <a:t> </a:t>
            </a:r>
            <a:r>
              <a:rPr lang="en-US" altLang="zh-CN" b="1" dirty="0" err="1">
                <a:solidFill>
                  <a:srgbClr val="784B23"/>
                </a:solidFill>
              </a:rPr>
              <a:t>dept_id</a:t>
            </a:r>
            <a:r>
              <a:rPr lang="en-US" altLang="zh-CN" b="1" dirty="0">
                <a:solidFill>
                  <a:srgbClr val="784B23"/>
                </a:solidFill>
              </a:rPr>
              <a:t>= </a:t>
            </a:r>
            <a:r>
              <a:rPr lang="en-US" altLang="zh-CN" b="1" dirty="0" err="1">
                <a:solidFill>
                  <a:srgbClr val="784B23"/>
                </a:solidFill>
              </a:rPr>
              <a:t>d_id</a:t>
            </a:r>
            <a:r>
              <a:rPr lang="en-US" altLang="zh-CN" b="1" dirty="0">
                <a:solidFill>
                  <a:srgbClr val="784B23"/>
                </a:solidFill>
              </a:rPr>
              <a:t>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圆角矩形 26"/>
          <p:cNvSpPr/>
          <p:nvPr/>
        </p:nvSpPr>
        <p:spPr>
          <a:xfrm>
            <a:off x="1347185" y="4166324"/>
            <a:ext cx="10262481" cy="121148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TextBox 38"/>
          <p:cNvSpPr txBox="1"/>
          <p:nvPr/>
        </p:nvSpPr>
        <p:spPr>
          <a:xfrm>
            <a:off x="1881583" y="4356569"/>
            <a:ext cx="96407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右外连接： （以右表为基准）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对两张表做连接的时候，在连接条件不匹配的时候</a:t>
            </a:r>
            <a:endParaRPr lang="zh-CN" altLang="en-US" dirty="0"/>
          </a:p>
          <a:p>
            <a:r>
              <a:rPr lang="zh-CN" altLang="en-US" dirty="0"/>
              <a:t>留下右表中的数据，而左表中的数据以</a:t>
            </a:r>
            <a:r>
              <a:rPr lang="en-US" altLang="zh-CN" dirty="0"/>
              <a:t>NULL</a:t>
            </a:r>
            <a:r>
              <a:rPr lang="zh-CN" altLang="en-US" dirty="0"/>
              <a:t>填充</a:t>
            </a:r>
            <a:endParaRPr lang="zh-CN" altLang="en-US" dirty="0"/>
          </a:p>
        </p:txBody>
      </p:sp>
      <p:sp>
        <p:nvSpPr>
          <p:cNvPr id="22" name="矩形 93"/>
          <p:cNvSpPr/>
          <p:nvPr/>
        </p:nvSpPr>
        <p:spPr>
          <a:xfrm>
            <a:off x="1272459" y="4101597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矩形 93"/>
          <p:cNvSpPr/>
          <p:nvPr/>
        </p:nvSpPr>
        <p:spPr>
          <a:xfrm rot="10800000">
            <a:off x="11248347" y="5040796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1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600"/>
                            </p:stCondLst>
                            <p:childTnLst>
                              <p:par>
                                <p:cTn id="1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00"/>
                            </p:stCondLst>
                            <p:childTnLst>
                              <p:par>
                                <p:cTn id="39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" grpId="0" animBg="1"/>
      <p:bldP spid="10" grpId="0"/>
      <p:bldP spid="11" grpId="0" animBg="1"/>
      <p:bldP spid="12" grpId="0" animBg="1"/>
      <p:bldP spid="13" grpId="0"/>
      <p:bldP spid="18" grpId="0"/>
      <p:bldP spid="19" grpId="0"/>
      <p:bldP spid="20" grpId="0" animBg="1"/>
      <p:bldP spid="21" grpId="0"/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总结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837209" y="2700568"/>
            <a:ext cx="3207254" cy="3207258"/>
            <a:chOff x="3243850" y="1410513"/>
            <a:chExt cx="2553424" cy="2553427"/>
          </a:xfrm>
        </p:grpSpPr>
        <p:sp>
          <p:nvSpPr>
            <p:cNvPr id="20" name="箭头1"/>
            <p:cNvSpPr>
              <a:spLocks noChangeAspect="1"/>
            </p:cNvSpPr>
            <p:nvPr/>
          </p:nvSpPr>
          <p:spPr bwMode="auto">
            <a:xfrm>
              <a:off x="4541393" y="1410513"/>
              <a:ext cx="1255881" cy="1446348"/>
            </a:xfrm>
            <a:custGeom>
              <a:avLst/>
              <a:gdLst>
                <a:gd name="T0" fmla="*/ 35 w 1260"/>
                <a:gd name="T1" fmla="*/ 1 h 1451"/>
                <a:gd name="T2" fmla="*/ 100 w 1260"/>
                <a:gd name="T3" fmla="*/ 6 h 1451"/>
                <a:gd name="T4" fmla="*/ 162 w 1260"/>
                <a:gd name="T5" fmla="*/ 13 h 1451"/>
                <a:gd name="T6" fmla="*/ 225 w 1260"/>
                <a:gd name="T7" fmla="*/ 23 h 1451"/>
                <a:gd name="T8" fmla="*/ 285 w 1260"/>
                <a:gd name="T9" fmla="*/ 37 h 1451"/>
                <a:gd name="T10" fmla="*/ 345 w 1260"/>
                <a:gd name="T11" fmla="*/ 53 h 1451"/>
                <a:gd name="T12" fmla="*/ 404 w 1260"/>
                <a:gd name="T13" fmla="*/ 72 h 1451"/>
                <a:gd name="T14" fmla="*/ 461 w 1260"/>
                <a:gd name="T15" fmla="*/ 94 h 1451"/>
                <a:gd name="T16" fmla="*/ 517 w 1260"/>
                <a:gd name="T17" fmla="*/ 119 h 1451"/>
                <a:gd name="T18" fmla="*/ 572 w 1260"/>
                <a:gd name="T19" fmla="*/ 145 h 1451"/>
                <a:gd name="T20" fmla="*/ 625 w 1260"/>
                <a:gd name="T21" fmla="*/ 175 h 1451"/>
                <a:gd name="T22" fmla="*/ 676 w 1260"/>
                <a:gd name="T23" fmla="*/ 206 h 1451"/>
                <a:gd name="T24" fmla="*/ 726 w 1260"/>
                <a:gd name="T25" fmla="*/ 240 h 1451"/>
                <a:gd name="T26" fmla="*/ 774 w 1260"/>
                <a:gd name="T27" fmla="*/ 277 h 1451"/>
                <a:gd name="T28" fmla="*/ 820 w 1260"/>
                <a:gd name="T29" fmla="*/ 316 h 1451"/>
                <a:gd name="T30" fmla="*/ 866 w 1260"/>
                <a:gd name="T31" fmla="*/ 356 h 1451"/>
                <a:gd name="T32" fmla="*/ 908 w 1260"/>
                <a:gd name="T33" fmla="*/ 398 h 1451"/>
                <a:gd name="T34" fmla="*/ 948 w 1260"/>
                <a:gd name="T35" fmla="*/ 444 h 1451"/>
                <a:gd name="T36" fmla="*/ 986 w 1260"/>
                <a:gd name="T37" fmla="*/ 490 h 1451"/>
                <a:gd name="T38" fmla="*/ 1023 w 1260"/>
                <a:gd name="T39" fmla="*/ 538 h 1451"/>
                <a:gd name="T40" fmla="*/ 1057 w 1260"/>
                <a:gd name="T41" fmla="*/ 589 h 1451"/>
                <a:gd name="T42" fmla="*/ 1088 w 1260"/>
                <a:gd name="T43" fmla="*/ 640 h 1451"/>
                <a:gd name="T44" fmla="*/ 1117 w 1260"/>
                <a:gd name="T45" fmla="*/ 693 h 1451"/>
                <a:gd name="T46" fmla="*/ 1144 w 1260"/>
                <a:gd name="T47" fmla="*/ 748 h 1451"/>
                <a:gd name="T48" fmla="*/ 1168 w 1260"/>
                <a:gd name="T49" fmla="*/ 804 h 1451"/>
                <a:gd name="T50" fmla="*/ 1190 w 1260"/>
                <a:gd name="T51" fmla="*/ 861 h 1451"/>
                <a:gd name="T52" fmla="*/ 1209 w 1260"/>
                <a:gd name="T53" fmla="*/ 921 h 1451"/>
                <a:gd name="T54" fmla="*/ 1224 w 1260"/>
                <a:gd name="T55" fmla="*/ 980 h 1451"/>
                <a:gd name="T56" fmla="*/ 1237 w 1260"/>
                <a:gd name="T57" fmla="*/ 1042 h 1451"/>
                <a:gd name="T58" fmla="*/ 1248 w 1260"/>
                <a:gd name="T59" fmla="*/ 1104 h 1451"/>
                <a:gd name="T60" fmla="*/ 1255 w 1260"/>
                <a:gd name="T61" fmla="*/ 1166 h 1451"/>
                <a:gd name="T62" fmla="*/ 1259 w 1260"/>
                <a:gd name="T63" fmla="*/ 1231 h 1451"/>
                <a:gd name="T64" fmla="*/ 921 w 1260"/>
                <a:gd name="T65" fmla="*/ 1451 h 1451"/>
                <a:gd name="T66" fmla="*/ 622 w 1260"/>
                <a:gd name="T67" fmla="*/ 1231 h 1451"/>
                <a:gd name="T68" fmla="*/ 616 w 1260"/>
                <a:gd name="T69" fmla="*/ 1184 h 1451"/>
                <a:gd name="T70" fmla="*/ 608 w 1260"/>
                <a:gd name="T71" fmla="*/ 1139 h 1451"/>
                <a:gd name="T72" fmla="*/ 597 w 1260"/>
                <a:gd name="T73" fmla="*/ 1096 h 1451"/>
                <a:gd name="T74" fmla="*/ 588 w 1260"/>
                <a:gd name="T75" fmla="*/ 1067 h 1451"/>
                <a:gd name="T76" fmla="*/ 572 w 1260"/>
                <a:gd name="T77" fmla="*/ 1025 h 1451"/>
                <a:gd name="T78" fmla="*/ 559 w 1260"/>
                <a:gd name="T79" fmla="*/ 998 h 1451"/>
                <a:gd name="T80" fmla="*/ 539 w 1260"/>
                <a:gd name="T81" fmla="*/ 959 h 1451"/>
                <a:gd name="T82" fmla="*/ 523 w 1260"/>
                <a:gd name="T83" fmla="*/ 934 h 1451"/>
                <a:gd name="T84" fmla="*/ 498 w 1260"/>
                <a:gd name="T85" fmla="*/ 898 h 1451"/>
                <a:gd name="T86" fmla="*/ 480 w 1260"/>
                <a:gd name="T87" fmla="*/ 874 h 1451"/>
                <a:gd name="T88" fmla="*/ 461 w 1260"/>
                <a:gd name="T89" fmla="*/ 852 h 1451"/>
                <a:gd name="T90" fmla="*/ 431 w 1260"/>
                <a:gd name="T91" fmla="*/ 821 h 1451"/>
                <a:gd name="T92" fmla="*/ 399 w 1260"/>
                <a:gd name="T93" fmla="*/ 791 h 1451"/>
                <a:gd name="T94" fmla="*/ 375 w 1260"/>
                <a:gd name="T95" fmla="*/ 773 h 1451"/>
                <a:gd name="T96" fmla="*/ 352 w 1260"/>
                <a:gd name="T97" fmla="*/ 755 h 1451"/>
                <a:gd name="T98" fmla="*/ 328 w 1260"/>
                <a:gd name="T99" fmla="*/ 739 h 1451"/>
                <a:gd name="T100" fmla="*/ 290 w 1260"/>
                <a:gd name="T101" fmla="*/ 716 h 1451"/>
                <a:gd name="T102" fmla="*/ 264 w 1260"/>
                <a:gd name="T103" fmla="*/ 702 h 1451"/>
                <a:gd name="T104" fmla="*/ 223 w 1260"/>
                <a:gd name="T105" fmla="*/ 684 h 1451"/>
                <a:gd name="T106" fmla="*/ 181 w 1260"/>
                <a:gd name="T107" fmla="*/ 669 h 1451"/>
                <a:gd name="T108" fmla="*/ 137 w 1260"/>
                <a:gd name="T109" fmla="*/ 656 h 1451"/>
                <a:gd name="T110" fmla="*/ 108 w 1260"/>
                <a:gd name="T111" fmla="*/ 649 h 1451"/>
                <a:gd name="T112" fmla="*/ 63 w 1260"/>
                <a:gd name="T113" fmla="*/ 642 h 1451"/>
                <a:gd name="T114" fmla="*/ 31 w 1260"/>
                <a:gd name="T115" fmla="*/ 639 h 1451"/>
                <a:gd name="T116" fmla="*/ 0 w 1260"/>
                <a:gd name="T117" fmla="*/ 637 h 1451"/>
                <a:gd name="T118" fmla="*/ 3 w 1260"/>
                <a:gd name="T119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0" h="1451">
                  <a:moveTo>
                    <a:pt x="3" y="0"/>
                  </a:moveTo>
                  <a:lnTo>
                    <a:pt x="35" y="1"/>
                  </a:lnTo>
                  <a:lnTo>
                    <a:pt x="68" y="3"/>
                  </a:lnTo>
                  <a:lnTo>
                    <a:pt x="100" y="6"/>
                  </a:lnTo>
                  <a:lnTo>
                    <a:pt x="131" y="9"/>
                  </a:lnTo>
                  <a:lnTo>
                    <a:pt x="162" y="13"/>
                  </a:lnTo>
                  <a:lnTo>
                    <a:pt x="193" y="18"/>
                  </a:lnTo>
                  <a:lnTo>
                    <a:pt x="225" y="23"/>
                  </a:lnTo>
                  <a:lnTo>
                    <a:pt x="255" y="30"/>
                  </a:lnTo>
                  <a:lnTo>
                    <a:pt x="285" y="37"/>
                  </a:lnTo>
                  <a:lnTo>
                    <a:pt x="315" y="44"/>
                  </a:lnTo>
                  <a:lnTo>
                    <a:pt x="345" y="53"/>
                  </a:lnTo>
                  <a:lnTo>
                    <a:pt x="374" y="62"/>
                  </a:lnTo>
                  <a:lnTo>
                    <a:pt x="404" y="72"/>
                  </a:lnTo>
                  <a:lnTo>
                    <a:pt x="433" y="83"/>
                  </a:lnTo>
                  <a:lnTo>
                    <a:pt x="461" y="94"/>
                  </a:lnTo>
                  <a:lnTo>
                    <a:pt x="489" y="106"/>
                  </a:lnTo>
                  <a:lnTo>
                    <a:pt x="517" y="119"/>
                  </a:lnTo>
                  <a:lnTo>
                    <a:pt x="545" y="132"/>
                  </a:lnTo>
                  <a:lnTo>
                    <a:pt x="572" y="145"/>
                  </a:lnTo>
                  <a:lnTo>
                    <a:pt x="599" y="160"/>
                  </a:lnTo>
                  <a:lnTo>
                    <a:pt x="625" y="175"/>
                  </a:lnTo>
                  <a:lnTo>
                    <a:pt x="651" y="190"/>
                  </a:lnTo>
                  <a:lnTo>
                    <a:pt x="676" y="206"/>
                  </a:lnTo>
                  <a:lnTo>
                    <a:pt x="702" y="223"/>
                  </a:lnTo>
                  <a:lnTo>
                    <a:pt x="726" y="240"/>
                  </a:lnTo>
                  <a:lnTo>
                    <a:pt x="751" y="259"/>
                  </a:lnTo>
                  <a:lnTo>
                    <a:pt x="774" y="277"/>
                  </a:lnTo>
                  <a:lnTo>
                    <a:pt x="798" y="296"/>
                  </a:lnTo>
                  <a:lnTo>
                    <a:pt x="820" y="316"/>
                  </a:lnTo>
                  <a:lnTo>
                    <a:pt x="843" y="336"/>
                  </a:lnTo>
                  <a:lnTo>
                    <a:pt x="866" y="356"/>
                  </a:lnTo>
                  <a:lnTo>
                    <a:pt x="887" y="377"/>
                  </a:lnTo>
                  <a:lnTo>
                    <a:pt x="908" y="398"/>
                  </a:lnTo>
                  <a:lnTo>
                    <a:pt x="928" y="421"/>
                  </a:lnTo>
                  <a:lnTo>
                    <a:pt x="948" y="444"/>
                  </a:lnTo>
                  <a:lnTo>
                    <a:pt x="967" y="467"/>
                  </a:lnTo>
                  <a:lnTo>
                    <a:pt x="986" y="490"/>
                  </a:lnTo>
                  <a:lnTo>
                    <a:pt x="1004" y="514"/>
                  </a:lnTo>
                  <a:lnTo>
                    <a:pt x="1023" y="538"/>
                  </a:lnTo>
                  <a:lnTo>
                    <a:pt x="1040" y="564"/>
                  </a:lnTo>
                  <a:lnTo>
                    <a:pt x="1057" y="589"/>
                  </a:lnTo>
                  <a:lnTo>
                    <a:pt x="1073" y="614"/>
                  </a:lnTo>
                  <a:lnTo>
                    <a:pt x="1088" y="640"/>
                  </a:lnTo>
                  <a:lnTo>
                    <a:pt x="1103" y="666"/>
                  </a:lnTo>
                  <a:lnTo>
                    <a:pt x="1117" y="693"/>
                  </a:lnTo>
                  <a:lnTo>
                    <a:pt x="1131" y="720"/>
                  </a:lnTo>
                  <a:lnTo>
                    <a:pt x="1144" y="748"/>
                  </a:lnTo>
                  <a:lnTo>
                    <a:pt x="1156" y="776"/>
                  </a:lnTo>
                  <a:lnTo>
                    <a:pt x="1168" y="804"/>
                  </a:lnTo>
                  <a:lnTo>
                    <a:pt x="1180" y="833"/>
                  </a:lnTo>
                  <a:lnTo>
                    <a:pt x="1190" y="861"/>
                  </a:lnTo>
                  <a:lnTo>
                    <a:pt x="1200" y="891"/>
                  </a:lnTo>
                  <a:lnTo>
                    <a:pt x="1209" y="921"/>
                  </a:lnTo>
                  <a:lnTo>
                    <a:pt x="1217" y="950"/>
                  </a:lnTo>
                  <a:lnTo>
                    <a:pt x="1224" y="980"/>
                  </a:lnTo>
                  <a:lnTo>
                    <a:pt x="1231" y="1010"/>
                  </a:lnTo>
                  <a:lnTo>
                    <a:pt x="1237" y="1042"/>
                  </a:lnTo>
                  <a:lnTo>
                    <a:pt x="1243" y="1073"/>
                  </a:lnTo>
                  <a:lnTo>
                    <a:pt x="1248" y="1104"/>
                  </a:lnTo>
                  <a:lnTo>
                    <a:pt x="1252" y="1135"/>
                  </a:lnTo>
                  <a:lnTo>
                    <a:pt x="1255" y="1166"/>
                  </a:lnTo>
                  <a:lnTo>
                    <a:pt x="1257" y="1198"/>
                  </a:lnTo>
                  <a:lnTo>
                    <a:pt x="1259" y="1231"/>
                  </a:lnTo>
                  <a:lnTo>
                    <a:pt x="1260" y="1263"/>
                  </a:lnTo>
                  <a:lnTo>
                    <a:pt x="921" y="1451"/>
                  </a:lnTo>
                  <a:lnTo>
                    <a:pt x="622" y="1246"/>
                  </a:lnTo>
                  <a:lnTo>
                    <a:pt x="622" y="1231"/>
                  </a:lnTo>
                  <a:lnTo>
                    <a:pt x="620" y="1215"/>
                  </a:lnTo>
                  <a:lnTo>
                    <a:pt x="616" y="1184"/>
                  </a:lnTo>
                  <a:lnTo>
                    <a:pt x="611" y="1154"/>
                  </a:lnTo>
                  <a:lnTo>
                    <a:pt x="608" y="1139"/>
                  </a:lnTo>
                  <a:lnTo>
                    <a:pt x="605" y="1125"/>
                  </a:lnTo>
                  <a:lnTo>
                    <a:pt x="597" y="1096"/>
                  </a:lnTo>
                  <a:lnTo>
                    <a:pt x="593" y="1082"/>
                  </a:lnTo>
                  <a:lnTo>
                    <a:pt x="588" y="1067"/>
                  </a:lnTo>
                  <a:lnTo>
                    <a:pt x="577" y="1039"/>
                  </a:lnTo>
                  <a:lnTo>
                    <a:pt x="572" y="1025"/>
                  </a:lnTo>
                  <a:lnTo>
                    <a:pt x="566" y="1012"/>
                  </a:lnTo>
                  <a:lnTo>
                    <a:pt x="559" y="998"/>
                  </a:lnTo>
                  <a:lnTo>
                    <a:pt x="553" y="985"/>
                  </a:lnTo>
                  <a:lnTo>
                    <a:pt x="539" y="959"/>
                  </a:lnTo>
                  <a:lnTo>
                    <a:pt x="530" y="947"/>
                  </a:lnTo>
                  <a:lnTo>
                    <a:pt x="523" y="934"/>
                  </a:lnTo>
                  <a:lnTo>
                    <a:pt x="506" y="910"/>
                  </a:lnTo>
                  <a:lnTo>
                    <a:pt x="498" y="898"/>
                  </a:lnTo>
                  <a:lnTo>
                    <a:pt x="489" y="887"/>
                  </a:lnTo>
                  <a:lnTo>
                    <a:pt x="480" y="874"/>
                  </a:lnTo>
                  <a:lnTo>
                    <a:pt x="471" y="863"/>
                  </a:lnTo>
                  <a:lnTo>
                    <a:pt x="461" y="852"/>
                  </a:lnTo>
                  <a:lnTo>
                    <a:pt x="451" y="841"/>
                  </a:lnTo>
                  <a:lnTo>
                    <a:pt x="431" y="821"/>
                  </a:lnTo>
                  <a:lnTo>
                    <a:pt x="410" y="801"/>
                  </a:lnTo>
                  <a:lnTo>
                    <a:pt x="399" y="791"/>
                  </a:lnTo>
                  <a:lnTo>
                    <a:pt x="388" y="782"/>
                  </a:lnTo>
                  <a:lnTo>
                    <a:pt x="375" y="773"/>
                  </a:lnTo>
                  <a:lnTo>
                    <a:pt x="364" y="764"/>
                  </a:lnTo>
                  <a:lnTo>
                    <a:pt x="352" y="755"/>
                  </a:lnTo>
                  <a:lnTo>
                    <a:pt x="340" y="747"/>
                  </a:lnTo>
                  <a:lnTo>
                    <a:pt x="328" y="739"/>
                  </a:lnTo>
                  <a:lnTo>
                    <a:pt x="315" y="731"/>
                  </a:lnTo>
                  <a:lnTo>
                    <a:pt x="290" y="716"/>
                  </a:lnTo>
                  <a:lnTo>
                    <a:pt x="277" y="709"/>
                  </a:lnTo>
                  <a:lnTo>
                    <a:pt x="264" y="702"/>
                  </a:lnTo>
                  <a:lnTo>
                    <a:pt x="237" y="690"/>
                  </a:lnTo>
                  <a:lnTo>
                    <a:pt x="223" y="684"/>
                  </a:lnTo>
                  <a:lnTo>
                    <a:pt x="209" y="678"/>
                  </a:lnTo>
                  <a:lnTo>
                    <a:pt x="181" y="669"/>
                  </a:lnTo>
                  <a:lnTo>
                    <a:pt x="152" y="660"/>
                  </a:lnTo>
                  <a:lnTo>
                    <a:pt x="137" y="656"/>
                  </a:lnTo>
                  <a:lnTo>
                    <a:pt x="123" y="653"/>
                  </a:lnTo>
                  <a:lnTo>
                    <a:pt x="108" y="649"/>
                  </a:lnTo>
                  <a:lnTo>
                    <a:pt x="93" y="647"/>
                  </a:lnTo>
                  <a:lnTo>
                    <a:pt x="63" y="642"/>
                  </a:lnTo>
                  <a:lnTo>
                    <a:pt x="47" y="640"/>
                  </a:lnTo>
                  <a:lnTo>
                    <a:pt x="31" y="639"/>
                  </a:lnTo>
                  <a:lnTo>
                    <a:pt x="16" y="638"/>
                  </a:lnTo>
                  <a:lnTo>
                    <a:pt x="0" y="637"/>
                  </a:lnTo>
                  <a:lnTo>
                    <a:pt x="197" y="3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D86BA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48197" rIns="0" bIns="48197" anchor="ctr"/>
            <a:lstStyle/>
            <a:p>
              <a:pPr algn="ctr" defTabSz="1285240">
                <a:lnSpc>
                  <a:spcPct val="120000"/>
                </a:lnSpc>
                <a:spcBef>
                  <a:spcPts val="475"/>
                </a:spcBef>
                <a:spcAft>
                  <a:spcPts val="475"/>
                </a:spcAft>
                <a:defRPr/>
              </a:pPr>
              <a:endParaRPr lang="en-US" sz="2250" kern="0">
                <a:solidFill>
                  <a:srgbClr val="080808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箭头4"/>
            <p:cNvSpPr>
              <a:spLocks noChangeAspect="1"/>
            </p:cNvSpPr>
            <p:nvPr/>
          </p:nvSpPr>
          <p:spPr bwMode="auto">
            <a:xfrm>
              <a:off x="3243850" y="1412001"/>
              <a:ext cx="1425514" cy="1319866"/>
            </a:xfrm>
            <a:custGeom>
              <a:avLst/>
              <a:gdLst>
                <a:gd name="T0" fmla="*/ 637 w 1431"/>
                <a:gd name="T1" fmla="*/ 1302 h 1325"/>
                <a:gd name="T2" fmla="*/ 637 w 1431"/>
                <a:gd name="T3" fmla="*/ 1248 h 1325"/>
                <a:gd name="T4" fmla="*/ 640 w 1431"/>
                <a:gd name="T5" fmla="*/ 1217 h 1325"/>
                <a:gd name="T6" fmla="*/ 646 w 1431"/>
                <a:gd name="T7" fmla="*/ 1170 h 1325"/>
                <a:gd name="T8" fmla="*/ 655 w 1431"/>
                <a:gd name="T9" fmla="*/ 1125 h 1325"/>
                <a:gd name="T10" fmla="*/ 663 w 1431"/>
                <a:gd name="T11" fmla="*/ 1095 h 1325"/>
                <a:gd name="T12" fmla="*/ 678 w 1431"/>
                <a:gd name="T13" fmla="*/ 1052 h 1325"/>
                <a:gd name="T14" fmla="*/ 689 w 1431"/>
                <a:gd name="T15" fmla="*/ 1024 h 1325"/>
                <a:gd name="T16" fmla="*/ 708 w 1431"/>
                <a:gd name="T17" fmla="*/ 983 h 1325"/>
                <a:gd name="T18" fmla="*/ 724 w 1431"/>
                <a:gd name="T19" fmla="*/ 957 h 1325"/>
                <a:gd name="T20" fmla="*/ 739 w 1431"/>
                <a:gd name="T21" fmla="*/ 932 h 1325"/>
                <a:gd name="T22" fmla="*/ 756 w 1431"/>
                <a:gd name="T23" fmla="*/ 907 h 1325"/>
                <a:gd name="T24" fmla="*/ 773 w 1431"/>
                <a:gd name="T25" fmla="*/ 884 h 1325"/>
                <a:gd name="T26" fmla="*/ 792 w 1431"/>
                <a:gd name="T27" fmla="*/ 860 h 1325"/>
                <a:gd name="T28" fmla="*/ 822 w 1431"/>
                <a:gd name="T29" fmla="*/ 827 h 1325"/>
                <a:gd name="T30" fmla="*/ 843 w 1431"/>
                <a:gd name="T31" fmla="*/ 807 h 1325"/>
                <a:gd name="T32" fmla="*/ 877 w 1431"/>
                <a:gd name="T33" fmla="*/ 778 h 1325"/>
                <a:gd name="T34" fmla="*/ 901 w 1431"/>
                <a:gd name="T35" fmla="*/ 760 h 1325"/>
                <a:gd name="T36" fmla="*/ 938 w 1431"/>
                <a:gd name="T37" fmla="*/ 735 h 1325"/>
                <a:gd name="T38" fmla="*/ 976 w 1431"/>
                <a:gd name="T39" fmla="*/ 711 h 1325"/>
                <a:gd name="T40" fmla="*/ 1003 w 1431"/>
                <a:gd name="T41" fmla="*/ 698 h 1325"/>
                <a:gd name="T42" fmla="*/ 1030 w 1431"/>
                <a:gd name="T43" fmla="*/ 686 h 1325"/>
                <a:gd name="T44" fmla="*/ 1059 w 1431"/>
                <a:gd name="T45" fmla="*/ 675 h 1325"/>
                <a:gd name="T46" fmla="*/ 1117 w 1431"/>
                <a:gd name="T47" fmla="*/ 657 h 1325"/>
                <a:gd name="T48" fmla="*/ 1147 w 1431"/>
                <a:gd name="T49" fmla="*/ 649 h 1325"/>
                <a:gd name="T50" fmla="*/ 1192 w 1431"/>
                <a:gd name="T51" fmla="*/ 642 h 1325"/>
                <a:gd name="T52" fmla="*/ 1224 w 1431"/>
                <a:gd name="T53" fmla="*/ 638 h 1325"/>
                <a:gd name="T54" fmla="*/ 1431 w 1431"/>
                <a:gd name="T55" fmla="*/ 334 h 1325"/>
                <a:gd name="T56" fmla="*/ 1207 w 1431"/>
                <a:gd name="T57" fmla="*/ 1 h 1325"/>
                <a:gd name="T58" fmla="*/ 1142 w 1431"/>
                <a:gd name="T59" fmla="*/ 6 h 1325"/>
                <a:gd name="T60" fmla="*/ 1080 w 1431"/>
                <a:gd name="T61" fmla="*/ 15 h 1325"/>
                <a:gd name="T62" fmla="*/ 1018 w 1431"/>
                <a:gd name="T63" fmla="*/ 26 h 1325"/>
                <a:gd name="T64" fmla="*/ 957 w 1431"/>
                <a:gd name="T65" fmla="*/ 40 h 1325"/>
                <a:gd name="T66" fmla="*/ 898 w 1431"/>
                <a:gd name="T67" fmla="*/ 57 h 1325"/>
                <a:gd name="T68" fmla="*/ 839 w 1431"/>
                <a:gd name="T69" fmla="*/ 76 h 1325"/>
                <a:gd name="T70" fmla="*/ 783 w 1431"/>
                <a:gd name="T71" fmla="*/ 100 h 1325"/>
                <a:gd name="T72" fmla="*/ 728 w 1431"/>
                <a:gd name="T73" fmla="*/ 125 h 1325"/>
                <a:gd name="T74" fmla="*/ 673 w 1431"/>
                <a:gd name="T75" fmla="*/ 152 h 1325"/>
                <a:gd name="T76" fmla="*/ 620 w 1431"/>
                <a:gd name="T77" fmla="*/ 182 h 1325"/>
                <a:gd name="T78" fmla="*/ 570 w 1431"/>
                <a:gd name="T79" fmla="*/ 214 h 1325"/>
                <a:gd name="T80" fmla="*/ 520 w 1431"/>
                <a:gd name="T81" fmla="*/ 250 h 1325"/>
                <a:gd name="T82" fmla="*/ 472 w 1431"/>
                <a:gd name="T83" fmla="*/ 287 h 1325"/>
                <a:gd name="T84" fmla="*/ 427 w 1431"/>
                <a:gd name="T85" fmla="*/ 325 h 1325"/>
                <a:gd name="T86" fmla="*/ 382 w 1431"/>
                <a:gd name="T87" fmla="*/ 366 h 1325"/>
                <a:gd name="T88" fmla="*/ 341 w 1431"/>
                <a:gd name="T89" fmla="*/ 410 h 1325"/>
                <a:gd name="T90" fmla="*/ 301 w 1431"/>
                <a:gd name="T91" fmla="*/ 455 h 1325"/>
                <a:gd name="T92" fmla="*/ 263 w 1431"/>
                <a:gd name="T93" fmla="*/ 502 h 1325"/>
                <a:gd name="T94" fmla="*/ 227 w 1431"/>
                <a:gd name="T95" fmla="*/ 550 h 1325"/>
                <a:gd name="T96" fmla="*/ 194 w 1431"/>
                <a:gd name="T97" fmla="*/ 602 h 1325"/>
                <a:gd name="T98" fmla="*/ 163 w 1431"/>
                <a:gd name="T99" fmla="*/ 653 h 1325"/>
                <a:gd name="T100" fmla="*/ 135 w 1431"/>
                <a:gd name="T101" fmla="*/ 707 h 1325"/>
                <a:gd name="T102" fmla="*/ 109 w 1431"/>
                <a:gd name="T103" fmla="*/ 762 h 1325"/>
                <a:gd name="T104" fmla="*/ 86 w 1431"/>
                <a:gd name="T105" fmla="*/ 819 h 1325"/>
                <a:gd name="T106" fmla="*/ 64 w 1431"/>
                <a:gd name="T107" fmla="*/ 876 h 1325"/>
                <a:gd name="T108" fmla="*/ 47 w 1431"/>
                <a:gd name="T109" fmla="*/ 936 h 1325"/>
                <a:gd name="T110" fmla="*/ 31 w 1431"/>
                <a:gd name="T111" fmla="*/ 996 h 1325"/>
                <a:gd name="T112" fmla="*/ 19 w 1431"/>
                <a:gd name="T113" fmla="*/ 1058 h 1325"/>
                <a:gd name="T114" fmla="*/ 10 w 1431"/>
                <a:gd name="T115" fmla="*/ 1120 h 1325"/>
                <a:gd name="T116" fmla="*/ 4 w 1431"/>
                <a:gd name="T117" fmla="*/ 1183 h 1325"/>
                <a:gd name="T118" fmla="*/ 1 w 1431"/>
                <a:gd name="T119" fmla="*/ 1247 h 1325"/>
                <a:gd name="T120" fmla="*/ 1 w 1431"/>
                <a:gd name="T121" fmla="*/ 1302 h 1325"/>
                <a:gd name="T122" fmla="*/ 335 w 1431"/>
                <a:gd name="T123" fmla="*/ 1129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1" h="1325">
                  <a:moveTo>
                    <a:pt x="638" y="1324"/>
                  </a:moveTo>
                  <a:lnTo>
                    <a:pt x="637" y="1302"/>
                  </a:lnTo>
                  <a:lnTo>
                    <a:pt x="637" y="1280"/>
                  </a:lnTo>
                  <a:lnTo>
                    <a:pt x="637" y="1248"/>
                  </a:lnTo>
                  <a:lnTo>
                    <a:pt x="638" y="1232"/>
                  </a:lnTo>
                  <a:lnTo>
                    <a:pt x="640" y="1217"/>
                  </a:lnTo>
                  <a:lnTo>
                    <a:pt x="644" y="1185"/>
                  </a:lnTo>
                  <a:lnTo>
                    <a:pt x="646" y="1170"/>
                  </a:lnTo>
                  <a:lnTo>
                    <a:pt x="649" y="1154"/>
                  </a:lnTo>
                  <a:lnTo>
                    <a:pt x="655" y="1125"/>
                  </a:lnTo>
                  <a:lnTo>
                    <a:pt x="659" y="1110"/>
                  </a:lnTo>
                  <a:lnTo>
                    <a:pt x="663" y="1095"/>
                  </a:lnTo>
                  <a:lnTo>
                    <a:pt x="673" y="1067"/>
                  </a:lnTo>
                  <a:lnTo>
                    <a:pt x="678" y="1052"/>
                  </a:lnTo>
                  <a:lnTo>
                    <a:pt x="683" y="1038"/>
                  </a:lnTo>
                  <a:lnTo>
                    <a:pt x="689" y="1024"/>
                  </a:lnTo>
                  <a:lnTo>
                    <a:pt x="695" y="1010"/>
                  </a:lnTo>
                  <a:lnTo>
                    <a:pt x="708" y="983"/>
                  </a:lnTo>
                  <a:lnTo>
                    <a:pt x="715" y="970"/>
                  </a:lnTo>
                  <a:lnTo>
                    <a:pt x="724" y="957"/>
                  </a:lnTo>
                  <a:lnTo>
                    <a:pt x="731" y="944"/>
                  </a:lnTo>
                  <a:lnTo>
                    <a:pt x="739" y="932"/>
                  </a:lnTo>
                  <a:lnTo>
                    <a:pt x="747" y="920"/>
                  </a:lnTo>
                  <a:lnTo>
                    <a:pt x="756" y="907"/>
                  </a:lnTo>
                  <a:lnTo>
                    <a:pt x="764" y="895"/>
                  </a:lnTo>
                  <a:lnTo>
                    <a:pt x="773" y="884"/>
                  </a:lnTo>
                  <a:lnTo>
                    <a:pt x="783" y="871"/>
                  </a:lnTo>
                  <a:lnTo>
                    <a:pt x="792" y="860"/>
                  </a:lnTo>
                  <a:lnTo>
                    <a:pt x="812" y="838"/>
                  </a:lnTo>
                  <a:lnTo>
                    <a:pt x="822" y="827"/>
                  </a:lnTo>
                  <a:lnTo>
                    <a:pt x="832" y="817"/>
                  </a:lnTo>
                  <a:lnTo>
                    <a:pt x="843" y="807"/>
                  </a:lnTo>
                  <a:lnTo>
                    <a:pt x="854" y="797"/>
                  </a:lnTo>
                  <a:lnTo>
                    <a:pt x="877" y="778"/>
                  </a:lnTo>
                  <a:lnTo>
                    <a:pt x="889" y="769"/>
                  </a:lnTo>
                  <a:lnTo>
                    <a:pt x="901" y="760"/>
                  </a:lnTo>
                  <a:lnTo>
                    <a:pt x="925" y="743"/>
                  </a:lnTo>
                  <a:lnTo>
                    <a:pt x="938" y="735"/>
                  </a:lnTo>
                  <a:lnTo>
                    <a:pt x="951" y="727"/>
                  </a:lnTo>
                  <a:lnTo>
                    <a:pt x="976" y="711"/>
                  </a:lnTo>
                  <a:lnTo>
                    <a:pt x="990" y="705"/>
                  </a:lnTo>
                  <a:lnTo>
                    <a:pt x="1003" y="698"/>
                  </a:lnTo>
                  <a:lnTo>
                    <a:pt x="1017" y="692"/>
                  </a:lnTo>
                  <a:lnTo>
                    <a:pt x="1030" y="686"/>
                  </a:lnTo>
                  <a:lnTo>
                    <a:pt x="1045" y="680"/>
                  </a:lnTo>
                  <a:lnTo>
                    <a:pt x="1059" y="675"/>
                  </a:lnTo>
                  <a:lnTo>
                    <a:pt x="1088" y="665"/>
                  </a:lnTo>
                  <a:lnTo>
                    <a:pt x="1117" y="657"/>
                  </a:lnTo>
                  <a:lnTo>
                    <a:pt x="1132" y="653"/>
                  </a:lnTo>
                  <a:lnTo>
                    <a:pt x="1147" y="649"/>
                  </a:lnTo>
                  <a:lnTo>
                    <a:pt x="1177" y="644"/>
                  </a:lnTo>
                  <a:lnTo>
                    <a:pt x="1192" y="642"/>
                  </a:lnTo>
                  <a:lnTo>
                    <a:pt x="1209" y="640"/>
                  </a:lnTo>
                  <a:lnTo>
                    <a:pt x="1224" y="638"/>
                  </a:lnTo>
                  <a:lnTo>
                    <a:pt x="1240" y="637"/>
                  </a:lnTo>
                  <a:lnTo>
                    <a:pt x="1431" y="334"/>
                  </a:lnTo>
                  <a:lnTo>
                    <a:pt x="1239" y="0"/>
                  </a:lnTo>
                  <a:lnTo>
                    <a:pt x="1207" y="1"/>
                  </a:lnTo>
                  <a:lnTo>
                    <a:pt x="1174" y="3"/>
                  </a:lnTo>
                  <a:lnTo>
                    <a:pt x="1142" y="6"/>
                  </a:lnTo>
                  <a:lnTo>
                    <a:pt x="1111" y="10"/>
                  </a:lnTo>
                  <a:lnTo>
                    <a:pt x="1080" y="15"/>
                  </a:lnTo>
                  <a:lnTo>
                    <a:pt x="1049" y="20"/>
                  </a:lnTo>
                  <a:lnTo>
                    <a:pt x="1018" y="26"/>
                  </a:lnTo>
                  <a:lnTo>
                    <a:pt x="987" y="32"/>
                  </a:lnTo>
                  <a:lnTo>
                    <a:pt x="957" y="40"/>
                  </a:lnTo>
                  <a:lnTo>
                    <a:pt x="928" y="48"/>
                  </a:lnTo>
                  <a:lnTo>
                    <a:pt x="898" y="57"/>
                  </a:lnTo>
                  <a:lnTo>
                    <a:pt x="868" y="66"/>
                  </a:lnTo>
                  <a:lnTo>
                    <a:pt x="839" y="76"/>
                  </a:lnTo>
                  <a:lnTo>
                    <a:pt x="811" y="88"/>
                  </a:lnTo>
                  <a:lnTo>
                    <a:pt x="783" y="100"/>
                  </a:lnTo>
                  <a:lnTo>
                    <a:pt x="755" y="112"/>
                  </a:lnTo>
                  <a:lnTo>
                    <a:pt x="728" y="125"/>
                  </a:lnTo>
                  <a:lnTo>
                    <a:pt x="699" y="138"/>
                  </a:lnTo>
                  <a:lnTo>
                    <a:pt x="673" y="152"/>
                  </a:lnTo>
                  <a:lnTo>
                    <a:pt x="646" y="167"/>
                  </a:lnTo>
                  <a:lnTo>
                    <a:pt x="620" y="182"/>
                  </a:lnTo>
                  <a:lnTo>
                    <a:pt x="595" y="198"/>
                  </a:lnTo>
                  <a:lnTo>
                    <a:pt x="570" y="214"/>
                  </a:lnTo>
                  <a:lnTo>
                    <a:pt x="544" y="231"/>
                  </a:lnTo>
                  <a:lnTo>
                    <a:pt x="520" y="250"/>
                  </a:lnTo>
                  <a:lnTo>
                    <a:pt x="496" y="268"/>
                  </a:lnTo>
                  <a:lnTo>
                    <a:pt x="472" y="287"/>
                  </a:lnTo>
                  <a:lnTo>
                    <a:pt x="449" y="306"/>
                  </a:lnTo>
                  <a:lnTo>
                    <a:pt x="427" y="325"/>
                  </a:lnTo>
                  <a:lnTo>
                    <a:pt x="405" y="346"/>
                  </a:lnTo>
                  <a:lnTo>
                    <a:pt x="382" y="366"/>
                  </a:lnTo>
                  <a:lnTo>
                    <a:pt x="361" y="388"/>
                  </a:lnTo>
                  <a:lnTo>
                    <a:pt x="341" y="410"/>
                  </a:lnTo>
                  <a:lnTo>
                    <a:pt x="320" y="433"/>
                  </a:lnTo>
                  <a:lnTo>
                    <a:pt x="301" y="455"/>
                  </a:lnTo>
                  <a:lnTo>
                    <a:pt x="282" y="478"/>
                  </a:lnTo>
                  <a:lnTo>
                    <a:pt x="263" y="502"/>
                  </a:lnTo>
                  <a:lnTo>
                    <a:pt x="245" y="526"/>
                  </a:lnTo>
                  <a:lnTo>
                    <a:pt x="227" y="550"/>
                  </a:lnTo>
                  <a:lnTo>
                    <a:pt x="210" y="576"/>
                  </a:lnTo>
                  <a:lnTo>
                    <a:pt x="194" y="602"/>
                  </a:lnTo>
                  <a:lnTo>
                    <a:pt x="178" y="627"/>
                  </a:lnTo>
                  <a:lnTo>
                    <a:pt x="163" y="653"/>
                  </a:lnTo>
                  <a:lnTo>
                    <a:pt x="149" y="680"/>
                  </a:lnTo>
                  <a:lnTo>
                    <a:pt x="135" y="707"/>
                  </a:lnTo>
                  <a:lnTo>
                    <a:pt x="122" y="735"/>
                  </a:lnTo>
                  <a:lnTo>
                    <a:pt x="109" y="762"/>
                  </a:lnTo>
                  <a:lnTo>
                    <a:pt x="97" y="790"/>
                  </a:lnTo>
                  <a:lnTo>
                    <a:pt x="86" y="819"/>
                  </a:lnTo>
                  <a:lnTo>
                    <a:pt x="74" y="847"/>
                  </a:lnTo>
                  <a:lnTo>
                    <a:pt x="64" y="876"/>
                  </a:lnTo>
                  <a:lnTo>
                    <a:pt x="55" y="906"/>
                  </a:lnTo>
                  <a:lnTo>
                    <a:pt x="47" y="936"/>
                  </a:lnTo>
                  <a:lnTo>
                    <a:pt x="39" y="966"/>
                  </a:lnTo>
                  <a:lnTo>
                    <a:pt x="31" y="996"/>
                  </a:lnTo>
                  <a:lnTo>
                    <a:pt x="25" y="1026"/>
                  </a:lnTo>
                  <a:lnTo>
                    <a:pt x="19" y="1058"/>
                  </a:lnTo>
                  <a:lnTo>
                    <a:pt x="14" y="1089"/>
                  </a:lnTo>
                  <a:lnTo>
                    <a:pt x="10" y="1120"/>
                  </a:lnTo>
                  <a:lnTo>
                    <a:pt x="6" y="1151"/>
                  </a:lnTo>
                  <a:lnTo>
                    <a:pt x="4" y="1183"/>
                  </a:lnTo>
                  <a:lnTo>
                    <a:pt x="2" y="1215"/>
                  </a:lnTo>
                  <a:lnTo>
                    <a:pt x="1" y="1247"/>
                  </a:lnTo>
                  <a:lnTo>
                    <a:pt x="0" y="1280"/>
                  </a:lnTo>
                  <a:lnTo>
                    <a:pt x="1" y="1302"/>
                  </a:lnTo>
                  <a:lnTo>
                    <a:pt x="2" y="1325"/>
                  </a:lnTo>
                  <a:lnTo>
                    <a:pt x="335" y="1129"/>
                  </a:lnTo>
                  <a:lnTo>
                    <a:pt x="638" y="1324"/>
                  </a:lnTo>
                  <a:close/>
                </a:path>
              </a:pathLst>
            </a:custGeom>
            <a:solidFill>
              <a:srgbClr val="8BBDE2"/>
            </a:solidFill>
            <a:ln w="3175" cap="flat" cmpd="sng" algn="ctr">
              <a:noFill/>
              <a:prstDash val="solid"/>
            </a:ln>
            <a:effectLst/>
          </p:spPr>
          <p:txBody>
            <a:bodyPr lIns="96393" tIns="48197" rIns="96393" bIns="48197" anchor="ctr"/>
            <a:lstStyle/>
            <a:p>
              <a:pPr defTabSz="1285240">
                <a:lnSpc>
                  <a:spcPct val="120000"/>
                </a:lnSpc>
                <a:defRPr/>
              </a:pPr>
              <a:endParaRPr lang="en-US" sz="985" kern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4" name="箭头3"/>
            <p:cNvSpPr>
              <a:spLocks noChangeAspect="1"/>
            </p:cNvSpPr>
            <p:nvPr/>
          </p:nvSpPr>
          <p:spPr bwMode="auto">
            <a:xfrm>
              <a:off x="3248314" y="2603898"/>
              <a:ext cx="1291593" cy="1360042"/>
            </a:xfrm>
            <a:custGeom>
              <a:avLst/>
              <a:gdLst>
                <a:gd name="T0" fmla="*/ 1096 w 1295"/>
                <a:gd name="T1" fmla="*/ 1023 h 1364"/>
                <a:gd name="T2" fmla="*/ 1276 w 1295"/>
                <a:gd name="T3" fmla="*/ 728 h 1364"/>
                <a:gd name="T4" fmla="*/ 1232 w 1295"/>
                <a:gd name="T5" fmla="*/ 726 h 1364"/>
                <a:gd name="T6" fmla="*/ 1187 w 1295"/>
                <a:gd name="T7" fmla="*/ 722 h 1364"/>
                <a:gd name="T8" fmla="*/ 1131 w 1295"/>
                <a:gd name="T9" fmla="*/ 711 h 1364"/>
                <a:gd name="T10" fmla="*/ 1103 w 1295"/>
                <a:gd name="T11" fmla="*/ 704 h 1364"/>
                <a:gd name="T12" fmla="*/ 1050 w 1295"/>
                <a:gd name="T13" fmla="*/ 687 h 1364"/>
                <a:gd name="T14" fmla="*/ 1023 w 1295"/>
                <a:gd name="T15" fmla="*/ 677 h 1364"/>
                <a:gd name="T16" fmla="*/ 973 w 1295"/>
                <a:gd name="T17" fmla="*/ 653 h 1364"/>
                <a:gd name="T18" fmla="*/ 949 w 1295"/>
                <a:gd name="T19" fmla="*/ 638 h 1364"/>
                <a:gd name="T20" fmla="*/ 902 w 1295"/>
                <a:gd name="T21" fmla="*/ 608 h 1364"/>
                <a:gd name="T22" fmla="*/ 880 w 1295"/>
                <a:gd name="T23" fmla="*/ 591 h 1364"/>
                <a:gd name="T24" fmla="*/ 837 w 1295"/>
                <a:gd name="T25" fmla="*/ 556 h 1364"/>
                <a:gd name="T26" fmla="*/ 799 w 1295"/>
                <a:gd name="T27" fmla="*/ 517 h 1364"/>
                <a:gd name="T28" fmla="*/ 781 w 1295"/>
                <a:gd name="T29" fmla="*/ 496 h 1364"/>
                <a:gd name="T30" fmla="*/ 747 w 1295"/>
                <a:gd name="T31" fmla="*/ 451 h 1364"/>
                <a:gd name="T32" fmla="*/ 725 w 1295"/>
                <a:gd name="T33" fmla="*/ 417 h 1364"/>
                <a:gd name="T34" fmla="*/ 703 w 1295"/>
                <a:gd name="T35" fmla="*/ 380 h 1364"/>
                <a:gd name="T36" fmla="*/ 680 w 1295"/>
                <a:gd name="T37" fmla="*/ 330 h 1364"/>
                <a:gd name="T38" fmla="*/ 670 w 1295"/>
                <a:gd name="T39" fmla="*/ 303 h 1364"/>
                <a:gd name="T40" fmla="*/ 657 w 1295"/>
                <a:gd name="T41" fmla="*/ 263 h 1364"/>
                <a:gd name="T42" fmla="*/ 646 w 1295"/>
                <a:gd name="T43" fmla="*/ 221 h 1364"/>
                <a:gd name="T44" fmla="*/ 322 w 1295"/>
                <a:gd name="T45" fmla="*/ 0 h 1364"/>
                <a:gd name="T46" fmla="*/ 2 w 1295"/>
                <a:gd name="T47" fmla="*/ 222 h 1364"/>
                <a:gd name="T48" fmla="*/ 10 w 1295"/>
                <a:gd name="T49" fmla="*/ 282 h 1364"/>
                <a:gd name="T50" fmla="*/ 21 w 1295"/>
                <a:gd name="T51" fmla="*/ 343 h 1364"/>
                <a:gd name="T52" fmla="*/ 35 w 1295"/>
                <a:gd name="T53" fmla="*/ 401 h 1364"/>
                <a:gd name="T54" fmla="*/ 51 w 1295"/>
                <a:gd name="T55" fmla="*/ 458 h 1364"/>
                <a:gd name="T56" fmla="*/ 69 w 1295"/>
                <a:gd name="T57" fmla="*/ 516 h 1364"/>
                <a:gd name="T58" fmla="*/ 91 w 1295"/>
                <a:gd name="T59" fmla="*/ 571 h 1364"/>
                <a:gd name="T60" fmla="*/ 115 w 1295"/>
                <a:gd name="T61" fmla="*/ 624 h 1364"/>
                <a:gd name="T62" fmla="*/ 141 w 1295"/>
                <a:gd name="T63" fmla="*/ 678 h 1364"/>
                <a:gd name="T64" fmla="*/ 169 w 1295"/>
                <a:gd name="T65" fmla="*/ 729 h 1364"/>
                <a:gd name="T66" fmla="*/ 200 w 1295"/>
                <a:gd name="T67" fmla="*/ 779 h 1364"/>
                <a:gd name="T68" fmla="*/ 233 w 1295"/>
                <a:gd name="T69" fmla="*/ 828 h 1364"/>
                <a:gd name="T70" fmla="*/ 268 w 1295"/>
                <a:gd name="T71" fmla="*/ 874 h 1364"/>
                <a:gd name="T72" fmla="*/ 305 w 1295"/>
                <a:gd name="T73" fmla="*/ 919 h 1364"/>
                <a:gd name="T74" fmla="*/ 344 w 1295"/>
                <a:gd name="T75" fmla="*/ 962 h 1364"/>
                <a:gd name="T76" fmla="*/ 385 w 1295"/>
                <a:gd name="T77" fmla="*/ 1004 h 1364"/>
                <a:gd name="T78" fmla="*/ 428 w 1295"/>
                <a:gd name="T79" fmla="*/ 1043 h 1364"/>
                <a:gd name="T80" fmla="*/ 473 w 1295"/>
                <a:gd name="T81" fmla="*/ 1081 h 1364"/>
                <a:gd name="T82" fmla="*/ 519 w 1295"/>
                <a:gd name="T83" fmla="*/ 1116 h 1364"/>
                <a:gd name="T84" fmla="*/ 567 w 1295"/>
                <a:gd name="T85" fmla="*/ 1151 h 1364"/>
                <a:gd name="T86" fmla="*/ 616 w 1295"/>
                <a:gd name="T87" fmla="*/ 1182 h 1364"/>
                <a:gd name="T88" fmla="*/ 667 w 1295"/>
                <a:gd name="T89" fmla="*/ 1211 h 1364"/>
                <a:gd name="T90" fmla="*/ 720 w 1295"/>
                <a:gd name="T91" fmla="*/ 1237 h 1364"/>
                <a:gd name="T92" fmla="*/ 774 w 1295"/>
                <a:gd name="T93" fmla="*/ 1262 h 1364"/>
                <a:gd name="T94" fmla="*/ 828 w 1295"/>
                <a:gd name="T95" fmla="*/ 1283 h 1364"/>
                <a:gd name="T96" fmla="*/ 885 w 1295"/>
                <a:gd name="T97" fmla="*/ 1304 h 1364"/>
                <a:gd name="T98" fmla="*/ 942 w 1295"/>
                <a:gd name="T99" fmla="*/ 1321 h 1364"/>
                <a:gd name="T100" fmla="*/ 1001 w 1295"/>
                <a:gd name="T101" fmla="*/ 1335 h 1364"/>
                <a:gd name="T102" fmla="*/ 1061 w 1295"/>
                <a:gd name="T103" fmla="*/ 1346 h 1364"/>
                <a:gd name="T104" fmla="*/ 1121 w 1295"/>
                <a:gd name="T105" fmla="*/ 1355 h 1364"/>
                <a:gd name="T106" fmla="*/ 1182 w 1295"/>
                <a:gd name="T107" fmla="*/ 1361 h 1364"/>
                <a:gd name="T108" fmla="*/ 1245 w 1295"/>
                <a:gd name="T109" fmla="*/ 1364 h 1364"/>
                <a:gd name="T110" fmla="*/ 1281 w 1295"/>
                <a:gd name="T111" fmla="*/ 1364 h 1364"/>
                <a:gd name="T112" fmla="*/ 1290 w 1295"/>
                <a:gd name="T113" fmla="*/ 136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5" h="1364">
                  <a:moveTo>
                    <a:pt x="1295" y="1362"/>
                  </a:moveTo>
                  <a:lnTo>
                    <a:pt x="1096" y="1023"/>
                  </a:lnTo>
                  <a:lnTo>
                    <a:pt x="1295" y="727"/>
                  </a:lnTo>
                  <a:lnTo>
                    <a:pt x="1276" y="728"/>
                  </a:lnTo>
                  <a:lnTo>
                    <a:pt x="1246" y="727"/>
                  </a:lnTo>
                  <a:lnTo>
                    <a:pt x="1232" y="726"/>
                  </a:lnTo>
                  <a:lnTo>
                    <a:pt x="1217" y="725"/>
                  </a:lnTo>
                  <a:lnTo>
                    <a:pt x="1187" y="722"/>
                  </a:lnTo>
                  <a:lnTo>
                    <a:pt x="1159" y="717"/>
                  </a:lnTo>
                  <a:lnTo>
                    <a:pt x="1131" y="711"/>
                  </a:lnTo>
                  <a:lnTo>
                    <a:pt x="1117" y="708"/>
                  </a:lnTo>
                  <a:lnTo>
                    <a:pt x="1103" y="704"/>
                  </a:lnTo>
                  <a:lnTo>
                    <a:pt x="1076" y="696"/>
                  </a:lnTo>
                  <a:lnTo>
                    <a:pt x="1050" y="687"/>
                  </a:lnTo>
                  <a:lnTo>
                    <a:pt x="1037" y="682"/>
                  </a:lnTo>
                  <a:lnTo>
                    <a:pt x="1023" y="677"/>
                  </a:lnTo>
                  <a:lnTo>
                    <a:pt x="998" y="665"/>
                  </a:lnTo>
                  <a:lnTo>
                    <a:pt x="973" y="653"/>
                  </a:lnTo>
                  <a:lnTo>
                    <a:pt x="961" y="646"/>
                  </a:lnTo>
                  <a:lnTo>
                    <a:pt x="949" y="638"/>
                  </a:lnTo>
                  <a:lnTo>
                    <a:pt x="925" y="623"/>
                  </a:lnTo>
                  <a:lnTo>
                    <a:pt x="902" y="608"/>
                  </a:lnTo>
                  <a:lnTo>
                    <a:pt x="891" y="600"/>
                  </a:lnTo>
                  <a:lnTo>
                    <a:pt x="880" y="591"/>
                  </a:lnTo>
                  <a:lnTo>
                    <a:pt x="858" y="574"/>
                  </a:lnTo>
                  <a:lnTo>
                    <a:pt x="837" y="556"/>
                  </a:lnTo>
                  <a:lnTo>
                    <a:pt x="818" y="537"/>
                  </a:lnTo>
                  <a:lnTo>
                    <a:pt x="799" y="517"/>
                  </a:lnTo>
                  <a:lnTo>
                    <a:pt x="790" y="506"/>
                  </a:lnTo>
                  <a:lnTo>
                    <a:pt x="781" y="496"/>
                  </a:lnTo>
                  <a:lnTo>
                    <a:pt x="764" y="473"/>
                  </a:lnTo>
                  <a:lnTo>
                    <a:pt x="747" y="451"/>
                  </a:lnTo>
                  <a:lnTo>
                    <a:pt x="732" y="428"/>
                  </a:lnTo>
                  <a:lnTo>
                    <a:pt x="725" y="417"/>
                  </a:lnTo>
                  <a:lnTo>
                    <a:pt x="718" y="405"/>
                  </a:lnTo>
                  <a:lnTo>
                    <a:pt x="703" y="380"/>
                  </a:lnTo>
                  <a:lnTo>
                    <a:pt x="691" y="355"/>
                  </a:lnTo>
                  <a:lnTo>
                    <a:pt x="680" y="330"/>
                  </a:lnTo>
                  <a:lnTo>
                    <a:pt x="675" y="316"/>
                  </a:lnTo>
                  <a:lnTo>
                    <a:pt x="670" y="303"/>
                  </a:lnTo>
                  <a:lnTo>
                    <a:pt x="661" y="276"/>
                  </a:lnTo>
                  <a:lnTo>
                    <a:pt x="657" y="263"/>
                  </a:lnTo>
                  <a:lnTo>
                    <a:pt x="653" y="249"/>
                  </a:lnTo>
                  <a:lnTo>
                    <a:pt x="646" y="221"/>
                  </a:lnTo>
                  <a:lnTo>
                    <a:pt x="641" y="193"/>
                  </a:lnTo>
                  <a:lnTo>
                    <a:pt x="322" y="0"/>
                  </a:lnTo>
                  <a:lnTo>
                    <a:pt x="0" y="191"/>
                  </a:lnTo>
                  <a:lnTo>
                    <a:pt x="2" y="222"/>
                  </a:lnTo>
                  <a:lnTo>
                    <a:pt x="6" y="252"/>
                  </a:lnTo>
                  <a:lnTo>
                    <a:pt x="10" y="282"/>
                  </a:lnTo>
                  <a:lnTo>
                    <a:pt x="15" y="312"/>
                  </a:lnTo>
                  <a:lnTo>
                    <a:pt x="21" y="343"/>
                  </a:lnTo>
                  <a:lnTo>
                    <a:pt x="27" y="372"/>
                  </a:lnTo>
                  <a:lnTo>
                    <a:pt x="35" y="401"/>
                  </a:lnTo>
                  <a:lnTo>
                    <a:pt x="42" y="430"/>
                  </a:lnTo>
                  <a:lnTo>
                    <a:pt x="51" y="458"/>
                  </a:lnTo>
                  <a:lnTo>
                    <a:pt x="60" y="488"/>
                  </a:lnTo>
                  <a:lnTo>
                    <a:pt x="69" y="516"/>
                  </a:lnTo>
                  <a:lnTo>
                    <a:pt x="81" y="543"/>
                  </a:lnTo>
                  <a:lnTo>
                    <a:pt x="91" y="571"/>
                  </a:lnTo>
                  <a:lnTo>
                    <a:pt x="103" y="598"/>
                  </a:lnTo>
                  <a:lnTo>
                    <a:pt x="115" y="624"/>
                  </a:lnTo>
                  <a:lnTo>
                    <a:pt x="128" y="652"/>
                  </a:lnTo>
                  <a:lnTo>
                    <a:pt x="141" y="678"/>
                  </a:lnTo>
                  <a:lnTo>
                    <a:pt x="155" y="704"/>
                  </a:lnTo>
                  <a:lnTo>
                    <a:pt x="169" y="729"/>
                  </a:lnTo>
                  <a:lnTo>
                    <a:pt x="184" y="754"/>
                  </a:lnTo>
                  <a:lnTo>
                    <a:pt x="200" y="779"/>
                  </a:lnTo>
                  <a:lnTo>
                    <a:pt x="216" y="803"/>
                  </a:lnTo>
                  <a:lnTo>
                    <a:pt x="233" y="828"/>
                  </a:lnTo>
                  <a:lnTo>
                    <a:pt x="251" y="851"/>
                  </a:lnTo>
                  <a:lnTo>
                    <a:pt x="268" y="874"/>
                  </a:lnTo>
                  <a:lnTo>
                    <a:pt x="287" y="897"/>
                  </a:lnTo>
                  <a:lnTo>
                    <a:pt x="305" y="919"/>
                  </a:lnTo>
                  <a:lnTo>
                    <a:pt x="324" y="941"/>
                  </a:lnTo>
                  <a:lnTo>
                    <a:pt x="344" y="962"/>
                  </a:lnTo>
                  <a:lnTo>
                    <a:pt x="364" y="984"/>
                  </a:lnTo>
                  <a:lnTo>
                    <a:pt x="385" y="1004"/>
                  </a:lnTo>
                  <a:lnTo>
                    <a:pt x="407" y="1024"/>
                  </a:lnTo>
                  <a:lnTo>
                    <a:pt x="428" y="1043"/>
                  </a:lnTo>
                  <a:lnTo>
                    <a:pt x="450" y="1062"/>
                  </a:lnTo>
                  <a:lnTo>
                    <a:pt x="473" y="1081"/>
                  </a:lnTo>
                  <a:lnTo>
                    <a:pt x="495" y="1099"/>
                  </a:lnTo>
                  <a:lnTo>
                    <a:pt x="519" y="1116"/>
                  </a:lnTo>
                  <a:lnTo>
                    <a:pt x="542" y="1134"/>
                  </a:lnTo>
                  <a:lnTo>
                    <a:pt x="567" y="1151"/>
                  </a:lnTo>
                  <a:lnTo>
                    <a:pt x="592" y="1166"/>
                  </a:lnTo>
                  <a:lnTo>
                    <a:pt x="616" y="1182"/>
                  </a:lnTo>
                  <a:lnTo>
                    <a:pt x="642" y="1196"/>
                  </a:lnTo>
                  <a:lnTo>
                    <a:pt x="667" y="1211"/>
                  </a:lnTo>
                  <a:lnTo>
                    <a:pt x="693" y="1224"/>
                  </a:lnTo>
                  <a:lnTo>
                    <a:pt x="720" y="1237"/>
                  </a:lnTo>
                  <a:lnTo>
                    <a:pt x="747" y="1250"/>
                  </a:lnTo>
                  <a:lnTo>
                    <a:pt x="774" y="1262"/>
                  </a:lnTo>
                  <a:lnTo>
                    <a:pt x="801" y="1273"/>
                  </a:lnTo>
                  <a:lnTo>
                    <a:pt x="828" y="1283"/>
                  </a:lnTo>
                  <a:lnTo>
                    <a:pt x="856" y="1294"/>
                  </a:lnTo>
                  <a:lnTo>
                    <a:pt x="885" y="1304"/>
                  </a:lnTo>
                  <a:lnTo>
                    <a:pt x="914" y="1312"/>
                  </a:lnTo>
                  <a:lnTo>
                    <a:pt x="942" y="1321"/>
                  </a:lnTo>
                  <a:lnTo>
                    <a:pt x="971" y="1328"/>
                  </a:lnTo>
                  <a:lnTo>
                    <a:pt x="1001" y="1335"/>
                  </a:lnTo>
                  <a:lnTo>
                    <a:pt x="1030" y="1341"/>
                  </a:lnTo>
                  <a:lnTo>
                    <a:pt x="1061" y="1346"/>
                  </a:lnTo>
                  <a:lnTo>
                    <a:pt x="1091" y="1351"/>
                  </a:lnTo>
                  <a:lnTo>
                    <a:pt x="1121" y="1355"/>
                  </a:lnTo>
                  <a:lnTo>
                    <a:pt x="1151" y="1358"/>
                  </a:lnTo>
                  <a:lnTo>
                    <a:pt x="1182" y="1361"/>
                  </a:lnTo>
                  <a:lnTo>
                    <a:pt x="1214" y="1363"/>
                  </a:lnTo>
                  <a:lnTo>
                    <a:pt x="1245" y="1364"/>
                  </a:lnTo>
                  <a:lnTo>
                    <a:pt x="1276" y="1364"/>
                  </a:lnTo>
                  <a:lnTo>
                    <a:pt x="1281" y="1364"/>
                  </a:lnTo>
                  <a:lnTo>
                    <a:pt x="1285" y="1363"/>
                  </a:lnTo>
                  <a:lnTo>
                    <a:pt x="1290" y="1362"/>
                  </a:lnTo>
                  <a:lnTo>
                    <a:pt x="1295" y="1362"/>
                  </a:lnTo>
                  <a:close/>
                </a:path>
              </a:pathLst>
            </a:custGeom>
            <a:solidFill>
              <a:srgbClr val="8D86BA"/>
            </a:solidFill>
            <a:ln w="3175" cap="flat" cmpd="sng" algn="ctr">
              <a:noFill/>
              <a:prstDash val="solid"/>
            </a:ln>
            <a:effectLst/>
          </p:spPr>
          <p:txBody>
            <a:bodyPr lIns="96393" tIns="48197" rIns="96393" bIns="48197" anchor="ctr"/>
            <a:lstStyle/>
            <a:p>
              <a:pPr defTabSz="1285240">
                <a:lnSpc>
                  <a:spcPct val="120000"/>
                </a:lnSpc>
                <a:defRPr/>
              </a:pPr>
              <a:endParaRPr lang="en-US" sz="985" kern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5" name="箭头2"/>
            <p:cNvSpPr>
              <a:spLocks noChangeAspect="1"/>
            </p:cNvSpPr>
            <p:nvPr/>
          </p:nvSpPr>
          <p:spPr bwMode="auto">
            <a:xfrm>
              <a:off x="4414914" y="2731867"/>
              <a:ext cx="1380874" cy="1229097"/>
            </a:xfrm>
            <a:custGeom>
              <a:avLst/>
              <a:gdLst>
                <a:gd name="T0" fmla="*/ 0 w 1385"/>
                <a:gd name="T1" fmla="*/ 903 h 1233"/>
                <a:gd name="T2" fmla="*/ 221 w 1385"/>
                <a:gd name="T3" fmla="*/ 588 h 1233"/>
                <a:gd name="T4" fmla="*/ 262 w 1385"/>
                <a:gd name="T5" fmla="*/ 579 h 1233"/>
                <a:gd name="T6" fmla="*/ 302 w 1385"/>
                <a:gd name="T7" fmla="*/ 567 h 1233"/>
                <a:gd name="T8" fmla="*/ 354 w 1385"/>
                <a:gd name="T9" fmla="*/ 548 h 1233"/>
                <a:gd name="T10" fmla="*/ 391 w 1385"/>
                <a:gd name="T11" fmla="*/ 531 h 1233"/>
                <a:gd name="T12" fmla="*/ 427 w 1385"/>
                <a:gd name="T13" fmla="*/ 511 h 1233"/>
                <a:gd name="T14" fmla="*/ 472 w 1385"/>
                <a:gd name="T15" fmla="*/ 482 h 1233"/>
                <a:gd name="T16" fmla="*/ 506 w 1385"/>
                <a:gd name="T17" fmla="*/ 458 h 1233"/>
                <a:gd name="T18" fmla="*/ 526 w 1385"/>
                <a:gd name="T19" fmla="*/ 441 h 1233"/>
                <a:gd name="T20" fmla="*/ 546 w 1385"/>
                <a:gd name="T21" fmla="*/ 423 h 1233"/>
                <a:gd name="T22" fmla="*/ 565 w 1385"/>
                <a:gd name="T23" fmla="*/ 405 h 1233"/>
                <a:gd name="T24" fmla="*/ 584 w 1385"/>
                <a:gd name="T25" fmla="*/ 385 h 1233"/>
                <a:gd name="T26" fmla="*/ 610 w 1385"/>
                <a:gd name="T27" fmla="*/ 353 h 1233"/>
                <a:gd name="T28" fmla="*/ 642 w 1385"/>
                <a:gd name="T29" fmla="*/ 310 h 1233"/>
                <a:gd name="T30" fmla="*/ 671 w 1385"/>
                <a:gd name="T31" fmla="*/ 264 h 1233"/>
                <a:gd name="T32" fmla="*/ 689 w 1385"/>
                <a:gd name="T33" fmla="*/ 228 h 1233"/>
                <a:gd name="T34" fmla="*/ 705 w 1385"/>
                <a:gd name="T35" fmla="*/ 189 h 1233"/>
                <a:gd name="T36" fmla="*/ 723 w 1385"/>
                <a:gd name="T37" fmla="*/ 138 h 1233"/>
                <a:gd name="T38" fmla="*/ 737 w 1385"/>
                <a:gd name="T39" fmla="*/ 84 h 1233"/>
                <a:gd name="T40" fmla="*/ 746 w 1385"/>
                <a:gd name="T41" fmla="*/ 28 h 1233"/>
                <a:gd name="T42" fmla="*/ 748 w 1385"/>
                <a:gd name="T43" fmla="*/ 0 h 1233"/>
                <a:gd name="T44" fmla="*/ 1385 w 1385"/>
                <a:gd name="T45" fmla="*/ 4 h 1233"/>
                <a:gd name="T46" fmla="*/ 1382 w 1385"/>
                <a:gd name="T47" fmla="*/ 66 h 1233"/>
                <a:gd name="T48" fmla="*/ 1375 w 1385"/>
                <a:gd name="T49" fmla="*/ 126 h 1233"/>
                <a:gd name="T50" fmla="*/ 1366 w 1385"/>
                <a:gd name="T51" fmla="*/ 185 h 1233"/>
                <a:gd name="T52" fmla="*/ 1354 w 1385"/>
                <a:gd name="T53" fmla="*/ 245 h 1233"/>
                <a:gd name="T54" fmla="*/ 1339 w 1385"/>
                <a:gd name="T55" fmla="*/ 302 h 1233"/>
                <a:gd name="T56" fmla="*/ 1322 w 1385"/>
                <a:gd name="T57" fmla="*/ 359 h 1233"/>
                <a:gd name="T58" fmla="*/ 1301 w 1385"/>
                <a:gd name="T59" fmla="*/ 414 h 1233"/>
                <a:gd name="T60" fmla="*/ 1279 w 1385"/>
                <a:gd name="T61" fmla="*/ 468 h 1233"/>
                <a:gd name="T62" fmla="*/ 1255 w 1385"/>
                <a:gd name="T63" fmla="*/ 522 h 1233"/>
                <a:gd name="T64" fmla="*/ 1228 w 1385"/>
                <a:gd name="T65" fmla="*/ 573 h 1233"/>
                <a:gd name="T66" fmla="*/ 1200 w 1385"/>
                <a:gd name="T67" fmla="*/ 623 h 1233"/>
                <a:gd name="T68" fmla="*/ 1169 w 1385"/>
                <a:gd name="T69" fmla="*/ 671 h 1233"/>
                <a:gd name="T70" fmla="*/ 1135 w 1385"/>
                <a:gd name="T71" fmla="*/ 719 h 1233"/>
                <a:gd name="T72" fmla="*/ 1099 w 1385"/>
                <a:gd name="T73" fmla="*/ 764 h 1233"/>
                <a:gd name="T74" fmla="*/ 1062 w 1385"/>
                <a:gd name="T75" fmla="*/ 808 h 1233"/>
                <a:gd name="T76" fmla="*/ 1023 w 1385"/>
                <a:gd name="T77" fmla="*/ 851 h 1233"/>
                <a:gd name="T78" fmla="*/ 982 w 1385"/>
                <a:gd name="T79" fmla="*/ 891 h 1233"/>
                <a:gd name="T80" fmla="*/ 939 w 1385"/>
                <a:gd name="T81" fmla="*/ 929 h 1233"/>
                <a:gd name="T82" fmla="*/ 895 w 1385"/>
                <a:gd name="T83" fmla="*/ 965 h 1233"/>
                <a:gd name="T84" fmla="*/ 849 w 1385"/>
                <a:gd name="T85" fmla="*/ 1000 h 1233"/>
                <a:gd name="T86" fmla="*/ 801 w 1385"/>
                <a:gd name="T87" fmla="*/ 1032 h 1233"/>
                <a:gd name="T88" fmla="*/ 752 w 1385"/>
                <a:gd name="T89" fmla="*/ 1063 h 1233"/>
                <a:gd name="T90" fmla="*/ 701 w 1385"/>
                <a:gd name="T91" fmla="*/ 1090 h 1233"/>
                <a:gd name="T92" fmla="*/ 649 w 1385"/>
                <a:gd name="T93" fmla="*/ 1116 h 1233"/>
                <a:gd name="T94" fmla="*/ 595 w 1385"/>
                <a:gd name="T95" fmla="*/ 1139 h 1233"/>
                <a:gd name="T96" fmla="*/ 541 w 1385"/>
                <a:gd name="T97" fmla="*/ 1161 h 1233"/>
                <a:gd name="T98" fmla="*/ 485 w 1385"/>
                <a:gd name="T99" fmla="*/ 1180 h 1233"/>
                <a:gd name="T100" fmla="*/ 428 w 1385"/>
                <a:gd name="T101" fmla="*/ 1196 h 1233"/>
                <a:gd name="T102" fmla="*/ 370 w 1385"/>
                <a:gd name="T103" fmla="*/ 1209 h 1233"/>
                <a:gd name="T104" fmla="*/ 311 w 1385"/>
                <a:gd name="T105" fmla="*/ 1220 h 1233"/>
                <a:gd name="T106" fmla="*/ 251 w 1385"/>
                <a:gd name="T107" fmla="*/ 1228 h 1233"/>
                <a:gd name="T108" fmla="*/ 191 w 1385"/>
                <a:gd name="T109" fmla="*/ 123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5" h="1233">
                  <a:moveTo>
                    <a:pt x="191" y="1233"/>
                  </a:moveTo>
                  <a:lnTo>
                    <a:pt x="0" y="903"/>
                  </a:lnTo>
                  <a:lnTo>
                    <a:pt x="194" y="592"/>
                  </a:lnTo>
                  <a:lnTo>
                    <a:pt x="221" y="588"/>
                  </a:lnTo>
                  <a:lnTo>
                    <a:pt x="248" y="582"/>
                  </a:lnTo>
                  <a:lnTo>
                    <a:pt x="262" y="579"/>
                  </a:lnTo>
                  <a:lnTo>
                    <a:pt x="275" y="575"/>
                  </a:lnTo>
                  <a:lnTo>
                    <a:pt x="302" y="567"/>
                  </a:lnTo>
                  <a:lnTo>
                    <a:pt x="327" y="558"/>
                  </a:lnTo>
                  <a:lnTo>
                    <a:pt x="354" y="548"/>
                  </a:lnTo>
                  <a:lnTo>
                    <a:pt x="379" y="537"/>
                  </a:lnTo>
                  <a:lnTo>
                    <a:pt x="391" y="531"/>
                  </a:lnTo>
                  <a:lnTo>
                    <a:pt x="403" y="525"/>
                  </a:lnTo>
                  <a:lnTo>
                    <a:pt x="427" y="511"/>
                  </a:lnTo>
                  <a:lnTo>
                    <a:pt x="450" y="497"/>
                  </a:lnTo>
                  <a:lnTo>
                    <a:pt x="472" y="482"/>
                  </a:lnTo>
                  <a:lnTo>
                    <a:pt x="494" y="467"/>
                  </a:lnTo>
                  <a:lnTo>
                    <a:pt x="506" y="458"/>
                  </a:lnTo>
                  <a:lnTo>
                    <a:pt x="516" y="450"/>
                  </a:lnTo>
                  <a:lnTo>
                    <a:pt x="526" y="441"/>
                  </a:lnTo>
                  <a:lnTo>
                    <a:pt x="536" y="432"/>
                  </a:lnTo>
                  <a:lnTo>
                    <a:pt x="546" y="423"/>
                  </a:lnTo>
                  <a:lnTo>
                    <a:pt x="556" y="414"/>
                  </a:lnTo>
                  <a:lnTo>
                    <a:pt x="565" y="405"/>
                  </a:lnTo>
                  <a:lnTo>
                    <a:pt x="575" y="395"/>
                  </a:lnTo>
                  <a:lnTo>
                    <a:pt x="584" y="385"/>
                  </a:lnTo>
                  <a:lnTo>
                    <a:pt x="593" y="375"/>
                  </a:lnTo>
                  <a:lnTo>
                    <a:pt x="610" y="353"/>
                  </a:lnTo>
                  <a:lnTo>
                    <a:pt x="626" y="332"/>
                  </a:lnTo>
                  <a:lnTo>
                    <a:pt x="642" y="310"/>
                  </a:lnTo>
                  <a:lnTo>
                    <a:pt x="656" y="287"/>
                  </a:lnTo>
                  <a:lnTo>
                    <a:pt x="671" y="264"/>
                  </a:lnTo>
                  <a:lnTo>
                    <a:pt x="683" y="240"/>
                  </a:lnTo>
                  <a:lnTo>
                    <a:pt x="689" y="228"/>
                  </a:lnTo>
                  <a:lnTo>
                    <a:pt x="695" y="215"/>
                  </a:lnTo>
                  <a:lnTo>
                    <a:pt x="705" y="189"/>
                  </a:lnTo>
                  <a:lnTo>
                    <a:pt x="715" y="164"/>
                  </a:lnTo>
                  <a:lnTo>
                    <a:pt x="723" y="138"/>
                  </a:lnTo>
                  <a:lnTo>
                    <a:pt x="731" y="111"/>
                  </a:lnTo>
                  <a:lnTo>
                    <a:pt x="737" y="84"/>
                  </a:lnTo>
                  <a:lnTo>
                    <a:pt x="742" y="57"/>
                  </a:lnTo>
                  <a:lnTo>
                    <a:pt x="746" y="28"/>
                  </a:lnTo>
                  <a:lnTo>
                    <a:pt x="747" y="14"/>
                  </a:lnTo>
                  <a:lnTo>
                    <a:pt x="748" y="0"/>
                  </a:lnTo>
                  <a:lnTo>
                    <a:pt x="1032" y="202"/>
                  </a:lnTo>
                  <a:lnTo>
                    <a:pt x="1385" y="4"/>
                  </a:lnTo>
                  <a:lnTo>
                    <a:pt x="1384" y="36"/>
                  </a:lnTo>
                  <a:lnTo>
                    <a:pt x="1382" y="66"/>
                  </a:lnTo>
                  <a:lnTo>
                    <a:pt x="1379" y="96"/>
                  </a:lnTo>
                  <a:lnTo>
                    <a:pt x="1375" y="126"/>
                  </a:lnTo>
                  <a:lnTo>
                    <a:pt x="1371" y="156"/>
                  </a:lnTo>
                  <a:lnTo>
                    <a:pt x="1366" y="185"/>
                  </a:lnTo>
                  <a:lnTo>
                    <a:pt x="1360" y="216"/>
                  </a:lnTo>
                  <a:lnTo>
                    <a:pt x="1354" y="245"/>
                  </a:lnTo>
                  <a:lnTo>
                    <a:pt x="1347" y="273"/>
                  </a:lnTo>
                  <a:lnTo>
                    <a:pt x="1339" y="302"/>
                  </a:lnTo>
                  <a:lnTo>
                    <a:pt x="1331" y="330"/>
                  </a:lnTo>
                  <a:lnTo>
                    <a:pt x="1322" y="359"/>
                  </a:lnTo>
                  <a:lnTo>
                    <a:pt x="1313" y="387"/>
                  </a:lnTo>
                  <a:lnTo>
                    <a:pt x="1301" y="414"/>
                  </a:lnTo>
                  <a:lnTo>
                    <a:pt x="1291" y="441"/>
                  </a:lnTo>
                  <a:lnTo>
                    <a:pt x="1279" y="468"/>
                  </a:lnTo>
                  <a:lnTo>
                    <a:pt x="1268" y="494"/>
                  </a:lnTo>
                  <a:lnTo>
                    <a:pt x="1255" y="522"/>
                  </a:lnTo>
                  <a:lnTo>
                    <a:pt x="1242" y="547"/>
                  </a:lnTo>
                  <a:lnTo>
                    <a:pt x="1228" y="573"/>
                  </a:lnTo>
                  <a:lnTo>
                    <a:pt x="1214" y="598"/>
                  </a:lnTo>
                  <a:lnTo>
                    <a:pt x="1200" y="623"/>
                  </a:lnTo>
                  <a:lnTo>
                    <a:pt x="1184" y="647"/>
                  </a:lnTo>
                  <a:lnTo>
                    <a:pt x="1169" y="671"/>
                  </a:lnTo>
                  <a:lnTo>
                    <a:pt x="1152" y="696"/>
                  </a:lnTo>
                  <a:lnTo>
                    <a:pt x="1135" y="719"/>
                  </a:lnTo>
                  <a:lnTo>
                    <a:pt x="1117" y="742"/>
                  </a:lnTo>
                  <a:lnTo>
                    <a:pt x="1099" y="764"/>
                  </a:lnTo>
                  <a:lnTo>
                    <a:pt x="1081" y="786"/>
                  </a:lnTo>
                  <a:lnTo>
                    <a:pt x="1062" y="808"/>
                  </a:lnTo>
                  <a:lnTo>
                    <a:pt x="1043" y="829"/>
                  </a:lnTo>
                  <a:lnTo>
                    <a:pt x="1023" y="851"/>
                  </a:lnTo>
                  <a:lnTo>
                    <a:pt x="1003" y="871"/>
                  </a:lnTo>
                  <a:lnTo>
                    <a:pt x="982" y="891"/>
                  </a:lnTo>
                  <a:lnTo>
                    <a:pt x="961" y="910"/>
                  </a:lnTo>
                  <a:lnTo>
                    <a:pt x="939" y="929"/>
                  </a:lnTo>
                  <a:lnTo>
                    <a:pt x="917" y="947"/>
                  </a:lnTo>
                  <a:lnTo>
                    <a:pt x="895" y="965"/>
                  </a:lnTo>
                  <a:lnTo>
                    <a:pt x="872" y="982"/>
                  </a:lnTo>
                  <a:lnTo>
                    <a:pt x="849" y="1000"/>
                  </a:lnTo>
                  <a:lnTo>
                    <a:pt x="826" y="1017"/>
                  </a:lnTo>
                  <a:lnTo>
                    <a:pt x="801" y="1032"/>
                  </a:lnTo>
                  <a:lnTo>
                    <a:pt x="776" y="1048"/>
                  </a:lnTo>
                  <a:lnTo>
                    <a:pt x="752" y="1063"/>
                  </a:lnTo>
                  <a:lnTo>
                    <a:pt x="727" y="1077"/>
                  </a:lnTo>
                  <a:lnTo>
                    <a:pt x="701" y="1090"/>
                  </a:lnTo>
                  <a:lnTo>
                    <a:pt x="676" y="1104"/>
                  </a:lnTo>
                  <a:lnTo>
                    <a:pt x="649" y="1116"/>
                  </a:lnTo>
                  <a:lnTo>
                    <a:pt x="622" y="1128"/>
                  </a:lnTo>
                  <a:lnTo>
                    <a:pt x="595" y="1139"/>
                  </a:lnTo>
                  <a:lnTo>
                    <a:pt x="568" y="1150"/>
                  </a:lnTo>
                  <a:lnTo>
                    <a:pt x="541" y="1161"/>
                  </a:lnTo>
                  <a:lnTo>
                    <a:pt x="514" y="1171"/>
                  </a:lnTo>
                  <a:lnTo>
                    <a:pt x="485" y="1180"/>
                  </a:lnTo>
                  <a:lnTo>
                    <a:pt x="456" y="1188"/>
                  </a:lnTo>
                  <a:lnTo>
                    <a:pt x="428" y="1196"/>
                  </a:lnTo>
                  <a:lnTo>
                    <a:pt x="399" y="1203"/>
                  </a:lnTo>
                  <a:lnTo>
                    <a:pt x="370" y="1209"/>
                  </a:lnTo>
                  <a:lnTo>
                    <a:pt x="340" y="1215"/>
                  </a:lnTo>
                  <a:lnTo>
                    <a:pt x="311" y="1220"/>
                  </a:lnTo>
                  <a:lnTo>
                    <a:pt x="281" y="1224"/>
                  </a:lnTo>
                  <a:lnTo>
                    <a:pt x="251" y="1228"/>
                  </a:lnTo>
                  <a:lnTo>
                    <a:pt x="221" y="1231"/>
                  </a:lnTo>
                  <a:lnTo>
                    <a:pt x="191" y="1233"/>
                  </a:lnTo>
                  <a:close/>
                </a:path>
              </a:pathLst>
            </a:custGeom>
            <a:solidFill>
              <a:srgbClr val="8BBDE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5425" rIns="0" bIns="35425" anchor="ctr"/>
            <a:lstStyle/>
            <a:p>
              <a:pPr marL="144145" indent="-144145" defTabSz="1285240">
                <a:lnSpc>
                  <a:spcPct val="120000"/>
                </a:lnSpc>
                <a:spcBef>
                  <a:spcPts val="475"/>
                </a:spcBef>
                <a:spcAft>
                  <a:spcPts val="475"/>
                </a:spcAft>
                <a:buFont typeface="Arial" panose="020B0604020202020204" pitchFamily="34" charset="0"/>
                <a:buChar char="•"/>
                <a:defRPr/>
              </a:pPr>
              <a:endParaRPr lang="en-US" sz="1125" kern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6" name="中心文本"/>
            <p:cNvSpPr txBox="1">
              <a:spLocks noChangeArrowheads="1"/>
            </p:cNvSpPr>
            <p:nvPr/>
          </p:nvSpPr>
          <p:spPr bwMode="auto">
            <a:xfrm>
              <a:off x="3913457" y="2414156"/>
              <a:ext cx="1214216" cy="4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294" tIns="36149" rIns="72294" bIns="3614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1285240">
                <a:spcBef>
                  <a:spcPct val="0"/>
                </a:spcBef>
                <a:buNone/>
                <a:defRPr/>
              </a:pPr>
              <a:r>
                <a:rPr lang="en-US" altLang="en-US" sz="3375" kern="0" dirty="0">
                  <a:solidFill>
                    <a:srgbClr val="076655"/>
                  </a:solidFill>
                  <a:latin typeface="微软雅黑" panose="020B0503020204020204" pitchFamily="34" charset="-122"/>
                </a:rPr>
                <a:t>总结</a:t>
              </a:r>
              <a:endParaRPr lang="en-US" altLang="zh-CN" sz="3375" kern="0" dirty="0">
                <a:solidFill>
                  <a:srgbClr val="076655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0" name="Freeform 54"/>
            <p:cNvSpPr>
              <a:spLocks noEditPoints="1"/>
            </p:cNvSpPr>
            <p:nvPr/>
          </p:nvSpPr>
          <p:spPr bwMode="auto">
            <a:xfrm>
              <a:off x="5007967" y="3245835"/>
              <a:ext cx="194768" cy="360184"/>
            </a:xfrm>
            <a:custGeom>
              <a:avLst/>
              <a:gdLst>
                <a:gd name="T0" fmla="*/ 23 w 144"/>
                <a:gd name="T1" fmla="*/ 0 h 270"/>
                <a:gd name="T2" fmla="*/ 19 w 144"/>
                <a:gd name="T3" fmla="*/ 0 h 270"/>
                <a:gd name="T4" fmla="*/ 11 w 144"/>
                <a:gd name="T5" fmla="*/ 3 h 270"/>
                <a:gd name="T6" fmla="*/ 4 w 144"/>
                <a:gd name="T7" fmla="*/ 9 h 270"/>
                <a:gd name="T8" fmla="*/ 1 w 144"/>
                <a:gd name="T9" fmla="*/ 18 h 270"/>
                <a:gd name="T10" fmla="*/ 0 w 144"/>
                <a:gd name="T11" fmla="*/ 248 h 270"/>
                <a:gd name="T12" fmla="*/ 1 w 144"/>
                <a:gd name="T13" fmla="*/ 252 h 270"/>
                <a:gd name="T14" fmla="*/ 4 w 144"/>
                <a:gd name="T15" fmla="*/ 260 h 270"/>
                <a:gd name="T16" fmla="*/ 11 w 144"/>
                <a:gd name="T17" fmla="*/ 266 h 270"/>
                <a:gd name="T18" fmla="*/ 19 w 144"/>
                <a:gd name="T19" fmla="*/ 270 h 270"/>
                <a:gd name="T20" fmla="*/ 122 w 144"/>
                <a:gd name="T21" fmla="*/ 270 h 270"/>
                <a:gd name="T22" fmla="*/ 127 w 144"/>
                <a:gd name="T23" fmla="*/ 270 h 270"/>
                <a:gd name="T24" fmla="*/ 135 w 144"/>
                <a:gd name="T25" fmla="*/ 266 h 270"/>
                <a:gd name="T26" fmla="*/ 140 w 144"/>
                <a:gd name="T27" fmla="*/ 260 h 270"/>
                <a:gd name="T28" fmla="*/ 144 w 144"/>
                <a:gd name="T29" fmla="*/ 252 h 270"/>
                <a:gd name="T30" fmla="*/ 144 w 144"/>
                <a:gd name="T31" fmla="*/ 22 h 270"/>
                <a:gd name="T32" fmla="*/ 144 w 144"/>
                <a:gd name="T33" fmla="*/ 18 h 270"/>
                <a:gd name="T34" fmla="*/ 140 w 144"/>
                <a:gd name="T35" fmla="*/ 9 h 270"/>
                <a:gd name="T36" fmla="*/ 135 w 144"/>
                <a:gd name="T37" fmla="*/ 3 h 270"/>
                <a:gd name="T38" fmla="*/ 127 w 144"/>
                <a:gd name="T39" fmla="*/ 0 h 270"/>
                <a:gd name="T40" fmla="*/ 122 w 144"/>
                <a:gd name="T41" fmla="*/ 0 h 270"/>
                <a:gd name="T42" fmla="*/ 86 w 144"/>
                <a:gd name="T43" fmla="*/ 18 h 270"/>
                <a:gd name="T44" fmla="*/ 90 w 144"/>
                <a:gd name="T45" fmla="*/ 19 h 270"/>
                <a:gd name="T46" fmla="*/ 90 w 144"/>
                <a:gd name="T47" fmla="*/ 22 h 270"/>
                <a:gd name="T48" fmla="*/ 86 w 144"/>
                <a:gd name="T49" fmla="*/ 26 h 270"/>
                <a:gd name="T50" fmla="*/ 58 w 144"/>
                <a:gd name="T51" fmla="*/ 26 h 270"/>
                <a:gd name="T52" fmla="*/ 54 w 144"/>
                <a:gd name="T53" fmla="*/ 22 h 270"/>
                <a:gd name="T54" fmla="*/ 56 w 144"/>
                <a:gd name="T55" fmla="*/ 19 h 270"/>
                <a:gd name="T56" fmla="*/ 58 w 144"/>
                <a:gd name="T57" fmla="*/ 18 h 270"/>
                <a:gd name="T58" fmla="*/ 72 w 144"/>
                <a:gd name="T59" fmla="*/ 262 h 270"/>
                <a:gd name="T60" fmla="*/ 62 w 144"/>
                <a:gd name="T61" fmla="*/ 258 h 270"/>
                <a:gd name="T62" fmla="*/ 58 w 144"/>
                <a:gd name="T63" fmla="*/ 248 h 270"/>
                <a:gd name="T64" fmla="*/ 60 w 144"/>
                <a:gd name="T65" fmla="*/ 243 h 270"/>
                <a:gd name="T66" fmla="*/ 66 w 144"/>
                <a:gd name="T67" fmla="*/ 234 h 270"/>
                <a:gd name="T68" fmla="*/ 72 w 144"/>
                <a:gd name="T69" fmla="*/ 234 h 270"/>
                <a:gd name="T70" fmla="*/ 81 w 144"/>
                <a:gd name="T71" fmla="*/ 239 h 270"/>
                <a:gd name="T72" fmla="*/ 86 w 144"/>
                <a:gd name="T73" fmla="*/ 248 h 270"/>
                <a:gd name="T74" fmla="*/ 84 w 144"/>
                <a:gd name="T75" fmla="*/ 252 h 270"/>
                <a:gd name="T76" fmla="*/ 77 w 144"/>
                <a:gd name="T77" fmla="*/ 260 h 270"/>
                <a:gd name="T78" fmla="*/ 72 w 144"/>
                <a:gd name="T79" fmla="*/ 262 h 270"/>
                <a:gd name="T80" fmla="*/ 9 w 144"/>
                <a:gd name="T81" fmla="*/ 225 h 270"/>
                <a:gd name="T82" fmla="*/ 136 w 144"/>
                <a:gd name="T83" fmla="*/ 4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270">
                  <a:moveTo>
                    <a:pt x="122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11" y="3"/>
                  </a:lnTo>
                  <a:lnTo>
                    <a:pt x="6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4" y="260"/>
                  </a:lnTo>
                  <a:lnTo>
                    <a:pt x="6" y="263"/>
                  </a:lnTo>
                  <a:lnTo>
                    <a:pt x="11" y="266"/>
                  </a:lnTo>
                  <a:lnTo>
                    <a:pt x="13" y="269"/>
                  </a:lnTo>
                  <a:lnTo>
                    <a:pt x="19" y="270"/>
                  </a:lnTo>
                  <a:lnTo>
                    <a:pt x="23" y="270"/>
                  </a:lnTo>
                  <a:lnTo>
                    <a:pt x="122" y="270"/>
                  </a:lnTo>
                  <a:lnTo>
                    <a:pt x="122" y="270"/>
                  </a:lnTo>
                  <a:lnTo>
                    <a:pt x="127" y="270"/>
                  </a:lnTo>
                  <a:lnTo>
                    <a:pt x="131" y="269"/>
                  </a:lnTo>
                  <a:lnTo>
                    <a:pt x="135" y="266"/>
                  </a:lnTo>
                  <a:lnTo>
                    <a:pt x="137" y="263"/>
                  </a:lnTo>
                  <a:lnTo>
                    <a:pt x="140" y="260"/>
                  </a:lnTo>
                  <a:lnTo>
                    <a:pt x="143" y="256"/>
                  </a:lnTo>
                  <a:lnTo>
                    <a:pt x="144" y="252"/>
                  </a:lnTo>
                  <a:lnTo>
                    <a:pt x="144" y="248"/>
                  </a:lnTo>
                  <a:lnTo>
                    <a:pt x="144" y="22"/>
                  </a:lnTo>
                  <a:lnTo>
                    <a:pt x="144" y="22"/>
                  </a:lnTo>
                  <a:lnTo>
                    <a:pt x="144" y="18"/>
                  </a:lnTo>
                  <a:lnTo>
                    <a:pt x="143" y="13"/>
                  </a:lnTo>
                  <a:lnTo>
                    <a:pt x="140" y="9"/>
                  </a:lnTo>
                  <a:lnTo>
                    <a:pt x="137" y="5"/>
                  </a:lnTo>
                  <a:lnTo>
                    <a:pt x="135" y="3"/>
                  </a:lnTo>
                  <a:lnTo>
                    <a:pt x="131" y="1"/>
                  </a:lnTo>
                  <a:lnTo>
                    <a:pt x="127" y="0"/>
                  </a:lnTo>
                  <a:lnTo>
                    <a:pt x="122" y="0"/>
                  </a:lnTo>
                  <a:lnTo>
                    <a:pt x="122" y="0"/>
                  </a:lnTo>
                  <a:close/>
                  <a:moveTo>
                    <a:pt x="58" y="18"/>
                  </a:moveTo>
                  <a:lnTo>
                    <a:pt x="86" y="18"/>
                  </a:lnTo>
                  <a:lnTo>
                    <a:pt x="86" y="18"/>
                  </a:lnTo>
                  <a:lnTo>
                    <a:pt x="90" y="19"/>
                  </a:lnTo>
                  <a:lnTo>
                    <a:pt x="90" y="22"/>
                  </a:lnTo>
                  <a:lnTo>
                    <a:pt x="90" y="22"/>
                  </a:lnTo>
                  <a:lnTo>
                    <a:pt x="90" y="24"/>
                  </a:lnTo>
                  <a:lnTo>
                    <a:pt x="86" y="26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6" y="19"/>
                  </a:lnTo>
                  <a:lnTo>
                    <a:pt x="58" y="18"/>
                  </a:lnTo>
                  <a:lnTo>
                    <a:pt x="58" y="18"/>
                  </a:lnTo>
                  <a:close/>
                  <a:moveTo>
                    <a:pt x="72" y="262"/>
                  </a:moveTo>
                  <a:lnTo>
                    <a:pt x="72" y="262"/>
                  </a:lnTo>
                  <a:lnTo>
                    <a:pt x="66" y="260"/>
                  </a:lnTo>
                  <a:lnTo>
                    <a:pt x="62" y="258"/>
                  </a:lnTo>
                  <a:lnTo>
                    <a:pt x="60" y="252"/>
                  </a:lnTo>
                  <a:lnTo>
                    <a:pt x="58" y="248"/>
                  </a:lnTo>
                  <a:lnTo>
                    <a:pt x="58" y="248"/>
                  </a:lnTo>
                  <a:lnTo>
                    <a:pt x="60" y="243"/>
                  </a:lnTo>
                  <a:lnTo>
                    <a:pt x="62" y="239"/>
                  </a:lnTo>
                  <a:lnTo>
                    <a:pt x="66" y="234"/>
                  </a:lnTo>
                  <a:lnTo>
                    <a:pt x="72" y="234"/>
                  </a:lnTo>
                  <a:lnTo>
                    <a:pt x="72" y="234"/>
                  </a:lnTo>
                  <a:lnTo>
                    <a:pt x="77" y="234"/>
                  </a:lnTo>
                  <a:lnTo>
                    <a:pt x="81" y="239"/>
                  </a:lnTo>
                  <a:lnTo>
                    <a:pt x="84" y="243"/>
                  </a:lnTo>
                  <a:lnTo>
                    <a:pt x="86" y="248"/>
                  </a:lnTo>
                  <a:lnTo>
                    <a:pt x="86" y="248"/>
                  </a:lnTo>
                  <a:lnTo>
                    <a:pt x="84" y="252"/>
                  </a:lnTo>
                  <a:lnTo>
                    <a:pt x="81" y="258"/>
                  </a:lnTo>
                  <a:lnTo>
                    <a:pt x="77" y="260"/>
                  </a:lnTo>
                  <a:lnTo>
                    <a:pt x="72" y="262"/>
                  </a:lnTo>
                  <a:lnTo>
                    <a:pt x="72" y="262"/>
                  </a:lnTo>
                  <a:close/>
                  <a:moveTo>
                    <a:pt x="136" y="225"/>
                  </a:moveTo>
                  <a:lnTo>
                    <a:pt x="9" y="225"/>
                  </a:lnTo>
                  <a:lnTo>
                    <a:pt x="9" y="45"/>
                  </a:lnTo>
                  <a:lnTo>
                    <a:pt x="136" y="45"/>
                  </a:lnTo>
                  <a:lnTo>
                    <a:pt x="136" y="2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6393" tIns="48197" rIns="96393" bIns="48197" numCol="1" anchor="t" anchorCtr="0" compatLnSpc="1"/>
            <a:lstStyle/>
            <a:p>
              <a:pPr defTabSz="1285240">
                <a:defRPr/>
              </a:pPr>
              <a:endParaRPr lang="zh-CN" altLang="en-US" sz="3375" kern="0">
                <a:solidFill>
                  <a:srgbClr val="080808"/>
                </a:solidFill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5105351" y="1925813"/>
              <a:ext cx="362855" cy="293487"/>
              <a:chOff x="5337176" y="1504950"/>
              <a:chExt cx="215900" cy="174626"/>
            </a:xfrm>
            <a:solidFill>
              <a:srgbClr val="FFFFFF"/>
            </a:solidFill>
          </p:grpSpPr>
          <p:sp>
            <p:nvSpPr>
              <p:cNvPr id="45" name="Freeform 90"/>
              <p:cNvSpPr>
                <a:spLocks noEditPoints="1"/>
              </p:cNvSpPr>
              <p:nvPr/>
            </p:nvSpPr>
            <p:spPr bwMode="auto">
              <a:xfrm>
                <a:off x="5337176" y="1617663"/>
                <a:ext cx="215900" cy="61913"/>
              </a:xfrm>
              <a:custGeom>
                <a:avLst/>
                <a:gdLst>
                  <a:gd name="T0" fmla="*/ 272 w 273"/>
                  <a:gd name="T1" fmla="*/ 66 h 79"/>
                  <a:gd name="T2" fmla="*/ 272 w 273"/>
                  <a:gd name="T3" fmla="*/ 66 h 79"/>
                  <a:gd name="T4" fmla="*/ 266 w 273"/>
                  <a:gd name="T5" fmla="*/ 55 h 79"/>
                  <a:gd name="T6" fmla="*/ 255 w 273"/>
                  <a:gd name="T7" fmla="*/ 36 h 79"/>
                  <a:gd name="T8" fmla="*/ 233 w 273"/>
                  <a:gd name="T9" fmla="*/ 2 h 79"/>
                  <a:gd name="T10" fmla="*/ 233 w 273"/>
                  <a:gd name="T11" fmla="*/ 2 h 79"/>
                  <a:gd name="T12" fmla="*/ 232 w 273"/>
                  <a:gd name="T13" fmla="*/ 0 h 79"/>
                  <a:gd name="T14" fmla="*/ 231 w 273"/>
                  <a:gd name="T15" fmla="*/ 0 h 79"/>
                  <a:gd name="T16" fmla="*/ 44 w 273"/>
                  <a:gd name="T17" fmla="*/ 0 h 79"/>
                  <a:gd name="T18" fmla="*/ 44 w 273"/>
                  <a:gd name="T19" fmla="*/ 0 h 79"/>
                  <a:gd name="T20" fmla="*/ 41 w 273"/>
                  <a:gd name="T21" fmla="*/ 0 h 79"/>
                  <a:gd name="T22" fmla="*/ 39 w 273"/>
                  <a:gd name="T23" fmla="*/ 2 h 79"/>
                  <a:gd name="T24" fmla="*/ 39 w 273"/>
                  <a:gd name="T25" fmla="*/ 2 h 79"/>
                  <a:gd name="T26" fmla="*/ 18 w 273"/>
                  <a:gd name="T27" fmla="*/ 36 h 79"/>
                  <a:gd name="T28" fmla="*/ 7 w 273"/>
                  <a:gd name="T29" fmla="*/ 55 h 79"/>
                  <a:gd name="T30" fmla="*/ 1 w 273"/>
                  <a:gd name="T31" fmla="*/ 66 h 79"/>
                  <a:gd name="T32" fmla="*/ 1 w 273"/>
                  <a:gd name="T33" fmla="*/ 66 h 79"/>
                  <a:gd name="T34" fmla="*/ 0 w 273"/>
                  <a:gd name="T35" fmla="*/ 71 h 79"/>
                  <a:gd name="T36" fmla="*/ 1 w 273"/>
                  <a:gd name="T37" fmla="*/ 74 h 79"/>
                  <a:gd name="T38" fmla="*/ 1 w 273"/>
                  <a:gd name="T39" fmla="*/ 74 h 79"/>
                  <a:gd name="T40" fmla="*/ 4 w 273"/>
                  <a:gd name="T41" fmla="*/ 77 h 79"/>
                  <a:gd name="T42" fmla="*/ 8 w 273"/>
                  <a:gd name="T43" fmla="*/ 78 h 79"/>
                  <a:gd name="T44" fmla="*/ 19 w 273"/>
                  <a:gd name="T45" fmla="*/ 79 h 79"/>
                  <a:gd name="T46" fmla="*/ 255 w 273"/>
                  <a:gd name="T47" fmla="*/ 79 h 79"/>
                  <a:gd name="T48" fmla="*/ 255 w 273"/>
                  <a:gd name="T49" fmla="*/ 79 h 79"/>
                  <a:gd name="T50" fmla="*/ 266 w 273"/>
                  <a:gd name="T51" fmla="*/ 78 h 79"/>
                  <a:gd name="T52" fmla="*/ 269 w 273"/>
                  <a:gd name="T53" fmla="*/ 77 h 79"/>
                  <a:gd name="T54" fmla="*/ 272 w 273"/>
                  <a:gd name="T55" fmla="*/ 74 h 79"/>
                  <a:gd name="T56" fmla="*/ 272 w 273"/>
                  <a:gd name="T57" fmla="*/ 74 h 79"/>
                  <a:gd name="T58" fmla="*/ 273 w 273"/>
                  <a:gd name="T59" fmla="*/ 71 h 79"/>
                  <a:gd name="T60" fmla="*/ 272 w 273"/>
                  <a:gd name="T61" fmla="*/ 66 h 79"/>
                  <a:gd name="T62" fmla="*/ 272 w 273"/>
                  <a:gd name="T63" fmla="*/ 66 h 79"/>
                  <a:gd name="T64" fmla="*/ 266 w 273"/>
                  <a:gd name="T65" fmla="*/ 70 h 79"/>
                  <a:gd name="T66" fmla="*/ 266 w 273"/>
                  <a:gd name="T67" fmla="*/ 70 h 79"/>
                  <a:gd name="T68" fmla="*/ 263 w 273"/>
                  <a:gd name="T69" fmla="*/ 71 h 79"/>
                  <a:gd name="T70" fmla="*/ 255 w 273"/>
                  <a:gd name="T71" fmla="*/ 71 h 79"/>
                  <a:gd name="T72" fmla="*/ 19 w 273"/>
                  <a:gd name="T73" fmla="*/ 71 h 79"/>
                  <a:gd name="T74" fmla="*/ 19 w 273"/>
                  <a:gd name="T75" fmla="*/ 71 h 79"/>
                  <a:gd name="T76" fmla="*/ 9 w 273"/>
                  <a:gd name="T77" fmla="*/ 71 h 79"/>
                  <a:gd name="T78" fmla="*/ 8 w 273"/>
                  <a:gd name="T79" fmla="*/ 70 h 79"/>
                  <a:gd name="T80" fmla="*/ 8 w 273"/>
                  <a:gd name="T81" fmla="*/ 70 h 79"/>
                  <a:gd name="T82" fmla="*/ 8 w 273"/>
                  <a:gd name="T83" fmla="*/ 68 h 79"/>
                  <a:gd name="T84" fmla="*/ 8 w 273"/>
                  <a:gd name="T85" fmla="*/ 68 h 79"/>
                  <a:gd name="T86" fmla="*/ 8 w 273"/>
                  <a:gd name="T87" fmla="*/ 68 h 79"/>
                  <a:gd name="T88" fmla="*/ 8 w 273"/>
                  <a:gd name="T89" fmla="*/ 68 h 79"/>
                  <a:gd name="T90" fmla="*/ 15 w 273"/>
                  <a:gd name="T91" fmla="*/ 53 h 79"/>
                  <a:gd name="T92" fmla="*/ 31 w 273"/>
                  <a:gd name="T93" fmla="*/ 29 h 79"/>
                  <a:gd name="T94" fmla="*/ 241 w 273"/>
                  <a:gd name="T95" fmla="*/ 29 h 79"/>
                  <a:gd name="T96" fmla="*/ 241 w 273"/>
                  <a:gd name="T97" fmla="*/ 29 h 79"/>
                  <a:gd name="T98" fmla="*/ 258 w 273"/>
                  <a:gd name="T99" fmla="*/ 53 h 79"/>
                  <a:gd name="T100" fmla="*/ 265 w 273"/>
                  <a:gd name="T101" fmla="*/ 68 h 79"/>
                  <a:gd name="T102" fmla="*/ 265 w 273"/>
                  <a:gd name="T103" fmla="*/ 68 h 79"/>
                  <a:gd name="T104" fmla="*/ 265 w 273"/>
                  <a:gd name="T105" fmla="*/ 68 h 79"/>
                  <a:gd name="T106" fmla="*/ 265 w 273"/>
                  <a:gd name="T107" fmla="*/ 68 h 79"/>
                  <a:gd name="T108" fmla="*/ 266 w 273"/>
                  <a:gd name="T109" fmla="*/ 70 h 79"/>
                  <a:gd name="T110" fmla="*/ 266 w 273"/>
                  <a:gd name="T111" fmla="*/ 7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3" h="79">
                    <a:moveTo>
                      <a:pt x="272" y="66"/>
                    </a:moveTo>
                    <a:lnTo>
                      <a:pt x="272" y="66"/>
                    </a:lnTo>
                    <a:lnTo>
                      <a:pt x="266" y="55"/>
                    </a:lnTo>
                    <a:lnTo>
                      <a:pt x="255" y="36"/>
                    </a:lnTo>
                    <a:lnTo>
                      <a:pt x="233" y="2"/>
                    </a:lnTo>
                    <a:lnTo>
                      <a:pt x="233" y="2"/>
                    </a:lnTo>
                    <a:lnTo>
                      <a:pt x="232" y="0"/>
                    </a:lnTo>
                    <a:lnTo>
                      <a:pt x="231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1" y="0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18" y="36"/>
                    </a:lnTo>
                    <a:lnTo>
                      <a:pt x="7" y="55"/>
                    </a:lnTo>
                    <a:lnTo>
                      <a:pt x="1" y="66"/>
                    </a:lnTo>
                    <a:lnTo>
                      <a:pt x="1" y="66"/>
                    </a:lnTo>
                    <a:lnTo>
                      <a:pt x="0" y="71"/>
                    </a:lnTo>
                    <a:lnTo>
                      <a:pt x="1" y="74"/>
                    </a:lnTo>
                    <a:lnTo>
                      <a:pt x="1" y="74"/>
                    </a:lnTo>
                    <a:lnTo>
                      <a:pt x="4" y="77"/>
                    </a:lnTo>
                    <a:lnTo>
                      <a:pt x="8" y="78"/>
                    </a:lnTo>
                    <a:lnTo>
                      <a:pt x="19" y="79"/>
                    </a:lnTo>
                    <a:lnTo>
                      <a:pt x="255" y="79"/>
                    </a:lnTo>
                    <a:lnTo>
                      <a:pt x="255" y="79"/>
                    </a:lnTo>
                    <a:lnTo>
                      <a:pt x="266" y="78"/>
                    </a:lnTo>
                    <a:lnTo>
                      <a:pt x="269" y="77"/>
                    </a:lnTo>
                    <a:lnTo>
                      <a:pt x="272" y="74"/>
                    </a:lnTo>
                    <a:lnTo>
                      <a:pt x="272" y="74"/>
                    </a:lnTo>
                    <a:lnTo>
                      <a:pt x="273" y="71"/>
                    </a:lnTo>
                    <a:lnTo>
                      <a:pt x="272" y="66"/>
                    </a:lnTo>
                    <a:lnTo>
                      <a:pt x="272" y="66"/>
                    </a:lnTo>
                    <a:close/>
                    <a:moveTo>
                      <a:pt x="266" y="70"/>
                    </a:moveTo>
                    <a:lnTo>
                      <a:pt x="266" y="70"/>
                    </a:lnTo>
                    <a:lnTo>
                      <a:pt x="263" y="71"/>
                    </a:lnTo>
                    <a:lnTo>
                      <a:pt x="255" y="71"/>
                    </a:lnTo>
                    <a:lnTo>
                      <a:pt x="19" y="71"/>
                    </a:lnTo>
                    <a:lnTo>
                      <a:pt x="19" y="71"/>
                    </a:lnTo>
                    <a:lnTo>
                      <a:pt x="9" y="71"/>
                    </a:lnTo>
                    <a:lnTo>
                      <a:pt x="8" y="70"/>
                    </a:lnTo>
                    <a:lnTo>
                      <a:pt x="8" y="70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15" y="53"/>
                    </a:lnTo>
                    <a:lnTo>
                      <a:pt x="31" y="29"/>
                    </a:lnTo>
                    <a:lnTo>
                      <a:pt x="241" y="29"/>
                    </a:lnTo>
                    <a:lnTo>
                      <a:pt x="241" y="29"/>
                    </a:lnTo>
                    <a:lnTo>
                      <a:pt x="258" y="53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6" y="70"/>
                    </a:lnTo>
                    <a:lnTo>
                      <a:pt x="266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6" name="Freeform 91"/>
              <p:cNvSpPr/>
              <p:nvPr/>
            </p:nvSpPr>
            <p:spPr bwMode="auto">
              <a:xfrm>
                <a:off x="5434013" y="1646238"/>
                <a:ext cx="23813" cy="15875"/>
              </a:xfrm>
              <a:custGeom>
                <a:avLst/>
                <a:gdLst>
                  <a:gd name="T0" fmla="*/ 29 w 32"/>
                  <a:gd name="T1" fmla="*/ 0 h 21"/>
                  <a:gd name="T2" fmla="*/ 3 w 32"/>
                  <a:gd name="T3" fmla="*/ 0 h 21"/>
                  <a:gd name="T4" fmla="*/ 3 w 32"/>
                  <a:gd name="T5" fmla="*/ 0 h 21"/>
                  <a:gd name="T6" fmla="*/ 0 w 32"/>
                  <a:gd name="T7" fmla="*/ 1 h 21"/>
                  <a:gd name="T8" fmla="*/ 0 w 32"/>
                  <a:gd name="T9" fmla="*/ 3 h 21"/>
                  <a:gd name="T10" fmla="*/ 0 w 32"/>
                  <a:gd name="T11" fmla="*/ 19 h 21"/>
                  <a:gd name="T12" fmla="*/ 0 w 32"/>
                  <a:gd name="T13" fmla="*/ 19 h 21"/>
                  <a:gd name="T14" fmla="*/ 0 w 32"/>
                  <a:gd name="T15" fmla="*/ 21 h 21"/>
                  <a:gd name="T16" fmla="*/ 3 w 32"/>
                  <a:gd name="T17" fmla="*/ 21 h 21"/>
                  <a:gd name="T18" fmla="*/ 29 w 32"/>
                  <a:gd name="T19" fmla="*/ 21 h 21"/>
                  <a:gd name="T20" fmla="*/ 29 w 32"/>
                  <a:gd name="T21" fmla="*/ 21 h 21"/>
                  <a:gd name="T22" fmla="*/ 32 w 32"/>
                  <a:gd name="T23" fmla="*/ 21 h 21"/>
                  <a:gd name="T24" fmla="*/ 32 w 32"/>
                  <a:gd name="T25" fmla="*/ 19 h 21"/>
                  <a:gd name="T26" fmla="*/ 32 w 32"/>
                  <a:gd name="T27" fmla="*/ 3 h 21"/>
                  <a:gd name="T28" fmla="*/ 32 w 32"/>
                  <a:gd name="T29" fmla="*/ 3 h 21"/>
                  <a:gd name="T30" fmla="*/ 32 w 32"/>
                  <a:gd name="T31" fmla="*/ 1 h 21"/>
                  <a:gd name="T32" fmla="*/ 29 w 32"/>
                  <a:gd name="T33" fmla="*/ 0 h 21"/>
                  <a:gd name="T34" fmla="*/ 29 w 32"/>
                  <a:gd name="T3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1">
                    <a:moveTo>
                      <a:pt x="29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3" y="21"/>
                    </a:lnTo>
                    <a:lnTo>
                      <a:pt x="29" y="21"/>
                    </a:lnTo>
                    <a:lnTo>
                      <a:pt x="29" y="21"/>
                    </a:lnTo>
                    <a:lnTo>
                      <a:pt x="32" y="21"/>
                    </a:lnTo>
                    <a:lnTo>
                      <a:pt x="32" y="19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2" y="1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7" name="Freeform 92"/>
              <p:cNvSpPr>
                <a:spLocks noEditPoints="1"/>
              </p:cNvSpPr>
              <p:nvPr/>
            </p:nvSpPr>
            <p:spPr bwMode="auto">
              <a:xfrm>
                <a:off x="5370513" y="1504950"/>
                <a:ext cx="149225" cy="106363"/>
              </a:xfrm>
              <a:custGeom>
                <a:avLst/>
                <a:gdLst>
                  <a:gd name="T0" fmla="*/ 176 w 189"/>
                  <a:gd name="T1" fmla="*/ 132 h 132"/>
                  <a:gd name="T2" fmla="*/ 189 w 189"/>
                  <a:gd name="T3" fmla="*/ 132 h 132"/>
                  <a:gd name="T4" fmla="*/ 189 w 189"/>
                  <a:gd name="T5" fmla="*/ 118 h 132"/>
                  <a:gd name="T6" fmla="*/ 189 w 189"/>
                  <a:gd name="T7" fmla="*/ 118 h 132"/>
                  <a:gd name="T8" fmla="*/ 189 w 189"/>
                  <a:gd name="T9" fmla="*/ 12 h 132"/>
                  <a:gd name="T10" fmla="*/ 189 w 189"/>
                  <a:gd name="T11" fmla="*/ 12 h 132"/>
                  <a:gd name="T12" fmla="*/ 189 w 189"/>
                  <a:gd name="T13" fmla="*/ 8 h 132"/>
                  <a:gd name="T14" fmla="*/ 186 w 189"/>
                  <a:gd name="T15" fmla="*/ 2 h 132"/>
                  <a:gd name="T16" fmla="*/ 180 w 189"/>
                  <a:gd name="T17" fmla="*/ 0 h 132"/>
                  <a:gd name="T18" fmla="*/ 176 w 189"/>
                  <a:gd name="T19" fmla="*/ 0 h 132"/>
                  <a:gd name="T20" fmla="*/ 12 w 189"/>
                  <a:gd name="T21" fmla="*/ 0 h 132"/>
                  <a:gd name="T22" fmla="*/ 12 w 189"/>
                  <a:gd name="T23" fmla="*/ 0 h 132"/>
                  <a:gd name="T24" fmla="*/ 8 w 189"/>
                  <a:gd name="T25" fmla="*/ 0 h 132"/>
                  <a:gd name="T26" fmla="*/ 3 w 189"/>
                  <a:gd name="T27" fmla="*/ 2 h 132"/>
                  <a:gd name="T28" fmla="*/ 0 w 189"/>
                  <a:gd name="T29" fmla="*/ 8 h 132"/>
                  <a:gd name="T30" fmla="*/ 0 w 189"/>
                  <a:gd name="T31" fmla="*/ 12 h 132"/>
                  <a:gd name="T32" fmla="*/ 0 w 189"/>
                  <a:gd name="T33" fmla="*/ 118 h 132"/>
                  <a:gd name="T34" fmla="*/ 0 w 189"/>
                  <a:gd name="T35" fmla="*/ 118 h 132"/>
                  <a:gd name="T36" fmla="*/ 0 w 189"/>
                  <a:gd name="T37" fmla="*/ 118 h 132"/>
                  <a:gd name="T38" fmla="*/ 0 w 189"/>
                  <a:gd name="T39" fmla="*/ 132 h 132"/>
                  <a:gd name="T40" fmla="*/ 12 w 189"/>
                  <a:gd name="T41" fmla="*/ 132 h 132"/>
                  <a:gd name="T42" fmla="*/ 176 w 189"/>
                  <a:gd name="T43" fmla="*/ 132 h 132"/>
                  <a:gd name="T44" fmla="*/ 10 w 189"/>
                  <a:gd name="T45" fmla="*/ 8 h 132"/>
                  <a:gd name="T46" fmla="*/ 179 w 189"/>
                  <a:gd name="T47" fmla="*/ 8 h 132"/>
                  <a:gd name="T48" fmla="*/ 179 w 189"/>
                  <a:gd name="T49" fmla="*/ 118 h 132"/>
                  <a:gd name="T50" fmla="*/ 10 w 189"/>
                  <a:gd name="T51" fmla="*/ 118 h 132"/>
                  <a:gd name="T52" fmla="*/ 10 w 189"/>
                  <a:gd name="T53" fmla="*/ 8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9" h="132">
                    <a:moveTo>
                      <a:pt x="176" y="132"/>
                    </a:moveTo>
                    <a:lnTo>
                      <a:pt x="189" y="132"/>
                    </a:lnTo>
                    <a:lnTo>
                      <a:pt x="189" y="118"/>
                    </a:lnTo>
                    <a:lnTo>
                      <a:pt x="189" y="118"/>
                    </a:lnTo>
                    <a:lnTo>
                      <a:pt x="189" y="12"/>
                    </a:lnTo>
                    <a:lnTo>
                      <a:pt x="189" y="12"/>
                    </a:lnTo>
                    <a:lnTo>
                      <a:pt x="189" y="8"/>
                    </a:lnTo>
                    <a:lnTo>
                      <a:pt x="186" y="2"/>
                    </a:lnTo>
                    <a:lnTo>
                      <a:pt x="180" y="0"/>
                    </a:lnTo>
                    <a:lnTo>
                      <a:pt x="17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0" y="132"/>
                    </a:lnTo>
                    <a:lnTo>
                      <a:pt x="12" y="132"/>
                    </a:lnTo>
                    <a:lnTo>
                      <a:pt x="176" y="132"/>
                    </a:lnTo>
                    <a:close/>
                    <a:moveTo>
                      <a:pt x="10" y="8"/>
                    </a:moveTo>
                    <a:lnTo>
                      <a:pt x="179" y="8"/>
                    </a:lnTo>
                    <a:lnTo>
                      <a:pt x="179" y="118"/>
                    </a:lnTo>
                    <a:lnTo>
                      <a:pt x="10" y="118"/>
                    </a:lnTo>
                    <a:lnTo>
                      <a:pt x="1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593752" y="3142499"/>
              <a:ext cx="362855" cy="317498"/>
              <a:chOff x="4902201" y="1906588"/>
              <a:chExt cx="215900" cy="188913"/>
            </a:xfrm>
            <a:solidFill>
              <a:srgbClr val="FFFFFF"/>
            </a:solidFill>
          </p:grpSpPr>
          <p:sp>
            <p:nvSpPr>
              <p:cNvPr id="37" name="Freeform 132"/>
              <p:cNvSpPr/>
              <p:nvPr/>
            </p:nvSpPr>
            <p:spPr bwMode="auto">
              <a:xfrm>
                <a:off x="4989513" y="1982788"/>
                <a:ext cx="46038" cy="15875"/>
              </a:xfrm>
              <a:custGeom>
                <a:avLst/>
                <a:gdLst>
                  <a:gd name="T0" fmla="*/ 57 w 57"/>
                  <a:gd name="T1" fmla="*/ 14 h 20"/>
                  <a:gd name="T2" fmla="*/ 57 w 57"/>
                  <a:gd name="T3" fmla="*/ 14 h 20"/>
                  <a:gd name="T4" fmla="*/ 57 w 57"/>
                  <a:gd name="T5" fmla="*/ 12 h 20"/>
                  <a:gd name="T6" fmla="*/ 57 w 57"/>
                  <a:gd name="T7" fmla="*/ 12 h 20"/>
                  <a:gd name="T8" fmla="*/ 56 w 57"/>
                  <a:gd name="T9" fmla="*/ 7 h 20"/>
                  <a:gd name="T10" fmla="*/ 54 w 57"/>
                  <a:gd name="T11" fmla="*/ 5 h 20"/>
                  <a:gd name="T12" fmla="*/ 53 w 57"/>
                  <a:gd name="T13" fmla="*/ 4 h 20"/>
                  <a:gd name="T14" fmla="*/ 53 w 57"/>
                  <a:gd name="T15" fmla="*/ 4 h 20"/>
                  <a:gd name="T16" fmla="*/ 41 w 57"/>
                  <a:gd name="T17" fmla="*/ 1 h 20"/>
                  <a:gd name="T18" fmla="*/ 28 w 57"/>
                  <a:gd name="T19" fmla="*/ 0 h 20"/>
                  <a:gd name="T20" fmla="*/ 28 w 57"/>
                  <a:gd name="T21" fmla="*/ 0 h 20"/>
                  <a:gd name="T22" fmla="*/ 16 w 57"/>
                  <a:gd name="T23" fmla="*/ 1 h 20"/>
                  <a:gd name="T24" fmla="*/ 5 w 57"/>
                  <a:gd name="T25" fmla="*/ 4 h 20"/>
                  <a:gd name="T26" fmla="*/ 5 w 57"/>
                  <a:gd name="T27" fmla="*/ 4 h 20"/>
                  <a:gd name="T28" fmla="*/ 2 w 57"/>
                  <a:gd name="T29" fmla="*/ 5 h 20"/>
                  <a:gd name="T30" fmla="*/ 1 w 57"/>
                  <a:gd name="T31" fmla="*/ 8 h 20"/>
                  <a:gd name="T32" fmla="*/ 0 w 57"/>
                  <a:gd name="T33" fmla="*/ 11 h 20"/>
                  <a:gd name="T34" fmla="*/ 1 w 57"/>
                  <a:gd name="T35" fmla="*/ 14 h 20"/>
                  <a:gd name="T36" fmla="*/ 1 w 57"/>
                  <a:gd name="T37" fmla="*/ 14 h 20"/>
                  <a:gd name="T38" fmla="*/ 1 w 57"/>
                  <a:gd name="T39" fmla="*/ 18 h 20"/>
                  <a:gd name="T40" fmla="*/ 2 w 57"/>
                  <a:gd name="T41" fmla="*/ 19 h 20"/>
                  <a:gd name="T42" fmla="*/ 5 w 57"/>
                  <a:gd name="T43" fmla="*/ 20 h 20"/>
                  <a:gd name="T44" fmla="*/ 8 w 57"/>
                  <a:gd name="T45" fmla="*/ 20 h 20"/>
                  <a:gd name="T46" fmla="*/ 8 w 57"/>
                  <a:gd name="T47" fmla="*/ 20 h 20"/>
                  <a:gd name="T48" fmla="*/ 8 w 57"/>
                  <a:gd name="T49" fmla="*/ 20 h 20"/>
                  <a:gd name="T50" fmla="*/ 17 w 57"/>
                  <a:gd name="T51" fmla="*/ 18 h 20"/>
                  <a:gd name="T52" fmla="*/ 28 w 57"/>
                  <a:gd name="T53" fmla="*/ 16 h 20"/>
                  <a:gd name="T54" fmla="*/ 28 w 57"/>
                  <a:gd name="T55" fmla="*/ 16 h 20"/>
                  <a:gd name="T56" fmla="*/ 39 w 57"/>
                  <a:gd name="T57" fmla="*/ 18 h 20"/>
                  <a:gd name="T58" fmla="*/ 50 w 57"/>
                  <a:gd name="T59" fmla="*/ 20 h 20"/>
                  <a:gd name="T60" fmla="*/ 50 w 57"/>
                  <a:gd name="T61" fmla="*/ 20 h 20"/>
                  <a:gd name="T62" fmla="*/ 53 w 57"/>
                  <a:gd name="T63" fmla="*/ 20 h 20"/>
                  <a:gd name="T64" fmla="*/ 54 w 57"/>
                  <a:gd name="T65" fmla="*/ 19 h 20"/>
                  <a:gd name="T66" fmla="*/ 56 w 57"/>
                  <a:gd name="T67" fmla="*/ 18 h 20"/>
                  <a:gd name="T68" fmla="*/ 57 w 57"/>
                  <a:gd name="T69" fmla="*/ 14 h 20"/>
                  <a:gd name="T70" fmla="*/ 57 w 57"/>
                  <a:gd name="T71" fmla="*/ 1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20">
                    <a:moveTo>
                      <a:pt x="57" y="14"/>
                    </a:moveTo>
                    <a:lnTo>
                      <a:pt x="57" y="14"/>
                    </a:lnTo>
                    <a:lnTo>
                      <a:pt x="57" y="12"/>
                    </a:lnTo>
                    <a:lnTo>
                      <a:pt x="57" y="12"/>
                    </a:lnTo>
                    <a:lnTo>
                      <a:pt x="56" y="7"/>
                    </a:lnTo>
                    <a:lnTo>
                      <a:pt x="54" y="5"/>
                    </a:lnTo>
                    <a:lnTo>
                      <a:pt x="53" y="4"/>
                    </a:lnTo>
                    <a:lnTo>
                      <a:pt x="53" y="4"/>
                    </a:lnTo>
                    <a:lnTo>
                      <a:pt x="41" y="1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6" y="1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5"/>
                    </a:lnTo>
                    <a:lnTo>
                      <a:pt x="1" y="8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1" y="14"/>
                    </a:lnTo>
                    <a:lnTo>
                      <a:pt x="1" y="18"/>
                    </a:lnTo>
                    <a:lnTo>
                      <a:pt x="2" y="19"/>
                    </a:lnTo>
                    <a:lnTo>
                      <a:pt x="5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7" y="18"/>
                    </a:lnTo>
                    <a:lnTo>
                      <a:pt x="28" y="16"/>
                    </a:lnTo>
                    <a:lnTo>
                      <a:pt x="28" y="16"/>
                    </a:lnTo>
                    <a:lnTo>
                      <a:pt x="39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3" y="20"/>
                    </a:lnTo>
                    <a:lnTo>
                      <a:pt x="54" y="19"/>
                    </a:lnTo>
                    <a:lnTo>
                      <a:pt x="56" y="18"/>
                    </a:lnTo>
                    <a:lnTo>
                      <a:pt x="57" y="14"/>
                    </a:lnTo>
                    <a:lnTo>
                      <a:pt x="5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8" name="Freeform 133"/>
              <p:cNvSpPr/>
              <p:nvPr/>
            </p:nvSpPr>
            <p:spPr bwMode="auto">
              <a:xfrm>
                <a:off x="4948238" y="1906588"/>
                <a:ext cx="127000" cy="34925"/>
              </a:xfrm>
              <a:custGeom>
                <a:avLst/>
                <a:gdLst>
                  <a:gd name="T0" fmla="*/ 8 w 161"/>
                  <a:gd name="T1" fmla="*/ 41 h 42"/>
                  <a:gd name="T2" fmla="*/ 8 w 161"/>
                  <a:gd name="T3" fmla="*/ 41 h 42"/>
                  <a:gd name="T4" fmla="*/ 8 w 161"/>
                  <a:gd name="T5" fmla="*/ 41 h 42"/>
                  <a:gd name="T6" fmla="*/ 26 w 161"/>
                  <a:gd name="T7" fmla="*/ 30 h 42"/>
                  <a:gd name="T8" fmla="*/ 44 w 161"/>
                  <a:gd name="T9" fmla="*/ 23 h 42"/>
                  <a:gd name="T10" fmla="*/ 63 w 161"/>
                  <a:gd name="T11" fmla="*/ 19 h 42"/>
                  <a:gd name="T12" fmla="*/ 80 w 161"/>
                  <a:gd name="T13" fmla="*/ 18 h 42"/>
                  <a:gd name="T14" fmla="*/ 80 w 161"/>
                  <a:gd name="T15" fmla="*/ 18 h 42"/>
                  <a:gd name="T16" fmla="*/ 100 w 161"/>
                  <a:gd name="T17" fmla="*/ 19 h 42"/>
                  <a:gd name="T18" fmla="*/ 117 w 161"/>
                  <a:gd name="T19" fmla="*/ 23 h 42"/>
                  <a:gd name="T20" fmla="*/ 135 w 161"/>
                  <a:gd name="T21" fmla="*/ 30 h 42"/>
                  <a:gd name="T22" fmla="*/ 153 w 161"/>
                  <a:gd name="T23" fmla="*/ 41 h 42"/>
                  <a:gd name="T24" fmla="*/ 153 w 161"/>
                  <a:gd name="T25" fmla="*/ 41 h 42"/>
                  <a:gd name="T26" fmla="*/ 155 w 161"/>
                  <a:gd name="T27" fmla="*/ 42 h 42"/>
                  <a:gd name="T28" fmla="*/ 157 w 161"/>
                  <a:gd name="T29" fmla="*/ 41 h 42"/>
                  <a:gd name="T30" fmla="*/ 160 w 161"/>
                  <a:gd name="T31" fmla="*/ 39 h 42"/>
                  <a:gd name="T32" fmla="*/ 161 w 161"/>
                  <a:gd name="T33" fmla="*/ 37 h 42"/>
                  <a:gd name="T34" fmla="*/ 161 w 161"/>
                  <a:gd name="T35" fmla="*/ 37 h 42"/>
                  <a:gd name="T36" fmla="*/ 161 w 161"/>
                  <a:gd name="T37" fmla="*/ 34 h 42"/>
                  <a:gd name="T38" fmla="*/ 161 w 161"/>
                  <a:gd name="T39" fmla="*/ 34 h 42"/>
                  <a:gd name="T40" fmla="*/ 161 w 161"/>
                  <a:gd name="T41" fmla="*/ 29 h 42"/>
                  <a:gd name="T42" fmla="*/ 158 w 161"/>
                  <a:gd name="T43" fmla="*/ 26 h 42"/>
                  <a:gd name="T44" fmla="*/ 158 w 161"/>
                  <a:gd name="T45" fmla="*/ 26 h 42"/>
                  <a:gd name="T46" fmla="*/ 139 w 161"/>
                  <a:gd name="T47" fmla="*/ 15 h 42"/>
                  <a:gd name="T48" fmla="*/ 120 w 161"/>
                  <a:gd name="T49" fmla="*/ 7 h 42"/>
                  <a:gd name="T50" fmla="*/ 101 w 161"/>
                  <a:gd name="T51" fmla="*/ 1 h 42"/>
                  <a:gd name="T52" fmla="*/ 80 w 161"/>
                  <a:gd name="T53" fmla="*/ 0 h 42"/>
                  <a:gd name="T54" fmla="*/ 80 w 161"/>
                  <a:gd name="T55" fmla="*/ 0 h 42"/>
                  <a:gd name="T56" fmla="*/ 61 w 161"/>
                  <a:gd name="T57" fmla="*/ 1 h 42"/>
                  <a:gd name="T58" fmla="*/ 42 w 161"/>
                  <a:gd name="T59" fmla="*/ 7 h 42"/>
                  <a:gd name="T60" fmla="*/ 23 w 161"/>
                  <a:gd name="T61" fmla="*/ 15 h 42"/>
                  <a:gd name="T62" fmla="*/ 4 w 161"/>
                  <a:gd name="T63" fmla="*/ 26 h 42"/>
                  <a:gd name="T64" fmla="*/ 4 w 161"/>
                  <a:gd name="T65" fmla="*/ 26 h 42"/>
                  <a:gd name="T66" fmla="*/ 3 w 161"/>
                  <a:gd name="T67" fmla="*/ 27 h 42"/>
                  <a:gd name="T68" fmla="*/ 1 w 161"/>
                  <a:gd name="T69" fmla="*/ 30 h 42"/>
                  <a:gd name="T70" fmla="*/ 0 w 161"/>
                  <a:gd name="T71" fmla="*/ 34 h 42"/>
                  <a:gd name="T72" fmla="*/ 1 w 161"/>
                  <a:gd name="T73" fmla="*/ 37 h 42"/>
                  <a:gd name="T74" fmla="*/ 1 w 161"/>
                  <a:gd name="T75" fmla="*/ 37 h 42"/>
                  <a:gd name="T76" fmla="*/ 3 w 161"/>
                  <a:gd name="T77" fmla="*/ 39 h 42"/>
                  <a:gd name="T78" fmla="*/ 4 w 161"/>
                  <a:gd name="T79" fmla="*/ 41 h 42"/>
                  <a:gd name="T80" fmla="*/ 7 w 161"/>
                  <a:gd name="T81" fmla="*/ 42 h 42"/>
                  <a:gd name="T82" fmla="*/ 8 w 161"/>
                  <a:gd name="T83" fmla="*/ 41 h 42"/>
                  <a:gd name="T84" fmla="*/ 8 w 161"/>
                  <a:gd name="T85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1" h="42">
                    <a:moveTo>
                      <a:pt x="8" y="41"/>
                    </a:moveTo>
                    <a:lnTo>
                      <a:pt x="8" y="41"/>
                    </a:lnTo>
                    <a:lnTo>
                      <a:pt x="8" y="41"/>
                    </a:lnTo>
                    <a:lnTo>
                      <a:pt x="26" y="30"/>
                    </a:lnTo>
                    <a:lnTo>
                      <a:pt x="44" y="23"/>
                    </a:lnTo>
                    <a:lnTo>
                      <a:pt x="63" y="19"/>
                    </a:lnTo>
                    <a:lnTo>
                      <a:pt x="80" y="18"/>
                    </a:lnTo>
                    <a:lnTo>
                      <a:pt x="80" y="18"/>
                    </a:lnTo>
                    <a:lnTo>
                      <a:pt x="100" y="19"/>
                    </a:lnTo>
                    <a:lnTo>
                      <a:pt x="117" y="23"/>
                    </a:lnTo>
                    <a:lnTo>
                      <a:pt x="135" y="30"/>
                    </a:lnTo>
                    <a:lnTo>
                      <a:pt x="153" y="41"/>
                    </a:lnTo>
                    <a:lnTo>
                      <a:pt x="153" y="41"/>
                    </a:lnTo>
                    <a:lnTo>
                      <a:pt x="155" y="42"/>
                    </a:lnTo>
                    <a:lnTo>
                      <a:pt x="157" y="41"/>
                    </a:lnTo>
                    <a:lnTo>
                      <a:pt x="160" y="39"/>
                    </a:lnTo>
                    <a:lnTo>
                      <a:pt x="161" y="37"/>
                    </a:lnTo>
                    <a:lnTo>
                      <a:pt x="161" y="37"/>
                    </a:lnTo>
                    <a:lnTo>
                      <a:pt x="161" y="34"/>
                    </a:lnTo>
                    <a:lnTo>
                      <a:pt x="161" y="34"/>
                    </a:lnTo>
                    <a:lnTo>
                      <a:pt x="161" y="29"/>
                    </a:lnTo>
                    <a:lnTo>
                      <a:pt x="158" y="26"/>
                    </a:lnTo>
                    <a:lnTo>
                      <a:pt x="158" y="26"/>
                    </a:lnTo>
                    <a:lnTo>
                      <a:pt x="139" y="15"/>
                    </a:lnTo>
                    <a:lnTo>
                      <a:pt x="120" y="7"/>
                    </a:lnTo>
                    <a:lnTo>
                      <a:pt x="101" y="1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1" y="1"/>
                    </a:lnTo>
                    <a:lnTo>
                      <a:pt x="42" y="7"/>
                    </a:lnTo>
                    <a:lnTo>
                      <a:pt x="23" y="15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3" y="27"/>
                    </a:lnTo>
                    <a:lnTo>
                      <a:pt x="1" y="30"/>
                    </a:lnTo>
                    <a:lnTo>
                      <a:pt x="0" y="34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3" y="39"/>
                    </a:lnTo>
                    <a:lnTo>
                      <a:pt x="4" y="41"/>
                    </a:lnTo>
                    <a:lnTo>
                      <a:pt x="7" y="42"/>
                    </a:lnTo>
                    <a:lnTo>
                      <a:pt x="8" y="41"/>
                    </a:lnTo>
                    <a:lnTo>
                      <a:pt x="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9" name="Freeform 134"/>
              <p:cNvSpPr/>
              <p:nvPr/>
            </p:nvSpPr>
            <p:spPr bwMode="auto">
              <a:xfrm>
                <a:off x="4973638" y="1944688"/>
                <a:ext cx="77788" cy="22225"/>
              </a:xfrm>
              <a:custGeom>
                <a:avLst/>
                <a:gdLst>
                  <a:gd name="T0" fmla="*/ 96 w 100"/>
                  <a:gd name="T1" fmla="*/ 11 h 27"/>
                  <a:gd name="T2" fmla="*/ 96 w 100"/>
                  <a:gd name="T3" fmla="*/ 11 h 27"/>
                  <a:gd name="T4" fmla="*/ 85 w 100"/>
                  <a:gd name="T5" fmla="*/ 6 h 27"/>
                  <a:gd name="T6" fmla="*/ 73 w 100"/>
                  <a:gd name="T7" fmla="*/ 2 h 27"/>
                  <a:gd name="T8" fmla="*/ 62 w 100"/>
                  <a:gd name="T9" fmla="*/ 0 h 27"/>
                  <a:gd name="T10" fmla="*/ 49 w 100"/>
                  <a:gd name="T11" fmla="*/ 0 h 27"/>
                  <a:gd name="T12" fmla="*/ 49 w 100"/>
                  <a:gd name="T13" fmla="*/ 0 h 27"/>
                  <a:gd name="T14" fmla="*/ 38 w 100"/>
                  <a:gd name="T15" fmla="*/ 0 h 27"/>
                  <a:gd name="T16" fmla="*/ 26 w 100"/>
                  <a:gd name="T17" fmla="*/ 2 h 27"/>
                  <a:gd name="T18" fmla="*/ 15 w 100"/>
                  <a:gd name="T19" fmla="*/ 6 h 27"/>
                  <a:gd name="T20" fmla="*/ 4 w 100"/>
                  <a:gd name="T21" fmla="*/ 11 h 27"/>
                  <a:gd name="T22" fmla="*/ 4 w 100"/>
                  <a:gd name="T23" fmla="*/ 11 h 27"/>
                  <a:gd name="T24" fmla="*/ 2 w 100"/>
                  <a:gd name="T25" fmla="*/ 12 h 27"/>
                  <a:gd name="T26" fmla="*/ 0 w 100"/>
                  <a:gd name="T27" fmla="*/ 15 h 27"/>
                  <a:gd name="T28" fmla="*/ 0 w 100"/>
                  <a:gd name="T29" fmla="*/ 19 h 27"/>
                  <a:gd name="T30" fmla="*/ 0 w 100"/>
                  <a:gd name="T31" fmla="*/ 21 h 27"/>
                  <a:gd name="T32" fmla="*/ 0 w 100"/>
                  <a:gd name="T33" fmla="*/ 21 h 27"/>
                  <a:gd name="T34" fmla="*/ 2 w 100"/>
                  <a:gd name="T35" fmla="*/ 24 h 27"/>
                  <a:gd name="T36" fmla="*/ 3 w 100"/>
                  <a:gd name="T37" fmla="*/ 27 h 27"/>
                  <a:gd name="T38" fmla="*/ 6 w 100"/>
                  <a:gd name="T39" fmla="*/ 27 h 27"/>
                  <a:gd name="T40" fmla="*/ 7 w 100"/>
                  <a:gd name="T41" fmla="*/ 27 h 27"/>
                  <a:gd name="T42" fmla="*/ 7 w 100"/>
                  <a:gd name="T43" fmla="*/ 27 h 27"/>
                  <a:gd name="T44" fmla="*/ 18 w 100"/>
                  <a:gd name="T45" fmla="*/ 23 h 27"/>
                  <a:gd name="T46" fmla="*/ 29 w 100"/>
                  <a:gd name="T47" fmla="*/ 19 h 27"/>
                  <a:gd name="T48" fmla="*/ 38 w 100"/>
                  <a:gd name="T49" fmla="*/ 17 h 27"/>
                  <a:gd name="T50" fmla="*/ 49 w 100"/>
                  <a:gd name="T51" fmla="*/ 16 h 27"/>
                  <a:gd name="T52" fmla="*/ 49 w 100"/>
                  <a:gd name="T53" fmla="*/ 16 h 27"/>
                  <a:gd name="T54" fmla="*/ 60 w 100"/>
                  <a:gd name="T55" fmla="*/ 17 h 27"/>
                  <a:gd name="T56" fmla="*/ 71 w 100"/>
                  <a:gd name="T57" fmla="*/ 19 h 27"/>
                  <a:gd name="T58" fmla="*/ 82 w 100"/>
                  <a:gd name="T59" fmla="*/ 23 h 27"/>
                  <a:gd name="T60" fmla="*/ 92 w 100"/>
                  <a:gd name="T61" fmla="*/ 27 h 27"/>
                  <a:gd name="T62" fmla="*/ 92 w 100"/>
                  <a:gd name="T63" fmla="*/ 27 h 27"/>
                  <a:gd name="T64" fmla="*/ 94 w 100"/>
                  <a:gd name="T65" fmla="*/ 27 h 27"/>
                  <a:gd name="T66" fmla="*/ 97 w 100"/>
                  <a:gd name="T67" fmla="*/ 27 h 27"/>
                  <a:gd name="T68" fmla="*/ 99 w 100"/>
                  <a:gd name="T69" fmla="*/ 24 h 27"/>
                  <a:gd name="T70" fmla="*/ 100 w 100"/>
                  <a:gd name="T71" fmla="*/ 21 h 27"/>
                  <a:gd name="T72" fmla="*/ 100 w 100"/>
                  <a:gd name="T73" fmla="*/ 21 h 27"/>
                  <a:gd name="T74" fmla="*/ 100 w 100"/>
                  <a:gd name="T75" fmla="*/ 19 h 27"/>
                  <a:gd name="T76" fmla="*/ 100 w 100"/>
                  <a:gd name="T77" fmla="*/ 19 h 27"/>
                  <a:gd name="T78" fmla="*/ 99 w 100"/>
                  <a:gd name="T79" fmla="*/ 15 h 27"/>
                  <a:gd name="T80" fmla="*/ 96 w 100"/>
                  <a:gd name="T81" fmla="*/ 11 h 27"/>
                  <a:gd name="T82" fmla="*/ 96 w 100"/>
                  <a:gd name="T8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0" h="27">
                    <a:moveTo>
                      <a:pt x="96" y="11"/>
                    </a:moveTo>
                    <a:lnTo>
                      <a:pt x="96" y="11"/>
                    </a:lnTo>
                    <a:lnTo>
                      <a:pt x="85" y="6"/>
                    </a:lnTo>
                    <a:lnTo>
                      <a:pt x="73" y="2"/>
                    </a:lnTo>
                    <a:lnTo>
                      <a:pt x="62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38" y="0"/>
                    </a:lnTo>
                    <a:lnTo>
                      <a:pt x="26" y="2"/>
                    </a:lnTo>
                    <a:lnTo>
                      <a:pt x="15" y="6"/>
                    </a:lnTo>
                    <a:lnTo>
                      <a:pt x="4" y="11"/>
                    </a:lnTo>
                    <a:lnTo>
                      <a:pt x="4" y="11"/>
                    </a:lnTo>
                    <a:lnTo>
                      <a:pt x="2" y="12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2" y="24"/>
                    </a:lnTo>
                    <a:lnTo>
                      <a:pt x="3" y="27"/>
                    </a:lnTo>
                    <a:lnTo>
                      <a:pt x="6" y="27"/>
                    </a:lnTo>
                    <a:lnTo>
                      <a:pt x="7" y="27"/>
                    </a:lnTo>
                    <a:lnTo>
                      <a:pt x="7" y="27"/>
                    </a:lnTo>
                    <a:lnTo>
                      <a:pt x="18" y="23"/>
                    </a:lnTo>
                    <a:lnTo>
                      <a:pt x="29" y="19"/>
                    </a:lnTo>
                    <a:lnTo>
                      <a:pt x="38" y="17"/>
                    </a:lnTo>
                    <a:lnTo>
                      <a:pt x="49" y="16"/>
                    </a:lnTo>
                    <a:lnTo>
                      <a:pt x="49" y="16"/>
                    </a:lnTo>
                    <a:lnTo>
                      <a:pt x="60" y="17"/>
                    </a:lnTo>
                    <a:lnTo>
                      <a:pt x="71" y="19"/>
                    </a:lnTo>
                    <a:lnTo>
                      <a:pt x="82" y="23"/>
                    </a:lnTo>
                    <a:lnTo>
                      <a:pt x="92" y="27"/>
                    </a:lnTo>
                    <a:lnTo>
                      <a:pt x="92" y="27"/>
                    </a:lnTo>
                    <a:lnTo>
                      <a:pt x="94" y="27"/>
                    </a:lnTo>
                    <a:lnTo>
                      <a:pt x="97" y="27"/>
                    </a:lnTo>
                    <a:lnTo>
                      <a:pt x="99" y="24"/>
                    </a:lnTo>
                    <a:lnTo>
                      <a:pt x="100" y="21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0" y="19"/>
                    </a:lnTo>
                    <a:lnTo>
                      <a:pt x="99" y="15"/>
                    </a:lnTo>
                    <a:lnTo>
                      <a:pt x="96" y="11"/>
                    </a:lnTo>
                    <a:lnTo>
                      <a:pt x="96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0" name="Freeform 135"/>
              <p:cNvSpPr/>
              <p:nvPr/>
            </p:nvSpPr>
            <p:spPr bwMode="auto">
              <a:xfrm>
                <a:off x="4902201" y="2030413"/>
                <a:ext cx="85725" cy="65088"/>
              </a:xfrm>
              <a:custGeom>
                <a:avLst/>
                <a:gdLst>
                  <a:gd name="T0" fmla="*/ 76 w 107"/>
                  <a:gd name="T1" fmla="*/ 57 h 83"/>
                  <a:gd name="T2" fmla="*/ 76 w 107"/>
                  <a:gd name="T3" fmla="*/ 57 h 83"/>
                  <a:gd name="T4" fmla="*/ 62 w 107"/>
                  <a:gd name="T5" fmla="*/ 0 h 83"/>
                  <a:gd name="T6" fmla="*/ 45 w 107"/>
                  <a:gd name="T7" fmla="*/ 0 h 83"/>
                  <a:gd name="T8" fmla="*/ 31 w 107"/>
                  <a:gd name="T9" fmla="*/ 56 h 83"/>
                  <a:gd name="T10" fmla="*/ 31 w 107"/>
                  <a:gd name="T11" fmla="*/ 56 h 83"/>
                  <a:gd name="T12" fmla="*/ 17 w 107"/>
                  <a:gd name="T13" fmla="*/ 0 h 83"/>
                  <a:gd name="T14" fmla="*/ 0 w 107"/>
                  <a:gd name="T15" fmla="*/ 0 h 83"/>
                  <a:gd name="T16" fmla="*/ 21 w 107"/>
                  <a:gd name="T17" fmla="*/ 83 h 83"/>
                  <a:gd name="T18" fmla="*/ 39 w 107"/>
                  <a:gd name="T19" fmla="*/ 83 h 83"/>
                  <a:gd name="T20" fmla="*/ 53 w 107"/>
                  <a:gd name="T21" fmla="*/ 27 h 83"/>
                  <a:gd name="T22" fmla="*/ 53 w 107"/>
                  <a:gd name="T23" fmla="*/ 27 h 83"/>
                  <a:gd name="T24" fmla="*/ 68 w 107"/>
                  <a:gd name="T25" fmla="*/ 83 h 83"/>
                  <a:gd name="T26" fmla="*/ 86 w 107"/>
                  <a:gd name="T27" fmla="*/ 83 h 83"/>
                  <a:gd name="T28" fmla="*/ 107 w 107"/>
                  <a:gd name="T29" fmla="*/ 0 h 83"/>
                  <a:gd name="T30" fmla="*/ 90 w 107"/>
                  <a:gd name="T31" fmla="*/ 0 h 83"/>
                  <a:gd name="T32" fmla="*/ 76 w 107"/>
                  <a:gd name="T33" fmla="*/ 5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" h="83">
                    <a:moveTo>
                      <a:pt x="76" y="57"/>
                    </a:moveTo>
                    <a:lnTo>
                      <a:pt x="76" y="57"/>
                    </a:lnTo>
                    <a:lnTo>
                      <a:pt x="62" y="0"/>
                    </a:lnTo>
                    <a:lnTo>
                      <a:pt x="45" y="0"/>
                    </a:lnTo>
                    <a:lnTo>
                      <a:pt x="31" y="56"/>
                    </a:lnTo>
                    <a:lnTo>
                      <a:pt x="31" y="5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21" y="83"/>
                    </a:lnTo>
                    <a:lnTo>
                      <a:pt x="39" y="83"/>
                    </a:lnTo>
                    <a:lnTo>
                      <a:pt x="53" y="27"/>
                    </a:lnTo>
                    <a:lnTo>
                      <a:pt x="53" y="27"/>
                    </a:lnTo>
                    <a:lnTo>
                      <a:pt x="68" y="83"/>
                    </a:lnTo>
                    <a:lnTo>
                      <a:pt x="86" y="83"/>
                    </a:lnTo>
                    <a:lnTo>
                      <a:pt x="107" y="0"/>
                    </a:lnTo>
                    <a:lnTo>
                      <a:pt x="90" y="0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1" name="Rectangle 136"/>
              <p:cNvSpPr>
                <a:spLocks noChangeArrowheads="1"/>
              </p:cNvSpPr>
              <p:nvPr/>
            </p:nvSpPr>
            <p:spPr bwMode="auto">
              <a:xfrm>
                <a:off x="4992688" y="2030413"/>
                <a:ext cx="14288" cy="65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2" name="Rectangle 137"/>
              <p:cNvSpPr>
                <a:spLocks noChangeArrowheads="1"/>
              </p:cNvSpPr>
              <p:nvPr/>
            </p:nvSpPr>
            <p:spPr bwMode="auto">
              <a:xfrm>
                <a:off x="5014913" y="2063750"/>
                <a:ext cx="28575" cy="1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3" name="Freeform 138"/>
              <p:cNvSpPr/>
              <p:nvPr/>
            </p:nvSpPr>
            <p:spPr bwMode="auto">
              <a:xfrm>
                <a:off x="5051426" y="2030413"/>
                <a:ext cx="46038" cy="65088"/>
              </a:xfrm>
              <a:custGeom>
                <a:avLst/>
                <a:gdLst>
                  <a:gd name="T0" fmla="*/ 0 w 57"/>
                  <a:gd name="T1" fmla="*/ 83 h 83"/>
                  <a:gd name="T2" fmla="*/ 18 w 57"/>
                  <a:gd name="T3" fmla="*/ 83 h 83"/>
                  <a:gd name="T4" fmla="*/ 18 w 57"/>
                  <a:gd name="T5" fmla="*/ 49 h 83"/>
                  <a:gd name="T6" fmla="*/ 52 w 57"/>
                  <a:gd name="T7" fmla="*/ 49 h 83"/>
                  <a:gd name="T8" fmla="*/ 52 w 57"/>
                  <a:gd name="T9" fmla="*/ 34 h 83"/>
                  <a:gd name="T10" fmla="*/ 18 w 57"/>
                  <a:gd name="T11" fmla="*/ 34 h 83"/>
                  <a:gd name="T12" fmla="*/ 18 w 57"/>
                  <a:gd name="T13" fmla="*/ 15 h 83"/>
                  <a:gd name="T14" fmla="*/ 57 w 57"/>
                  <a:gd name="T15" fmla="*/ 15 h 83"/>
                  <a:gd name="T16" fmla="*/ 57 w 57"/>
                  <a:gd name="T17" fmla="*/ 0 h 83"/>
                  <a:gd name="T18" fmla="*/ 0 w 57"/>
                  <a:gd name="T19" fmla="*/ 0 h 83"/>
                  <a:gd name="T20" fmla="*/ 0 w 57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83">
                    <a:moveTo>
                      <a:pt x="0" y="83"/>
                    </a:moveTo>
                    <a:lnTo>
                      <a:pt x="18" y="83"/>
                    </a:lnTo>
                    <a:lnTo>
                      <a:pt x="18" y="49"/>
                    </a:lnTo>
                    <a:lnTo>
                      <a:pt x="52" y="49"/>
                    </a:lnTo>
                    <a:lnTo>
                      <a:pt x="52" y="34"/>
                    </a:lnTo>
                    <a:lnTo>
                      <a:pt x="18" y="34"/>
                    </a:lnTo>
                    <a:lnTo>
                      <a:pt x="18" y="15"/>
                    </a:lnTo>
                    <a:lnTo>
                      <a:pt x="57" y="15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4" name="Rectangle 139"/>
              <p:cNvSpPr>
                <a:spLocks noChangeArrowheads="1"/>
              </p:cNvSpPr>
              <p:nvPr/>
            </p:nvSpPr>
            <p:spPr bwMode="auto">
              <a:xfrm>
                <a:off x="5103813" y="2030413"/>
                <a:ext cx="14288" cy="65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683887" y="1829702"/>
              <a:ext cx="362855" cy="349515"/>
              <a:chOff x="4903788" y="1471613"/>
              <a:chExt cx="215900" cy="207963"/>
            </a:xfrm>
            <a:solidFill>
              <a:srgbClr val="FFFFFF"/>
            </a:solidFill>
          </p:grpSpPr>
          <p:sp>
            <p:nvSpPr>
              <p:cNvPr id="35" name="Freeform 226"/>
              <p:cNvSpPr>
                <a:spLocks noEditPoints="1"/>
              </p:cNvSpPr>
              <p:nvPr/>
            </p:nvSpPr>
            <p:spPr bwMode="auto">
              <a:xfrm>
                <a:off x="4926013" y="1471613"/>
                <a:ext cx="171450" cy="146050"/>
              </a:xfrm>
              <a:custGeom>
                <a:avLst/>
                <a:gdLst>
                  <a:gd name="T0" fmla="*/ 15 w 215"/>
                  <a:gd name="T1" fmla="*/ 164 h 183"/>
                  <a:gd name="T2" fmla="*/ 83 w 215"/>
                  <a:gd name="T3" fmla="*/ 164 h 183"/>
                  <a:gd name="T4" fmla="*/ 80 w 215"/>
                  <a:gd name="T5" fmla="*/ 183 h 183"/>
                  <a:gd name="T6" fmla="*/ 135 w 215"/>
                  <a:gd name="T7" fmla="*/ 183 h 183"/>
                  <a:gd name="T8" fmla="*/ 132 w 215"/>
                  <a:gd name="T9" fmla="*/ 164 h 183"/>
                  <a:gd name="T10" fmla="*/ 200 w 215"/>
                  <a:gd name="T11" fmla="*/ 164 h 183"/>
                  <a:gd name="T12" fmla="*/ 200 w 215"/>
                  <a:gd name="T13" fmla="*/ 164 h 183"/>
                  <a:gd name="T14" fmla="*/ 206 w 215"/>
                  <a:gd name="T15" fmla="*/ 163 h 183"/>
                  <a:gd name="T16" fmla="*/ 211 w 215"/>
                  <a:gd name="T17" fmla="*/ 160 h 183"/>
                  <a:gd name="T18" fmla="*/ 214 w 215"/>
                  <a:gd name="T19" fmla="*/ 155 h 183"/>
                  <a:gd name="T20" fmla="*/ 215 w 215"/>
                  <a:gd name="T21" fmla="*/ 149 h 183"/>
                  <a:gd name="T22" fmla="*/ 215 w 215"/>
                  <a:gd name="T23" fmla="*/ 15 h 183"/>
                  <a:gd name="T24" fmla="*/ 215 w 215"/>
                  <a:gd name="T25" fmla="*/ 15 h 183"/>
                  <a:gd name="T26" fmla="*/ 214 w 215"/>
                  <a:gd name="T27" fmla="*/ 10 h 183"/>
                  <a:gd name="T28" fmla="*/ 211 w 215"/>
                  <a:gd name="T29" fmla="*/ 4 h 183"/>
                  <a:gd name="T30" fmla="*/ 206 w 215"/>
                  <a:gd name="T31" fmla="*/ 2 h 183"/>
                  <a:gd name="T32" fmla="*/ 200 w 215"/>
                  <a:gd name="T33" fmla="*/ 0 h 183"/>
                  <a:gd name="T34" fmla="*/ 15 w 215"/>
                  <a:gd name="T35" fmla="*/ 0 h 183"/>
                  <a:gd name="T36" fmla="*/ 15 w 215"/>
                  <a:gd name="T37" fmla="*/ 0 h 183"/>
                  <a:gd name="T38" fmla="*/ 9 w 215"/>
                  <a:gd name="T39" fmla="*/ 2 h 183"/>
                  <a:gd name="T40" fmla="*/ 4 w 215"/>
                  <a:gd name="T41" fmla="*/ 4 h 183"/>
                  <a:gd name="T42" fmla="*/ 1 w 215"/>
                  <a:gd name="T43" fmla="*/ 10 h 183"/>
                  <a:gd name="T44" fmla="*/ 0 w 215"/>
                  <a:gd name="T45" fmla="*/ 15 h 183"/>
                  <a:gd name="T46" fmla="*/ 0 w 215"/>
                  <a:gd name="T47" fmla="*/ 149 h 183"/>
                  <a:gd name="T48" fmla="*/ 0 w 215"/>
                  <a:gd name="T49" fmla="*/ 149 h 183"/>
                  <a:gd name="T50" fmla="*/ 1 w 215"/>
                  <a:gd name="T51" fmla="*/ 155 h 183"/>
                  <a:gd name="T52" fmla="*/ 4 w 215"/>
                  <a:gd name="T53" fmla="*/ 160 h 183"/>
                  <a:gd name="T54" fmla="*/ 9 w 215"/>
                  <a:gd name="T55" fmla="*/ 163 h 183"/>
                  <a:gd name="T56" fmla="*/ 15 w 215"/>
                  <a:gd name="T57" fmla="*/ 164 h 183"/>
                  <a:gd name="T58" fmla="*/ 15 w 215"/>
                  <a:gd name="T59" fmla="*/ 164 h 183"/>
                  <a:gd name="T60" fmla="*/ 11 w 215"/>
                  <a:gd name="T61" fmla="*/ 10 h 183"/>
                  <a:gd name="T62" fmla="*/ 203 w 215"/>
                  <a:gd name="T63" fmla="*/ 10 h 183"/>
                  <a:gd name="T64" fmla="*/ 203 w 215"/>
                  <a:gd name="T65" fmla="*/ 149 h 183"/>
                  <a:gd name="T66" fmla="*/ 11 w 215"/>
                  <a:gd name="T67" fmla="*/ 149 h 183"/>
                  <a:gd name="T68" fmla="*/ 11 w 215"/>
                  <a:gd name="T69" fmla="*/ 1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5" h="183">
                    <a:moveTo>
                      <a:pt x="15" y="164"/>
                    </a:moveTo>
                    <a:lnTo>
                      <a:pt x="83" y="164"/>
                    </a:lnTo>
                    <a:lnTo>
                      <a:pt x="80" y="183"/>
                    </a:lnTo>
                    <a:lnTo>
                      <a:pt x="135" y="183"/>
                    </a:lnTo>
                    <a:lnTo>
                      <a:pt x="132" y="164"/>
                    </a:lnTo>
                    <a:lnTo>
                      <a:pt x="200" y="164"/>
                    </a:lnTo>
                    <a:lnTo>
                      <a:pt x="200" y="164"/>
                    </a:lnTo>
                    <a:lnTo>
                      <a:pt x="206" y="163"/>
                    </a:lnTo>
                    <a:lnTo>
                      <a:pt x="211" y="160"/>
                    </a:lnTo>
                    <a:lnTo>
                      <a:pt x="214" y="155"/>
                    </a:lnTo>
                    <a:lnTo>
                      <a:pt x="215" y="149"/>
                    </a:lnTo>
                    <a:lnTo>
                      <a:pt x="215" y="15"/>
                    </a:lnTo>
                    <a:lnTo>
                      <a:pt x="215" y="15"/>
                    </a:lnTo>
                    <a:lnTo>
                      <a:pt x="214" y="10"/>
                    </a:lnTo>
                    <a:lnTo>
                      <a:pt x="211" y="4"/>
                    </a:lnTo>
                    <a:lnTo>
                      <a:pt x="206" y="2"/>
                    </a:lnTo>
                    <a:lnTo>
                      <a:pt x="200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155"/>
                    </a:lnTo>
                    <a:lnTo>
                      <a:pt x="4" y="160"/>
                    </a:lnTo>
                    <a:lnTo>
                      <a:pt x="9" y="163"/>
                    </a:lnTo>
                    <a:lnTo>
                      <a:pt x="15" y="164"/>
                    </a:lnTo>
                    <a:lnTo>
                      <a:pt x="15" y="164"/>
                    </a:lnTo>
                    <a:close/>
                    <a:moveTo>
                      <a:pt x="11" y="10"/>
                    </a:moveTo>
                    <a:lnTo>
                      <a:pt x="203" y="10"/>
                    </a:lnTo>
                    <a:lnTo>
                      <a:pt x="203" y="149"/>
                    </a:lnTo>
                    <a:lnTo>
                      <a:pt x="11" y="149"/>
                    </a:lnTo>
                    <a:lnTo>
                      <a:pt x="1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6" name="Freeform 227"/>
              <p:cNvSpPr>
                <a:spLocks noEditPoints="1"/>
              </p:cNvSpPr>
              <p:nvPr/>
            </p:nvSpPr>
            <p:spPr bwMode="auto">
              <a:xfrm>
                <a:off x="4903788" y="1625601"/>
                <a:ext cx="215900" cy="53975"/>
              </a:xfrm>
              <a:custGeom>
                <a:avLst/>
                <a:gdLst>
                  <a:gd name="T0" fmla="*/ 272 w 273"/>
                  <a:gd name="T1" fmla="*/ 56 h 68"/>
                  <a:gd name="T2" fmla="*/ 272 w 273"/>
                  <a:gd name="T3" fmla="*/ 56 h 68"/>
                  <a:gd name="T4" fmla="*/ 270 w 273"/>
                  <a:gd name="T5" fmla="*/ 51 h 68"/>
                  <a:gd name="T6" fmla="*/ 266 w 273"/>
                  <a:gd name="T7" fmla="*/ 45 h 68"/>
                  <a:gd name="T8" fmla="*/ 255 w 273"/>
                  <a:gd name="T9" fmla="*/ 30 h 68"/>
                  <a:gd name="T10" fmla="*/ 233 w 273"/>
                  <a:gd name="T11" fmla="*/ 1 h 68"/>
                  <a:gd name="T12" fmla="*/ 233 w 273"/>
                  <a:gd name="T13" fmla="*/ 1 h 68"/>
                  <a:gd name="T14" fmla="*/ 232 w 273"/>
                  <a:gd name="T15" fmla="*/ 1 h 68"/>
                  <a:gd name="T16" fmla="*/ 229 w 273"/>
                  <a:gd name="T17" fmla="*/ 0 h 68"/>
                  <a:gd name="T18" fmla="*/ 44 w 273"/>
                  <a:gd name="T19" fmla="*/ 0 h 68"/>
                  <a:gd name="T20" fmla="*/ 44 w 273"/>
                  <a:gd name="T21" fmla="*/ 0 h 68"/>
                  <a:gd name="T22" fmla="*/ 41 w 273"/>
                  <a:gd name="T23" fmla="*/ 1 h 68"/>
                  <a:gd name="T24" fmla="*/ 40 w 273"/>
                  <a:gd name="T25" fmla="*/ 1 h 68"/>
                  <a:gd name="T26" fmla="*/ 40 w 273"/>
                  <a:gd name="T27" fmla="*/ 1 h 68"/>
                  <a:gd name="T28" fmla="*/ 30 w 273"/>
                  <a:gd name="T29" fmla="*/ 15 h 68"/>
                  <a:gd name="T30" fmla="*/ 18 w 273"/>
                  <a:gd name="T31" fmla="*/ 30 h 68"/>
                  <a:gd name="T32" fmla="*/ 7 w 273"/>
                  <a:gd name="T33" fmla="*/ 45 h 68"/>
                  <a:gd name="T34" fmla="*/ 3 w 273"/>
                  <a:gd name="T35" fmla="*/ 51 h 68"/>
                  <a:gd name="T36" fmla="*/ 1 w 273"/>
                  <a:gd name="T37" fmla="*/ 56 h 68"/>
                  <a:gd name="T38" fmla="*/ 1 w 273"/>
                  <a:gd name="T39" fmla="*/ 56 h 68"/>
                  <a:gd name="T40" fmla="*/ 0 w 273"/>
                  <a:gd name="T41" fmla="*/ 60 h 68"/>
                  <a:gd name="T42" fmla="*/ 1 w 273"/>
                  <a:gd name="T43" fmla="*/ 63 h 68"/>
                  <a:gd name="T44" fmla="*/ 1 w 273"/>
                  <a:gd name="T45" fmla="*/ 63 h 68"/>
                  <a:gd name="T46" fmla="*/ 4 w 273"/>
                  <a:gd name="T47" fmla="*/ 66 h 68"/>
                  <a:gd name="T48" fmla="*/ 8 w 273"/>
                  <a:gd name="T49" fmla="*/ 67 h 68"/>
                  <a:gd name="T50" fmla="*/ 19 w 273"/>
                  <a:gd name="T51" fmla="*/ 68 h 68"/>
                  <a:gd name="T52" fmla="*/ 255 w 273"/>
                  <a:gd name="T53" fmla="*/ 68 h 68"/>
                  <a:gd name="T54" fmla="*/ 255 w 273"/>
                  <a:gd name="T55" fmla="*/ 68 h 68"/>
                  <a:gd name="T56" fmla="*/ 265 w 273"/>
                  <a:gd name="T57" fmla="*/ 67 h 68"/>
                  <a:gd name="T58" fmla="*/ 269 w 273"/>
                  <a:gd name="T59" fmla="*/ 66 h 68"/>
                  <a:gd name="T60" fmla="*/ 272 w 273"/>
                  <a:gd name="T61" fmla="*/ 63 h 68"/>
                  <a:gd name="T62" fmla="*/ 272 w 273"/>
                  <a:gd name="T63" fmla="*/ 63 h 68"/>
                  <a:gd name="T64" fmla="*/ 273 w 273"/>
                  <a:gd name="T65" fmla="*/ 60 h 68"/>
                  <a:gd name="T66" fmla="*/ 272 w 273"/>
                  <a:gd name="T67" fmla="*/ 56 h 68"/>
                  <a:gd name="T68" fmla="*/ 272 w 273"/>
                  <a:gd name="T69" fmla="*/ 56 h 68"/>
                  <a:gd name="T70" fmla="*/ 265 w 273"/>
                  <a:gd name="T71" fmla="*/ 59 h 68"/>
                  <a:gd name="T72" fmla="*/ 265 w 273"/>
                  <a:gd name="T73" fmla="*/ 59 h 68"/>
                  <a:gd name="T74" fmla="*/ 263 w 273"/>
                  <a:gd name="T75" fmla="*/ 60 h 68"/>
                  <a:gd name="T76" fmla="*/ 255 w 273"/>
                  <a:gd name="T77" fmla="*/ 60 h 68"/>
                  <a:gd name="T78" fmla="*/ 19 w 273"/>
                  <a:gd name="T79" fmla="*/ 60 h 68"/>
                  <a:gd name="T80" fmla="*/ 19 w 273"/>
                  <a:gd name="T81" fmla="*/ 60 h 68"/>
                  <a:gd name="T82" fmla="*/ 11 w 273"/>
                  <a:gd name="T83" fmla="*/ 60 h 68"/>
                  <a:gd name="T84" fmla="*/ 8 w 273"/>
                  <a:gd name="T85" fmla="*/ 60 h 68"/>
                  <a:gd name="T86" fmla="*/ 8 w 273"/>
                  <a:gd name="T87" fmla="*/ 60 h 68"/>
                  <a:gd name="T88" fmla="*/ 8 w 273"/>
                  <a:gd name="T89" fmla="*/ 57 h 68"/>
                  <a:gd name="T90" fmla="*/ 8 w 273"/>
                  <a:gd name="T91" fmla="*/ 57 h 68"/>
                  <a:gd name="T92" fmla="*/ 8 w 273"/>
                  <a:gd name="T93" fmla="*/ 57 h 68"/>
                  <a:gd name="T94" fmla="*/ 8 w 273"/>
                  <a:gd name="T95" fmla="*/ 57 h 68"/>
                  <a:gd name="T96" fmla="*/ 12 w 273"/>
                  <a:gd name="T97" fmla="*/ 49 h 68"/>
                  <a:gd name="T98" fmla="*/ 22 w 273"/>
                  <a:gd name="T99" fmla="*/ 36 h 68"/>
                  <a:gd name="T100" fmla="*/ 251 w 273"/>
                  <a:gd name="T101" fmla="*/ 36 h 68"/>
                  <a:gd name="T102" fmla="*/ 251 w 273"/>
                  <a:gd name="T103" fmla="*/ 36 h 68"/>
                  <a:gd name="T104" fmla="*/ 261 w 273"/>
                  <a:gd name="T105" fmla="*/ 49 h 68"/>
                  <a:gd name="T106" fmla="*/ 265 w 273"/>
                  <a:gd name="T107" fmla="*/ 57 h 68"/>
                  <a:gd name="T108" fmla="*/ 265 w 273"/>
                  <a:gd name="T109" fmla="*/ 57 h 68"/>
                  <a:gd name="T110" fmla="*/ 265 w 273"/>
                  <a:gd name="T111" fmla="*/ 57 h 68"/>
                  <a:gd name="T112" fmla="*/ 265 w 273"/>
                  <a:gd name="T113" fmla="*/ 57 h 68"/>
                  <a:gd name="T114" fmla="*/ 265 w 273"/>
                  <a:gd name="T115" fmla="*/ 59 h 68"/>
                  <a:gd name="T116" fmla="*/ 265 w 273"/>
                  <a:gd name="T117" fmla="*/ 5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3" h="68">
                    <a:moveTo>
                      <a:pt x="272" y="56"/>
                    </a:moveTo>
                    <a:lnTo>
                      <a:pt x="272" y="56"/>
                    </a:lnTo>
                    <a:lnTo>
                      <a:pt x="270" y="51"/>
                    </a:lnTo>
                    <a:lnTo>
                      <a:pt x="266" y="45"/>
                    </a:lnTo>
                    <a:lnTo>
                      <a:pt x="255" y="30"/>
                    </a:lnTo>
                    <a:lnTo>
                      <a:pt x="233" y="1"/>
                    </a:lnTo>
                    <a:lnTo>
                      <a:pt x="233" y="1"/>
                    </a:lnTo>
                    <a:lnTo>
                      <a:pt x="232" y="1"/>
                    </a:lnTo>
                    <a:lnTo>
                      <a:pt x="229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1" y="1"/>
                    </a:lnTo>
                    <a:lnTo>
                      <a:pt x="40" y="1"/>
                    </a:lnTo>
                    <a:lnTo>
                      <a:pt x="40" y="1"/>
                    </a:lnTo>
                    <a:lnTo>
                      <a:pt x="30" y="15"/>
                    </a:lnTo>
                    <a:lnTo>
                      <a:pt x="18" y="30"/>
                    </a:lnTo>
                    <a:lnTo>
                      <a:pt x="7" y="45"/>
                    </a:lnTo>
                    <a:lnTo>
                      <a:pt x="3" y="51"/>
                    </a:lnTo>
                    <a:lnTo>
                      <a:pt x="1" y="56"/>
                    </a:lnTo>
                    <a:lnTo>
                      <a:pt x="1" y="56"/>
                    </a:lnTo>
                    <a:lnTo>
                      <a:pt x="0" y="60"/>
                    </a:lnTo>
                    <a:lnTo>
                      <a:pt x="1" y="63"/>
                    </a:lnTo>
                    <a:lnTo>
                      <a:pt x="1" y="63"/>
                    </a:lnTo>
                    <a:lnTo>
                      <a:pt x="4" y="66"/>
                    </a:lnTo>
                    <a:lnTo>
                      <a:pt x="8" y="67"/>
                    </a:lnTo>
                    <a:lnTo>
                      <a:pt x="19" y="68"/>
                    </a:lnTo>
                    <a:lnTo>
                      <a:pt x="255" y="68"/>
                    </a:lnTo>
                    <a:lnTo>
                      <a:pt x="255" y="68"/>
                    </a:lnTo>
                    <a:lnTo>
                      <a:pt x="265" y="67"/>
                    </a:lnTo>
                    <a:lnTo>
                      <a:pt x="269" y="66"/>
                    </a:lnTo>
                    <a:lnTo>
                      <a:pt x="272" y="63"/>
                    </a:lnTo>
                    <a:lnTo>
                      <a:pt x="272" y="63"/>
                    </a:lnTo>
                    <a:lnTo>
                      <a:pt x="273" y="60"/>
                    </a:lnTo>
                    <a:lnTo>
                      <a:pt x="272" y="56"/>
                    </a:lnTo>
                    <a:lnTo>
                      <a:pt x="272" y="56"/>
                    </a:lnTo>
                    <a:close/>
                    <a:moveTo>
                      <a:pt x="265" y="59"/>
                    </a:moveTo>
                    <a:lnTo>
                      <a:pt x="265" y="59"/>
                    </a:lnTo>
                    <a:lnTo>
                      <a:pt x="263" y="60"/>
                    </a:lnTo>
                    <a:lnTo>
                      <a:pt x="255" y="60"/>
                    </a:lnTo>
                    <a:lnTo>
                      <a:pt x="19" y="60"/>
                    </a:lnTo>
                    <a:lnTo>
                      <a:pt x="19" y="60"/>
                    </a:lnTo>
                    <a:lnTo>
                      <a:pt x="11" y="60"/>
                    </a:lnTo>
                    <a:lnTo>
                      <a:pt x="8" y="60"/>
                    </a:lnTo>
                    <a:lnTo>
                      <a:pt x="8" y="60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12" y="49"/>
                    </a:lnTo>
                    <a:lnTo>
                      <a:pt x="22" y="36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61" y="49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9"/>
                    </a:lnTo>
                    <a:lnTo>
                      <a:pt x="26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</p:grpSp>
      <p:sp>
        <p:nvSpPr>
          <p:cNvPr id="48" name="文本框 24"/>
          <p:cNvSpPr txBox="1"/>
          <p:nvPr/>
        </p:nvSpPr>
        <p:spPr>
          <a:xfrm>
            <a:off x="8334435" y="2320487"/>
            <a:ext cx="3536472" cy="736741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defTabSz="1285240">
              <a:spcBef>
                <a:spcPts val="635"/>
              </a:spcBef>
            </a:pPr>
            <a:r>
              <a:rPr lang="zh-CN" altLang="en-US" sz="2250" dirty="0">
                <a:solidFill>
                  <a:srgbClr val="8D86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连接查询</a:t>
            </a:r>
            <a:endParaRPr lang="en-US" altLang="zh-CN" sz="2250" dirty="0">
              <a:solidFill>
                <a:srgbClr val="8D86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zh-CN" altLang="en-US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在多张表之间查询数据</a:t>
            </a:r>
            <a:endParaRPr lang="zh-CN" altLang="en-US" sz="1405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25"/>
          <p:cNvSpPr txBox="1"/>
          <p:nvPr/>
        </p:nvSpPr>
        <p:spPr>
          <a:xfrm>
            <a:off x="8453632" y="4760715"/>
            <a:ext cx="3536472" cy="1030027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defTabSz="1285240">
              <a:spcBef>
                <a:spcPts val="635"/>
              </a:spcBef>
            </a:pPr>
            <a:r>
              <a:rPr lang="zh-CN" altLang="en-US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聚合与分组</a:t>
            </a:r>
            <a:r>
              <a:rPr lang="en-US" altLang="zh-CN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en-US" altLang="zh-CN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250" dirty="0">
              <a:solidFill>
                <a:srgbClr val="8BBD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en-US" altLang="zh-CN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endParaRPr lang="en-US" altLang="zh-CN" sz="1405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en-US" altLang="zh-CN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having</a:t>
            </a:r>
            <a:r>
              <a:rPr lang="zh-CN" altLang="en-US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endParaRPr lang="en-US" altLang="zh-CN" sz="1405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26"/>
          <p:cNvSpPr txBox="1"/>
          <p:nvPr/>
        </p:nvSpPr>
        <p:spPr>
          <a:xfrm>
            <a:off x="1160499" y="2320487"/>
            <a:ext cx="3539599" cy="736741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algn="r" defTabSz="1285240">
              <a:spcBef>
                <a:spcPts val="635"/>
              </a:spcBef>
            </a:pPr>
            <a:r>
              <a:rPr lang="zh-CN" altLang="en-US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子查询</a:t>
            </a:r>
            <a:endParaRPr lang="en-US" altLang="zh-CN" sz="2250" dirty="0">
              <a:solidFill>
                <a:srgbClr val="8BBD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1285240">
              <a:spcBef>
                <a:spcPts val="635"/>
              </a:spcBef>
            </a:pPr>
            <a:r>
              <a:rPr lang="en-US" altLang="zh-CN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</a:t>
            </a:r>
            <a:r>
              <a:rPr lang="en-US" altLang="zh-CN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endParaRPr lang="zh-CN" altLang="en-US" sz="1405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27"/>
          <p:cNvSpPr txBox="1"/>
          <p:nvPr/>
        </p:nvSpPr>
        <p:spPr>
          <a:xfrm>
            <a:off x="1143055" y="4861926"/>
            <a:ext cx="3539599" cy="736741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algn="r" defTabSz="1285240">
              <a:spcBef>
                <a:spcPts val="635"/>
              </a:spcBef>
            </a:pPr>
            <a:r>
              <a:rPr lang="zh-CN" altLang="en-US" sz="2250" dirty="0">
                <a:solidFill>
                  <a:srgbClr val="8D86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筛选条件</a:t>
            </a:r>
            <a:endParaRPr lang="en-US" altLang="zh-CN" sz="2250" dirty="0">
              <a:solidFill>
                <a:srgbClr val="8D86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1285240">
              <a:spcBef>
                <a:spcPts val="635"/>
              </a:spcBef>
            </a:pPr>
            <a:r>
              <a:rPr lang="zh-CN" altLang="en-US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一些语句的使用</a:t>
            </a:r>
            <a:endParaRPr lang="zh-CN" altLang="en-US" sz="1405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48" grpId="0"/>
      <p:bldP spid="49" grpId="0"/>
      <p:bldP spid="50" grpId="0"/>
      <p:bldP spid="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作业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154"/>
          <p:cNvGrpSpPr/>
          <p:nvPr/>
        </p:nvGrpSpPr>
        <p:grpSpPr>
          <a:xfrm>
            <a:off x="1293507" y="3908304"/>
            <a:ext cx="1180887" cy="2538123"/>
            <a:chOff x="3802063" y="2776538"/>
            <a:chExt cx="839788" cy="1804987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4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en-US" sz="2530"/>
            </a:p>
          </p:txBody>
        </p:sp>
        <p:sp>
          <p:nvSpPr>
            <p:cNvPr id="15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en-US" sz="2530"/>
            </a:p>
          </p:txBody>
        </p:sp>
      </p:grpSp>
      <p:sp>
        <p:nvSpPr>
          <p:cNvPr id="16" name="Freeform 33"/>
          <p:cNvSpPr>
            <a:spLocks noEditPoints="1"/>
          </p:cNvSpPr>
          <p:nvPr/>
        </p:nvSpPr>
        <p:spPr bwMode="auto">
          <a:xfrm>
            <a:off x="998843" y="4644962"/>
            <a:ext cx="926405" cy="1812627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/>
          </a:p>
        </p:txBody>
      </p:sp>
      <p:sp>
        <p:nvSpPr>
          <p:cNvPr id="17" name="Freeform 34"/>
          <p:cNvSpPr>
            <a:spLocks noEditPoints="1"/>
          </p:cNvSpPr>
          <p:nvPr/>
        </p:nvSpPr>
        <p:spPr bwMode="auto">
          <a:xfrm>
            <a:off x="2157407" y="5182946"/>
            <a:ext cx="1515732" cy="1209906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/>
          </a:p>
        </p:txBody>
      </p:sp>
      <p:sp>
        <p:nvSpPr>
          <p:cNvPr id="18" name="Freeform 35"/>
          <p:cNvSpPr>
            <a:spLocks noEditPoints="1"/>
          </p:cNvSpPr>
          <p:nvPr/>
        </p:nvSpPr>
        <p:spPr bwMode="auto">
          <a:xfrm>
            <a:off x="2545828" y="4316813"/>
            <a:ext cx="1049180" cy="8281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/>
          </a:p>
        </p:txBody>
      </p:sp>
      <p:sp>
        <p:nvSpPr>
          <p:cNvPr id="19" name="Freeform 39"/>
          <p:cNvSpPr>
            <a:spLocks noEditPoints="1"/>
          </p:cNvSpPr>
          <p:nvPr/>
        </p:nvSpPr>
        <p:spPr bwMode="auto">
          <a:xfrm>
            <a:off x="1439822" y="1757955"/>
            <a:ext cx="1779143" cy="1781375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/>
          </a:p>
        </p:txBody>
      </p:sp>
      <p:sp>
        <p:nvSpPr>
          <p:cNvPr id="21" name="文本框 20"/>
          <p:cNvSpPr txBox="1"/>
          <p:nvPr/>
        </p:nvSpPr>
        <p:spPr>
          <a:xfrm>
            <a:off x="4341143" y="2888473"/>
            <a:ext cx="6884697" cy="2037080"/>
          </a:xfrm>
          <a:prstGeom prst="rect">
            <a:avLst/>
          </a:prstGeom>
          <a:noFill/>
          <a:ln>
            <a:solidFill>
              <a:srgbClr val="65C4C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从课堂上演示的</a:t>
            </a:r>
            <a:r>
              <a:rPr lang="en-US" altLang="zh-CN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student</a:t>
            </a:r>
            <a:r>
              <a:rPr lang="zh-CN" altLang="en-US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表里面</a:t>
            </a:r>
            <a:endParaRPr lang="en-US" altLang="zh-CN" sz="252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pPr marL="481965" indent="-481965">
              <a:buAutoNum type="arabicPeriod"/>
            </a:pPr>
            <a:r>
              <a:rPr lang="zh-CN" altLang="en-US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统计出每个班级分别有多少人</a:t>
            </a:r>
            <a:endParaRPr lang="en-US" altLang="zh-CN" sz="252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pPr marL="481965" indent="-481965">
              <a:buAutoNum type="arabicPeriod"/>
            </a:pPr>
            <a:r>
              <a:rPr lang="zh-CN" altLang="en-US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统计出每个班级</a:t>
            </a:r>
            <a:r>
              <a:rPr lang="en-US" altLang="zh-CN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age</a:t>
            </a:r>
            <a:r>
              <a:rPr lang="zh-CN" altLang="en-US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大于</a:t>
            </a:r>
            <a:r>
              <a:rPr lang="en-US" altLang="zh-CN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18</a:t>
            </a:r>
            <a:r>
              <a:rPr lang="zh-CN" altLang="en-US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的人数</a:t>
            </a:r>
            <a:endParaRPr lang="en-US" altLang="zh-CN" sz="252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pPr marL="481965" indent="-481965">
              <a:buAutoNum type="arabicPeriod"/>
            </a:pPr>
            <a:r>
              <a:rPr lang="zh-CN" altLang="en-US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统计出</a:t>
            </a:r>
            <a:r>
              <a:rPr lang="en-US" altLang="zh-CN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1</a:t>
            </a:r>
            <a:r>
              <a:rPr lang="zh-CN" altLang="en-US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班的人数</a:t>
            </a:r>
            <a:endParaRPr lang="en-US" altLang="zh-CN" sz="252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pPr marL="481965" indent="-481965">
              <a:buAutoNum type="arabicPeriod"/>
            </a:pPr>
            <a:r>
              <a:rPr lang="zh-CN" altLang="en-US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统计出</a:t>
            </a:r>
            <a:r>
              <a:rPr lang="en-US" altLang="zh-CN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1</a:t>
            </a:r>
            <a:r>
              <a:rPr lang="zh-CN" altLang="en-US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班</a:t>
            </a:r>
            <a:r>
              <a:rPr lang="en-US" altLang="zh-CN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age</a:t>
            </a:r>
            <a:r>
              <a:rPr lang="zh-CN" altLang="en-US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大于</a:t>
            </a:r>
            <a:r>
              <a:rPr lang="en-US" altLang="zh-CN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18</a:t>
            </a:r>
            <a:r>
              <a:rPr lang="zh-CN" altLang="en-US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的人数</a:t>
            </a:r>
            <a:endParaRPr lang="en-US" altLang="zh-CN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16" grpId="0" animBg="1"/>
      <p:bldP spid="17" grpId="0" animBg="1"/>
      <p:bldP spid="18" grpId="0" animBg="1"/>
      <p:bldP spid="19" grpId="0" animBg="1"/>
      <p:bldP spid="21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39" y="1323316"/>
            <a:ext cx="4860273" cy="45860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09284" y="2093564"/>
            <a:ext cx="3037671" cy="2852101"/>
          </a:xfrm>
          <a:prstGeom prst="rect">
            <a:avLst/>
          </a:prstGeom>
          <a:noFill/>
          <a:ln w="28575">
            <a:solidFill>
              <a:srgbClr val="1A55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14306" y="2616785"/>
            <a:ext cx="2264336" cy="1853888"/>
          </a:xfrm>
          <a:prstGeom prst="rect">
            <a:avLst/>
          </a:prstGeom>
          <a:solidFill>
            <a:srgbClr val="1A557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07440" y="2717454"/>
            <a:ext cx="2078069" cy="1652550"/>
          </a:xfrm>
          <a:prstGeom prst="rect">
            <a:avLst/>
          </a:prstGeom>
          <a:noFill/>
          <a:ln w="19050">
            <a:solidFill>
              <a:srgbClr val="F7F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94045" y="2178670"/>
            <a:ext cx="2868152" cy="2681891"/>
          </a:xfrm>
          <a:prstGeom prst="rect">
            <a:avLst/>
          </a:prstGeom>
          <a:noFill/>
          <a:ln w="28575">
            <a:solidFill>
              <a:srgbClr val="F7F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70309" y="3076301"/>
            <a:ext cx="2752330" cy="933450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en-US" altLang="zh-CN" sz="5625" spc="422" dirty="0">
                <a:solidFill>
                  <a:schemeClr val="bg1"/>
                </a:solidFill>
                <a:latin typeface="Stencil Std" panose="04020904080802020404" pitchFamily="82" charset="0"/>
                <a:ea typeface="华康雅宋体W9(P)" panose="02020900000000000000" pitchFamily="18" charset="-122"/>
              </a:rPr>
              <a:t>2019</a:t>
            </a:r>
            <a:endParaRPr lang="en-US" altLang="zh-CN" sz="5625" spc="422" dirty="0">
              <a:solidFill>
                <a:schemeClr val="bg1"/>
              </a:solidFill>
              <a:latin typeface="Stencil Std" panose="04020904080802020404" pitchFamily="82" charset="0"/>
              <a:ea typeface="华康雅宋体W9(P)" panose="02020900000000000000" pitchFamily="18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995346" y="5843296"/>
            <a:ext cx="3508212" cy="761731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spc="422" dirty="0">
                <a:solidFill>
                  <a:srgbClr val="8D86BA"/>
                </a:solidFill>
                <a:latin typeface="华康雅宋体W9(P)" panose="02020900000000000000" pitchFamily="18" charset="-122"/>
                <a:ea typeface="华康雅宋体W9(P)" panose="02020900000000000000" pitchFamily="18" charset="-122"/>
                <a:sym typeface="微软雅黑" panose="020B0503020204020204" pitchFamily="34" charset="-122"/>
              </a:rPr>
              <a:t>谢谢欣赏</a:t>
            </a:r>
            <a:endParaRPr lang="zh-CN" altLang="en-US" sz="4500" spc="422" dirty="0">
              <a:solidFill>
                <a:srgbClr val="8D86BA"/>
              </a:solidFill>
              <a:latin typeface="华康雅宋体W9(P)" panose="02020900000000000000" pitchFamily="18" charset="-122"/>
              <a:ea typeface="华康雅宋体W9(P)" panose="02020900000000000000" pitchFamily="18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 tmFilter="0,0; .5, 1; 1, 1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6" presetClass="entr" presetSubtype="37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92"/>
                                </p:stCondLst>
                                <p:childTnLst>
                                  <p:par>
                                    <p:cTn id="29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92"/>
                                </p:stCondLst>
                                <p:childTnLst>
                                  <p:par>
                                    <p:cTn id="33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242"/>
                                </p:stCondLst>
                                <p:childTnLst>
                                  <p:par>
                                    <p:cTn id="3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11" grpId="0" animBg="1"/>
          <p:bldP spid="14" grpId="0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 tmFilter="0,0; .5, 1; 1, 1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6" presetClass="entr" presetSubtype="37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92"/>
                                </p:stCondLst>
                                <p:childTnLst>
                                  <p:par>
                                    <p:cTn id="29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92"/>
                                </p:stCondLst>
                                <p:childTnLst>
                                  <p:par>
                                    <p:cTn id="3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242"/>
                                </p:stCondLst>
                                <p:childTnLst>
                                  <p:par>
                                    <p:cTn id="3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11" grpId="0" animBg="1"/>
          <p:bldP spid="14" grpId="0"/>
          <p:bldP spid="1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915635" cy="95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0" dirty="0">
                <a:solidFill>
                  <a:srgbClr val="8D86BA"/>
                </a:solidFill>
                <a:ea typeface="南宋书局体" panose="02000000000000000000" pitchFamily="2" charset="-122"/>
              </a:rPr>
              <a:t>01</a:t>
            </a:r>
            <a:endParaRPr lang="zh-CN" altLang="en-US" sz="562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249299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筛选条件</a:t>
            </a:r>
            <a:endParaRPr lang="zh-CN" altLang="en-US" sz="4500" b="1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99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99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6" y="429586"/>
            <a:ext cx="202888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数据准备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938" y="1799762"/>
            <a:ext cx="6948882" cy="45471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8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8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883405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比较运算符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9"/>
          <p:cNvGrpSpPr/>
          <p:nvPr/>
        </p:nvGrpSpPr>
        <p:grpSpPr>
          <a:xfrm>
            <a:off x="1810319" y="2475618"/>
            <a:ext cx="394935" cy="296392"/>
            <a:chOff x="789999" y="2242985"/>
            <a:chExt cx="504229" cy="378415"/>
          </a:xfrm>
        </p:grpSpPr>
        <p:sp>
          <p:nvSpPr>
            <p:cNvPr id="17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23"/>
          <p:cNvGrpSpPr/>
          <p:nvPr/>
        </p:nvGrpSpPr>
        <p:grpSpPr>
          <a:xfrm>
            <a:off x="1810319" y="4956584"/>
            <a:ext cx="394935" cy="296392"/>
            <a:chOff x="789999" y="2242985"/>
            <a:chExt cx="504229" cy="378415"/>
          </a:xfrm>
        </p:grpSpPr>
        <p:sp>
          <p:nvSpPr>
            <p:cNvPr id="20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7"/>
          <p:cNvGrpSpPr/>
          <p:nvPr/>
        </p:nvGrpSpPr>
        <p:grpSpPr>
          <a:xfrm>
            <a:off x="9538486" y="3732469"/>
            <a:ext cx="394935" cy="296392"/>
            <a:chOff x="789999" y="2242985"/>
            <a:chExt cx="504229" cy="378415"/>
          </a:xfrm>
        </p:grpSpPr>
        <p:sp>
          <p:nvSpPr>
            <p:cNvPr id="23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EE00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23"/>
          <p:cNvGrpSpPr/>
          <p:nvPr/>
        </p:nvGrpSpPr>
        <p:grpSpPr>
          <a:xfrm>
            <a:off x="6235640" y="3738688"/>
            <a:ext cx="394935" cy="296392"/>
            <a:chOff x="789999" y="2242985"/>
            <a:chExt cx="504229" cy="378415"/>
          </a:xfrm>
        </p:grpSpPr>
        <p:sp>
          <p:nvSpPr>
            <p:cNvPr id="33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" name="Rectangle 25"/>
            <p:cNvSpPr/>
            <p:nvPr/>
          </p:nvSpPr>
          <p:spPr>
            <a:xfrm>
              <a:off x="789999" y="2242985"/>
              <a:ext cx="436098" cy="32193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23"/>
          <p:cNvGrpSpPr/>
          <p:nvPr/>
        </p:nvGrpSpPr>
        <p:grpSpPr>
          <a:xfrm>
            <a:off x="6244769" y="4951658"/>
            <a:ext cx="394935" cy="296392"/>
            <a:chOff x="789999" y="2242985"/>
            <a:chExt cx="504229" cy="378415"/>
          </a:xfrm>
        </p:grpSpPr>
        <p:sp>
          <p:nvSpPr>
            <p:cNvPr id="36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27"/>
          <p:cNvGrpSpPr/>
          <p:nvPr/>
        </p:nvGrpSpPr>
        <p:grpSpPr>
          <a:xfrm>
            <a:off x="6234367" y="2475618"/>
            <a:ext cx="394935" cy="296392"/>
            <a:chOff x="789999" y="2242985"/>
            <a:chExt cx="504229" cy="378415"/>
          </a:xfrm>
        </p:grpSpPr>
        <p:sp>
          <p:nvSpPr>
            <p:cNvPr id="39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0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23"/>
          <p:cNvGrpSpPr/>
          <p:nvPr/>
        </p:nvGrpSpPr>
        <p:grpSpPr>
          <a:xfrm>
            <a:off x="1810319" y="3735758"/>
            <a:ext cx="394935" cy="296392"/>
            <a:chOff x="789999" y="2242985"/>
            <a:chExt cx="504229" cy="378415"/>
          </a:xfrm>
        </p:grpSpPr>
        <p:sp>
          <p:nvSpPr>
            <p:cNvPr id="4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60A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2286058" y="2519858"/>
            <a:ext cx="3600954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 注意！不是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2240157" y="3760341"/>
            <a:ext cx="2416847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不等于：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!=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&lt;&gt;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2286058" y="4995898"/>
            <a:ext cx="1413455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6735761" y="2517119"/>
            <a:ext cx="1869714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大于等于：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6717407" y="3760341"/>
            <a:ext cx="1311322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6693067" y="4951658"/>
            <a:ext cx="1893289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小于等于：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9538486" y="2431378"/>
            <a:ext cx="394935" cy="296392"/>
            <a:chOff x="789999" y="2242985"/>
            <a:chExt cx="504229" cy="378415"/>
          </a:xfrm>
        </p:grpSpPr>
        <p:sp>
          <p:nvSpPr>
            <p:cNvPr id="51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F3C5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10013955" y="2470837"/>
            <a:ext cx="1869714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NULL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10013129" y="3760340"/>
            <a:ext cx="1869714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NOT NULL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4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4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4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4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4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4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84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4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84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34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840"/>
                            </p:stCondLst>
                            <p:childTnLst>
                              <p:par>
                                <p:cTn id="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34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84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34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84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340"/>
                            </p:stCondLst>
                            <p:childTnLst>
                              <p:par>
                                <p:cTn id="7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84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/>
      <p:bldP spid="45" grpId="0"/>
      <p:bldP spid="46" grpId="0"/>
      <p:bldP spid="47" grpId="0"/>
      <p:bldP spid="48" grpId="0"/>
      <p:bldP spid="49" grpId="0"/>
      <p:bldP spid="53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逻辑运算符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6"/>
          <p:cNvSpPr txBox="1"/>
          <p:nvPr/>
        </p:nvSpPr>
        <p:spPr>
          <a:xfrm>
            <a:off x="2372721" y="5025987"/>
            <a:ext cx="2414448" cy="8091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en-US" altLang="zh-CN" sz="4400" b="1" dirty="0">
                <a:solidFill>
                  <a:srgbClr val="A78357"/>
                </a:solidFill>
                <a:cs typeface="+mn-ea"/>
                <a:sym typeface="+mn-lt"/>
              </a:rPr>
              <a:t>AND</a:t>
            </a:r>
            <a:endParaRPr lang="zh-CN" altLang="en-US" sz="4400" b="1" dirty="0">
              <a:solidFill>
                <a:srgbClr val="A78357"/>
              </a:solidFill>
              <a:cs typeface="+mn-ea"/>
              <a:sym typeface="+mn-lt"/>
            </a:endParaRPr>
          </a:p>
        </p:txBody>
      </p:sp>
      <p:sp>
        <p:nvSpPr>
          <p:cNvPr id="22" name="TextBox 17"/>
          <p:cNvSpPr txBox="1"/>
          <p:nvPr/>
        </p:nvSpPr>
        <p:spPr>
          <a:xfrm>
            <a:off x="5262184" y="5070608"/>
            <a:ext cx="2414448" cy="8091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en-US" altLang="zh-CN" sz="4400" b="1" dirty="0">
                <a:solidFill>
                  <a:srgbClr val="A78357"/>
                </a:solidFill>
                <a:cs typeface="+mn-ea"/>
                <a:sym typeface="+mn-lt"/>
              </a:rPr>
              <a:t>OR</a:t>
            </a:r>
            <a:endParaRPr lang="zh-CN" altLang="en-US" sz="4400" b="1" dirty="0">
              <a:solidFill>
                <a:srgbClr val="A78357"/>
              </a:solidFill>
              <a:cs typeface="+mn-ea"/>
              <a:sym typeface="+mn-lt"/>
            </a:endParaRPr>
          </a:p>
        </p:txBody>
      </p:sp>
      <p:sp>
        <p:nvSpPr>
          <p:cNvPr id="23" name="TextBox 18"/>
          <p:cNvSpPr txBox="1"/>
          <p:nvPr/>
        </p:nvSpPr>
        <p:spPr>
          <a:xfrm>
            <a:off x="8151647" y="5080692"/>
            <a:ext cx="2414448" cy="8091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en-US" altLang="zh-CN" sz="4400" b="1" dirty="0">
                <a:solidFill>
                  <a:srgbClr val="A78357"/>
                </a:solidFill>
                <a:cs typeface="+mn-ea"/>
                <a:sym typeface="+mn-lt"/>
              </a:rPr>
              <a:t>NOT</a:t>
            </a:r>
            <a:endParaRPr lang="zh-CN" altLang="en-US" sz="4400" b="1" dirty="0">
              <a:solidFill>
                <a:srgbClr val="A78357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62447" y="1918702"/>
            <a:ext cx="8638193" cy="2883535"/>
            <a:chOff x="2162447" y="1918702"/>
            <a:chExt cx="8638193" cy="2883535"/>
          </a:xfrm>
        </p:grpSpPr>
        <p:sp>
          <p:nvSpPr>
            <p:cNvPr id="25" name="Freeform 4"/>
            <p:cNvSpPr/>
            <p:nvPr/>
          </p:nvSpPr>
          <p:spPr bwMode="auto">
            <a:xfrm>
              <a:off x="2162447" y="1918702"/>
              <a:ext cx="5522488" cy="2883535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r" b="b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1145540">
                <a:lnSpc>
                  <a:spcPct val="120000"/>
                </a:lnSpc>
                <a:defRPr/>
              </a:pPr>
              <a:endParaRPr lang="zh-CN" altLang="en-US" sz="1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Freeform 5"/>
            <p:cNvSpPr/>
            <p:nvPr/>
          </p:nvSpPr>
          <p:spPr bwMode="auto">
            <a:xfrm flipH="1" flipV="1">
              <a:off x="5278152" y="1918702"/>
              <a:ext cx="5522488" cy="2883535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r" b="b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1145540">
                <a:lnSpc>
                  <a:spcPct val="120000"/>
                </a:lnSpc>
                <a:defRPr/>
              </a:pPr>
              <a:endParaRPr lang="zh-CN" altLang="en-US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859542" y="2595112"/>
              <a:ext cx="7202631" cy="1460384"/>
              <a:chOff x="2859542" y="2595112"/>
              <a:chExt cx="7202631" cy="1460384"/>
            </a:xfrm>
          </p:grpSpPr>
          <p:sp>
            <p:nvSpPr>
              <p:cNvPr id="30" name="Rectangle 6"/>
              <p:cNvSpPr>
                <a:spLocks noChangeArrowheads="1"/>
              </p:cNvSpPr>
              <p:nvPr/>
            </p:nvSpPr>
            <p:spPr bwMode="auto">
              <a:xfrm rot="18900000">
                <a:off x="2859542" y="2671648"/>
                <a:ext cx="1383849" cy="1383848"/>
              </a:xfrm>
              <a:prstGeom prst="rect">
                <a:avLst/>
              </a:prstGeom>
              <a:solidFill>
                <a:schemeClr val="accent1"/>
              </a:solidFill>
              <a:ln w="6350">
                <a:solidFill>
                  <a:schemeClr val="bg1"/>
                </a:solidFill>
                <a:miter lim="800000"/>
              </a:ln>
              <a:effectLst/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1145540">
                  <a:lnSpc>
                    <a:spcPct val="120000"/>
                  </a:lnSpc>
                  <a:defRPr/>
                </a:pPr>
                <a:endParaRPr lang="zh-CN" altLang="en-US" sz="1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Rectangle 7"/>
              <p:cNvSpPr>
                <a:spLocks noChangeArrowheads="1"/>
              </p:cNvSpPr>
              <p:nvPr/>
            </p:nvSpPr>
            <p:spPr bwMode="auto">
              <a:xfrm rot="18900000">
                <a:off x="5782380" y="2671648"/>
                <a:ext cx="1383848" cy="1383848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  <a:miter lim="800000"/>
              </a:ln>
              <a:effectLst/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1145540">
                  <a:lnSpc>
                    <a:spcPct val="120000"/>
                  </a:lnSpc>
                  <a:defRPr/>
                </a:pPr>
                <a:endParaRPr lang="zh-CN" altLang="en-US" sz="1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2" name="Rectangle 8"/>
              <p:cNvSpPr>
                <a:spLocks noChangeArrowheads="1"/>
              </p:cNvSpPr>
              <p:nvPr/>
            </p:nvSpPr>
            <p:spPr bwMode="auto">
              <a:xfrm rot="18900000">
                <a:off x="8678325" y="2671648"/>
                <a:ext cx="1383848" cy="1383848"/>
              </a:xfrm>
              <a:prstGeom prst="rect">
                <a:avLst/>
              </a:prstGeom>
              <a:solidFill>
                <a:srgbClr val="00B050"/>
              </a:solidFill>
              <a:ln w="6350">
                <a:solidFill>
                  <a:srgbClr val="00B050"/>
                </a:solidFill>
                <a:miter lim="800000"/>
              </a:ln>
              <a:effectLst/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1145540">
                  <a:lnSpc>
                    <a:spcPct val="120000"/>
                  </a:lnSpc>
                  <a:defRPr/>
                </a:pPr>
                <a:endParaRPr lang="zh-CN" altLang="en-US" sz="1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/>
            </p:nvSpPr>
            <p:spPr bwMode="auto">
              <a:xfrm rot="18900000">
                <a:off x="3415978" y="2595112"/>
                <a:ext cx="260635" cy="260635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  <a:miter lim="800000"/>
              </a:ln>
              <a:effectLst/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1145540">
                  <a:lnSpc>
                    <a:spcPct val="120000"/>
                  </a:lnSpc>
                  <a:defRPr/>
                </a:pPr>
                <a:endParaRPr lang="zh-CN" altLang="en-US" sz="1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Rectangle 10"/>
              <p:cNvSpPr>
                <a:spLocks noChangeArrowheads="1"/>
              </p:cNvSpPr>
              <p:nvPr/>
            </p:nvSpPr>
            <p:spPr bwMode="auto">
              <a:xfrm rot="18900000">
                <a:off x="6338814" y="2595112"/>
                <a:ext cx="260635" cy="260635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  <a:miter lim="800000"/>
              </a:ln>
              <a:effectLst/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1145540">
                  <a:lnSpc>
                    <a:spcPct val="120000"/>
                  </a:lnSpc>
                  <a:defRPr/>
                </a:pPr>
                <a:endParaRPr lang="zh-CN" altLang="en-US" sz="1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Rectangle 11"/>
              <p:cNvSpPr>
                <a:spLocks noChangeArrowheads="1"/>
              </p:cNvSpPr>
              <p:nvPr/>
            </p:nvSpPr>
            <p:spPr bwMode="auto">
              <a:xfrm rot="18900000">
                <a:off x="9234760" y="2595112"/>
                <a:ext cx="260635" cy="260635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  <a:miter lim="800000"/>
              </a:ln>
              <a:effectLst/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1145540">
                  <a:lnSpc>
                    <a:spcPct val="120000"/>
                  </a:lnSpc>
                  <a:defRPr/>
                </a:pPr>
                <a:endParaRPr lang="zh-CN" altLang="en-US" sz="1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Text Box 15"/>
              <p:cNvSpPr txBox="1">
                <a:spLocks noChangeArrowheads="1"/>
              </p:cNvSpPr>
              <p:nvPr/>
            </p:nvSpPr>
            <p:spPr bwMode="auto">
              <a:xfrm>
                <a:off x="3484062" y="2607955"/>
                <a:ext cx="91371" cy="241156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  <a:effectLst/>
            </p:spPr>
            <p:txBody>
              <a:bodyPr wrap="none" lIns="0" tIns="0" rIns="0" bIns="0" anchor="ctr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1145540">
                  <a:lnSpc>
                    <a:spcPct val="120000"/>
                  </a:lnSpc>
                  <a:defRPr/>
                </a:pP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1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Text Box 16"/>
              <p:cNvSpPr txBox="1">
                <a:spLocks noChangeArrowheads="1"/>
              </p:cNvSpPr>
              <p:nvPr/>
            </p:nvSpPr>
            <p:spPr bwMode="auto">
              <a:xfrm>
                <a:off x="6408962" y="2632525"/>
                <a:ext cx="91371" cy="241156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  <a:effectLst/>
            </p:spPr>
            <p:txBody>
              <a:bodyPr wrap="none" lIns="0" tIns="0" rIns="0" bIns="0" anchor="t" anchorCtr="0">
                <a:spAutoFit/>
              </a:bodyPr>
              <a:lstStyle>
                <a:defPPr>
                  <a:defRPr lang="zh-CN"/>
                </a:defPPr>
                <a:lvl1pPr marR="0" lvl="0" indent="0"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300" b="1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2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8" name="Text Box 17"/>
              <p:cNvSpPr txBox="1">
                <a:spLocks noChangeArrowheads="1"/>
              </p:cNvSpPr>
              <p:nvPr/>
            </p:nvSpPr>
            <p:spPr bwMode="auto">
              <a:xfrm>
                <a:off x="9313186" y="2607955"/>
                <a:ext cx="91371" cy="241156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  <a:effectLst/>
            </p:spPr>
            <p:txBody>
              <a:bodyPr wrap="none" lIns="0" tIns="0" rIns="0" bIns="0" anchor="ctr">
                <a:spAutoFit/>
              </a:bodyPr>
              <a:lstStyle>
                <a:defPPr>
                  <a:defRPr lang="zh-CN"/>
                </a:defPPr>
                <a:lvl1pPr marR="0" lvl="0" indent="0"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300" b="1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3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TextBox 11"/>
              <p:cNvSpPr txBox="1">
                <a:spLocks noChangeArrowheads="1"/>
              </p:cNvSpPr>
              <p:nvPr/>
            </p:nvSpPr>
            <p:spPr bwMode="auto">
              <a:xfrm flipH="1">
                <a:off x="3018307" y="3136390"/>
                <a:ext cx="1047168" cy="4362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20000"/>
                  </a:lnSpc>
                </a:pPr>
                <a:r>
                  <a:rPr lang="zh-CN" altLang="en-US" sz="2530" b="1" dirty="0">
                    <a:solidFill>
                      <a:prstClr val="white"/>
                    </a:solidFill>
                    <a:cs typeface="+mn-ea"/>
                    <a:sym typeface="+mn-lt"/>
                  </a:rPr>
                  <a:t>与</a:t>
                </a:r>
                <a:endParaRPr lang="id-ID" altLang="zh-CN" sz="1400" dirty="0">
                  <a:solidFill>
                    <a:srgbClr val="FCFCFC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TextBox 11"/>
              <p:cNvSpPr txBox="1">
                <a:spLocks noChangeArrowheads="1"/>
              </p:cNvSpPr>
              <p:nvPr/>
            </p:nvSpPr>
            <p:spPr bwMode="auto">
              <a:xfrm flipH="1">
                <a:off x="5975780" y="3158171"/>
                <a:ext cx="1042097" cy="4362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20000"/>
                  </a:lnSpc>
                </a:pPr>
                <a:r>
                  <a:rPr lang="zh-CN" altLang="en-US" sz="2530" b="1" dirty="0">
                    <a:solidFill>
                      <a:prstClr val="white"/>
                    </a:solidFill>
                    <a:cs typeface="+mn-ea"/>
                    <a:sym typeface="+mn-lt"/>
                  </a:rPr>
                  <a:t>或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7" name="TextBox 11"/>
              <p:cNvSpPr txBox="1">
                <a:spLocks noChangeArrowheads="1"/>
              </p:cNvSpPr>
              <p:nvPr/>
            </p:nvSpPr>
            <p:spPr bwMode="auto">
              <a:xfrm flipH="1">
                <a:off x="8896314" y="3147540"/>
                <a:ext cx="1014623" cy="4362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20000"/>
                  </a:lnSpc>
                </a:pPr>
                <a:r>
                  <a:rPr lang="zh-CN" altLang="en-US" sz="2530" b="1" dirty="0">
                    <a:solidFill>
                      <a:prstClr val="white"/>
                    </a:solidFill>
                    <a:cs typeface="+mn-ea"/>
                    <a:sym typeface="+mn-lt"/>
                  </a:rPr>
                  <a:t>非</a:t>
                </a:r>
                <a:endParaRPr lang="id-ID" altLang="zh-CN" sz="1400" dirty="0">
                  <a:solidFill>
                    <a:srgbClr val="FCFCFC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4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4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4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4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4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其他操作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3"/>
          <p:cNvSpPr/>
          <p:nvPr/>
        </p:nvSpPr>
        <p:spPr>
          <a:xfrm>
            <a:off x="2717144" y="1884038"/>
            <a:ext cx="2488095" cy="691153"/>
          </a:xfrm>
          <a:prstGeom prst="rightArrow">
            <a:avLst>
              <a:gd name="adj1" fmla="val 72581"/>
              <a:gd name="adj2" fmla="val 46774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128507" tIns="64254" rIns="128507" bIns="64254" anchor="ctr"/>
          <a:lstStyle/>
          <a:p>
            <a:pPr algn="ctr" defTabSz="1285240">
              <a:defRPr/>
            </a:pPr>
            <a:endParaRPr lang="zh-CN" altLang="en-US" sz="3375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右箭头 5"/>
          <p:cNvSpPr/>
          <p:nvPr/>
        </p:nvSpPr>
        <p:spPr>
          <a:xfrm>
            <a:off x="2700274" y="3733065"/>
            <a:ext cx="2488095" cy="691153"/>
          </a:xfrm>
          <a:prstGeom prst="rightArrow">
            <a:avLst>
              <a:gd name="adj1" fmla="val 72581"/>
              <a:gd name="adj2" fmla="val 46774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128507" tIns="64254" rIns="128507" bIns="64254" anchor="ctr"/>
          <a:lstStyle/>
          <a:p>
            <a:pPr algn="ctr" defTabSz="1285240">
              <a:defRPr/>
            </a:pPr>
            <a:endParaRPr lang="zh-CN" altLang="en-US" sz="3375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右箭头 6"/>
          <p:cNvSpPr/>
          <p:nvPr/>
        </p:nvSpPr>
        <p:spPr>
          <a:xfrm>
            <a:off x="2717144" y="5720455"/>
            <a:ext cx="2488095" cy="689478"/>
          </a:xfrm>
          <a:prstGeom prst="rightArrow">
            <a:avLst>
              <a:gd name="adj1" fmla="val 72581"/>
              <a:gd name="adj2" fmla="val 46774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128507" tIns="64254" rIns="128507" bIns="64254" anchor="ctr"/>
          <a:lstStyle/>
          <a:p>
            <a:pPr algn="ctr" defTabSz="1285240">
              <a:defRPr/>
            </a:pPr>
            <a:endParaRPr lang="zh-CN" altLang="en-US" sz="3375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556578" y="1884038"/>
            <a:ext cx="2216140" cy="691153"/>
            <a:chOff x="914400" y="1619250"/>
            <a:chExt cx="1990726" cy="491729"/>
          </a:xfrm>
          <a:solidFill>
            <a:srgbClr val="8BBDE2"/>
          </a:solidFill>
        </p:grpSpPr>
        <p:sp>
          <p:nvSpPr>
            <p:cNvPr id="25" name="直角三角形 24"/>
            <p:cNvSpPr/>
            <p:nvPr/>
          </p:nvSpPr>
          <p:spPr>
            <a:xfrm flipV="1">
              <a:off x="2794001" y="2034779"/>
              <a:ext cx="111125" cy="76200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endParaRPr lang="zh-CN" altLang="en-US" sz="337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>
              <a:off x="2794001" y="1619250"/>
              <a:ext cx="111125" cy="76200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endParaRPr lang="zh-CN" altLang="en-US" sz="337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914400" y="1619250"/>
              <a:ext cx="1879600" cy="491729"/>
            </a:xfrm>
            <a:prstGeom prst="rect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r>
                <a:rPr lang="zh-CN" altLang="en-US" sz="225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排序</a:t>
              </a:r>
              <a:r>
                <a:rPr lang="en-US" altLang="zh-CN" sz="225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(order by)</a:t>
              </a:r>
              <a:endParaRPr lang="zh-CN" altLang="en-US" sz="225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563830" y="3729591"/>
            <a:ext cx="2216140" cy="691153"/>
            <a:chOff x="914400" y="2314575"/>
            <a:chExt cx="1990726" cy="491729"/>
          </a:xfrm>
          <a:solidFill>
            <a:srgbClr val="076655"/>
          </a:solidFill>
        </p:grpSpPr>
        <p:sp>
          <p:nvSpPr>
            <p:cNvPr id="32" name="直角三角形 31"/>
            <p:cNvSpPr/>
            <p:nvPr/>
          </p:nvSpPr>
          <p:spPr>
            <a:xfrm flipV="1">
              <a:off x="2794001" y="2730104"/>
              <a:ext cx="111125" cy="76200"/>
            </a:xfrm>
            <a:prstGeom prst="rtTriangle">
              <a:avLst/>
            </a:prstGeom>
            <a:solidFill>
              <a:srgbClr val="8D86BA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endParaRPr lang="zh-CN" altLang="en-US" sz="337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直角三角形 32"/>
            <p:cNvSpPr/>
            <p:nvPr/>
          </p:nvSpPr>
          <p:spPr>
            <a:xfrm>
              <a:off x="2794001" y="2314575"/>
              <a:ext cx="111125" cy="76200"/>
            </a:xfrm>
            <a:prstGeom prst="rtTriangle">
              <a:avLst/>
            </a:prstGeom>
            <a:solidFill>
              <a:srgbClr val="8D86BA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endParaRPr lang="zh-CN" altLang="en-US" sz="337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14400" y="2314575"/>
              <a:ext cx="1879600" cy="491729"/>
            </a:xfrm>
            <a:prstGeom prst="rect">
              <a:avLst/>
            </a:prstGeom>
            <a:solidFill>
              <a:srgbClr val="8D86BA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r>
                <a:rPr lang="zh-CN" altLang="en-US" sz="225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限制</a:t>
              </a:r>
              <a:r>
                <a:rPr lang="en-US" altLang="zh-CN" sz="225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(limit)</a:t>
              </a:r>
              <a:endParaRPr lang="zh-CN" altLang="en-US" sz="225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556578" y="5720455"/>
            <a:ext cx="2216140" cy="689478"/>
            <a:chOff x="914400" y="3009900"/>
            <a:chExt cx="1990726" cy="490538"/>
          </a:xfrm>
          <a:solidFill>
            <a:srgbClr val="8D86BA"/>
          </a:solidFill>
        </p:grpSpPr>
        <p:sp>
          <p:nvSpPr>
            <p:cNvPr id="36" name="直角三角形 35"/>
            <p:cNvSpPr/>
            <p:nvPr/>
          </p:nvSpPr>
          <p:spPr>
            <a:xfrm flipV="1">
              <a:off x="2794001" y="3424238"/>
              <a:ext cx="111125" cy="76200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endParaRPr lang="zh-CN" altLang="en-US" sz="337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直角三角形 36"/>
            <p:cNvSpPr/>
            <p:nvPr/>
          </p:nvSpPr>
          <p:spPr>
            <a:xfrm>
              <a:off x="2794001" y="3009900"/>
              <a:ext cx="111125" cy="75010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endParaRPr lang="zh-CN" altLang="en-US" sz="337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14400" y="3009900"/>
              <a:ext cx="1879600" cy="490538"/>
            </a:xfrm>
            <a:prstGeom prst="rect">
              <a:avLst/>
            </a:prstGeom>
            <a:solidFill>
              <a:srgbClr val="8BBDE2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r>
                <a:rPr lang="zh-CN" altLang="en-US" sz="225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去重</a:t>
              </a:r>
              <a:r>
                <a:rPr lang="en-US" altLang="zh-CN" sz="225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(distinct)</a:t>
              </a:r>
              <a:endParaRPr lang="zh-CN" altLang="en-US" sz="225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文本框 17"/>
          <p:cNvSpPr txBox="1"/>
          <p:nvPr/>
        </p:nvSpPr>
        <p:spPr>
          <a:xfrm>
            <a:off x="5481505" y="1824916"/>
            <a:ext cx="7365479" cy="771478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just" defTabSz="1285240">
              <a:lnSpc>
                <a:spcPct val="130000"/>
              </a:lnSpc>
              <a:spcBef>
                <a:spcPts val="845"/>
              </a:spcBef>
              <a:spcAft>
                <a:spcPts val="1685"/>
              </a:spcAft>
              <a:defRPr/>
            </a:pPr>
            <a:r>
              <a:rPr lang="en-US" altLang="zh-CN" sz="19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SELECT columns FROM </a:t>
            </a:r>
            <a:r>
              <a:rPr lang="en-US" altLang="zh-CN" sz="1900" b="1" dirty="0" err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19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9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ORDER BY </a:t>
            </a:r>
            <a:r>
              <a:rPr lang="en-US" altLang="zh-CN" sz="19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col [</a:t>
            </a:r>
            <a:r>
              <a:rPr lang="en-US" altLang="zh-CN" sz="1900" b="1" dirty="0" err="1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asc</a:t>
            </a:r>
            <a:r>
              <a:rPr lang="en-US" altLang="zh-CN" sz="19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900" b="1" dirty="0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desc]</a:t>
            </a:r>
            <a:r>
              <a:rPr lang="en-US" altLang="zh-CN" sz="19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;</a:t>
            </a:r>
            <a:endParaRPr lang="en-US" altLang="zh-CN" sz="19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19"/>
          <p:cNvSpPr>
            <a:spLocks noChangeArrowheads="1"/>
          </p:cNvSpPr>
          <p:nvPr/>
        </p:nvSpPr>
        <p:spPr bwMode="auto">
          <a:xfrm>
            <a:off x="5481505" y="3713069"/>
            <a:ext cx="7068550" cy="784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19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SELECT columns FROM </a:t>
            </a:r>
            <a:r>
              <a:rPr lang="en-US" altLang="zh-CN" sz="1900" b="1" dirty="0" err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19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9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en-US" altLang="zh-CN" sz="19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900" b="1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en-US" altLang="zh-CN" sz="19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900" b="1" dirty="0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en-US" altLang="zh-CN" sz="19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;</a:t>
            </a:r>
            <a:endParaRPr lang="zh-CN" altLang="en-US" sz="1900" b="1" dirty="0"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21"/>
          <p:cNvSpPr>
            <a:spLocks noChangeArrowheads="1"/>
          </p:cNvSpPr>
          <p:nvPr/>
        </p:nvSpPr>
        <p:spPr bwMode="auto">
          <a:xfrm>
            <a:off x="5349255" y="5777453"/>
            <a:ext cx="5663090" cy="6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19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9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lang="en-US" altLang="zh-CN" sz="19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1900" b="1" dirty="0" err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19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900" b="1" dirty="0"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Group 27"/>
          <p:cNvGrpSpPr/>
          <p:nvPr/>
        </p:nvGrpSpPr>
        <p:grpSpPr>
          <a:xfrm>
            <a:off x="5646275" y="2705032"/>
            <a:ext cx="394935" cy="296392"/>
            <a:chOff x="789999" y="2242985"/>
            <a:chExt cx="504229" cy="378415"/>
          </a:xfrm>
        </p:grpSpPr>
        <p:sp>
          <p:nvSpPr>
            <p:cNvPr id="59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0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1" name="矩形 60"/>
          <p:cNvSpPr>
            <a:spLocks noChangeArrowheads="1"/>
          </p:cNvSpPr>
          <p:nvPr/>
        </p:nvSpPr>
        <p:spPr bwMode="auto">
          <a:xfrm>
            <a:off x="6147669" y="2746533"/>
            <a:ext cx="2160240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正序：</a:t>
            </a:r>
            <a:r>
              <a:rPr lang="en-US" altLang="zh-CN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（默认）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Group 23"/>
          <p:cNvGrpSpPr/>
          <p:nvPr/>
        </p:nvGrpSpPr>
        <p:grpSpPr>
          <a:xfrm>
            <a:off x="5646275" y="3295821"/>
            <a:ext cx="394935" cy="296392"/>
            <a:chOff x="789999" y="2242985"/>
            <a:chExt cx="504229" cy="378415"/>
          </a:xfrm>
        </p:grpSpPr>
        <p:sp>
          <p:nvSpPr>
            <p:cNvPr id="71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2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6142314" y="3329183"/>
            <a:ext cx="1413455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倒序：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Group 19"/>
          <p:cNvGrpSpPr/>
          <p:nvPr/>
        </p:nvGrpSpPr>
        <p:grpSpPr>
          <a:xfrm>
            <a:off x="5689789" y="5098168"/>
            <a:ext cx="394935" cy="296392"/>
            <a:chOff x="789999" y="2242985"/>
            <a:chExt cx="504229" cy="378415"/>
          </a:xfrm>
        </p:grpSpPr>
        <p:sp>
          <p:nvSpPr>
            <p:cNvPr id="75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6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6165528" y="5142408"/>
            <a:ext cx="3600954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LIMIT  </a:t>
            </a:r>
            <a:r>
              <a:rPr lang="en-US" altLang="zh-CN" b="1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en-US" altLang="zh-CN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count;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8" name="Group 27"/>
          <p:cNvGrpSpPr/>
          <p:nvPr/>
        </p:nvGrpSpPr>
        <p:grpSpPr>
          <a:xfrm>
            <a:off x="5666846" y="4475236"/>
            <a:ext cx="394935" cy="296392"/>
            <a:chOff x="789999" y="2242985"/>
            <a:chExt cx="504229" cy="378415"/>
          </a:xfrm>
        </p:grpSpPr>
        <p:sp>
          <p:nvSpPr>
            <p:cNvPr id="79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0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F3C5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1" name="矩形 80"/>
          <p:cNvSpPr>
            <a:spLocks noChangeArrowheads="1"/>
          </p:cNvSpPr>
          <p:nvPr/>
        </p:nvSpPr>
        <p:spPr bwMode="auto">
          <a:xfrm>
            <a:off x="6142314" y="4514695"/>
            <a:ext cx="3167381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LIMIT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count;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8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8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8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8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1" grpId="0" animBg="1"/>
      <p:bldP spid="22" grpId="0" animBg="1"/>
      <p:bldP spid="23" grpId="0" animBg="1"/>
      <p:bldP spid="39" grpId="0"/>
      <p:bldP spid="40" grpId="0"/>
      <p:bldP spid="57" grpId="0"/>
      <p:bldP spid="61" grpId="0"/>
      <p:bldP spid="73" grpId="0"/>
      <p:bldP spid="77" grpId="0"/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其他操作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766630" y="5646132"/>
            <a:ext cx="66316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间隔返回：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38044" y="2441080"/>
            <a:ext cx="59766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任意多个字符：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38044" y="2977532"/>
            <a:ext cx="58326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任意一个字符：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66630" y="4771126"/>
            <a:ext cx="60547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连续范围：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BETWEEN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57368" y="5190564"/>
            <a:ext cx="51580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a &lt;= value &lt;= b</a:t>
            </a:r>
            <a:endParaRPr lang="zh-CN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6357367" y="6158053"/>
            <a:ext cx="5158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in (10, 20, 30 […])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任意多边形 3"/>
          <p:cNvSpPr/>
          <p:nvPr/>
        </p:nvSpPr>
        <p:spPr>
          <a:xfrm rot="5400000">
            <a:off x="2603641" y="3492983"/>
            <a:ext cx="1585581" cy="762709"/>
          </a:xfrm>
          <a:custGeom>
            <a:avLst/>
            <a:gdLst>
              <a:gd name="connsiteX0" fmla="*/ 0 w 1503912"/>
              <a:gd name="connsiteY0" fmla="*/ 487471 h 723424"/>
              <a:gd name="connsiteX1" fmla="*/ 546441 w 1503912"/>
              <a:gd name="connsiteY1" fmla="*/ 194123 h 723424"/>
              <a:gd name="connsiteX2" fmla="*/ 622201 w 1503912"/>
              <a:gd name="connsiteY2" fmla="*/ 182561 h 723424"/>
              <a:gd name="connsiteX3" fmla="*/ 759473 w 1503912"/>
              <a:gd name="connsiteY3" fmla="*/ 0 h 723424"/>
              <a:gd name="connsiteX4" fmla="*/ 896982 w 1503912"/>
              <a:gd name="connsiteY4" fmla="*/ 182876 h 723424"/>
              <a:gd name="connsiteX5" fmla="*/ 951826 w 1503912"/>
              <a:gd name="connsiteY5" fmla="*/ 190149 h 723424"/>
              <a:gd name="connsiteX6" fmla="*/ 1503912 w 1503912"/>
              <a:gd name="connsiteY6" fmla="*/ 472727 h 723424"/>
              <a:gd name="connsiteX7" fmla="*/ 1272630 w 1503912"/>
              <a:gd name="connsiteY7" fmla="*/ 713261 h 723424"/>
              <a:gd name="connsiteX8" fmla="*/ 235953 w 1503912"/>
              <a:gd name="connsiteY8" fmla="*/ 723424 h 72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3912" h="723424">
                <a:moveTo>
                  <a:pt x="0" y="487471"/>
                </a:moveTo>
                <a:cubicBezTo>
                  <a:pt x="155116" y="332355"/>
                  <a:pt x="346085" y="234486"/>
                  <a:pt x="546441" y="194123"/>
                </a:cubicBezTo>
                <a:lnTo>
                  <a:pt x="622201" y="182561"/>
                </a:lnTo>
                <a:lnTo>
                  <a:pt x="759473" y="0"/>
                </a:lnTo>
                <a:lnTo>
                  <a:pt x="896982" y="182876"/>
                </a:lnTo>
                <a:lnTo>
                  <a:pt x="951826" y="190149"/>
                </a:lnTo>
                <a:cubicBezTo>
                  <a:pt x="1152934" y="226576"/>
                  <a:pt x="1345785" y="320682"/>
                  <a:pt x="1503912" y="472727"/>
                </a:cubicBezTo>
                <a:lnTo>
                  <a:pt x="1272630" y="713261"/>
                </a:lnTo>
                <a:cubicBezTo>
                  <a:pt x="981963" y="433774"/>
                  <a:pt x="521086" y="438291"/>
                  <a:pt x="235953" y="723424"/>
                </a:cubicBezTo>
                <a:close/>
              </a:path>
            </a:pathLst>
          </a:cu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2" name="任意多边形 5"/>
          <p:cNvSpPr/>
          <p:nvPr/>
        </p:nvSpPr>
        <p:spPr>
          <a:xfrm rot="18900000">
            <a:off x="981291" y="3302923"/>
            <a:ext cx="1117080" cy="1132165"/>
          </a:xfrm>
          <a:custGeom>
            <a:avLst/>
            <a:gdLst>
              <a:gd name="connsiteX0" fmla="*/ 1053001 w 1059543"/>
              <a:gd name="connsiteY0" fmla="*/ 0 h 1073851"/>
              <a:gd name="connsiteX1" fmla="*/ 1059543 w 1059543"/>
              <a:gd name="connsiteY1" fmla="*/ 333624 h 1073851"/>
              <a:gd name="connsiteX2" fmla="*/ 333688 w 1059543"/>
              <a:gd name="connsiteY2" fmla="*/ 1073851 h 1073851"/>
              <a:gd name="connsiteX3" fmla="*/ 0 w 1059543"/>
              <a:gd name="connsiteY3" fmla="*/ 1073851 h 1073851"/>
              <a:gd name="connsiteX4" fmla="*/ 178963 w 1059543"/>
              <a:gd name="connsiteY4" fmla="*/ 480031 h 1073851"/>
              <a:gd name="connsiteX5" fmla="*/ 224358 w 1059543"/>
              <a:gd name="connsiteY5" fmla="*/ 418287 h 1073851"/>
              <a:gd name="connsiteX6" fmla="*/ 192333 w 1059543"/>
              <a:gd name="connsiteY6" fmla="*/ 192129 h 1073851"/>
              <a:gd name="connsiteX7" fmla="*/ 418880 w 1059543"/>
              <a:gd name="connsiteY7" fmla="*/ 224209 h 1073851"/>
              <a:gd name="connsiteX8" fmla="*/ 462804 w 1059543"/>
              <a:gd name="connsiteY8" fmla="*/ 190570 h 1073851"/>
              <a:gd name="connsiteX9" fmla="*/ 1053001 w 1059543"/>
              <a:gd name="connsiteY9" fmla="*/ 0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9543" h="1073851">
                <a:moveTo>
                  <a:pt x="1053001" y="0"/>
                </a:move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54484"/>
                  <a:pt x="65832" y="650244"/>
                  <a:pt x="178963" y="480031"/>
                </a:cubicBezTo>
                <a:lnTo>
                  <a:pt x="224358" y="418287"/>
                </a:lnTo>
                <a:lnTo>
                  <a:pt x="192333" y="192129"/>
                </a:lnTo>
                <a:lnTo>
                  <a:pt x="418880" y="22420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close/>
              </a:path>
            </a:pathLst>
          </a:cu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3" name="任意多边形 6"/>
          <p:cNvSpPr/>
          <p:nvPr/>
        </p:nvSpPr>
        <p:spPr>
          <a:xfrm rot="18900000" flipV="1">
            <a:off x="1852953" y="4173653"/>
            <a:ext cx="1117080" cy="1132165"/>
          </a:xfrm>
          <a:custGeom>
            <a:avLst/>
            <a:gdLst>
              <a:gd name="connsiteX0" fmla="*/ 333688 w 1059543"/>
              <a:gd name="connsiteY0" fmla="*/ 1073851 h 1073851"/>
              <a:gd name="connsiteX1" fmla="*/ 1059543 w 1059543"/>
              <a:gd name="connsiteY1" fmla="*/ 333624 h 1073851"/>
              <a:gd name="connsiteX2" fmla="*/ 1053001 w 1059543"/>
              <a:gd name="connsiteY2" fmla="*/ 0 h 1073851"/>
              <a:gd name="connsiteX3" fmla="*/ 462804 w 1059543"/>
              <a:gd name="connsiteY3" fmla="*/ 190570 h 1073851"/>
              <a:gd name="connsiteX4" fmla="*/ 418881 w 1059543"/>
              <a:gd name="connsiteY4" fmla="*/ 224208 h 1073851"/>
              <a:gd name="connsiteX5" fmla="*/ 192334 w 1059543"/>
              <a:gd name="connsiteY5" fmla="*/ 192128 h 1073851"/>
              <a:gd name="connsiteX6" fmla="*/ 224359 w 1059543"/>
              <a:gd name="connsiteY6" fmla="*/ 418285 h 1073851"/>
              <a:gd name="connsiteX7" fmla="*/ 178964 w 1059543"/>
              <a:gd name="connsiteY7" fmla="*/ 480031 h 1073851"/>
              <a:gd name="connsiteX8" fmla="*/ 0 w 1059543"/>
              <a:gd name="connsiteY8" fmla="*/ 107385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333688" y="1073851"/>
                </a:moveTo>
                <a:cubicBezTo>
                  <a:pt x="333688" y="670613"/>
                  <a:pt x="656383" y="341529"/>
                  <a:pt x="1059543" y="333624"/>
                </a:cubicBezTo>
                <a:lnTo>
                  <a:pt x="1053001" y="0"/>
                </a:lnTo>
                <a:cubicBezTo>
                  <a:pt x="833676" y="4300"/>
                  <a:pt x="630767" y="74123"/>
                  <a:pt x="462804" y="190570"/>
                </a:cubicBezTo>
                <a:lnTo>
                  <a:pt x="418881" y="224208"/>
                </a:lnTo>
                <a:lnTo>
                  <a:pt x="192334" y="192128"/>
                </a:lnTo>
                <a:lnTo>
                  <a:pt x="224359" y="418285"/>
                </a:lnTo>
                <a:lnTo>
                  <a:pt x="178964" y="480031"/>
                </a:lnTo>
                <a:cubicBezTo>
                  <a:pt x="65832" y="650245"/>
                  <a:pt x="0" y="854484"/>
                  <a:pt x="0" y="1073851"/>
                </a:cubicBezTo>
                <a:close/>
              </a:path>
            </a:pathLst>
          </a:cu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4" name="任意多边形 7"/>
          <p:cNvSpPr/>
          <p:nvPr/>
        </p:nvSpPr>
        <p:spPr>
          <a:xfrm rot="2700000">
            <a:off x="1832868" y="2428961"/>
            <a:ext cx="1117080" cy="1132165"/>
          </a:xfrm>
          <a:custGeom>
            <a:avLst/>
            <a:gdLst>
              <a:gd name="connsiteX0" fmla="*/ 219275 w 1059543"/>
              <a:gd name="connsiteY0" fmla="*/ 192128 h 1073851"/>
              <a:gd name="connsiteX1" fmla="*/ 423085 w 1059543"/>
              <a:gd name="connsiteY1" fmla="*/ 220989 h 1073851"/>
              <a:gd name="connsiteX2" fmla="*/ 462804 w 1059543"/>
              <a:gd name="connsiteY2" fmla="*/ 190570 h 1073851"/>
              <a:gd name="connsiteX3" fmla="*/ 1053001 w 1059543"/>
              <a:gd name="connsiteY3" fmla="*/ 0 h 1073851"/>
              <a:gd name="connsiteX4" fmla="*/ 1059543 w 1059543"/>
              <a:gd name="connsiteY4" fmla="*/ 333624 h 1073851"/>
              <a:gd name="connsiteX5" fmla="*/ 333688 w 1059543"/>
              <a:gd name="connsiteY5" fmla="*/ 1073851 h 1073851"/>
              <a:gd name="connsiteX6" fmla="*/ 0 w 1059543"/>
              <a:gd name="connsiteY6" fmla="*/ 1073851 h 1073851"/>
              <a:gd name="connsiteX7" fmla="*/ 239386 w 1059543"/>
              <a:gd name="connsiteY7" fmla="*/ 397847 h 1073851"/>
              <a:gd name="connsiteX8" fmla="*/ 247170 w 1059543"/>
              <a:gd name="connsiteY8" fmla="*/ 38912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219275" y="192128"/>
                </a:moveTo>
                <a:lnTo>
                  <a:pt x="423085" y="22098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17923"/>
                  <a:pt x="89604" y="582585"/>
                  <a:pt x="239386" y="397847"/>
                </a:cubicBezTo>
                <a:lnTo>
                  <a:pt x="247170" y="389121"/>
                </a:lnTo>
                <a:close/>
              </a:path>
            </a:pathLst>
          </a:cu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5" name="心形 64"/>
          <p:cNvSpPr/>
          <p:nvPr/>
        </p:nvSpPr>
        <p:spPr>
          <a:xfrm>
            <a:off x="2231583" y="2066534"/>
            <a:ext cx="370790" cy="308993"/>
          </a:xfrm>
          <a:prstGeom prst="heart">
            <a:avLst/>
          </a:pr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75" dirty="0"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3950847" y="3613095"/>
            <a:ext cx="237084" cy="595270"/>
            <a:chOff x="3114596" y="2996938"/>
            <a:chExt cx="224872" cy="564609"/>
          </a:xfrm>
          <a:solidFill>
            <a:srgbClr val="8BBDE2"/>
          </a:solidFill>
        </p:grpSpPr>
        <p:sp>
          <p:nvSpPr>
            <p:cNvPr id="67" name="椭圆 66"/>
            <p:cNvSpPr/>
            <p:nvPr/>
          </p:nvSpPr>
          <p:spPr>
            <a:xfrm>
              <a:off x="3184508" y="2996938"/>
              <a:ext cx="90487" cy="904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68" name="同侧圆角矩形 11"/>
            <p:cNvSpPr/>
            <p:nvPr/>
          </p:nvSpPr>
          <p:spPr>
            <a:xfrm>
              <a:off x="3114865" y="3096786"/>
              <a:ext cx="224603" cy="6314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170785" y="3159935"/>
              <a:ext cx="112763" cy="154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70" name="同侧圆角矩形 13"/>
            <p:cNvSpPr/>
            <p:nvPr/>
          </p:nvSpPr>
          <p:spPr>
            <a:xfrm rot="10800000">
              <a:off x="3170785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71" name="同侧圆角矩形 14"/>
            <p:cNvSpPr/>
            <p:nvPr/>
          </p:nvSpPr>
          <p:spPr>
            <a:xfrm rot="10800000">
              <a:off x="3237416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72" name="同侧圆角矩形 15"/>
            <p:cNvSpPr/>
            <p:nvPr/>
          </p:nvSpPr>
          <p:spPr>
            <a:xfrm rot="10800000">
              <a:off x="3114596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73" name="同侧圆角矩形 16"/>
            <p:cNvSpPr/>
            <p:nvPr/>
          </p:nvSpPr>
          <p:spPr>
            <a:xfrm rot="10800000">
              <a:off x="3307081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62715" y="3705455"/>
            <a:ext cx="463743" cy="328698"/>
            <a:chOff x="4979939" y="3638125"/>
            <a:chExt cx="439857" cy="311768"/>
          </a:xfrm>
          <a:solidFill>
            <a:srgbClr val="8BBDE2"/>
          </a:solidFill>
        </p:grpSpPr>
        <p:grpSp>
          <p:nvGrpSpPr>
            <p:cNvPr id="75" name="组合 74"/>
            <p:cNvGrpSpPr/>
            <p:nvPr/>
          </p:nvGrpSpPr>
          <p:grpSpPr>
            <a:xfrm>
              <a:off x="4979939" y="3681386"/>
              <a:ext cx="439857" cy="268507"/>
              <a:chOff x="4975778" y="3669385"/>
              <a:chExt cx="439857" cy="268507"/>
            </a:xfrm>
            <a:grpFill/>
          </p:grpSpPr>
          <p:grpSp>
            <p:nvGrpSpPr>
              <p:cNvPr id="77" name="组合 76"/>
              <p:cNvGrpSpPr/>
              <p:nvPr/>
            </p:nvGrpSpPr>
            <p:grpSpPr>
              <a:xfrm>
                <a:off x="4975778" y="3689944"/>
                <a:ext cx="439857" cy="24689"/>
                <a:chOff x="4902784" y="3688900"/>
                <a:chExt cx="439857" cy="24689"/>
              </a:xfrm>
              <a:grpFill/>
            </p:grpSpPr>
            <p:sp>
              <p:nvSpPr>
                <p:cNvPr id="81" name="矩形 80"/>
                <p:cNvSpPr/>
                <p:nvPr/>
              </p:nvSpPr>
              <p:spPr>
                <a:xfrm rot="19380000">
                  <a:off x="4902784" y="3688900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75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 rot="2220000" flipH="1">
                  <a:off x="5090641" y="3688901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75"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8" name="等腰三角形 77"/>
              <p:cNvSpPr/>
              <p:nvPr/>
            </p:nvSpPr>
            <p:spPr>
              <a:xfrm>
                <a:off x="5044333" y="3669385"/>
                <a:ext cx="302746" cy="12780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5043860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238624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6" name="剪去单角的矩形 19"/>
            <p:cNvSpPr/>
            <p:nvPr/>
          </p:nvSpPr>
          <p:spPr>
            <a:xfrm flipH="1" flipV="1">
              <a:off x="5266528" y="3638125"/>
              <a:ext cx="45719" cy="88107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170339" y="5377012"/>
            <a:ext cx="490630" cy="441180"/>
            <a:chOff x="2928203" y="5369694"/>
            <a:chExt cx="465358" cy="418456"/>
          </a:xfrm>
          <a:solidFill>
            <a:srgbClr val="8D86BA"/>
          </a:solidFill>
        </p:grpSpPr>
        <p:grpSp>
          <p:nvGrpSpPr>
            <p:cNvPr id="84" name="组合 83"/>
            <p:cNvGrpSpPr/>
            <p:nvPr/>
          </p:nvGrpSpPr>
          <p:grpSpPr>
            <a:xfrm>
              <a:off x="2928203" y="5369694"/>
              <a:ext cx="460390" cy="418456"/>
              <a:chOff x="10760386" y="4041158"/>
              <a:chExt cx="460390" cy="418456"/>
            </a:xfrm>
            <a:grpFill/>
          </p:grpSpPr>
          <p:sp>
            <p:nvSpPr>
              <p:cNvPr id="87" name="任意多边形 30"/>
              <p:cNvSpPr/>
              <p:nvPr/>
            </p:nvSpPr>
            <p:spPr>
              <a:xfrm>
                <a:off x="10813541" y="4041158"/>
                <a:ext cx="407235" cy="357637"/>
              </a:xfrm>
              <a:custGeom>
                <a:avLst/>
                <a:gdLst>
                  <a:gd name="connsiteX0" fmla="*/ 6665 w 406232"/>
                  <a:gd name="connsiteY0" fmla="*/ 305095 h 348959"/>
                  <a:gd name="connsiteX1" fmla="*/ 6665 w 406232"/>
                  <a:gd name="connsiteY1" fmla="*/ 226514 h 348959"/>
                  <a:gd name="connsiteX2" fmla="*/ 73340 w 406232"/>
                  <a:gd name="connsiteY2" fmla="*/ 128882 h 348959"/>
                  <a:gd name="connsiteX3" fmla="*/ 244790 w 406232"/>
                  <a:gd name="connsiteY3" fmla="*/ 43157 h 348959"/>
                  <a:gd name="connsiteX4" fmla="*/ 401952 w 406232"/>
                  <a:gd name="connsiteY4" fmla="*/ 295 h 348959"/>
                  <a:gd name="connsiteX5" fmla="*/ 359090 w 406232"/>
                  <a:gd name="connsiteY5" fmla="*/ 26489 h 348959"/>
                  <a:gd name="connsiteX6" fmla="*/ 330515 w 406232"/>
                  <a:gd name="connsiteY6" fmla="*/ 69351 h 348959"/>
                  <a:gd name="connsiteX7" fmla="*/ 304321 w 406232"/>
                  <a:gd name="connsiteY7" fmla="*/ 114595 h 348959"/>
                  <a:gd name="connsiteX8" fmla="*/ 278127 w 406232"/>
                  <a:gd name="connsiteY8" fmla="*/ 209845 h 348959"/>
                  <a:gd name="connsiteX9" fmla="*/ 211452 w 406232"/>
                  <a:gd name="connsiteY9" fmla="*/ 305095 h 348959"/>
                  <a:gd name="connsiteX10" fmla="*/ 128108 w 406232"/>
                  <a:gd name="connsiteY10" fmla="*/ 345576 h 348959"/>
                  <a:gd name="connsiteX11" fmla="*/ 44765 w 406232"/>
                  <a:gd name="connsiteY11" fmla="*/ 345576 h 348959"/>
                  <a:gd name="connsiteX12" fmla="*/ 6665 w 406232"/>
                  <a:gd name="connsiteY12" fmla="*/ 305095 h 348959"/>
                  <a:gd name="connsiteX0-1" fmla="*/ 6665 w 406232"/>
                  <a:gd name="connsiteY0-2" fmla="*/ 305095 h 348959"/>
                  <a:gd name="connsiteX1-3" fmla="*/ 6665 w 406232"/>
                  <a:gd name="connsiteY1-4" fmla="*/ 226514 h 348959"/>
                  <a:gd name="connsiteX2-5" fmla="*/ 73340 w 406232"/>
                  <a:gd name="connsiteY2-6" fmla="*/ 128882 h 348959"/>
                  <a:gd name="connsiteX3-7" fmla="*/ 244790 w 406232"/>
                  <a:gd name="connsiteY3-8" fmla="*/ 43157 h 348959"/>
                  <a:gd name="connsiteX4-9" fmla="*/ 401952 w 406232"/>
                  <a:gd name="connsiteY4-10" fmla="*/ 295 h 348959"/>
                  <a:gd name="connsiteX5-11" fmla="*/ 359090 w 406232"/>
                  <a:gd name="connsiteY5-12" fmla="*/ 26489 h 348959"/>
                  <a:gd name="connsiteX6-13" fmla="*/ 330515 w 406232"/>
                  <a:gd name="connsiteY6-14" fmla="*/ 69351 h 348959"/>
                  <a:gd name="connsiteX7-15" fmla="*/ 278127 w 406232"/>
                  <a:gd name="connsiteY7-16" fmla="*/ 209845 h 348959"/>
                  <a:gd name="connsiteX8-17" fmla="*/ 211452 w 406232"/>
                  <a:gd name="connsiteY8-18" fmla="*/ 305095 h 348959"/>
                  <a:gd name="connsiteX9-19" fmla="*/ 128108 w 406232"/>
                  <a:gd name="connsiteY9-20" fmla="*/ 345576 h 348959"/>
                  <a:gd name="connsiteX10-21" fmla="*/ 44765 w 406232"/>
                  <a:gd name="connsiteY10-22" fmla="*/ 345576 h 348959"/>
                  <a:gd name="connsiteX11-23" fmla="*/ 6665 w 406232"/>
                  <a:gd name="connsiteY11-24" fmla="*/ 305095 h 348959"/>
                  <a:gd name="connsiteX0-25" fmla="*/ 6665 w 406232"/>
                  <a:gd name="connsiteY0-26" fmla="*/ 305095 h 357637"/>
                  <a:gd name="connsiteX1-27" fmla="*/ 6665 w 406232"/>
                  <a:gd name="connsiteY1-28" fmla="*/ 226514 h 357637"/>
                  <a:gd name="connsiteX2-29" fmla="*/ 73340 w 406232"/>
                  <a:gd name="connsiteY2-30" fmla="*/ 128882 h 357637"/>
                  <a:gd name="connsiteX3-31" fmla="*/ 244790 w 406232"/>
                  <a:gd name="connsiteY3-32" fmla="*/ 43157 h 357637"/>
                  <a:gd name="connsiteX4-33" fmla="*/ 401952 w 406232"/>
                  <a:gd name="connsiteY4-34" fmla="*/ 295 h 357637"/>
                  <a:gd name="connsiteX5-35" fmla="*/ 359090 w 406232"/>
                  <a:gd name="connsiteY5-36" fmla="*/ 26489 h 357637"/>
                  <a:gd name="connsiteX6-37" fmla="*/ 330515 w 406232"/>
                  <a:gd name="connsiteY6-38" fmla="*/ 69351 h 357637"/>
                  <a:gd name="connsiteX7-39" fmla="*/ 278127 w 406232"/>
                  <a:gd name="connsiteY7-40" fmla="*/ 209845 h 357637"/>
                  <a:gd name="connsiteX8-41" fmla="*/ 211452 w 406232"/>
                  <a:gd name="connsiteY8-42" fmla="*/ 305095 h 357637"/>
                  <a:gd name="connsiteX9-43" fmla="*/ 120964 w 406232"/>
                  <a:gd name="connsiteY9-44" fmla="*/ 355101 h 357637"/>
                  <a:gd name="connsiteX10-45" fmla="*/ 44765 w 406232"/>
                  <a:gd name="connsiteY10-46" fmla="*/ 345576 h 357637"/>
                  <a:gd name="connsiteX11-47" fmla="*/ 6665 w 406232"/>
                  <a:gd name="connsiteY11-48" fmla="*/ 305095 h 357637"/>
                  <a:gd name="connsiteX0-49" fmla="*/ 6665 w 406232"/>
                  <a:gd name="connsiteY0-50" fmla="*/ 305095 h 357637"/>
                  <a:gd name="connsiteX1-51" fmla="*/ 6665 w 406232"/>
                  <a:gd name="connsiteY1-52" fmla="*/ 226514 h 357637"/>
                  <a:gd name="connsiteX2-53" fmla="*/ 73340 w 406232"/>
                  <a:gd name="connsiteY2-54" fmla="*/ 128882 h 357637"/>
                  <a:gd name="connsiteX3-55" fmla="*/ 244790 w 406232"/>
                  <a:gd name="connsiteY3-56" fmla="*/ 43157 h 357637"/>
                  <a:gd name="connsiteX4-57" fmla="*/ 401952 w 406232"/>
                  <a:gd name="connsiteY4-58" fmla="*/ 295 h 357637"/>
                  <a:gd name="connsiteX5-59" fmla="*/ 359090 w 406232"/>
                  <a:gd name="connsiteY5-60" fmla="*/ 26489 h 357637"/>
                  <a:gd name="connsiteX6-61" fmla="*/ 330515 w 406232"/>
                  <a:gd name="connsiteY6-62" fmla="*/ 69351 h 357637"/>
                  <a:gd name="connsiteX7-63" fmla="*/ 278127 w 406232"/>
                  <a:gd name="connsiteY7-64" fmla="*/ 209845 h 357637"/>
                  <a:gd name="connsiteX8-65" fmla="*/ 211452 w 406232"/>
                  <a:gd name="connsiteY8-66" fmla="*/ 305095 h 357637"/>
                  <a:gd name="connsiteX9-67" fmla="*/ 120964 w 406232"/>
                  <a:gd name="connsiteY9-68" fmla="*/ 355101 h 357637"/>
                  <a:gd name="connsiteX10-69" fmla="*/ 44765 w 406232"/>
                  <a:gd name="connsiteY10-70" fmla="*/ 345576 h 357637"/>
                  <a:gd name="connsiteX11-71" fmla="*/ 6665 w 406232"/>
                  <a:gd name="connsiteY11-72" fmla="*/ 305095 h 357637"/>
                  <a:gd name="connsiteX0-73" fmla="*/ 6665 w 406232"/>
                  <a:gd name="connsiteY0-74" fmla="*/ 305095 h 357637"/>
                  <a:gd name="connsiteX1-75" fmla="*/ 6665 w 406232"/>
                  <a:gd name="connsiteY1-76" fmla="*/ 226514 h 357637"/>
                  <a:gd name="connsiteX2-77" fmla="*/ 73340 w 406232"/>
                  <a:gd name="connsiteY2-78" fmla="*/ 128882 h 357637"/>
                  <a:gd name="connsiteX3-79" fmla="*/ 244790 w 406232"/>
                  <a:gd name="connsiteY3-80" fmla="*/ 43157 h 357637"/>
                  <a:gd name="connsiteX4-81" fmla="*/ 401952 w 406232"/>
                  <a:gd name="connsiteY4-82" fmla="*/ 295 h 357637"/>
                  <a:gd name="connsiteX5-83" fmla="*/ 359090 w 406232"/>
                  <a:gd name="connsiteY5-84" fmla="*/ 26489 h 357637"/>
                  <a:gd name="connsiteX6-85" fmla="*/ 330515 w 406232"/>
                  <a:gd name="connsiteY6-86" fmla="*/ 69351 h 357637"/>
                  <a:gd name="connsiteX7-87" fmla="*/ 278127 w 406232"/>
                  <a:gd name="connsiteY7-88" fmla="*/ 209845 h 357637"/>
                  <a:gd name="connsiteX8-89" fmla="*/ 211452 w 406232"/>
                  <a:gd name="connsiteY8-90" fmla="*/ 305095 h 357637"/>
                  <a:gd name="connsiteX9-91" fmla="*/ 120964 w 406232"/>
                  <a:gd name="connsiteY9-92" fmla="*/ 355101 h 357637"/>
                  <a:gd name="connsiteX10-93" fmla="*/ 44765 w 406232"/>
                  <a:gd name="connsiteY10-94" fmla="*/ 345576 h 357637"/>
                  <a:gd name="connsiteX11-95" fmla="*/ 6665 w 406232"/>
                  <a:gd name="connsiteY11-96" fmla="*/ 305095 h 357637"/>
                  <a:gd name="connsiteX0-97" fmla="*/ 6665 w 406232"/>
                  <a:gd name="connsiteY0-98" fmla="*/ 305095 h 357637"/>
                  <a:gd name="connsiteX1-99" fmla="*/ 6665 w 406232"/>
                  <a:gd name="connsiteY1-100" fmla="*/ 226514 h 357637"/>
                  <a:gd name="connsiteX2-101" fmla="*/ 73340 w 406232"/>
                  <a:gd name="connsiteY2-102" fmla="*/ 128882 h 357637"/>
                  <a:gd name="connsiteX3-103" fmla="*/ 244790 w 406232"/>
                  <a:gd name="connsiteY3-104" fmla="*/ 43157 h 357637"/>
                  <a:gd name="connsiteX4-105" fmla="*/ 401952 w 406232"/>
                  <a:gd name="connsiteY4-106" fmla="*/ 295 h 357637"/>
                  <a:gd name="connsiteX5-107" fmla="*/ 359090 w 406232"/>
                  <a:gd name="connsiteY5-108" fmla="*/ 26489 h 357637"/>
                  <a:gd name="connsiteX6-109" fmla="*/ 330515 w 406232"/>
                  <a:gd name="connsiteY6-110" fmla="*/ 69351 h 357637"/>
                  <a:gd name="connsiteX7-111" fmla="*/ 278127 w 406232"/>
                  <a:gd name="connsiteY7-112" fmla="*/ 209845 h 357637"/>
                  <a:gd name="connsiteX8-113" fmla="*/ 211452 w 406232"/>
                  <a:gd name="connsiteY8-114" fmla="*/ 305095 h 357637"/>
                  <a:gd name="connsiteX9-115" fmla="*/ 120964 w 406232"/>
                  <a:gd name="connsiteY9-116" fmla="*/ 355101 h 357637"/>
                  <a:gd name="connsiteX10-117" fmla="*/ 44765 w 406232"/>
                  <a:gd name="connsiteY10-118" fmla="*/ 345576 h 357637"/>
                  <a:gd name="connsiteX11-119" fmla="*/ 6665 w 406232"/>
                  <a:gd name="connsiteY11-120" fmla="*/ 305095 h 357637"/>
                  <a:gd name="connsiteX0-121" fmla="*/ 7668 w 407235"/>
                  <a:gd name="connsiteY0-122" fmla="*/ 305095 h 357637"/>
                  <a:gd name="connsiteX1-123" fmla="*/ 7668 w 407235"/>
                  <a:gd name="connsiteY1-124" fmla="*/ 226514 h 357637"/>
                  <a:gd name="connsiteX2-125" fmla="*/ 74343 w 407235"/>
                  <a:gd name="connsiteY2-126" fmla="*/ 128882 h 357637"/>
                  <a:gd name="connsiteX3-127" fmla="*/ 245793 w 407235"/>
                  <a:gd name="connsiteY3-128" fmla="*/ 43157 h 357637"/>
                  <a:gd name="connsiteX4-129" fmla="*/ 402955 w 407235"/>
                  <a:gd name="connsiteY4-130" fmla="*/ 295 h 357637"/>
                  <a:gd name="connsiteX5-131" fmla="*/ 360093 w 407235"/>
                  <a:gd name="connsiteY5-132" fmla="*/ 26489 h 357637"/>
                  <a:gd name="connsiteX6-133" fmla="*/ 331518 w 407235"/>
                  <a:gd name="connsiteY6-134" fmla="*/ 69351 h 357637"/>
                  <a:gd name="connsiteX7-135" fmla="*/ 279130 w 407235"/>
                  <a:gd name="connsiteY7-136" fmla="*/ 209845 h 357637"/>
                  <a:gd name="connsiteX8-137" fmla="*/ 212455 w 407235"/>
                  <a:gd name="connsiteY8-138" fmla="*/ 305095 h 357637"/>
                  <a:gd name="connsiteX9-139" fmla="*/ 121967 w 407235"/>
                  <a:gd name="connsiteY9-140" fmla="*/ 355101 h 357637"/>
                  <a:gd name="connsiteX10-141" fmla="*/ 45768 w 407235"/>
                  <a:gd name="connsiteY10-142" fmla="*/ 345576 h 357637"/>
                  <a:gd name="connsiteX11-143" fmla="*/ 7668 w 407235"/>
                  <a:gd name="connsiteY11-144" fmla="*/ 305095 h 3576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407235" h="357637">
                    <a:moveTo>
                      <a:pt x="7668" y="305095"/>
                    </a:moveTo>
                    <a:cubicBezTo>
                      <a:pt x="1318" y="285251"/>
                      <a:pt x="-5826" y="270170"/>
                      <a:pt x="7668" y="226514"/>
                    </a:cubicBezTo>
                    <a:cubicBezTo>
                      <a:pt x="21162" y="182858"/>
                      <a:pt x="48943" y="149916"/>
                      <a:pt x="74343" y="128882"/>
                    </a:cubicBezTo>
                    <a:cubicBezTo>
                      <a:pt x="99743" y="107848"/>
                      <a:pt x="191024" y="64588"/>
                      <a:pt x="245793" y="43157"/>
                    </a:cubicBezTo>
                    <a:cubicBezTo>
                      <a:pt x="300562" y="21726"/>
                      <a:pt x="383905" y="3073"/>
                      <a:pt x="402955" y="295"/>
                    </a:cubicBezTo>
                    <a:cubicBezTo>
                      <a:pt x="422005" y="-2483"/>
                      <a:pt x="371999" y="14980"/>
                      <a:pt x="360093" y="26489"/>
                    </a:cubicBezTo>
                    <a:cubicBezTo>
                      <a:pt x="348187" y="37998"/>
                      <a:pt x="345012" y="38792"/>
                      <a:pt x="331518" y="69351"/>
                    </a:cubicBezTo>
                    <a:cubicBezTo>
                      <a:pt x="318024" y="99910"/>
                      <a:pt x="298974" y="170554"/>
                      <a:pt x="279130" y="209845"/>
                    </a:cubicBezTo>
                    <a:cubicBezTo>
                      <a:pt x="259286" y="249136"/>
                      <a:pt x="238649" y="280886"/>
                      <a:pt x="212455" y="305095"/>
                    </a:cubicBezTo>
                    <a:cubicBezTo>
                      <a:pt x="186261" y="329304"/>
                      <a:pt x="149748" y="348354"/>
                      <a:pt x="121967" y="355101"/>
                    </a:cubicBezTo>
                    <a:cubicBezTo>
                      <a:pt x="94186" y="361848"/>
                      <a:pt x="64818" y="353910"/>
                      <a:pt x="45768" y="345576"/>
                    </a:cubicBezTo>
                    <a:cubicBezTo>
                      <a:pt x="26718" y="337242"/>
                      <a:pt x="14018" y="324939"/>
                      <a:pt x="7668" y="30509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任意多边形 31"/>
              <p:cNvSpPr/>
              <p:nvPr/>
            </p:nvSpPr>
            <p:spPr>
              <a:xfrm>
                <a:off x="10760386" y="4337977"/>
                <a:ext cx="95196" cy="121637"/>
              </a:xfrm>
              <a:custGeom>
                <a:avLst/>
                <a:gdLst>
                  <a:gd name="connsiteX0" fmla="*/ 114303 w 114583"/>
                  <a:gd name="connsiteY0" fmla="*/ 621 h 110589"/>
                  <a:gd name="connsiteX1" fmla="*/ 66678 w 114583"/>
                  <a:gd name="connsiteY1" fmla="*/ 60153 h 110589"/>
                  <a:gd name="connsiteX2" fmla="*/ 40484 w 114583"/>
                  <a:gd name="connsiteY2" fmla="*/ 110159 h 110589"/>
                  <a:gd name="connsiteX3" fmla="*/ 3 w 114583"/>
                  <a:gd name="connsiteY3" fmla="*/ 81584 h 110589"/>
                  <a:gd name="connsiteX4" fmla="*/ 42865 w 114583"/>
                  <a:gd name="connsiteY4" fmla="*/ 33959 h 110589"/>
                  <a:gd name="connsiteX5" fmla="*/ 114303 w 114583"/>
                  <a:gd name="connsiteY5" fmla="*/ 621 h 110589"/>
                  <a:gd name="connsiteX0-1" fmla="*/ 114303 w 114766"/>
                  <a:gd name="connsiteY0-2" fmla="*/ 7143 h 117111"/>
                  <a:gd name="connsiteX1-3" fmla="*/ 66678 w 114766"/>
                  <a:gd name="connsiteY1-4" fmla="*/ 66675 h 117111"/>
                  <a:gd name="connsiteX2-5" fmla="*/ 40484 w 114766"/>
                  <a:gd name="connsiteY2-6" fmla="*/ 116681 h 117111"/>
                  <a:gd name="connsiteX3-7" fmla="*/ 3 w 114766"/>
                  <a:gd name="connsiteY3-8" fmla="*/ 88106 h 117111"/>
                  <a:gd name="connsiteX4-9" fmla="*/ 42865 w 114766"/>
                  <a:gd name="connsiteY4-10" fmla="*/ 40481 h 117111"/>
                  <a:gd name="connsiteX5-11" fmla="*/ 88109 w 114766"/>
                  <a:gd name="connsiteY5-12" fmla="*/ 4762 h 117111"/>
                  <a:gd name="connsiteX6" fmla="*/ 114303 w 114766"/>
                  <a:gd name="connsiteY6" fmla="*/ 7143 h 117111"/>
                  <a:gd name="connsiteX0-13" fmla="*/ 114306 w 114769"/>
                  <a:gd name="connsiteY0-14" fmla="*/ 7143 h 109586"/>
                  <a:gd name="connsiteX1-15" fmla="*/ 66681 w 114769"/>
                  <a:gd name="connsiteY1-16" fmla="*/ 66675 h 109586"/>
                  <a:gd name="connsiteX2-17" fmla="*/ 29099 w 114769"/>
                  <a:gd name="connsiteY2-18" fmla="*/ 108934 h 109586"/>
                  <a:gd name="connsiteX3-19" fmla="*/ 6 w 114769"/>
                  <a:gd name="connsiteY3-20" fmla="*/ 88106 h 109586"/>
                  <a:gd name="connsiteX4-21" fmla="*/ 42868 w 114769"/>
                  <a:gd name="connsiteY4-22" fmla="*/ 40481 h 109586"/>
                  <a:gd name="connsiteX5-23" fmla="*/ 88112 w 114769"/>
                  <a:gd name="connsiteY5-24" fmla="*/ 4762 h 109586"/>
                  <a:gd name="connsiteX6-25" fmla="*/ 114306 w 114769"/>
                  <a:gd name="connsiteY6-26" fmla="*/ 7143 h 109586"/>
                  <a:gd name="connsiteX0-27" fmla="*/ 148467 w 148642"/>
                  <a:gd name="connsiteY0-28" fmla="*/ 2864 h 123382"/>
                  <a:gd name="connsiteX1-29" fmla="*/ 66681 w 148642"/>
                  <a:gd name="connsiteY1-30" fmla="*/ 80472 h 123382"/>
                  <a:gd name="connsiteX2-31" fmla="*/ 29099 w 148642"/>
                  <a:gd name="connsiteY2-32" fmla="*/ 122731 h 123382"/>
                  <a:gd name="connsiteX3-33" fmla="*/ 6 w 148642"/>
                  <a:gd name="connsiteY3-34" fmla="*/ 101903 h 123382"/>
                  <a:gd name="connsiteX4-35" fmla="*/ 42868 w 148642"/>
                  <a:gd name="connsiteY4-36" fmla="*/ 54278 h 123382"/>
                  <a:gd name="connsiteX5-37" fmla="*/ 88112 w 148642"/>
                  <a:gd name="connsiteY5-38" fmla="*/ 18559 h 123382"/>
                  <a:gd name="connsiteX6-39" fmla="*/ 148467 w 148642"/>
                  <a:gd name="connsiteY6-40" fmla="*/ 2864 h 123382"/>
                  <a:gd name="connsiteX0-41" fmla="*/ 148467 w 151739"/>
                  <a:gd name="connsiteY0-42" fmla="*/ 11381 h 131899"/>
                  <a:gd name="connsiteX1-43" fmla="*/ 66681 w 151739"/>
                  <a:gd name="connsiteY1-44" fmla="*/ 88989 h 131899"/>
                  <a:gd name="connsiteX2-45" fmla="*/ 29099 w 151739"/>
                  <a:gd name="connsiteY2-46" fmla="*/ 131248 h 131899"/>
                  <a:gd name="connsiteX3-47" fmla="*/ 6 w 151739"/>
                  <a:gd name="connsiteY3-48" fmla="*/ 110420 h 131899"/>
                  <a:gd name="connsiteX4-49" fmla="*/ 42868 w 151739"/>
                  <a:gd name="connsiteY4-50" fmla="*/ 62795 h 131899"/>
                  <a:gd name="connsiteX5-51" fmla="*/ 129865 w 151739"/>
                  <a:gd name="connsiteY5-52" fmla="*/ 3837 h 131899"/>
                  <a:gd name="connsiteX6-53" fmla="*/ 148467 w 151739"/>
                  <a:gd name="connsiteY6-54" fmla="*/ 11381 h 13189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51739" h="131899">
                    <a:moveTo>
                      <a:pt x="148467" y="11381"/>
                    </a:moveTo>
                    <a:cubicBezTo>
                      <a:pt x="137936" y="25573"/>
                      <a:pt x="86576" y="69011"/>
                      <a:pt x="66681" y="88989"/>
                    </a:cubicBezTo>
                    <a:cubicBezTo>
                      <a:pt x="46786" y="108967"/>
                      <a:pt x="40211" y="127676"/>
                      <a:pt x="29099" y="131248"/>
                    </a:cubicBezTo>
                    <a:cubicBezTo>
                      <a:pt x="17987" y="134820"/>
                      <a:pt x="-391" y="123120"/>
                      <a:pt x="6" y="110420"/>
                    </a:cubicBezTo>
                    <a:cubicBezTo>
                      <a:pt x="403" y="97720"/>
                      <a:pt x="21225" y="80559"/>
                      <a:pt x="42868" y="62795"/>
                    </a:cubicBezTo>
                    <a:cubicBezTo>
                      <a:pt x="64511" y="45031"/>
                      <a:pt x="117959" y="9393"/>
                      <a:pt x="129865" y="3837"/>
                    </a:cubicBezTo>
                    <a:cubicBezTo>
                      <a:pt x="141771" y="-1719"/>
                      <a:pt x="158998" y="-2811"/>
                      <a:pt x="148467" y="113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5" name="任意多边形 28"/>
            <p:cNvSpPr/>
            <p:nvPr/>
          </p:nvSpPr>
          <p:spPr>
            <a:xfrm>
              <a:off x="3070141" y="5369694"/>
              <a:ext cx="323420" cy="355925"/>
            </a:xfrm>
            <a:custGeom>
              <a:avLst/>
              <a:gdLst>
                <a:gd name="connsiteX0" fmla="*/ 319140 w 323420"/>
                <a:gd name="connsiteY0" fmla="*/ 295 h 355925"/>
                <a:gd name="connsiteX1" fmla="*/ 276278 w 323420"/>
                <a:gd name="connsiteY1" fmla="*/ 26489 h 355925"/>
                <a:gd name="connsiteX2" fmla="*/ 247703 w 323420"/>
                <a:gd name="connsiteY2" fmla="*/ 69351 h 355925"/>
                <a:gd name="connsiteX3" fmla="*/ 195315 w 323420"/>
                <a:gd name="connsiteY3" fmla="*/ 209845 h 355925"/>
                <a:gd name="connsiteX4" fmla="*/ 128640 w 323420"/>
                <a:gd name="connsiteY4" fmla="*/ 305095 h 355925"/>
                <a:gd name="connsiteX5" fmla="*/ 84656 w 323420"/>
                <a:gd name="connsiteY5" fmla="*/ 336177 h 355925"/>
                <a:gd name="connsiteX6" fmla="*/ 36710 w 323420"/>
                <a:gd name="connsiteY6" fmla="*/ 355132 h 355925"/>
                <a:gd name="connsiteX7" fmla="*/ 0 w 323420"/>
                <a:gd name="connsiteY7" fmla="*/ 355925 h 355925"/>
                <a:gd name="connsiteX8" fmla="*/ 82794 w 323420"/>
                <a:gd name="connsiteY8" fmla="*/ 77974 h 355925"/>
                <a:gd name="connsiteX9" fmla="*/ 115655 w 323420"/>
                <a:gd name="connsiteY9" fmla="*/ 62635 h 355925"/>
                <a:gd name="connsiteX10" fmla="*/ 161978 w 323420"/>
                <a:gd name="connsiteY10" fmla="*/ 43157 h 355925"/>
                <a:gd name="connsiteX11" fmla="*/ 319140 w 323420"/>
                <a:gd name="connsiteY11" fmla="*/ 295 h 35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420" h="355925">
                  <a:moveTo>
                    <a:pt x="319140" y="295"/>
                  </a:moveTo>
                  <a:cubicBezTo>
                    <a:pt x="338190" y="-2483"/>
                    <a:pt x="288184" y="14980"/>
                    <a:pt x="276278" y="26489"/>
                  </a:cubicBezTo>
                  <a:cubicBezTo>
                    <a:pt x="264372" y="37998"/>
                    <a:pt x="261197" y="38792"/>
                    <a:pt x="247703" y="69351"/>
                  </a:cubicBezTo>
                  <a:cubicBezTo>
                    <a:pt x="234209" y="99910"/>
                    <a:pt x="215159" y="170554"/>
                    <a:pt x="195315" y="209845"/>
                  </a:cubicBezTo>
                  <a:cubicBezTo>
                    <a:pt x="175471" y="249136"/>
                    <a:pt x="154834" y="280886"/>
                    <a:pt x="128640" y="305095"/>
                  </a:cubicBezTo>
                  <a:lnTo>
                    <a:pt x="84656" y="336177"/>
                  </a:lnTo>
                  <a:lnTo>
                    <a:pt x="36710" y="355132"/>
                  </a:lnTo>
                  <a:lnTo>
                    <a:pt x="0" y="355925"/>
                  </a:lnTo>
                  <a:lnTo>
                    <a:pt x="82794" y="77974"/>
                  </a:lnTo>
                  <a:lnTo>
                    <a:pt x="115655" y="62635"/>
                  </a:lnTo>
                  <a:cubicBezTo>
                    <a:pt x="132312" y="55237"/>
                    <a:pt x="148286" y="48515"/>
                    <a:pt x="161978" y="43157"/>
                  </a:cubicBezTo>
                  <a:cubicBezTo>
                    <a:pt x="216747" y="21726"/>
                    <a:pt x="300090" y="3073"/>
                    <a:pt x="319140" y="2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86" name="任意多边形 29"/>
            <p:cNvSpPr/>
            <p:nvPr/>
          </p:nvSpPr>
          <p:spPr>
            <a:xfrm>
              <a:off x="2996123" y="5505148"/>
              <a:ext cx="181927" cy="183765"/>
            </a:xfrm>
            <a:custGeom>
              <a:avLst/>
              <a:gdLst>
                <a:gd name="connsiteX0" fmla="*/ 975 w 178496"/>
                <a:gd name="connsiteY0" fmla="*/ 166776 h 170879"/>
                <a:gd name="connsiteX1" fmla="*/ 91463 w 178496"/>
                <a:gd name="connsiteY1" fmla="*/ 64383 h 170879"/>
                <a:gd name="connsiteX2" fmla="*/ 177188 w 178496"/>
                <a:gd name="connsiteY2" fmla="*/ 89 h 170879"/>
                <a:gd name="connsiteX3" fmla="*/ 136706 w 178496"/>
                <a:gd name="connsiteY3" fmla="*/ 52476 h 170879"/>
                <a:gd name="connsiteX4" fmla="*/ 48600 w 178496"/>
                <a:gd name="connsiteY4" fmla="*/ 138201 h 170879"/>
                <a:gd name="connsiteX5" fmla="*/ 975 w 178496"/>
                <a:gd name="connsiteY5" fmla="*/ 166776 h 170879"/>
                <a:gd name="connsiteX0-1" fmla="*/ 3352 w 180873"/>
                <a:gd name="connsiteY0-2" fmla="*/ 166776 h 173137"/>
                <a:gd name="connsiteX1-3" fmla="*/ 93840 w 180873"/>
                <a:gd name="connsiteY1-4" fmla="*/ 64383 h 173137"/>
                <a:gd name="connsiteX2-5" fmla="*/ 179565 w 180873"/>
                <a:gd name="connsiteY2-6" fmla="*/ 89 h 173137"/>
                <a:gd name="connsiteX3-7" fmla="*/ 139083 w 180873"/>
                <a:gd name="connsiteY3-8" fmla="*/ 52476 h 173137"/>
                <a:gd name="connsiteX4-9" fmla="*/ 50977 w 180873"/>
                <a:gd name="connsiteY4-10" fmla="*/ 138201 h 173137"/>
                <a:gd name="connsiteX5-11" fmla="*/ 22402 w 180873"/>
                <a:gd name="connsiteY5-12" fmla="*/ 159633 h 173137"/>
                <a:gd name="connsiteX6" fmla="*/ 3352 w 180873"/>
                <a:gd name="connsiteY6" fmla="*/ 166776 h 173137"/>
                <a:gd name="connsiteX0-13" fmla="*/ 4789 w 182310"/>
                <a:gd name="connsiteY0-14" fmla="*/ 166776 h 185696"/>
                <a:gd name="connsiteX1-15" fmla="*/ 95277 w 182310"/>
                <a:gd name="connsiteY1-16" fmla="*/ 64383 h 185696"/>
                <a:gd name="connsiteX2-17" fmla="*/ 181002 w 182310"/>
                <a:gd name="connsiteY2-18" fmla="*/ 89 h 185696"/>
                <a:gd name="connsiteX3-19" fmla="*/ 140520 w 182310"/>
                <a:gd name="connsiteY3-20" fmla="*/ 52476 h 185696"/>
                <a:gd name="connsiteX4-21" fmla="*/ 52414 w 182310"/>
                <a:gd name="connsiteY4-22" fmla="*/ 138201 h 185696"/>
                <a:gd name="connsiteX5-23" fmla="*/ 16695 w 182310"/>
                <a:gd name="connsiteY5-24" fmla="*/ 183445 h 185696"/>
                <a:gd name="connsiteX6-25" fmla="*/ 4789 w 182310"/>
                <a:gd name="connsiteY6-26" fmla="*/ 166776 h 185696"/>
                <a:gd name="connsiteX0-27" fmla="*/ 4789 w 181809"/>
                <a:gd name="connsiteY0-28" fmla="*/ 166776 h 185696"/>
                <a:gd name="connsiteX1-29" fmla="*/ 95277 w 181809"/>
                <a:gd name="connsiteY1-30" fmla="*/ 64383 h 185696"/>
                <a:gd name="connsiteX2-31" fmla="*/ 181002 w 181809"/>
                <a:gd name="connsiteY2-32" fmla="*/ 89 h 185696"/>
                <a:gd name="connsiteX3-33" fmla="*/ 133376 w 181809"/>
                <a:gd name="connsiteY3-34" fmla="*/ 52476 h 185696"/>
                <a:gd name="connsiteX4-35" fmla="*/ 52414 w 181809"/>
                <a:gd name="connsiteY4-36" fmla="*/ 138201 h 185696"/>
                <a:gd name="connsiteX5-37" fmla="*/ 16695 w 181809"/>
                <a:gd name="connsiteY5-38" fmla="*/ 183445 h 185696"/>
                <a:gd name="connsiteX6-39" fmla="*/ 4789 w 181809"/>
                <a:gd name="connsiteY6-40" fmla="*/ 166776 h 185696"/>
                <a:gd name="connsiteX0-41" fmla="*/ 4789 w 181809"/>
                <a:gd name="connsiteY0-42" fmla="*/ 166776 h 185696"/>
                <a:gd name="connsiteX1-43" fmla="*/ 95277 w 181809"/>
                <a:gd name="connsiteY1-44" fmla="*/ 64383 h 185696"/>
                <a:gd name="connsiteX2-45" fmla="*/ 181002 w 181809"/>
                <a:gd name="connsiteY2-46" fmla="*/ 89 h 185696"/>
                <a:gd name="connsiteX3-47" fmla="*/ 133376 w 181809"/>
                <a:gd name="connsiteY3-48" fmla="*/ 52476 h 185696"/>
                <a:gd name="connsiteX4-49" fmla="*/ 52414 w 181809"/>
                <a:gd name="connsiteY4-50" fmla="*/ 133439 h 185696"/>
                <a:gd name="connsiteX5-51" fmla="*/ 16695 w 181809"/>
                <a:gd name="connsiteY5-52" fmla="*/ 183445 h 185696"/>
                <a:gd name="connsiteX6-53" fmla="*/ 4789 w 181809"/>
                <a:gd name="connsiteY6-54" fmla="*/ 166776 h 185696"/>
                <a:gd name="connsiteX0-55" fmla="*/ 6892 w 183912"/>
                <a:gd name="connsiteY0-56" fmla="*/ 166776 h 183799"/>
                <a:gd name="connsiteX1-57" fmla="*/ 97380 w 183912"/>
                <a:gd name="connsiteY1-58" fmla="*/ 64383 h 183799"/>
                <a:gd name="connsiteX2-59" fmla="*/ 183105 w 183912"/>
                <a:gd name="connsiteY2-60" fmla="*/ 89 h 183799"/>
                <a:gd name="connsiteX3-61" fmla="*/ 135479 w 183912"/>
                <a:gd name="connsiteY3-62" fmla="*/ 52476 h 183799"/>
                <a:gd name="connsiteX4-63" fmla="*/ 54517 w 183912"/>
                <a:gd name="connsiteY4-64" fmla="*/ 133439 h 183799"/>
                <a:gd name="connsiteX5-65" fmla="*/ 11655 w 183912"/>
                <a:gd name="connsiteY5-66" fmla="*/ 181064 h 183799"/>
                <a:gd name="connsiteX6-67" fmla="*/ 6892 w 183912"/>
                <a:gd name="connsiteY6-68" fmla="*/ 166776 h 183799"/>
                <a:gd name="connsiteX0-69" fmla="*/ 6892 w 183575"/>
                <a:gd name="connsiteY0-70" fmla="*/ 166823 h 183846"/>
                <a:gd name="connsiteX1-71" fmla="*/ 97380 w 183575"/>
                <a:gd name="connsiteY1-72" fmla="*/ 64430 h 183846"/>
                <a:gd name="connsiteX2-73" fmla="*/ 183105 w 183575"/>
                <a:gd name="connsiteY2-74" fmla="*/ 136 h 183846"/>
                <a:gd name="connsiteX3-75" fmla="*/ 128336 w 183575"/>
                <a:gd name="connsiteY3-76" fmla="*/ 50142 h 183846"/>
                <a:gd name="connsiteX4-77" fmla="*/ 54517 w 183575"/>
                <a:gd name="connsiteY4-78" fmla="*/ 133486 h 183846"/>
                <a:gd name="connsiteX5-79" fmla="*/ 11655 w 183575"/>
                <a:gd name="connsiteY5-80" fmla="*/ 181111 h 183846"/>
                <a:gd name="connsiteX6-81" fmla="*/ 6892 w 183575"/>
                <a:gd name="connsiteY6-82" fmla="*/ 166823 h 183846"/>
                <a:gd name="connsiteX0-83" fmla="*/ 6892 w 183417"/>
                <a:gd name="connsiteY0-84" fmla="*/ 166742 h 183765"/>
                <a:gd name="connsiteX1-85" fmla="*/ 97380 w 183417"/>
                <a:gd name="connsiteY1-86" fmla="*/ 64349 h 183765"/>
                <a:gd name="connsiteX2-87" fmla="*/ 183105 w 183417"/>
                <a:gd name="connsiteY2-88" fmla="*/ 55 h 183765"/>
                <a:gd name="connsiteX3-89" fmla="*/ 123574 w 183417"/>
                <a:gd name="connsiteY3-90" fmla="*/ 54824 h 183765"/>
                <a:gd name="connsiteX4-91" fmla="*/ 54517 w 183417"/>
                <a:gd name="connsiteY4-92" fmla="*/ 133405 h 183765"/>
                <a:gd name="connsiteX5-93" fmla="*/ 11655 w 183417"/>
                <a:gd name="connsiteY5-94" fmla="*/ 181030 h 183765"/>
                <a:gd name="connsiteX6-95" fmla="*/ 6892 w 183417"/>
                <a:gd name="connsiteY6-96" fmla="*/ 166742 h 183765"/>
                <a:gd name="connsiteX0-97" fmla="*/ 5402 w 181927"/>
                <a:gd name="connsiteY0-98" fmla="*/ 166742 h 183765"/>
                <a:gd name="connsiteX1-99" fmla="*/ 95890 w 181927"/>
                <a:gd name="connsiteY1-100" fmla="*/ 64349 h 183765"/>
                <a:gd name="connsiteX2-101" fmla="*/ 181615 w 181927"/>
                <a:gd name="connsiteY2-102" fmla="*/ 55 h 183765"/>
                <a:gd name="connsiteX3-103" fmla="*/ 122084 w 181927"/>
                <a:gd name="connsiteY3-104" fmla="*/ 54824 h 183765"/>
                <a:gd name="connsiteX4-105" fmla="*/ 53027 w 181927"/>
                <a:gd name="connsiteY4-106" fmla="*/ 133405 h 183765"/>
                <a:gd name="connsiteX5-107" fmla="*/ 14927 w 181927"/>
                <a:gd name="connsiteY5-108" fmla="*/ 181030 h 183765"/>
                <a:gd name="connsiteX6-109" fmla="*/ 5402 w 181927"/>
                <a:gd name="connsiteY6-110" fmla="*/ 166742 h 1837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81927" h="183765">
                  <a:moveTo>
                    <a:pt x="5402" y="166742"/>
                  </a:moveTo>
                  <a:cubicBezTo>
                    <a:pt x="18896" y="147295"/>
                    <a:pt x="66521" y="92130"/>
                    <a:pt x="95890" y="64349"/>
                  </a:cubicBezTo>
                  <a:cubicBezTo>
                    <a:pt x="125259" y="36568"/>
                    <a:pt x="177249" y="1642"/>
                    <a:pt x="181615" y="55"/>
                  </a:cubicBezTo>
                  <a:cubicBezTo>
                    <a:pt x="185981" y="-1532"/>
                    <a:pt x="143515" y="31805"/>
                    <a:pt x="122084" y="54824"/>
                  </a:cubicBezTo>
                  <a:cubicBezTo>
                    <a:pt x="100653" y="77843"/>
                    <a:pt x="70886" y="112371"/>
                    <a:pt x="53027" y="133405"/>
                  </a:cubicBezTo>
                  <a:cubicBezTo>
                    <a:pt x="35168" y="154439"/>
                    <a:pt x="22865" y="176268"/>
                    <a:pt x="14927" y="181030"/>
                  </a:cubicBezTo>
                  <a:cubicBezTo>
                    <a:pt x="6990" y="185793"/>
                    <a:pt x="-8092" y="186189"/>
                    <a:pt x="5402" y="16674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矩形 88"/>
          <p:cNvSpPr/>
          <p:nvPr/>
        </p:nvSpPr>
        <p:spPr>
          <a:xfrm>
            <a:off x="5228132" y="1745583"/>
            <a:ext cx="2098786" cy="405116"/>
          </a:xfrm>
          <a:prstGeom prst="rect">
            <a:avLst/>
          </a:prstGeom>
        </p:spPr>
        <p:txBody>
          <a:bodyPr wrap="none" lIns="96396" tIns="48199" rIns="96396" bIns="48199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模糊查询  </a:t>
            </a:r>
            <a:r>
              <a:rPr lang="en-US" altLang="zh-CN" sz="2000" dirty="0"/>
              <a:t>like ‘%’</a:t>
            </a:r>
            <a:endParaRPr lang="zh-CN" altLang="en-US" sz="2000" dirty="0"/>
          </a:p>
        </p:txBody>
      </p:sp>
      <p:sp>
        <p:nvSpPr>
          <p:cNvPr id="90" name="矩形 89"/>
          <p:cNvSpPr/>
          <p:nvPr/>
        </p:nvSpPr>
        <p:spPr>
          <a:xfrm>
            <a:off x="5256717" y="3874337"/>
            <a:ext cx="3588152" cy="823564"/>
          </a:xfrm>
          <a:prstGeom prst="rect">
            <a:avLst/>
          </a:prstGeom>
        </p:spPr>
        <p:txBody>
          <a:bodyPr wrap="square" lIns="96396" tIns="48199" rIns="96396" bIns="48199">
            <a:spAutoFit/>
          </a:bodyPr>
          <a:lstStyle/>
          <a:p>
            <a:r>
              <a:rPr lang="zh-CN" altLang="en-US" sz="23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范围查询</a:t>
            </a:r>
            <a:endParaRPr lang="zh-CN" altLang="en-US" sz="2400" dirty="0"/>
          </a:p>
          <a:p>
            <a:endParaRPr lang="en-US" altLang="zh-CN" sz="23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8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8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8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" grpId="0"/>
      <p:bldP spid="10" grpId="0"/>
      <p:bldP spid="11" grpId="0"/>
      <p:bldP spid="12" grpId="0"/>
      <p:bldP spid="13" grpId="0"/>
      <p:bldP spid="24" grpId="0"/>
      <p:bldP spid="61" grpId="0" animBg="1"/>
      <p:bldP spid="62" grpId="0" animBg="1"/>
      <p:bldP spid="63" grpId="0" animBg="1"/>
      <p:bldP spid="64" grpId="0" animBg="1"/>
      <p:bldP spid="65" grpId="0" animBg="1"/>
      <p:bldP spid="89" grpId="0"/>
      <p:bldP spid="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筛选条件总结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燕尾形箭头 74"/>
          <p:cNvSpPr/>
          <p:nvPr/>
        </p:nvSpPr>
        <p:spPr>
          <a:xfrm>
            <a:off x="1529745" y="3904357"/>
            <a:ext cx="9916292" cy="241014"/>
          </a:xfrm>
          <a:prstGeom prst="notchedRightArrow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051951" y="3937078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682876" y="3937078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297933" y="3937078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436897" y="3937078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623420" y="2630132"/>
            <a:ext cx="1087509" cy="1014264"/>
            <a:chOff x="4335277" y="2343128"/>
            <a:chExt cx="1031494" cy="962021"/>
          </a:xfrm>
        </p:grpSpPr>
        <p:sp>
          <p:nvSpPr>
            <p:cNvPr id="58" name="泪滴形 57"/>
            <p:cNvSpPr/>
            <p:nvPr/>
          </p:nvSpPr>
          <p:spPr>
            <a:xfrm rot="8100000">
              <a:off x="4341368" y="2343128"/>
              <a:ext cx="962021" cy="962021"/>
            </a:xfrm>
            <a:prstGeom prst="teardrop">
              <a:avLst/>
            </a:prstGeom>
            <a:solidFill>
              <a:srgbClr val="8D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335277" y="2640949"/>
              <a:ext cx="1031494" cy="312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11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逻辑运算符</a:t>
              </a:r>
              <a:endParaRPr lang="zh-CN" altLang="en-US" sz="211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872896" y="2630130"/>
            <a:ext cx="1276602" cy="1014263"/>
            <a:chOff x="1651165" y="2343128"/>
            <a:chExt cx="1210848" cy="962021"/>
          </a:xfrm>
        </p:grpSpPr>
        <p:sp>
          <p:nvSpPr>
            <p:cNvPr id="61" name="泪滴形 60"/>
            <p:cNvSpPr/>
            <p:nvPr/>
          </p:nvSpPr>
          <p:spPr>
            <a:xfrm rot="8100000">
              <a:off x="1784435" y="2343128"/>
              <a:ext cx="962021" cy="962021"/>
            </a:xfrm>
            <a:prstGeom prst="teardrop">
              <a:avLst/>
            </a:prstGeom>
            <a:solidFill>
              <a:srgbClr val="8BB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651165" y="2650922"/>
              <a:ext cx="1210848" cy="312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11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比较运算符</a:t>
              </a:r>
              <a:endParaRPr lang="zh-CN" altLang="en-US" sz="211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525289" y="2630132"/>
            <a:ext cx="1778440" cy="1014264"/>
            <a:chOff x="9120134" y="2343128"/>
            <a:chExt cx="1686837" cy="962021"/>
          </a:xfrm>
        </p:grpSpPr>
        <p:sp>
          <p:nvSpPr>
            <p:cNvPr id="64" name="泪滴形 63"/>
            <p:cNvSpPr/>
            <p:nvPr/>
          </p:nvSpPr>
          <p:spPr>
            <a:xfrm rot="8100000">
              <a:off x="9455232" y="2343128"/>
              <a:ext cx="962021" cy="962021"/>
            </a:xfrm>
            <a:prstGeom prst="teardrop">
              <a:avLst/>
            </a:prstGeom>
            <a:solidFill>
              <a:srgbClr val="8D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9120134" y="2660489"/>
              <a:ext cx="1686837" cy="312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2110" baseline="-3000" dirty="0">
                  <a:solidFill>
                    <a:schemeClr val="tx1"/>
                  </a:solidFill>
                </a:rPr>
                <a:t>模糊</a:t>
              </a:r>
              <a:r>
                <a:rPr lang="en-US" altLang="zh-CN" sz="2110" baseline="-3000" dirty="0">
                  <a:solidFill>
                    <a:schemeClr val="tx1"/>
                  </a:solidFill>
                </a:rPr>
                <a:t>/</a:t>
              </a:r>
              <a:r>
                <a:rPr lang="zh-CN" altLang="en-US" sz="2110" baseline="-3000" dirty="0">
                  <a:solidFill>
                    <a:schemeClr val="tx1"/>
                  </a:solidFill>
                </a:rPr>
                <a:t>范围查询</a:t>
              </a:r>
              <a:endParaRPr lang="zh-CN" altLang="en-US" sz="2110" baseline="-3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217454" y="2630132"/>
            <a:ext cx="1144541" cy="1014265"/>
            <a:chOff x="6855908" y="2343128"/>
            <a:chExt cx="1085589" cy="962021"/>
          </a:xfrm>
        </p:grpSpPr>
        <p:sp>
          <p:nvSpPr>
            <p:cNvPr id="67" name="泪滴形 66"/>
            <p:cNvSpPr/>
            <p:nvPr/>
          </p:nvSpPr>
          <p:spPr>
            <a:xfrm rot="8100000">
              <a:off x="6898301" y="2343128"/>
              <a:ext cx="962021" cy="962021"/>
            </a:xfrm>
            <a:prstGeom prst="teardrop">
              <a:avLst/>
            </a:prstGeom>
            <a:solidFill>
              <a:srgbClr val="8BB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855908" y="2667652"/>
              <a:ext cx="1085589" cy="312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2110" baseline="-3000" dirty="0"/>
                <a:t>其他操作</a:t>
              </a:r>
              <a:endParaRPr lang="zh-CN" altLang="en-US" sz="2110" baseline="-3000" dirty="0"/>
            </a:p>
          </p:txBody>
        </p:sp>
      </p:grpSp>
      <p:sp>
        <p:nvSpPr>
          <p:cNvPr id="69" name="矩形 47"/>
          <p:cNvSpPr>
            <a:spLocks noChangeArrowheads="1"/>
          </p:cNvSpPr>
          <p:nvPr/>
        </p:nvSpPr>
        <p:spPr bwMode="auto">
          <a:xfrm>
            <a:off x="1471989" y="4868341"/>
            <a:ext cx="2041923" cy="3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运算符的使用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4091055" y="4868341"/>
            <a:ext cx="2041923" cy="3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and, or, not</a:t>
            </a: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的作用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2" name="矩形 47"/>
          <p:cNvSpPr>
            <a:spLocks noChangeArrowheads="1"/>
          </p:cNvSpPr>
          <p:nvPr/>
        </p:nvSpPr>
        <p:spPr bwMode="auto">
          <a:xfrm>
            <a:off x="6274982" y="4853786"/>
            <a:ext cx="2988595" cy="95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排序：</a:t>
            </a: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order by</a:t>
            </a:r>
            <a:endParaRPr lang="en-US" altLang="zh-CN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            限制：</a:t>
            </a: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limit </a:t>
            </a:r>
            <a:r>
              <a:rPr lang="en-US" altLang="zh-CN" sz="1475" dirty="0" err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start,count</a:t>
            </a: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   </a:t>
            </a:r>
            <a:endParaRPr lang="en-US" altLang="zh-CN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去重：   </a:t>
            </a: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distinct                  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4" name="矩形 47"/>
          <p:cNvSpPr>
            <a:spLocks noChangeArrowheads="1"/>
          </p:cNvSpPr>
          <p:nvPr/>
        </p:nvSpPr>
        <p:spPr bwMode="auto">
          <a:xfrm>
            <a:off x="9276971" y="4868341"/>
            <a:ext cx="2041923" cy="65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%</a:t>
            </a: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和</a:t>
            </a: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_</a:t>
            </a: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的区别</a:t>
            </a:r>
            <a:endParaRPr lang="en-US" altLang="zh-CN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between</a:t>
            </a: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和</a:t>
            </a: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in</a:t>
            </a: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的区别</a:t>
            </a:r>
            <a:endParaRPr lang="en-US" altLang="zh-CN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4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1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fill="hold" nodeType="withEffect">
                                  <p:stCondLst>
                                    <p:cond delay="56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60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52" grpId="0" animBg="1"/>
      <p:bldP spid="53" grpId="0" animBg="1"/>
      <p:bldP spid="54" grpId="0" animBg="1"/>
      <p:bldP spid="55" grpId="0" animBg="1"/>
      <p:bldP spid="56" grpId="0" animBg="1"/>
      <p:bldP spid="69" grpId="0"/>
      <p:bldP spid="70" grpId="0"/>
      <p:bldP spid="72" grpId="0"/>
      <p:bldP spid="74" grpId="0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0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1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2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13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4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5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6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7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5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6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7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8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9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1_自定义设计方案">
  <a:themeElements>
    <a:clrScheme name="自定义 88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9D90"/>
      </a:accent1>
      <a:accent2>
        <a:srgbClr val="7F7F7F"/>
      </a:accent2>
      <a:accent3>
        <a:srgbClr val="209D90"/>
      </a:accent3>
      <a:accent4>
        <a:srgbClr val="7F7F7F"/>
      </a:accent4>
      <a:accent5>
        <a:srgbClr val="209D90"/>
      </a:accent5>
      <a:accent6>
        <a:srgbClr val="7F7F7F"/>
      </a:accent6>
      <a:hlink>
        <a:srgbClr val="209D90"/>
      </a:hlink>
      <a:folHlink>
        <a:srgbClr val="7F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2241</Words>
  <Application>WPS 演示</Application>
  <PresentationFormat>自定义</PresentationFormat>
  <Paragraphs>299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方正正准黑简体</vt:lpstr>
      <vt:lpstr>Stencil Std</vt:lpstr>
      <vt:lpstr>华康雅宋体W9(P)</vt:lpstr>
      <vt:lpstr>微软雅黑</vt:lpstr>
      <vt:lpstr>南宋书局体</vt:lpstr>
      <vt:lpstr>Times New Roman</vt:lpstr>
      <vt:lpstr>Arial Black</vt:lpstr>
      <vt:lpstr>黑体</vt:lpstr>
      <vt:lpstr>Stencil</vt:lpstr>
      <vt:lpstr>Arial Unicode MS</vt:lpstr>
      <vt:lpstr>Calibri Light</vt:lpstr>
      <vt:lpstr>Impact</vt:lpstr>
      <vt:lpstr>Arial Narrow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唯美简约清新教育教学课程设计教师说课PPT模板</dc:title>
  <dc:creator/>
  <cp:lastModifiedBy>JiaNeng</cp:lastModifiedBy>
  <cp:revision>4</cp:revision>
  <dcterms:created xsi:type="dcterms:W3CDTF">2016-10-17T14:00:00Z</dcterms:created>
  <dcterms:modified xsi:type="dcterms:W3CDTF">2018-12-30T13:48:21Z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