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9" r:id="rId3"/>
    <p:sldId id="314" r:id="rId5"/>
    <p:sldId id="348" r:id="rId6"/>
    <p:sldId id="456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455" r:id="rId18"/>
    <p:sldId id="457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349" r:id="rId29"/>
    <p:sldId id="563" r:id="rId30"/>
    <p:sldId id="608" r:id="rId31"/>
    <p:sldId id="570" r:id="rId32"/>
    <p:sldId id="28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-714" y="-84"/>
      </p:cViewPr>
      <p:guideLst>
        <p:guide orient="horz" pos="2229"/>
        <p:guide pos="3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今天我们学习了一下知识点：</a:t>
            </a:r>
            <a:endParaRPr lang="zh-CN" altLang="en-US"/>
          </a:p>
          <a:p>
            <a:r>
              <a:rPr lang="en-US"/>
              <a:t>1.urllib</a:t>
            </a:r>
            <a:r>
              <a:rPr lang="zh-CN" altLang="en-US"/>
              <a:t>库</a:t>
            </a:r>
            <a:endParaRPr lang="zh-CN" altLang="en-US"/>
          </a:p>
          <a:p>
            <a:r>
              <a:rPr lang="en-US" altLang="zh-CN"/>
              <a:t>2.urllib3</a:t>
            </a:r>
            <a:r>
              <a:rPr lang="zh-CN" altLang="en-US"/>
              <a:t>库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爬虫的一般开发流程</a:t>
            </a:r>
            <a:endParaRPr lang="zh-CN" altLang="en-US"/>
          </a:p>
          <a:p>
            <a:r>
              <a:rPr lang="en-US" altLang="zh-CN"/>
              <a:t>	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circle/>
      </p:transition>
    </mc:Choice>
    <mc:Fallback>
      <p:transition advTm="1000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latin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circle/>
      </p:transition>
    </mc:Choice>
    <mc:Fallback>
      <p:transition advTm="1000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latin typeface="微软雅黑" charset="-122"/>
            </a:endParaRPr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charset="-122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circle/>
      </p:transition>
    </mc:Choice>
    <mc:Fallback>
      <p:transition advTm="1000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charset="-122"/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circle/>
      </p:transition>
    </mc:Choice>
    <mc:Fallback>
      <p:transition advTm="1000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circle/>
      </p:transition>
    </mc:Choice>
    <mc:Fallback>
      <p:transition advTm="1000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微软雅黑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微软雅黑" charset="-122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circle/>
      </p:transition>
    </mc:Choice>
    <mc:Fallback>
      <p:transition advTm="1000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rgbClr val="000000"/>
                </a:solidFill>
                <a:latin typeface="Segoe UI Light"/>
                <a:ea typeface="微软雅黑" charset="-122"/>
                <a:cs typeface="Segoe UI Light"/>
              </a:rPr>
              <a:t>背景图片素材</a:t>
            </a:r>
            <a:endParaRPr lang="zh-CN" altLang="en-US" sz="1865" dirty="0">
              <a:solidFill>
                <a:srgbClr val="000000"/>
              </a:solidFill>
              <a:latin typeface="Segoe UI Light"/>
              <a:ea typeface="微软雅黑" charset="-122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5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circle/>
      </p:transition>
    </mc:Choice>
    <mc:Fallback>
      <p:transition advTm="1000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 smtClean="0">
                <a:solidFill>
                  <a:srgbClr val="FFFFFF"/>
                </a:solidFill>
                <a:latin typeface="Segoe UI Light"/>
                <a:ea typeface="微软雅黑" charset="-122"/>
                <a:cs typeface="Segoe UI Light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/>
                <a:ea typeface="微软雅黑" charset="-122"/>
                <a:cs typeface="Segoe UI Light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/>
                <a:ea typeface="微软雅黑" charset="-122"/>
                <a:cs typeface="Segoe UI Light"/>
              </a:rPr>
              <a:t>行距</a:t>
            </a: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/>
                <a:ea typeface="微软雅黑" charset="-122"/>
                <a:cs typeface="Segoe UI Light"/>
              </a:rPr>
              <a:t>背景图片出处</a:t>
            </a:r>
            <a:endParaRPr lang="zh-CN" altLang="en-US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/>
                <a:ea typeface="微软雅黑" charset="-122"/>
                <a:cs typeface="Segoe UI Light"/>
              </a:rPr>
              <a:t>声明</a:t>
            </a: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/>
                <a:ea typeface="微软雅黑" charset="-122"/>
                <a:cs typeface="Segoe UI Light"/>
              </a:rPr>
              <a:t>英文 </a:t>
            </a:r>
            <a:r>
              <a:rPr lang="en-US" altLang="zh-CN" sz="1335" smtClean="0">
                <a:solidFill>
                  <a:srgbClr val="FFFFFF"/>
                </a:solidFill>
                <a:latin typeface="Segoe UI Light"/>
                <a:ea typeface="微软雅黑" charset="-122"/>
                <a:cs typeface="Segoe UI Light"/>
              </a:rPr>
              <a:t>Century Gothic</a:t>
            </a: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/>
                <a:ea typeface="微软雅黑" charset="-122"/>
                <a:cs typeface="Segoe UI Light"/>
              </a:rPr>
              <a:t>中文 微软雅黑</a:t>
            </a: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/>
                <a:ea typeface="微软雅黑" charset="-122"/>
                <a:cs typeface="Segoe UI Light"/>
              </a:rPr>
              <a:t>正文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/>
                <a:ea typeface="微软雅黑" charset="-122"/>
                <a:cs typeface="Segoe UI Light"/>
              </a:rPr>
              <a:t>1.3</a:t>
            </a: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 smtClean="0">
                <a:solidFill>
                  <a:srgbClr val="FFFFFF"/>
                </a:solidFill>
                <a:latin typeface="Segoe UI Light"/>
                <a:ea typeface="微软雅黑" charset="-122"/>
                <a:cs typeface="Segoe UI Light"/>
              </a:rPr>
              <a:t>cn.bing.com</a:t>
            </a:r>
            <a:endParaRPr lang="zh-CN" altLang="en-US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微软雅黑" charset="-122"/>
                <a:ea typeface="微软雅黑" charset="-122"/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  <a:latin typeface="微软雅黑" charset="-122"/>
              <a:ea typeface="微软雅黑" charset="-122"/>
            </a:endParaRPr>
          </a:p>
          <a:p>
            <a:pPr defTabSz="608965">
              <a:lnSpc>
                <a:spcPct val="130000"/>
              </a:lnSpc>
            </a:pPr>
            <a:r>
              <a:rPr kumimoji="1" lang="en-US" altLang="zh-CN" sz="1335" dirty="0">
                <a:solidFill>
                  <a:prstClr val="white"/>
                </a:solidFill>
                <a:latin typeface="Segoe UI Light"/>
                <a:ea typeface="微软雅黑" charset="-122"/>
                <a:cs typeface="Segoe UI Light"/>
              </a:rPr>
              <a:t>OfficePLUS</a:t>
            </a:r>
            <a:r>
              <a:rPr lang="zh-CN" altLang="en-US" sz="1335" dirty="0" smtClean="0">
                <a:solidFill>
                  <a:prstClr val="white"/>
                </a:solidFill>
                <a:latin typeface="微软雅黑" charset="-122"/>
                <a:ea typeface="微软雅黑" charset="-122"/>
              </a:rPr>
              <a:t> 部分</a:t>
            </a:r>
            <a:r>
              <a:rPr lang="zh-CN" altLang="en-US" sz="1335" dirty="0">
                <a:solidFill>
                  <a:prstClr val="white"/>
                </a:solidFill>
                <a:latin typeface="微软雅黑" charset="-122"/>
                <a:ea typeface="微软雅黑" charset="-122"/>
              </a:rPr>
              <a:t>设计灵感与元素来源于网络</a:t>
            </a:r>
            <a:endParaRPr lang="zh-CN" altLang="en-US" sz="1335" dirty="0">
              <a:solidFill>
                <a:prstClr val="white"/>
              </a:solidFill>
              <a:latin typeface="微软雅黑" charset="-122"/>
              <a:ea typeface="微软雅黑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微软雅黑" charset="-122"/>
                <a:ea typeface="微软雅黑" charset="-122"/>
              </a:rPr>
              <a:t>如有建议请</a:t>
            </a:r>
            <a:r>
              <a:rPr lang="zh-CN" altLang="en-US" sz="1335" dirty="0" smtClean="0">
                <a:solidFill>
                  <a:prstClr val="white"/>
                </a:solidFill>
                <a:latin typeface="微软雅黑" charset="-122"/>
                <a:ea typeface="微软雅黑" charset="-122"/>
              </a:rPr>
              <a:t>联系 </a:t>
            </a:r>
            <a:r>
              <a:rPr lang="zh-CN" altLang="en-US" sz="1335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5" dirty="0" smtClean="0">
              <a:solidFill>
                <a:srgbClr val="FFFFFF"/>
              </a:solidFill>
              <a:latin typeface="Segoe UI Light"/>
              <a:ea typeface="微软雅黑" charset="-122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smtClean="0">
                <a:solidFill>
                  <a:prstClr val="white"/>
                </a:solidFill>
                <a:latin typeface="Segoe UI Light"/>
                <a:ea typeface="微软雅黑" charset="-122"/>
                <a:cs typeface="Segoe UI Light"/>
              </a:rPr>
              <a:t>OfficePLUS</a:t>
            </a:r>
            <a:endParaRPr lang="zh-CN" altLang="en-US" sz="1065" dirty="0">
              <a:solidFill>
                <a:prstClr val="white"/>
              </a:solidFill>
              <a:latin typeface="Segoe UI Light"/>
              <a:ea typeface="微软雅黑" charset="-122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circle/>
      </p:transition>
    </mc:Choice>
    <mc:Fallback>
      <p:transition advTm="1000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circle/>
      </p:transition>
    </mc:Choice>
    <mc:Fallback>
      <p:transition advTm="1000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250" advTm="1000">
        <p:circle/>
      </p:transition>
    </mc:Choice>
    <mc:Fallback>
      <p:transition advTm="1000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837305" y="1457960"/>
            <a:ext cx="4444365" cy="1906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200" b="1" dirty="0" smtClean="0">
                <a:solidFill>
                  <a:schemeClr val="bg1"/>
                </a:solidFill>
                <a:latin typeface="微软雅黑" charset="-122"/>
              </a:rPr>
              <a:t>人生苦短</a:t>
            </a:r>
            <a:endParaRPr kumimoji="1" lang="en-US" altLang="zh-CN" sz="5200" b="1" dirty="0" smtClean="0">
              <a:solidFill>
                <a:schemeClr val="bg1"/>
              </a:solidFill>
              <a:latin typeface="微软雅黑" charset="-122"/>
            </a:endParaRPr>
          </a:p>
          <a:p>
            <a:pPr algn="ctr"/>
            <a:endParaRPr kumimoji="1" lang="zh-CN" altLang="en-US" sz="6600" b="1" dirty="0">
              <a:solidFill>
                <a:schemeClr val="bg1"/>
              </a:solidFill>
              <a:latin typeface="微软雅黑" charset="-122"/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3737610" y="2899410"/>
            <a:ext cx="464312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我用</a:t>
            </a:r>
            <a:r>
              <a:rPr kumimoji="1" lang="en-US" altLang="zh-CN" sz="7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PYTHON</a:t>
            </a:r>
            <a:endParaRPr kumimoji="1" lang="en-US" altLang="zh-CN" sz="7200" b="1" dirty="0" smtClean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3198495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8750" y="340995"/>
            <a:ext cx="2962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63295">
              <a:defRPr/>
            </a:pPr>
            <a:r>
              <a:rPr 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Response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对象</a:t>
            </a:r>
            <a:endParaRPr lang="zh-CN" altLang="en-US" sz="24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48790" y="1132205"/>
            <a:ext cx="86950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buFont typeface="+mj-lt"/>
              <a:buNone/>
            </a:pPr>
            <a:r>
              <a:rPr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urlib库中的类或或者方法，在发送网络请求后，都会返回一个urllib.response的对象。它包含了请求回来的数据结果。它包含了一些属性和方法，供我们处理返回的结果。</a:t>
            </a: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790" y="2676525"/>
            <a:ext cx="89630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l">
              <a:buFont typeface="+mj-lt"/>
              <a:buAutoNum type="arabicPeriod"/>
            </a:pPr>
            <a:r>
              <a:rPr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read() 获取响应返回的数据，只能用一次 </a:t>
            </a: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lvl="0" indent="-342900" algn="l">
              <a:buFont typeface="+mj-lt"/>
              <a:buAutoNum type="arabicPeriod"/>
            </a:pP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readline() 读取一行 </a:t>
            </a: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lvl="0" indent="-342900" algn="l">
              <a:buFont typeface="+mj-lt"/>
              <a:buAutoNum type="arabicPeriod"/>
            </a:pP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lvl="0" indent="-342900" algn="l">
              <a:buFont typeface="+mj-lt"/>
              <a:buAutoNum type="arabicPeriod"/>
            </a:pP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lvl="0" indent="-342900" algn="l">
              <a:buFont typeface="+mj-lt"/>
              <a:buAutoNum type="arabicPeriod"/>
            </a:pP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info() 获取响应头信息 </a:t>
            </a: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lvl="0" indent="-342900" algn="l">
              <a:buFont typeface="+mj-lt"/>
              <a:buAutoNum type="arabicPeriod"/>
            </a:pP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geturl() 获取访问的url</a:t>
            </a: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lvl="0" indent="-342900" algn="l">
              <a:buFont typeface="+mj-lt"/>
              <a:buAutoNum type="arabicPeriod"/>
            </a:pP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getcode() 返回状态码 </a:t>
            </a: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5295" y="2676525"/>
            <a:ext cx="3209925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95" y="3161030"/>
            <a:ext cx="3495675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95" y="4314190"/>
            <a:ext cx="2400300" cy="381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95" y="4938395"/>
            <a:ext cx="2600325" cy="371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295" y="5557520"/>
            <a:ext cx="244792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3198495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48790" y="1132205"/>
            <a:ext cx="8695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buFont typeface="+mj-lt"/>
              <a:buNone/>
            </a:pPr>
            <a:r>
              <a:rPr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parse模块是一个工具模块，提供了需要对url处理的方法，用于解析url。</a:t>
            </a: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6905" y="1868170"/>
            <a:ext cx="80822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itchFamily="34" charset="0"/>
              <a:buChar char="•"/>
            </a:pPr>
            <a:r>
              <a:rPr b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parse.quote()</a:t>
            </a: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algn="l">
              <a:buFont typeface="+mj-lt"/>
            </a:pPr>
            <a:r>
              <a:rPr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url中只能包含ascii字符，在实际操作过程中，get请求通过url传递的参数中会有大量的特殊字符，例如汉字，那么就需要进行url编码。</a:t>
            </a: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algn="l">
              <a:buFont typeface="+mj-lt"/>
            </a:pP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algn="l">
              <a:buFont typeface="+mj-lt"/>
            </a:pPr>
            <a:r>
              <a:rPr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例如https://baike.baidu.com/item/URL编码/3703727?fr=aladdin</a:t>
            </a: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algn="l">
              <a:buFont typeface="+mj-lt"/>
            </a:pP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algn="l">
              <a:buFont typeface="+mj-lt"/>
            </a:pPr>
            <a:r>
              <a:rPr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我们需要将编码进行url编码</a:t>
            </a:r>
            <a:endParaRPr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6905" y="5470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buFont typeface="Arial" pitchFamily="34" charset="0"/>
              <a:buNone/>
            </a:pPr>
            <a:r>
              <a:rPr b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运行结果：</a:t>
            </a:r>
            <a:endParaRPr b="1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72965" y="5470525"/>
            <a:ext cx="6387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Font typeface="Arial" pitchFamily="34" charset="0"/>
            </a:pPr>
            <a:r>
              <a:rPr b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利用parse.unquote()可以反编码回来。</a:t>
            </a:r>
            <a:endParaRPr b="1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38750" y="340995"/>
            <a:ext cx="2962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63295">
              <a:defRPr/>
            </a:pPr>
            <a:r>
              <a:rPr 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urllib.parse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模块</a:t>
            </a:r>
            <a:endParaRPr lang="zh-CN" altLang="en-US" sz="24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060" y="4135120"/>
            <a:ext cx="4400550" cy="790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60" y="6036310"/>
            <a:ext cx="454342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3198495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257425" y="1736725"/>
            <a:ext cx="8082280" cy="4199890"/>
            <a:chOff x="3003" y="2942"/>
            <a:chExt cx="12728" cy="6614"/>
          </a:xfrm>
        </p:grpSpPr>
        <p:sp>
          <p:nvSpPr>
            <p:cNvPr id="5" name="文本框 4"/>
            <p:cNvSpPr txBox="1"/>
            <p:nvPr/>
          </p:nvSpPr>
          <p:spPr>
            <a:xfrm>
              <a:off x="3003" y="2942"/>
              <a:ext cx="12728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285750" lvl="0" indent="-285750" algn="l">
                <a:buFont typeface="Arial" pitchFamily="34" charset="0"/>
                <a:buChar char="•"/>
              </a:pPr>
              <a:r>
                <a:rPr b="1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+mn-ea"/>
                </a:rPr>
                <a:t>parse.urlencode()</a:t>
              </a:r>
              <a:endParaRPr b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endParaRPr>
            </a:p>
            <a:p>
              <a:pPr lvl="0" indent="0" algn="l">
                <a:buFont typeface="Arial" pitchFamily="34" charset="0"/>
                <a:buNone/>
              </a:pPr>
              <a:r>
                <a:rPr b="1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+mn-ea"/>
                </a:rPr>
                <a:t>在发送请求的时候，往往会需要传递很多的参数，如果用字符串方法去拼接会比较麻烦，parse.urlencode()方法就是用来拼接url参数的。</a:t>
              </a:r>
              <a:endParaRPr b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03" y="5968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indent="0" algn="l">
                <a:buFont typeface="Arial" pitchFamily="34" charset="0"/>
                <a:buNone/>
              </a:pPr>
              <a:r>
                <a:rPr b="1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+mn-ea"/>
                </a:rPr>
                <a:t>运行结果：</a:t>
              </a:r>
              <a:endParaRPr b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16" y="4629"/>
              <a:ext cx="8100" cy="11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6" y="6026"/>
              <a:ext cx="6135" cy="46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003" y="6856"/>
              <a:ext cx="108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indent="0" algn="l">
                <a:buFont typeface="Arial" pitchFamily="34" charset="0"/>
                <a:buNone/>
              </a:pPr>
              <a:r>
                <a:rPr b="1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+mn-ea"/>
                </a:rPr>
                <a:t>也可以通过parse.parse_qs()方法将它转回字典</a:t>
              </a:r>
              <a:endParaRPr b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" y="7908"/>
              <a:ext cx="9930" cy="55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3" y="9136"/>
              <a:ext cx="7575" cy="42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003" y="8463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indent="0" algn="l">
                <a:buFont typeface="Arial" pitchFamily="34" charset="0"/>
                <a:buNone/>
              </a:pPr>
              <a:r>
                <a:rPr b="1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+mn-ea"/>
                </a:rPr>
                <a:t>运行结果：</a:t>
              </a:r>
              <a:endParaRPr b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144135" y="329565"/>
            <a:ext cx="2962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63295">
              <a:defRPr/>
            </a:pPr>
            <a:r>
              <a:rPr 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urllib.parse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模块</a:t>
            </a:r>
            <a:endParaRPr lang="zh-CN" altLang="en-US" sz="24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3198495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8750" y="340995"/>
            <a:ext cx="2962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63295">
              <a:defRPr/>
            </a:pPr>
            <a:r>
              <a:rPr 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urllib.error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模块</a:t>
            </a:r>
            <a:endParaRPr lang="zh-CN" altLang="en-US" sz="24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85199" y="1912032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26795" y="1087755"/>
            <a:ext cx="10446385" cy="5013960"/>
            <a:chOff x="2124" y="2959"/>
            <a:chExt cx="16451" cy="7896"/>
          </a:xfrm>
        </p:grpSpPr>
        <p:sp>
          <p:nvSpPr>
            <p:cNvPr id="24" name="圆角矩形 26"/>
            <p:cNvSpPr/>
            <p:nvPr/>
          </p:nvSpPr>
          <p:spPr>
            <a:xfrm>
              <a:off x="2301" y="3118"/>
              <a:ext cx="16184" cy="198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5" name="TextBox 38"/>
            <p:cNvSpPr txBox="1"/>
            <p:nvPr/>
          </p:nvSpPr>
          <p:spPr>
            <a:xfrm>
              <a:off x="3450" y="3599"/>
              <a:ext cx="14948" cy="10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sz="20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error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模块主要负责处理异常，如果请求出现错误，我们可以用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error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模块进行处理</a:t>
              </a:r>
              <a:endParaRPr lang="en-US" altLang="zh-CN" sz="20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  <a:p>
              <a:r>
                <a:rPr lang="zh-CN" altLang="en-US" sz="20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主要包含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URLError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和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HTTPError</a:t>
              </a:r>
              <a:endParaRPr lang="en-US" altLang="zh-CN" sz="20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  <p:sp>
          <p:nvSpPr>
            <p:cNvPr id="26" name="矩形 93"/>
            <p:cNvSpPr/>
            <p:nvPr/>
          </p:nvSpPr>
          <p:spPr>
            <a:xfrm>
              <a:off x="2124" y="2959"/>
              <a:ext cx="638" cy="638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0" name="矩形 93"/>
            <p:cNvSpPr/>
            <p:nvPr/>
          </p:nvSpPr>
          <p:spPr>
            <a:xfrm rot="10800000">
              <a:off x="17937" y="4567"/>
              <a:ext cx="638" cy="638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8" name="MH_Other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2453" y="5942"/>
              <a:ext cx="1131" cy="1134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4220" kern="0" dirty="0">
                  <a:solidFill>
                    <a:schemeClr val="tx1"/>
                  </a:solidFill>
                  <a:latin typeface="微软雅黑" charset="-122"/>
                  <a:ea typeface="微软雅黑" charset="-122"/>
                  <a:sym typeface="Arial" pitchFamily="34" charset="0"/>
                </a:rPr>
                <a:t>1</a:t>
              </a:r>
              <a:endParaRPr lang="en-US" altLang="zh-CN" sz="4220" kern="0" dirty="0">
                <a:solidFill>
                  <a:schemeClr val="tx1"/>
                </a:solidFill>
                <a:latin typeface="微软雅黑" charset="-122"/>
                <a:ea typeface="微软雅黑" charset="-122"/>
                <a:sym typeface="Arial" pitchFamily="34" charset="0"/>
              </a:endParaRPr>
            </a:p>
          </p:txBody>
        </p:sp>
        <p:sp>
          <p:nvSpPr>
            <p:cNvPr id="11" name="MH_Other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2453" y="7527"/>
              <a:ext cx="1131" cy="1134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4220" kern="0" dirty="0">
                  <a:solidFill>
                    <a:schemeClr val="tx1"/>
                  </a:solidFill>
                  <a:latin typeface="微软雅黑" charset="-122"/>
                  <a:ea typeface="微软雅黑" charset="-122"/>
                  <a:sym typeface="Arial" pitchFamily="34" charset="0"/>
                </a:rPr>
                <a:t>2</a:t>
              </a:r>
              <a:endParaRPr lang="en-US" altLang="zh-CN" sz="4220" kern="0" dirty="0">
                <a:solidFill>
                  <a:schemeClr val="tx1"/>
                </a:solidFill>
                <a:latin typeface="微软雅黑" charset="-122"/>
                <a:ea typeface="微软雅黑" charset="-122"/>
                <a:sym typeface="Arial" pitchFamily="34" charset="0"/>
              </a:endParaRPr>
            </a:p>
          </p:txBody>
        </p:sp>
        <p:sp>
          <p:nvSpPr>
            <p:cNvPr id="20" name="MH_Text_1"/>
            <p:cNvSpPr/>
            <p:nvPr>
              <p:custDataLst>
                <p:tags r:id="rId3"/>
              </p:custDataLst>
            </p:nvPr>
          </p:nvSpPr>
          <p:spPr>
            <a:xfrm>
              <a:off x="3962" y="6304"/>
              <a:ext cx="14460" cy="40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CN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Arial" pitchFamily="34" charset="0"/>
                </a:rPr>
                <a:t>URLError</a:t>
              </a:r>
              <a:r>
                <a:rPr lang="zh-CN" altLang="en-US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Arial" pitchFamily="34" charset="0"/>
                </a:rPr>
                <a:t>：是</a:t>
              </a:r>
              <a:r>
                <a:rPr lang="en-US" altLang="zh-CN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Arial" pitchFamily="34" charset="0"/>
                </a:rPr>
                <a:t>error</a:t>
              </a:r>
              <a:r>
                <a:rPr lang="zh-CN" altLang="en-US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Arial" pitchFamily="34" charset="0"/>
                </a:rPr>
                <a:t>异常模块的基类，由</a:t>
              </a:r>
              <a:r>
                <a:rPr lang="en-US" altLang="zh-CN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Arial" pitchFamily="34" charset="0"/>
                </a:rPr>
                <a:t>request</a:t>
              </a:r>
              <a:r>
                <a:rPr lang="zh-CN" altLang="en-US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Arial" pitchFamily="34" charset="0"/>
                </a:rPr>
                <a:t>模块产生的异常都可以用这个类来处理</a:t>
              </a:r>
              <a:endParaRPr lang="zh-CN" altLang="en-US" sz="1685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Arial" pitchFamily="34" charset="0"/>
              </a:endParaRPr>
            </a:p>
          </p:txBody>
        </p:sp>
        <p:sp>
          <p:nvSpPr>
            <p:cNvPr id="21" name="MH_Text_2"/>
            <p:cNvSpPr/>
            <p:nvPr>
              <p:custDataLst>
                <p:tags r:id="rId4"/>
              </p:custDataLst>
            </p:nvPr>
          </p:nvSpPr>
          <p:spPr>
            <a:xfrm>
              <a:off x="3962" y="7890"/>
              <a:ext cx="12020" cy="40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CN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Arial" pitchFamily="34" charset="0"/>
                </a:rPr>
                <a:t>HTTPError</a:t>
              </a:r>
              <a:r>
                <a:rPr lang="zh-CN" altLang="en-US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Arial" pitchFamily="34" charset="0"/>
                </a:rPr>
                <a:t>：是</a:t>
              </a:r>
              <a:r>
                <a:rPr lang="en-US" altLang="zh-CN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Arial" pitchFamily="34" charset="0"/>
                </a:rPr>
                <a:t>URLError</a:t>
              </a:r>
              <a:r>
                <a:rPr lang="zh-CN" altLang="en-US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  <a:sym typeface="Arial" pitchFamily="34" charset="0"/>
                </a:rPr>
                <a:t>的子类，主要包含三个属性：</a:t>
              </a:r>
              <a:endParaRPr lang="zh-CN" altLang="en-US" sz="1685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Arial" pitchFamily="34" charset="0"/>
              </a:endParaRPr>
            </a:p>
          </p:txBody>
        </p:sp>
        <p:grpSp>
          <p:nvGrpSpPr>
            <p:cNvPr id="42" name="Group 19"/>
            <p:cNvGrpSpPr/>
            <p:nvPr/>
          </p:nvGrpSpPr>
          <p:grpSpPr>
            <a:xfrm>
              <a:off x="12019" y="8645"/>
              <a:ext cx="622" cy="467"/>
              <a:chOff x="789999" y="2242985"/>
              <a:chExt cx="504229" cy="378415"/>
            </a:xfrm>
          </p:grpSpPr>
          <p:sp>
            <p:nvSpPr>
              <p:cNvPr id="43" name="Rectangle 20"/>
              <p:cNvSpPr/>
              <p:nvPr/>
            </p:nvSpPr>
            <p:spPr>
              <a:xfrm>
                <a:off x="858129" y="2299468"/>
                <a:ext cx="436099" cy="321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580"/>
                  </a:lnSpc>
                </a:pPr>
                <a:endParaRPr lang="en-GB" sz="126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pitchFamily="34" charset="0"/>
                </a:endParaRPr>
              </a:p>
            </p:txBody>
          </p:sp>
          <p:sp>
            <p:nvSpPr>
              <p:cNvPr id="44" name="Rectangle 21"/>
              <p:cNvSpPr/>
              <p:nvPr/>
            </p:nvSpPr>
            <p:spPr>
              <a:xfrm>
                <a:off x="789999" y="2242985"/>
                <a:ext cx="436099" cy="3219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580"/>
                  </a:lnSpc>
                </a:pPr>
                <a:endParaRPr lang="en-GB" sz="126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pitchFamily="34" charset="0"/>
                </a:endParaRPr>
              </a:p>
            </p:txBody>
          </p:sp>
        </p:grp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12887" y="8720"/>
              <a:ext cx="5645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580"/>
                </a:lnSpc>
              </a:pPr>
              <a:r>
                <a:rPr lang="en-US" altLang="zh-CN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Code:</a:t>
              </a:r>
              <a:r>
                <a:rPr lang="zh-CN" altLang="en-US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请求的状态码</a:t>
              </a:r>
              <a:endParaRPr lang="zh-CN" altLang="en-US" sz="1685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  <p:grpSp>
          <p:nvGrpSpPr>
            <p:cNvPr id="46" name="Group 23"/>
            <p:cNvGrpSpPr/>
            <p:nvPr/>
          </p:nvGrpSpPr>
          <p:grpSpPr>
            <a:xfrm>
              <a:off x="12019" y="9538"/>
              <a:ext cx="622" cy="467"/>
              <a:chOff x="789999" y="2242985"/>
              <a:chExt cx="504229" cy="378415"/>
            </a:xfrm>
          </p:grpSpPr>
          <p:sp>
            <p:nvSpPr>
              <p:cNvPr id="47" name="Rectangle 24"/>
              <p:cNvSpPr/>
              <p:nvPr/>
            </p:nvSpPr>
            <p:spPr>
              <a:xfrm>
                <a:off x="858129" y="2299468"/>
                <a:ext cx="436099" cy="321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580"/>
                  </a:lnSpc>
                </a:pPr>
                <a:endParaRPr lang="en-GB" sz="126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pitchFamily="34" charset="0"/>
                </a:endParaRPr>
              </a:p>
            </p:txBody>
          </p:sp>
          <p:sp>
            <p:nvSpPr>
              <p:cNvPr id="48" name="Rectangle 25"/>
              <p:cNvSpPr/>
              <p:nvPr/>
            </p:nvSpPr>
            <p:spPr>
              <a:xfrm>
                <a:off x="789999" y="2242985"/>
                <a:ext cx="436099" cy="321932"/>
              </a:xfrm>
              <a:prstGeom prst="rect">
                <a:avLst/>
              </a:prstGeom>
              <a:solidFill>
                <a:srgbClr val="EFB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580"/>
                  </a:lnSpc>
                </a:pPr>
                <a:endParaRPr lang="en-GB" sz="126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pitchFamily="34" charset="0"/>
                </a:endParaRPr>
              </a:p>
            </p:txBody>
          </p:sp>
        </p:grpSp>
        <p:grpSp>
          <p:nvGrpSpPr>
            <p:cNvPr id="49" name="Group 27"/>
            <p:cNvGrpSpPr/>
            <p:nvPr/>
          </p:nvGrpSpPr>
          <p:grpSpPr>
            <a:xfrm>
              <a:off x="12019" y="10389"/>
              <a:ext cx="622" cy="467"/>
              <a:chOff x="789999" y="2242985"/>
              <a:chExt cx="504229" cy="378415"/>
            </a:xfrm>
          </p:grpSpPr>
          <p:sp>
            <p:nvSpPr>
              <p:cNvPr id="50" name="Rectangle 28"/>
              <p:cNvSpPr/>
              <p:nvPr/>
            </p:nvSpPr>
            <p:spPr>
              <a:xfrm>
                <a:off x="858129" y="2299468"/>
                <a:ext cx="436099" cy="3219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580"/>
                  </a:lnSpc>
                </a:pPr>
                <a:endParaRPr lang="en-GB" sz="126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pitchFamily="34" charset="0"/>
                </a:endParaRPr>
              </a:p>
            </p:txBody>
          </p:sp>
          <p:sp>
            <p:nvSpPr>
              <p:cNvPr id="51" name="Rectangle 29"/>
              <p:cNvSpPr/>
              <p:nvPr/>
            </p:nvSpPr>
            <p:spPr>
              <a:xfrm>
                <a:off x="789999" y="2242985"/>
                <a:ext cx="436099" cy="321932"/>
              </a:xfrm>
              <a:prstGeom prst="rect">
                <a:avLst/>
              </a:prstGeom>
              <a:solidFill>
                <a:srgbClr val="FF00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580"/>
                  </a:lnSpc>
                </a:pPr>
                <a:endParaRPr lang="en-GB" sz="1265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pitchFamily="34" charset="0"/>
                </a:endParaRPr>
              </a:p>
            </p:txBody>
          </p:sp>
        </p:grpSp>
      </p:grp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7861481" y="5215759"/>
            <a:ext cx="3876074" cy="3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85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reason</a:t>
            </a:r>
            <a:r>
              <a:rPr lang="zh-CN" altLang="en-US" sz="1685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：错误的原因</a:t>
            </a:r>
            <a:endParaRPr lang="zh-CN" altLang="en-US" sz="1685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7871005" y="5805821"/>
            <a:ext cx="3857278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sz="1685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headers</a:t>
            </a:r>
            <a:r>
              <a:rPr lang="zh-CN" altLang="en-US" sz="1685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：响应的报头</a:t>
            </a:r>
            <a:endParaRPr lang="zh-CN" altLang="en-US" sz="1685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3198495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8750" y="340995"/>
            <a:ext cx="34207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6329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urllib.robotparse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模块</a:t>
            </a:r>
            <a:endParaRPr lang="zh-CN" altLang="en-US" sz="24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85199" y="1912032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1350010" y="1675765"/>
            <a:ext cx="9491980" cy="1461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kern="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robotparse</a:t>
            </a:r>
            <a:r>
              <a:rPr lang="zh-CN" altLang="en-US" sz="2000" b="1" kern="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模块主要负责处理爬虫协议文件，</a:t>
            </a:r>
            <a:r>
              <a:rPr lang="en-US" altLang="zh-CN" sz="2000" b="1" kern="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robots.txt.</a:t>
            </a:r>
            <a:r>
              <a:rPr lang="zh-CN" altLang="en-US" sz="2000" b="1" kern="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的解析。</a:t>
            </a:r>
            <a:endParaRPr lang="zh-CN" altLang="en-US" sz="2000" b="1" kern="0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spcAft>
                <a:spcPts val="600"/>
              </a:spcAft>
            </a:pPr>
            <a:endParaRPr lang="zh-CN" altLang="en-US" sz="2000" b="1" kern="0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https://www.taobao.com/robots.txt</a:t>
            </a:r>
            <a:endParaRPr lang="zh-CN" altLang="en-US" sz="2000" b="1" kern="0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>
              <a:spcAft>
                <a:spcPts val="600"/>
              </a:spcAft>
            </a:pPr>
            <a:endParaRPr lang="zh-CN" altLang="en-US" sz="2000" b="1" kern="0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97585" y="1328420"/>
            <a:ext cx="10446385" cy="1770380"/>
            <a:chOff x="1571" y="3160"/>
            <a:chExt cx="16451" cy="2246"/>
          </a:xfrm>
        </p:grpSpPr>
        <p:sp>
          <p:nvSpPr>
            <p:cNvPr id="24" name="圆角矩形 26"/>
            <p:cNvSpPr/>
            <p:nvPr/>
          </p:nvSpPr>
          <p:spPr>
            <a:xfrm>
              <a:off x="1748" y="3319"/>
              <a:ext cx="16184" cy="198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6" name="矩形 93"/>
            <p:cNvSpPr/>
            <p:nvPr/>
          </p:nvSpPr>
          <p:spPr>
            <a:xfrm>
              <a:off x="1571" y="3160"/>
              <a:ext cx="638" cy="638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0" name="矩形 93"/>
            <p:cNvSpPr/>
            <p:nvPr/>
          </p:nvSpPr>
          <p:spPr>
            <a:xfrm rot="10800000">
              <a:off x="17384" y="4768"/>
              <a:ext cx="638" cy="638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Arial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72540" y="3625850"/>
            <a:ext cx="9766300" cy="26155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l">
              <a:spcAft>
                <a:spcPts val="600"/>
              </a:spcAft>
            </a:pPr>
            <a:r>
              <a:rPr lang="en-US" altLang="zh-CN" sz="2000" b="1" kern="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Robots协议（也称为爬虫协议、机器人协议等）的全称是“网络爬虫排除标准”（Robots Exclusion Protocol），网站通过Robots协议告诉搜索引擎哪些页面可以抓取，哪些页面不能抓取。</a:t>
            </a:r>
            <a:endParaRPr lang="en-US" altLang="zh-CN" sz="2000" b="1" kern="0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  <a:p>
            <a:pPr lvl="0" algn="l">
              <a:spcAft>
                <a:spcPts val="600"/>
              </a:spcAft>
            </a:pPr>
            <a:endParaRPr lang="en-US" altLang="zh-CN" sz="2000" b="1" kern="0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  <a:p>
            <a:pPr lvl="0" algn="l">
              <a:spcAft>
                <a:spcPts val="600"/>
              </a:spcAft>
            </a:pPr>
            <a:r>
              <a:rPr lang="en-US" altLang="zh-CN" sz="2000" b="1" kern="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robots.txt文件是一个文本文件，使用任何一个常见的文本编辑器，比如Windows系统自带的Notepad，就可以创建和编辑它 [1]  。robots.txt是一个协议，而不是一个命令。robots.txt是搜索引擎中访问网站的时候要查看的第一个文件。robots.txt文件告诉蜘蛛程序在服务器上什么文件是可以被查看的。</a:t>
            </a:r>
            <a:endParaRPr lang="en-US" altLang="zh-CN" sz="2000" b="1" kern="0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579417" y="2105198"/>
            <a:ext cx="4937760" cy="1070698"/>
            <a:chOff x="3605767" y="1296306"/>
            <a:chExt cx="4937760" cy="1070698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605767" y="1296306"/>
              <a:ext cx="4937760" cy="1014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  <a:latin typeface="微软雅黑" charset="-122"/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  <a:latin typeface="微软雅黑" charset="-122"/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  <a:latin typeface="微软雅黑" charset="-122"/>
                </a:rPr>
                <a:t>TWO</a:t>
              </a:r>
              <a:endParaRPr kumimoji="1" lang="zh-CN" altLang="en-US" sz="6000" b="1" dirty="0">
                <a:solidFill>
                  <a:schemeClr val="bg1"/>
                </a:solidFill>
                <a:latin typeface="微软雅黑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853055" y="3322320"/>
            <a:ext cx="6739890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urllib3</a:t>
            </a:r>
            <a:endParaRPr kumimoji="1" lang="zh-CN" altLang="en-US" sz="8000" b="1" dirty="0" smtClean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190" y="259715"/>
            <a:ext cx="3803015" cy="529590"/>
          </a:xfrm>
        </p:spPr>
        <p:txBody>
          <a:bodyPr/>
          <a:lstStyle/>
          <a:p>
            <a:pPr algn="ctr"/>
            <a:r>
              <a:rPr kumimoji="1" lang="en-US" altLang="zh-CN" dirty="0">
                <a:ea typeface="微软雅黑" charset="-122"/>
                <a:cs typeface="微软雅黑" charset="-122"/>
                <a:sym typeface="+mn-ea"/>
              </a:rPr>
              <a:t>  </a:t>
            </a:r>
            <a:r>
              <a:rPr kumimoji="1" lang="en-US" altLang="zh-CN" dirty="0" smtClean="0">
                <a:sym typeface="+mn-ea"/>
              </a:rPr>
              <a:t>PART</a:t>
            </a:r>
            <a:r>
              <a:rPr kumimoji="1" lang="zh-CN" altLang="en-US" dirty="0" smtClean="0">
                <a:sym typeface="+mn-ea"/>
              </a:rPr>
              <a:t> </a:t>
            </a:r>
            <a:r>
              <a:rPr kumimoji="1" lang="en-US" altLang="zh-CN" dirty="0" smtClean="0">
                <a:sym typeface="+mn-ea"/>
              </a:rPr>
              <a:t>TWO urllib3</a:t>
            </a:r>
            <a:endParaRPr kumimoji="1" lang="en-US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58975" y="4881245"/>
            <a:ext cx="317563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urllib3功能强大使用简单：</a:t>
            </a:r>
            <a:endParaRPr lang="zh-CN" altLang="en-US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4" name="圆角矩形 26"/>
          <p:cNvSpPr/>
          <p:nvPr/>
        </p:nvSpPr>
        <p:spPr>
          <a:xfrm>
            <a:off x="640080" y="1607185"/>
            <a:ext cx="10381615" cy="12960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+mn-ea"/>
              <a:sym typeface="Arial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0695231" y="257518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+mn-ea"/>
              <a:sym typeface="Arial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2605" y="259715"/>
            <a:ext cx="357251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63295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8575" y="1868170"/>
            <a:ext cx="90652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urllib3 是一个基于python3的功能强大，友好的http客户端。越来越多的python应用开始采用urllib3.它提供了很多python标准库里没有的重要功能。</a:t>
            </a:r>
            <a:endParaRPr lang="zh-CN" altLang="en-US" sz="20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1355" y="4218940"/>
            <a:ext cx="4933950" cy="1428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1958975" y="3385820"/>
            <a:ext cx="28251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urllib3通过pip来安装：</a:t>
            </a: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pip install urllib3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 bldLvl="0" animBg="1"/>
      <p:bldP spid="30" grpId="0" bldLvl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190" y="259715"/>
            <a:ext cx="3803015" cy="529590"/>
          </a:xfrm>
        </p:spPr>
        <p:txBody>
          <a:bodyPr/>
          <a:lstStyle/>
          <a:p>
            <a:pPr algn="ctr"/>
            <a:r>
              <a:rPr kumimoji="1" lang="en-US" altLang="zh-CN" dirty="0">
                <a:ea typeface="微软雅黑" charset="-122"/>
                <a:cs typeface="微软雅黑" charset="-122"/>
                <a:sym typeface="+mn-ea"/>
              </a:rPr>
              <a:t>  </a:t>
            </a:r>
            <a:r>
              <a:rPr kumimoji="1" lang="en-US" altLang="zh-CN" dirty="0" smtClean="0">
                <a:sym typeface="+mn-ea"/>
              </a:rPr>
              <a:t>PART</a:t>
            </a:r>
            <a:r>
              <a:rPr kumimoji="1" lang="zh-CN" altLang="en-US" dirty="0" smtClean="0">
                <a:sym typeface="+mn-ea"/>
              </a:rPr>
              <a:t> </a:t>
            </a:r>
            <a:r>
              <a:rPr kumimoji="1" lang="en-US" altLang="zh-CN" dirty="0" smtClean="0">
                <a:sym typeface="+mn-ea"/>
              </a:rPr>
              <a:t>TWO urllib3</a:t>
            </a:r>
            <a:endParaRPr kumimoji="1" lang="en-US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2605" y="259715"/>
            <a:ext cx="339471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63295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构造请求（</a:t>
            </a:r>
            <a:r>
              <a:rPr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request</a:t>
            </a:r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）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505" y="1695450"/>
            <a:ext cx="8241030" cy="4037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190" y="259715"/>
            <a:ext cx="3803015" cy="529590"/>
          </a:xfrm>
        </p:spPr>
        <p:txBody>
          <a:bodyPr/>
          <a:lstStyle/>
          <a:p>
            <a:pPr algn="ctr"/>
            <a:r>
              <a:rPr kumimoji="1" lang="en-US" altLang="zh-CN" dirty="0">
                <a:ea typeface="微软雅黑" charset="-122"/>
                <a:cs typeface="微软雅黑" charset="-122"/>
                <a:sym typeface="+mn-ea"/>
              </a:rPr>
              <a:t>  </a:t>
            </a:r>
            <a:r>
              <a:rPr kumimoji="1" lang="en-US" altLang="zh-CN" dirty="0" smtClean="0">
                <a:sym typeface="+mn-ea"/>
              </a:rPr>
              <a:t>PART</a:t>
            </a:r>
            <a:r>
              <a:rPr kumimoji="1" lang="zh-CN" altLang="en-US" dirty="0" smtClean="0">
                <a:sym typeface="+mn-ea"/>
              </a:rPr>
              <a:t> </a:t>
            </a:r>
            <a:r>
              <a:rPr kumimoji="1" lang="en-US" altLang="zh-CN" dirty="0" smtClean="0">
                <a:sym typeface="+mn-ea"/>
              </a:rPr>
              <a:t>TWO urllib3</a:t>
            </a:r>
            <a:endParaRPr kumimoji="1" lang="en-US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2605" y="259715"/>
            <a:ext cx="339471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63295">
              <a:defRPr/>
            </a:pPr>
            <a:r>
              <a:rPr 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Response content</a:t>
            </a:r>
            <a:endParaRPr lang="en-US" sz="28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9485" y="1435100"/>
            <a:ext cx="5193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http响应对象提供status, data,和header等属性。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9195" y="2204720"/>
            <a:ext cx="4752975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95" y="4180205"/>
            <a:ext cx="4667250" cy="857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99485" y="3599180"/>
            <a:ext cx="1389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运行结果：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190" y="259715"/>
            <a:ext cx="3803015" cy="529590"/>
          </a:xfrm>
        </p:spPr>
        <p:txBody>
          <a:bodyPr/>
          <a:lstStyle/>
          <a:p>
            <a:pPr algn="ctr"/>
            <a:r>
              <a:rPr kumimoji="1" lang="en-US" altLang="zh-CN" dirty="0">
                <a:ea typeface="微软雅黑" charset="-122"/>
                <a:cs typeface="微软雅黑" charset="-122"/>
                <a:sym typeface="+mn-ea"/>
              </a:rPr>
              <a:t>  </a:t>
            </a:r>
            <a:r>
              <a:rPr kumimoji="1" lang="en-US" altLang="zh-CN" dirty="0" smtClean="0">
                <a:sym typeface="+mn-ea"/>
              </a:rPr>
              <a:t>PART</a:t>
            </a:r>
            <a:r>
              <a:rPr kumimoji="1" lang="zh-CN" altLang="en-US" dirty="0" smtClean="0">
                <a:sym typeface="+mn-ea"/>
              </a:rPr>
              <a:t> </a:t>
            </a:r>
            <a:r>
              <a:rPr kumimoji="1" lang="en-US" altLang="zh-CN" dirty="0" smtClean="0">
                <a:sym typeface="+mn-ea"/>
              </a:rPr>
              <a:t>TWO urllib3</a:t>
            </a:r>
            <a:endParaRPr kumimoji="1" lang="en-US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2605" y="259715"/>
            <a:ext cx="339471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63295">
              <a:defRPr/>
            </a:pPr>
            <a:r>
              <a:rPr 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JSON content</a:t>
            </a:r>
            <a:endParaRPr lang="en-US" sz="28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1595" y="1313180"/>
            <a:ext cx="6902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返回的json格式数据可以通过json模块，load为字典数据类型。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99485" y="3599180"/>
            <a:ext cx="1389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运行结果：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0" y="1925955"/>
            <a:ext cx="49149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4312920"/>
            <a:ext cx="2800350" cy="29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2554605" y="464186"/>
            <a:ext cx="7082790" cy="1038225"/>
            <a:chOff x="3109225" y="1328692"/>
            <a:chExt cx="6763613" cy="1038313"/>
          </a:xfrm>
        </p:grpSpPr>
        <p:sp>
          <p:nvSpPr>
            <p:cNvPr id="7" name="矩形 6"/>
            <p:cNvSpPr/>
            <p:nvPr/>
          </p:nvSpPr>
          <p:spPr>
            <a:xfrm>
              <a:off x="3109225" y="1328692"/>
              <a:ext cx="6739964" cy="103831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09225" y="1352189"/>
              <a:ext cx="6763613" cy="10148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  <a:latin typeface="微软雅黑" charset="-122"/>
                </a:rPr>
                <a:t>urllib</a:t>
              </a:r>
              <a:r>
                <a:rPr kumimoji="1" lang="zh-CN" altLang="en-US" sz="6000" b="1" dirty="0" smtClean="0">
                  <a:solidFill>
                    <a:schemeClr val="bg1"/>
                  </a:solidFill>
                  <a:latin typeface="微软雅黑" charset="-122"/>
                </a:rPr>
                <a:t>和</a:t>
              </a:r>
              <a:r>
                <a:rPr kumimoji="1" lang="en-US" altLang="zh-CN" sz="6000" b="1" dirty="0" smtClean="0">
                  <a:solidFill>
                    <a:schemeClr val="bg1"/>
                  </a:solidFill>
                  <a:latin typeface="微软雅黑" charset="-122"/>
                </a:rPr>
                <a:t>urllib3</a:t>
              </a:r>
              <a:endParaRPr kumimoji="1" lang="en-US" altLang="zh-CN" sz="6000" b="1" dirty="0" smtClean="0">
                <a:solidFill>
                  <a:schemeClr val="bg1"/>
                </a:solidFill>
                <a:latin typeface="微软雅黑" charset="-122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1548695" y="6650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8925954" y="96226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71455" y="2632304"/>
            <a:ext cx="2428016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440" y="3443605"/>
            <a:ext cx="382587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sz="3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urllib3</a:t>
            </a:r>
            <a:r>
              <a:rPr kumimoji="1" lang="zh-CN" altLang="en-US" sz="3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sz="3200" b="1" dirty="0" smtClean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94397" y="26117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  <a:latin typeface="微软雅黑" charset="-122"/>
              </a:rPr>
              <a:t>1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285387" y="3443377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  <a:latin typeface="微软雅黑" charset="-122"/>
              </a:rPr>
              <a:t>2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1440" y="4302125"/>
            <a:ext cx="485457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kumimoji="1" lang="zh-CN" sz="3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爬虫一般开发流程</a:t>
            </a:r>
            <a:endParaRPr kumimoji="1" lang="zh-CN" sz="3200" b="1" dirty="0" smtClean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85386" y="4301867"/>
            <a:ext cx="579692" cy="57969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</a:rPr>
              <a:t>3</a:t>
            </a:r>
            <a:endParaRPr kumimoji="1" lang="en-US" altLang="zh-CN" sz="2800" b="1" dirty="0">
              <a:solidFill>
                <a:schemeClr val="bg1"/>
              </a:solidFill>
              <a:latin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190" y="259715"/>
            <a:ext cx="3803015" cy="529590"/>
          </a:xfrm>
        </p:spPr>
        <p:txBody>
          <a:bodyPr/>
          <a:lstStyle/>
          <a:p>
            <a:pPr algn="ctr"/>
            <a:r>
              <a:rPr kumimoji="1" lang="en-US" altLang="zh-CN" dirty="0">
                <a:ea typeface="微软雅黑" charset="-122"/>
                <a:cs typeface="微软雅黑" charset="-122"/>
                <a:sym typeface="+mn-ea"/>
              </a:rPr>
              <a:t>  </a:t>
            </a:r>
            <a:r>
              <a:rPr kumimoji="1" lang="en-US" altLang="zh-CN" dirty="0" smtClean="0">
                <a:sym typeface="+mn-ea"/>
              </a:rPr>
              <a:t>PART</a:t>
            </a:r>
            <a:r>
              <a:rPr kumimoji="1" lang="zh-CN" altLang="en-US" dirty="0" smtClean="0">
                <a:sym typeface="+mn-ea"/>
              </a:rPr>
              <a:t> </a:t>
            </a:r>
            <a:r>
              <a:rPr kumimoji="1" lang="en-US" altLang="zh-CN" dirty="0" smtClean="0">
                <a:sym typeface="+mn-ea"/>
              </a:rPr>
              <a:t>TWO urllib3</a:t>
            </a:r>
            <a:endParaRPr kumimoji="1" lang="en-US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2605" y="259715"/>
            <a:ext cx="339471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63295">
              <a:defRPr/>
            </a:pPr>
            <a:r>
              <a:rPr 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Binary content</a:t>
            </a:r>
            <a:endParaRPr lang="en-US" sz="28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1595" y="1313180"/>
            <a:ext cx="8155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响应返回的数据都是字节类型，对于大量的数据我们通过stream来处理更好：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1595" y="3333750"/>
            <a:ext cx="3470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也可以当做一个文件对象来处理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595" y="1934845"/>
            <a:ext cx="7753350" cy="1133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45" y="4147185"/>
            <a:ext cx="7772400" cy="120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190" y="259715"/>
            <a:ext cx="3803015" cy="529590"/>
          </a:xfrm>
        </p:spPr>
        <p:txBody>
          <a:bodyPr/>
          <a:lstStyle/>
          <a:p>
            <a:pPr algn="ctr"/>
            <a:r>
              <a:rPr kumimoji="1" lang="en-US" altLang="zh-CN" dirty="0">
                <a:ea typeface="微软雅黑" charset="-122"/>
                <a:cs typeface="微软雅黑" charset="-122"/>
                <a:sym typeface="+mn-ea"/>
              </a:rPr>
              <a:t>  </a:t>
            </a:r>
            <a:r>
              <a:rPr kumimoji="1" lang="en-US" altLang="zh-CN" dirty="0" smtClean="0">
                <a:sym typeface="+mn-ea"/>
              </a:rPr>
              <a:t>PART</a:t>
            </a:r>
            <a:r>
              <a:rPr kumimoji="1" lang="zh-CN" altLang="en-US" dirty="0" smtClean="0">
                <a:sym typeface="+mn-ea"/>
              </a:rPr>
              <a:t> </a:t>
            </a:r>
            <a:r>
              <a:rPr kumimoji="1" lang="en-US" altLang="zh-CN" dirty="0" smtClean="0">
                <a:sym typeface="+mn-ea"/>
              </a:rPr>
              <a:t>TWO urllib3</a:t>
            </a:r>
            <a:endParaRPr kumimoji="1" lang="en-US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2605" y="259715"/>
            <a:ext cx="339471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63295">
              <a:defRPr/>
            </a:pPr>
            <a:r>
              <a:rPr 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Proxies</a:t>
            </a:r>
            <a:endParaRPr lang="en-US" sz="28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55620" y="2234565"/>
            <a:ext cx="8154670" cy="1632585"/>
            <a:chOff x="4994" y="3701"/>
            <a:chExt cx="12842" cy="2571"/>
          </a:xfrm>
        </p:grpSpPr>
        <p:sp>
          <p:nvSpPr>
            <p:cNvPr id="3" name="文本框 2"/>
            <p:cNvSpPr txBox="1"/>
            <p:nvPr/>
          </p:nvSpPr>
          <p:spPr>
            <a:xfrm>
              <a:off x="4994" y="3701"/>
              <a:ext cx="1284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solidFill>
                    <a:schemeClr val="bg2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可以利用ProxyManager进行http代理操作</a:t>
              </a:r>
              <a:endPara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56" y="4892"/>
              <a:ext cx="9195" cy="13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190" y="259715"/>
            <a:ext cx="3803015" cy="529590"/>
          </a:xfrm>
        </p:spPr>
        <p:txBody>
          <a:bodyPr/>
          <a:lstStyle/>
          <a:p>
            <a:pPr algn="ctr"/>
            <a:r>
              <a:rPr kumimoji="1" lang="en-US" altLang="zh-CN" dirty="0">
                <a:ea typeface="微软雅黑" charset="-122"/>
                <a:cs typeface="微软雅黑" charset="-122"/>
                <a:sym typeface="+mn-ea"/>
              </a:rPr>
              <a:t>  </a:t>
            </a:r>
            <a:r>
              <a:rPr kumimoji="1" lang="en-US" altLang="zh-CN" dirty="0" smtClean="0">
                <a:sym typeface="+mn-ea"/>
              </a:rPr>
              <a:t>PART</a:t>
            </a:r>
            <a:r>
              <a:rPr kumimoji="1" lang="zh-CN" altLang="en-US" dirty="0" smtClean="0">
                <a:sym typeface="+mn-ea"/>
              </a:rPr>
              <a:t> </a:t>
            </a:r>
            <a:r>
              <a:rPr kumimoji="1" lang="en-US" altLang="zh-CN" dirty="0" smtClean="0">
                <a:sym typeface="+mn-ea"/>
              </a:rPr>
              <a:t>TWO urllib3</a:t>
            </a:r>
            <a:endParaRPr kumimoji="1" lang="en-US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2605" y="259715"/>
            <a:ext cx="249555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63295">
              <a:defRPr/>
            </a:pPr>
            <a:r>
              <a:rPr 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Request data</a:t>
            </a:r>
            <a:endParaRPr lang="en-US" sz="28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85670" y="2346960"/>
            <a:ext cx="65932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itchFamily="34" charset="0"/>
              <a:buChar char="•"/>
            </a:pPr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Headers</a:t>
            </a:r>
            <a:endParaRPr lang="zh-CN" altLang="en-US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request方法中添加字典格式的headers参数去指定请求头</a:t>
            </a:r>
            <a:endParaRPr lang="zh-CN" altLang="en-US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670" y="3272790"/>
            <a:ext cx="7820025" cy="108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190" y="259715"/>
            <a:ext cx="3803015" cy="529590"/>
          </a:xfrm>
        </p:spPr>
        <p:txBody>
          <a:bodyPr/>
          <a:lstStyle/>
          <a:p>
            <a:pPr algn="ctr"/>
            <a:r>
              <a:rPr kumimoji="1" lang="en-US" altLang="zh-CN" dirty="0">
                <a:ea typeface="微软雅黑" charset="-122"/>
                <a:cs typeface="微软雅黑" charset="-122"/>
                <a:sym typeface="+mn-ea"/>
              </a:rPr>
              <a:t>  </a:t>
            </a:r>
            <a:r>
              <a:rPr kumimoji="1" lang="en-US" altLang="zh-CN" dirty="0" smtClean="0">
                <a:sym typeface="+mn-ea"/>
              </a:rPr>
              <a:t>PART</a:t>
            </a:r>
            <a:r>
              <a:rPr kumimoji="1" lang="zh-CN" altLang="en-US" dirty="0" smtClean="0">
                <a:sym typeface="+mn-ea"/>
              </a:rPr>
              <a:t> </a:t>
            </a:r>
            <a:r>
              <a:rPr kumimoji="1" lang="en-US" altLang="zh-CN" dirty="0" smtClean="0">
                <a:sym typeface="+mn-ea"/>
              </a:rPr>
              <a:t>TWO urllib3</a:t>
            </a:r>
            <a:endParaRPr kumimoji="1" lang="en-US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2605" y="259715"/>
            <a:ext cx="249555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63295">
              <a:defRPr/>
            </a:pPr>
            <a:r>
              <a:rPr 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Request data</a:t>
            </a:r>
            <a:endParaRPr lang="en-US" sz="28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6740" y="3426460"/>
            <a:ext cx="7212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itchFamily="34" charset="0"/>
              <a:buNone/>
            </a:pPr>
            <a:r>
              <a:rPr lang="zh-CN" altLang="en-US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对于post和put请求，如果需要查询参数，需要通过url编码将参数编码成正确格式然后拼接到url中</a:t>
            </a:r>
            <a:endParaRPr lang="zh-CN" altLang="en-US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290" y="4387215"/>
            <a:ext cx="5076825" cy="1724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50390" y="1039495"/>
            <a:ext cx="9646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itchFamily="34" charset="0"/>
              <a:buChar char="•"/>
            </a:pPr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Query parameters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indent="0" algn="l">
              <a:buFont typeface="Arial" pitchFamily="34" charset="0"/>
              <a:buNone/>
            </a:pPr>
            <a:r>
              <a:rPr lang="zh-CN" altLang="en-US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get，head，delete请求，可以通过提供字典类型的参数fields来添加查询参数。</a:t>
            </a:r>
            <a:endParaRPr lang="zh-CN" altLang="en-US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90" y="1915160"/>
            <a:ext cx="4962525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190" y="259715"/>
            <a:ext cx="3803015" cy="529590"/>
          </a:xfrm>
        </p:spPr>
        <p:txBody>
          <a:bodyPr/>
          <a:lstStyle/>
          <a:p>
            <a:pPr algn="ctr"/>
            <a:r>
              <a:rPr kumimoji="1" lang="en-US" altLang="zh-CN" dirty="0">
                <a:ea typeface="微软雅黑" charset="-122"/>
                <a:cs typeface="微软雅黑" charset="-122"/>
                <a:sym typeface="+mn-ea"/>
              </a:rPr>
              <a:t>  </a:t>
            </a:r>
            <a:r>
              <a:rPr kumimoji="1" lang="en-US" altLang="zh-CN" dirty="0" smtClean="0">
                <a:sym typeface="+mn-ea"/>
              </a:rPr>
              <a:t>PART</a:t>
            </a:r>
            <a:r>
              <a:rPr kumimoji="1" lang="zh-CN" altLang="en-US" dirty="0" smtClean="0">
                <a:sym typeface="+mn-ea"/>
              </a:rPr>
              <a:t> </a:t>
            </a:r>
            <a:r>
              <a:rPr kumimoji="1" lang="en-US" altLang="zh-CN" dirty="0" smtClean="0">
                <a:sym typeface="+mn-ea"/>
              </a:rPr>
              <a:t>TWO urllib3</a:t>
            </a:r>
            <a:endParaRPr kumimoji="1" lang="en-US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2605" y="259715"/>
            <a:ext cx="249555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63295">
              <a:defRPr/>
            </a:pPr>
            <a:r>
              <a:rPr 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Request data</a:t>
            </a:r>
            <a:endParaRPr lang="en-US" sz="28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0390" y="1243965"/>
            <a:ext cx="9646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itchFamily="34" charset="0"/>
              <a:buChar char="•"/>
            </a:pPr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Form data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indent="0" algn="l">
              <a:buFont typeface="Arial" pitchFamily="34" charset="0"/>
              <a:buNone/>
            </a:pPr>
            <a:r>
              <a:rPr lang="zh-CN" altLang="en-US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对于put和post请求，需要提供字典类型的参数field来传递form表单数据。</a:t>
            </a:r>
            <a:endParaRPr lang="zh-CN" altLang="en-US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085" y="2245995"/>
            <a:ext cx="7705725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50390" y="3289935"/>
            <a:ext cx="96462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itchFamily="34" charset="0"/>
              <a:buChar char="•"/>
            </a:pPr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JSON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indent="0" algn="l">
              <a:buFont typeface="Arial" pitchFamily="34" charset="0"/>
              <a:buNone/>
            </a:pPr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当我们需要发送json数据时，我们需要在request中传入编码后的二进制数据类型的body参数，并制定Content-Type的请求头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85" y="4521200"/>
            <a:ext cx="6200775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190" y="259715"/>
            <a:ext cx="3803015" cy="529590"/>
          </a:xfrm>
        </p:spPr>
        <p:txBody>
          <a:bodyPr/>
          <a:lstStyle/>
          <a:p>
            <a:pPr algn="ctr"/>
            <a:r>
              <a:rPr kumimoji="1" lang="en-US" altLang="zh-CN" dirty="0">
                <a:ea typeface="微软雅黑" charset="-122"/>
                <a:cs typeface="微软雅黑" charset="-122"/>
                <a:sym typeface="+mn-ea"/>
              </a:rPr>
              <a:t>  </a:t>
            </a:r>
            <a:r>
              <a:rPr kumimoji="1" lang="en-US" altLang="zh-CN" dirty="0" smtClean="0">
                <a:sym typeface="+mn-ea"/>
              </a:rPr>
              <a:t>PART</a:t>
            </a:r>
            <a:r>
              <a:rPr kumimoji="1" lang="zh-CN" altLang="en-US" dirty="0" smtClean="0">
                <a:sym typeface="+mn-ea"/>
              </a:rPr>
              <a:t> </a:t>
            </a:r>
            <a:r>
              <a:rPr kumimoji="1" lang="en-US" altLang="zh-CN" dirty="0" smtClean="0">
                <a:sym typeface="+mn-ea"/>
              </a:rPr>
              <a:t>TWO urllib3</a:t>
            </a:r>
            <a:endParaRPr kumimoji="1" lang="en-US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2605" y="259715"/>
            <a:ext cx="249555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p>
            <a:pPr defTabSz="963295">
              <a:defRPr/>
            </a:pPr>
            <a:r>
              <a:rPr 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Request data</a:t>
            </a:r>
            <a:endParaRPr lang="en-US" sz="28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0390" y="1243965"/>
            <a:ext cx="9646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buFont typeface="Arial" pitchFamily="34" charset="0"/>
              <a:buChar char="•"/>
            </a:pPr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Files &amp; binary data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indent="0" algn="l">
              <a:buFont typeface="Arial" pitchFamily="34" charset="0"/>
              <a:buNone/>
            </a:pPr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对于文件上传，我们可以模仿浏览器表单的方式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0390" y="4130675"/>
            <a:ext cx="9646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buFont typeface="Arial" pitchFamily="34" charset="0"/>
              <a:buNone/>
            </a:pPr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对于二进制的数据上传，我们用指定body的方式，并设置Content-Type的请求头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1435" y="2081530"/>
            <a:ext cx="5038725" cy="1857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35" y="4606290"/>
            <a:ext cx="4352925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555922" y="2164888"/>
            <a:ext cx="5088255" cy="1038225"/>
            <a:chOff x="3226037" y="1344566"/>
            <a:chExt cx="5088255" cy="1038225"/>
          </a:xfrm>
        </p:grpSpPr>
        <p:sp>
          <p:nvSpPr>
            <p:cNvPr id="3" name="矩形 2"/>
            <p:cNvSpPr/>
            <p:nvPr/>
          </p:nvSpPr>
          <p:spPr>
            <a:xfrm>
              <a:off x="3226037" y="1344566"/>
              <a:ext cx="5088255" cy="10382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26037" y="1344566"/>
              <a:ext cx="5079365" cy="1014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  <a:latin typeface="微软雅黑" charset="-122"/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  <a:latin typeface="微软雅黑" charset="-122"/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  <a:latin typeface="微软雅黑" charset="-122"/>
                </a:rPr>
                <a:t>THREE</a:t>
              </a:r>
              <a:endParaRPr kumimoji="1" lang="en-US" altLang="zh-CN" sz="6000" b="1" dirty="0" smtClean="0">
                <a:solidFill>
                  <a:schemeClr val="bg1"/>
                </a:solidFill>
                <a:latin typeface="微软雅黑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726055" y="3308350"/>
            <a:ext cx="6739890" cy="25533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sz="80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爬虫一般开发流程</a:t>
            </a:r>
            <a:endParaRPr kumimoji="1" lang="zh-CN" sz="8000" b="1" dirty="0" smtClean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2632591" y="1169804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4233545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dirty="0" smtClean="0">
                <a:ea typeface="微软雅黑" charset="-122"/>
                <a:cs typeface="微软雅黑" charset="-122"/>
                <a:sym typeface="+mn-ea"/>
              </a:rPr>
              <a:t>爬虫开发流程</a:t>
            </a:r>
            <a:endParaRPr kumimoji="1" lang="zh-CN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3405" y="3389630"/>
            <a:ext cx="34245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itchFamily="34" charset="0"/>
              <a:buAutoNum type="arabicPeriod"/>
            </a:pPr>
            <a:r>
              <a:rPr lang="zh-CN" altLang="en-US" sz="2400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找到目标数据</a:t>
            </a:r>
            <a:endParaRPr lang="zh-CN" altLang="en-US" sz="2400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zh-CN" altLang="en-US" sz="2400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分析请求流程</a:t>
            </a:r>
            <a:endParaRPr lang="zh-CN" altLang="en-US" sz="2400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zh-CN" altLang="en-US" sz="2400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构造</a:t>
            </a:r>
            <a:r>
              <a:rPr lang="en-US" altLang="zh-CN" sz="2400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http</a:t>
            </a:r>
            <a:r>
              <a:rPr lang="zh-CN" altLang="en-US" sz="2400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请求</a:t>
            </a:r>
            <a:endParaRPr lang="zh-CN" altLang="en-US" sz="2400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zh-CN" altLang="en-US" sz="2400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提取清洗数据</a:t>
            </a:r>
            <a:endParaRPr lang="zh-CN" altLang="en-US" sz="2400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zh-CN" altLang="en-US" sz="2400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数据持久化</a:t>
            </a:r>
            <a:endParaRPr lang="zh-CN" altLang="en-US" sz="2400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4280" y="1900555"/>
            <a:ext cx="4662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itchFamily="34" charset="0"/>
              <a:buNone/>
            </a:pPr>
            <a:r>
              <a:rPr lang="zh-CN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开发一个爬虫可以简单的分为一下</a:t>
            </a:r>
            <a:r>
              <a:rPr lang="en-US" altLang="zh-CN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5</a:t>
            </a:r>
            <a:r>
              <a:rPr lang="zh-CN" altLang="en-US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个步骤</a:t>
            </a:r>
            <a:endParaRPr lang="zh-CN" altLang="en-US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0220" y="329565"/>
            <a:ext cx="1050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itchFamily="34" charset="0"/>
              <a:buNone/>
            </a:pPr>
            <a:r>
              <a:rPr lang="zh-CN" sz="2400" b="1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套路</a:t>
            </a:r>
            <a:endParaRPr lang="zh-CN" sz="2400" b="1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1026795" cy="529590"/>
          </a:xfrm>
        </p:spPr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总结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0810" y="6320155"/>
            <a:ext cx="1914525" cy="523875"/>
          </a:xfrm>
          <a:prstGeom prst="rect">
            <a:avLst/>
          </a:prstGeom>
        </p:spPr>
      </p:pic>
      <p:sp>
        <p:nvSpPr>
          <p:cNvPr id="10" name="Freeform 381"/>
          <p:cNvSpPr>
            <a:spLocks noEditPoints="1"/>
          </p:cNvSpPr>
          <p:nvPr/>
        </p:nvSpPr>
        <p:spPr bwMode="auto">
          <a:xfrm>
            <a:off x="5841679" y="1929070"/>
            <a:ext cx="1144587" cy="1103709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grpSp>
        <p:nvGrpSpPr>
          <p:cNvPr id="11" name="组 6"/>
          <p:cNvGrpSpPr/>
          <p:nvPr/>
        </p:nvGrpSpPr>
        <p:grpSpPr>
          <a:xfrm>
            <a:off x="5332906" y="3259286"/>
            <a:ext cx="2162132" cy="967984"/>
            <a:chOff x="1219201" y="3890457"/>
            <a:chExt cx="2162132" cy="967984"/>
          </a:xfrm>
        </p:grpSpPr>
        <p:sp>
          <p:nvSpPr>
            <p:cNvPr id="12" name="文本框 11"/>
            <p:cNvSpPr txBox="1"/>
            <p:nvPr/>
          </p:nvSpPr>
          <p:spPr>
            <a:xfrm>
              <a:off x="1219201" y="4287576"/>
              <a:ext cx="2162132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循序渐进，一步一个脚印。夯实基础。</a:t>
              </a:r>
              <a:endParaRPr lang="zh-CN" altLang="en-US" sz="12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41145" y="3890457"/>
              <a:ext cx="1808480" cy="410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微软雅黑" charset="-122"/>
                </a:rPr>
                <a:t>最牛逼的学习方法</a:t>
              </a:r>
              <a:endParaRPr lang="en-US" altLang="zh-CN" sz="16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</p:grpSp>
      <p:sp>
        <p:nvSpPr>
          <p:cNvPr id="14" name="Freeform 363"/>
          <p:cNvSpPr>
            <a:spLocks noEditPoints="1"/>
          </p:cNvSpPr>
          <p:nvPr/>
        </p:nvSpPr>
        <p:spPr bwMode="auto">
          <a:xfrm>
            <a:off x="7949513" y="4263225"/>
            <a:ext cx="467789" cy="466082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15" name="Freeform 463"/>
          <p:cNvSpPr>
            <a:spLocks noEditPoints="1"/>
          </p:cNvSpPr>
          <p:nvPr/>
        </p:nvSpPr>
        <p:spPr bwMode="auto">
          <a:xfrm>
            <a:off x="9551621" y="1608836"/>
            <a:ext cx="672494" cy="381631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57" name="Freeform 345"/>
          <p:cNvSpPr>
            <a:spLocks noEditPoints="1"/>
          </p:cNvSpPr>
          <p:nvPr/>
        </p:nvSpPr>
        <p:spPr bwMode="auto">
          <a:xfrm>
            <a:off x="4266789" y="1595925"/>
            <a:ext cx="402257" cy="569350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62" name="Freeform 387"/>
          <p:cNvSpPr>
            <a:spLocks noEditPoints="1"/>
          </p:cNvSpPr>
          <p:nvPr/>
        </p:nvSpPr>
        <p:spPr bwMode="auto">
          <a:xfrm>
            <a:off x="2470480" y="4291615"/>
            <a:ext cx="451767" cy="598230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charset="-122"/>
            </a:endParaRPr>
          </a:p>
        </p:txBody>
      </p:sp>
      <p:sp>
        <p:nvSpPr>
          <p:cNvPr id="27" name="圆角右箭头 26"/>
          <p:cNvSpPr/>
          <p:nvPr/>
        </p:nvSpPr>
        <p:spPr>
          <a:xfrm rot="16200000">
            <a:off x="4622683" y="2819240"/>
            <a:ext cx="482600" cy="9378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charset="-122"/>
            </a:endParaRPr>
          </a:p>
        </p:txBody>
      </p:sp>
      <p:grpSp>
        <p:nvGrpSpPr>
          <p:cNvPr id="28" name="组 22"/>
          <p:cNvGrpSpPr/>
          <p:nvPr/>
        </p:nvGrpSpPr>
        <p:grpSpPr>
          <a:xfrm>
            <a:off x="3404249" y="2155195"/>
            <a:ext cx="2087434" cy="811038"/>
            <a:chOff x="1366967" y="2437855"/>
            <a:chExt cx="2087434" cy="811038"/>
          </a:xfrm>
        </p:grpSpPr>
        <p:sp>
          <p:nvSpPr>
            <p:cNvPr id="66" name="文本框 65"/>
            <p:cNvSpPr txBox="1"/>
            <p:nvPr/>
          </p:nvSpPr>
          <p:spPr>
            <a:xfrm>
              <a:off x="1366967" y="2757403"/>
              <a:ext cx="2087434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微软雅黑" charset="-122"/>
                  <a:ea typeface="微软雅黑" charset="-122"/>
                  <a:cs typeface="微软雅黑" charset="-122"/>
                </a:rPr>
                <a:t>理清知识点</a:t>
              </a:r>
              <a:r>
                <a:rPr lang="zh-CN" altLang="en-US" sz="1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微软雅黑" charset="-122"/>
                  <a:ea typeface="微软雅黑" charset="-122"/>
                  <a:cs typeface="微软雅黑" charset="-122"/>
                </a:rPr>
                <a:t>，复习视频，规整思路，形成知识结构</a:t>
              </a:r>
              <a:endParaRPr lang="zh-CN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166844" y="2437855"/>
              <a:ext cx="487680" cy="3308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微软雅黑" charset="-122"/>
                  <a:ea typeface="微软雅黑" charset="-122"/>
                  <a:cs typeface="微软雅黑" charset="-122"/>
                </a:rPr>
                <a:t>总结</a:t>
              </a:r>
              <a:endParaRPr lang="en-US" altLang="zh-CN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1652646" y="4910355"/>
            <a:ext cx="2087434" cy="811038"/>
            <a:chOff x="1366967" y="2437855"/>
            <a:chExt cx="2087434" cy="811038"/>
          </a:xfrm>
        </p:grpSpPr>
        <p:sp>
          <p:nvSpPr>
            <p:cNvPr id="69" name="文本框 68"/>
            <p:cNvSpPr txBox="1"/>
            <p:nvPr/>
          </p:nvSpPr>
          <p:spPr>
            <a:xfrm>
              <a:off x="1366967" y="2757403"/>
              <a:ext cx="2087434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charset="-122"/>
                  <a:ea typeface="微软雅黑" charset="-122"/>
                  <a:cs typeface="微软雅黑" charset="-122"/>
                </a:rPr>
                <a:t>忘记就查笔记，学习是个长期反复的过程</a:t>
              </a:r>
              <a:endParaRPr lang="zh-CN" alt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166844" y="2437855"/>
              <a:ext cx="487680" cy="3308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微软雅黑" charset="-122"/>
                  <a:ea typeface="微软雅黑" charset="-122"/>
                  <a:cs typeface="微软雅黑" charset="-122"/>
                </a:rPr>
                <a:t>复习</a:t>
              </a:r>
              <a:endParaRPr lang="en-US" altLang="zh-CN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</p:grpSp>
      <p:sp>
        <p:nvSpPr>
          <p:cNvPr id="71" name="圆角右箭头 70"/>
          <p:cNvSpPr/>
          <p:nvPr/>
        </p:nvSpPr>
        <p:spPr>
          <a:xfrm rot="16200000" flipH="1">
            <a:off x="3713604" y="2596966"/>
            <a:ext cx="521898" cy="2716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charset="-122"/>
            </a:endParaRPr>
          </a:p>
        </p:txBody>
      </p:sp>
      <p:sp>
        <p:nvSpPr>
          <p:cNvPr id="72" name="圆角右箭头 71"/>
          <p:cNvSpPr/>
          <p:nvPr/>
        </p:nvSpPr>
        <p:spPr>
          <a:xfrm rot="5400000" flipH="1">
            <a:off x="8400873" y="1877369"/>
            <a:ext cx="587484" cy="271670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8844151" y="2068770"/>
            <a:ext cx="2087434" cy="811038"/>
            <a:chOff x="1366967" y="2437855"/>
            <a:chExt cx="2087434" cy="811038"/>
          </a:xfrm>
        </p:grpSpPr>
        <p:sp>
          <p:nvSpPr>
            <p:cNvPr id="74" name="文本框 73"/>
            <p:cNvSpPr txBox="1"/>
            <p:nvPr/>
          </p:nvSpPr>
          <p:spPr>
            <a:xfrm>
              <a:off x="1366967" y="2757403"/>
              <a:ext cx="2087434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charset="-122"/>
                  <a:ea typeface="微软雅黑" charset="-122"/>
                  <a:cs typeface="微软雅黑" charset="-122"/>
                </a:rPr>
                <a:t>好记性不如烂笔头，和总结同时进行，省去后面复习视频</a:t>
              </a:r>
              <a:endParaRPr lang="zh-CN" alt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166844" y="2437855"/>
              <a:ext cx="487680" cy="3308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12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charset="-122"/>
                  <a:ea typeface="微软雅黑" charset="-122"/>
                  <a:cs typeface="微软雅黑" charset="-122"/>
                </a:rPr>
                <a:t>笔记</a:t>
              </a:r>
              <a:endParaRPr lang="en-US" altLang="zh-CN" sz="1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</p:grpSp>
      <p:sp>
        <p:nvSpPr>
          <p:cNvPr id="76" name="圆角右箭头 75"/>
          <p:cNvSpPr/>
          <p:nvPr/>
        </p:nvSpPr>
        <p:spPr>
          <a:xfrm rot="5400000">
            <a:off x="7600716" y="3439919"/>
            <a:ext cx="482600" cy="9378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9539"/>
            </a:avLst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charset="-122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7139690" y="4836758"/>
            <a:ext cx="2087434" cy="811038"/>
            <a:chOff x="1366967" y="2437855"/>
            <a:chExt cx="2087434" cy="811038"/>
          </a:xfrm>
        </p:grpSpPr>
        <p:sp>
          <p:nvSpPr>
            <p:cNvPr id="78" name="文本框 77"/>
            <p:cNvSpPr txBox="1"/>
            <p:nvPr/>
          </p:nvSpPr>
          <p:spPr>
            <a:xfrm>
              <a:off x="1366967" y="2757403"/>
              <a:ext cx="2087434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微软雅黑" charset="-122"/>
                  <a:ea typeface="微软雅黑" charset="-122"/>
                  <a:cs typeface="微软雅黑" charset="-122"/>
                </a:rPr>
                <a:t>编程是个技术活，只看不做等于空，刻意练习是王道</a:t>
              </a:r>
              <a:endParaRPr lang="zh-CN" altLang="en-US" sz="1000" dirty="0">
                <a:solidFill>
                  <a:schemeClr val="accent4">
                    <a:lumMod val="25000"/>
                    <a:lumOff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166844" y="2437855"/>
              <a:ext cx="487680" cy="3308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sz="1200" b="1" dirty="0">
                  <a:solidFill>
                    <a:schemeClr val="accent4">
                      <a:lumMod val="25000"/>
                      <a:lumOff val="75000"/>
                    </a:schemeClr>
                  </a:solidFill>
                  <a:latin typeface="微软雅黑" charset="-122"/>
                  <a:ea typeface="微软雅黑" charset="-122"/>
                  <a:cs typeface="微软雅黑" charset="-122"/>
                </a:rPr>
                <a:t>练习</a:t>
              </a:r>
              <a:endParaRPr lang="zh-CN" sz="1200" b="1" dirty="0">
                <a:solidFill>
                  <a:schemeClr val="accent4">
                    <a:lumMod val="25000"/>
                    <a:lumOff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3290" y="391160"/>
            <a:ext cx="1797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作业</a:t>
            </a:r>
            <a:endParaRPr lang="zh-CN" altLang="en-US" sz="2000" b="1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13" name="Group 154"/>
          <p:cNvGrpSpPr/>
          <p:nvPr/>
        </p:nvGrpSpPr>
        <p:grpSpPr>
          <a:xfrm>
            <a:off x="1293507" y="377114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p>
              <a:endParaRPr lang="en-US" sz="253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p>
              <a:endParaRPr lang="en-US" sz="253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50780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en-US" sz="253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04578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en-US" sz="253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17965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en-US" sz="2530"/>
          </a:p>
        </p:txBody>
      </p:sp>
      <p:sp>
        <p:nvSpPr>
          <p:cNvPr id="5" name="Freeform 39"/>
          <p:cNvSpPr>
            <a:spLocks noEditPoints="1"/>
          </p:cNvSpPr>
          <p:nvPr/>
        </p:nvSpPr>
        <p:spPr bwMode="auto">
          <a:xfrm>
            <a:off x="1439822" y="162079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en-US" sz="2530"/>
          </a:p>
        </p:txBody>
      </p:sp>
      <p:sp>
        <p:nvSpPr>
          <p:cNvPr id="21" name="文本框 20"/>
          <p:cNvSpPr txBox="1"/>
          <p:nvPr/>
        </p:nvSpPr>
        <p:spPr>
          <a:xfrm>
            <a:off x="4341143" y="2751313"/>
            <a:ext cx="6884697" cy="862330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p>
            <a:r>
              <a:rPr sz="2530" dirty="0">
                <a:solidFill>
                  <a:schemeClr val="bg1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1.利用urllib3 下载 百度图片首页所有图片，保存到当前文件夹下的imgs文件夹</a:t>
            </a:r>
            <a:endParaRPr sz="2530" dirty="0">
              <a:solidFill>
                <a:schemeClr val="bg1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5" grpId="0" bldLvl="0" animBg="1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579417" y="2105198"/>
            <a:ext cx="4937760" cy="1070698"/>
            <a:chOff x="3605767" y="1296306"/>
            <a:chExt cx="4937760" cy="1070698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605767" y="1296306"/>
              <a:ext cx="4937760" cy="1014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  <a:latin typeface="微软雅黑" charset="-122"/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  <a:latin typeface="微软雅黑" charset="-122"/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  <a:latin typeface="微软雅黑" charset="-122"/>
                </a:rPr>
                <a:t>ONE</a:t>
              </a:r>
              <a:endParaRPr kumimoji="1" lang="zh-CN" altLang="en-US" sz="6000" b="1" dirty="0">
                <a:solidFill>
                  <a:schemeClr val="bg1"/>
                </a:solidFill>
                <a:latin typeface="微软雅黑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853055" y="3322320"/>
            <a:ext cx="6739890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sz="80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sz="8000" b="1" dirty="0" smtClean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320" y="1233805"/>
            <a:ext cx="4329430" cy="51428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101465" y="1457960"/>
            <a:ext cx="4174490" cy="3286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200" b="1" dirty="0" smtClean="0">
                <a:solidFill>
                  <a:schemeClr val="bg1"/>
                </a:solidFill>
                <a:latin typeface="微软雅黑" charset="-122"/>
              </a:rPr>
              <a:t>THANK</a:t>
            </a:r>
            <a:r>
              <a:rPr kumimoji="1" lang="zh-CN" altLang="en-US" sz="5200" b="1" dirty="0" smtClean="0">
                <a:solidFill>
                  <a:schemeClr val="bg1"/>
                </a:solidFill>
                <a:latin typeface="微软雅黑" charset="-122"/>
              </a:rPr>
              <a:t> </a:t>
            </a:r>
            <a:r>
              <a:rPr kumimoji="1" lang="en-US" altLang="zh-CN" sz="5200" b="1" dirty="0" smtClean="0">
                <a:solidFill>
                  <a:schemeClr val="bg1"/>
                </a:solidFill>
                <a:latin typeface="微软雅黑" charset="-122"/>
              </a:rPr>
              <a:t>YOU</a:t>
            </a:r>
            <a:endParaRPr kumimoji="1" lang="en-US" altLang="zh-CN" sz="5200" b="1" dirty="0" smtClean="0">
              <a:solidFill>
                <a:schemeClr val="bg1"/>
              </a:solidFill>
              <a:latin typeface="微软雅黑" charset="-122"/>
            </a:endParaRPr>
          </a:p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  <a:latin typeface="微软雅黑" charset="-122"/>
              </a:rPr>
              <a:t>FOR</a:t>
            </a:r>
            <a:endParaRPr kumimoji="1" lang="en-US" altLang="zh-CN" sz="4800" b="1" dirty="0" smtClean="0">
              <a:solidFill>
                <a:schemeClr val="bg1"/>
              </a:solidFill>
              <a:latin typeface="微软雅黑" charset="-122"/>
            </a:endParaRPr>
          </a:p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  <a:latin typeface="微软雅黑" charset="-122"/>
              </a:rPr>
              <a:t>WATCHING</a:t>
            </a:r>
            <a:endParaRPr kumimoji="1" lang="zh-CN" altLang="en-US" sz="5400" b="1" dirty="0">
              <a:solidFill>
                <a:schemeClr val="bg1"/>
              </a:solidFill>
              <a:latin typeface="微软雅黑" charset="-122"/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101566" y="4854929"/>
            <a:ext cx="4041471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感谢观看</a:t>
            </a:r>
            <a:endParaRPr kumimoji="1" lang="zh-CN" altLang="en-US" sz="72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circle/>
      </p:transition>
    </mc:Choice>
    <mc:Fallback>
      <p:transition advTm="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3566160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59380" y="1283335"/>
            <a:ext cx="6996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urllib 是一个用来处理网络请求的python标准库，它包含4个模块。</a:t>
            </a:r>
            <a:endParaRPr lang="zh-CN" altLang="en-US" b="1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31060" y="2131060"/>
            <a:ext cx="8653145" cy="4288790"/>
            <a:chOff x="2390" y="3218"/>
            <a:chExt cx="16274" cy="6893"/>
          </a:xfrm>
        </p:grpSpPr>
        <p:sp>
          <p:nvSpPr>
            <p:cNvPr id="27" name="右箭头 3"/>
            <p:cNvSpPr/>
            <p:nvPr/>
          </p:nvSpPr>
          <p:spPr>
            <a:xfrm>
              <a:off x="4695" y="3289"/>
              <a:ext cx="4666" cy="108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128507" tIns="64254" rIns="128507" bIns="64254" anchor="ctr"/>
            <a:p>
              <a:pPr algn="ctr" defTabSz="1285240">
                <a:defRPr/>
              </a:pPr>
              <a:endParaRPr lang="zh-CN" altLang="en-US" sz="3375" ker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8" name="右箭头 5"/>
            <p:cNvSpPr/>
            <p:nvPr/>
          </p:nvSpPr>
          <p:spPr>
            <a:xfrm>
              <a:off x="4695" y="5185"/>
              <a:ext cx="4666" cy="108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128507" tIns="64254" rIns="128507" bIns="64254" anchor="ctr"/>
            <a:p>
              <a:pPr algn="ctr" defTabSz="1285240">
                <a:defRPr/>
              </a:pPr>
              <a:endParaRPr lang="zh-CN" altLang="en-US" sz="3375" ker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9" name="右箭头 6"/>
            <p:cNvSpPr/>
            <p:nvPr/>
          </p:nvSpPr>
          <p:spPr>
            <a:xfrm>
              <a:off x="4714" y="7013"/>
              <a:ext cx="4666" cy="1086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128507" tIns="64254" rIns="128507" bIns="64254" anchor="ctr"/>
            <a:p>
              <a:pPr algn="ctr" defTabSz="1285240">
                <a:defRPr/>
              </a:pPr>
              <a:endParaRPr lang="zh-CN" altLang="en-US" sz="3375" ker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1" name="右箭头 7"/>
            <p:cNvSpPr/>
            <p:nvPr/>
          </p:nvSpPr>
          <p:spPr>
            <a:xfrm>
              <a:off x="4695" y="8671"/>
              <a:ext cx="4666" cy="108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128507" tIns="64254" rIns="128507" bIns="64254" anchor="ctr"/>
            <a:p>
              <a:pPr algn="ctr" defTabSz="1285240">
                <a:defRPr/>
              </a:pPr>
              <a:endParaRPr lang="zh-CN" altLang="en-US" sz="3375" ker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390" y="3289"/>
              <a:ext cx="4406" cy="1088"/>
              <a:chOff x="914400" y="1619250"/>
              <a:chExt cx="1990726" cy="491729"/>
            </a:xfrm>
            <a:solidFill>
              <a:srgbClr val="8BBDE2"/>
            </a:solidFill>
          </p:grpSpPr>
          <p:sp>
            <p:nvSpPr>
              <p:cNvPr id="33" name="直角三角形 32"/>
              <p:cNvSpPr/>
              <p:nvPr/>
            </p:nvSpPr>
            <p:spPr>
              <a:xfrm flipV="1">
                <a:off x="2794001" y="2034779"/>
                <a:ext cx="111125" cy="76200"/>
              </a:xfrm>
              <a:prstGeom prst="rtTriangle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endParaRPr lang="zh-CN" altLang="en-US" sz="3375" ker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34" name="直角三角形 33"/>
              <p:cNvSpPr/>
              <p:nvPr/>
            </p:nvSpPr>
            <p:spPr>
              <a:xfrm>
                <a:off x="2794001" y="1619250"/>
                <a:ext cx="111125" cy="76200"/>
              </a:xfrm>
              <a:prstGeom prst="rtTriangle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endParaRPr lang="zh-CN" altLang="en-US" sz="3375" ker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14400" y="1619250"/>
                <a:ext cx="1879600" cy="49172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r>
                  <a:rPr lang="en-US" altLang="zh-CN" sz="2250" kern="0" dirty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urllib.requests</a:t>
                </a:r>
                <a:endParaRPr lang="en-US" altLang="zh-CN" sz="2250" kern="0" dirty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390" y="5185"/>
              <a:ext cx="4406" cy="1088"/>
              <a:chOff x="914400" y="2314575"/>
              <a:chExt cx="1990726" cy="491729"/>
            </a:xfrm>
            <a:solidFill>
              <a:srgbClr val="076655"/>
            </a:solidFill>
          </p:grpSpPr>
          <p:sp>
            <p:nvSpPr>
              <p:cNvPr id="37" name="直角三角形 36"/>
              <p:cNvSpPr/>
              <p:nvPr/>
            </p:nvSpPr>
            <p:spPr>
              <a:xfrm flipV="1">
                <a:off x="2794001" y="2730104"/>
                <a:ext cx="111125" cy="76200"/>
              </a:xfrm>
              <a:prstGeom prst="rtTriangle">
                <a:avLst/>
              </a:prstGeom>
              <a:solidFill>
                <a:srgbClr val="8D86BA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endParaRPr lang="zh-CN" altLang="en-US" sz="3375" ker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38" name="直角三角形 37"/>
              <p:cNvSpPr/>
              <p:nvPr/>
            </p:nvSpPr>
            <p:spPr>
              <a:xfrm>
                <a:off x="2794001" y="2314575"/>
                <a:ext cx="111125" cy="76200"/>
              </a:xfrm>
              <a:prstGeom prst="rtTriangle">
                <a:avLst/>
              </a:prstGeom>
              <a:solidFill>
                <a:srgbClr val="8D86BA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endParaRPr lang="zh-CN" altLang="en-US" sz="3375" ker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14400" y="2314575"/>
                <a:ext cx="1879600" cy="491729"/>
              </a:xfrm>
              <a:prstGeom prst="rect">
                <a:avLst/>
              </a:prstGeom>
              <a:solidFill>
                <a:srgbClr val="8D86BA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r>
                  <a:rPr lang="en-US" altLang="zh-CN" sz="2250" kern="0" dirty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urllib.parse</a:t>
                </a:r>
                <a:endParaRPr lang="en-US" altLang="zh-CN" sz="2250" kern="0" dirty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409" y="7013"/>
              <a:ext cx="4406" cy="1086"/>
              <a:chOff x="914400" y="3009900"/>
              <a:chExt cx="1990726" cy="490538"/>
            </a:xfrm>
            <a:solidFill>
              <a:srgbClr val="8D86BA"/>
            </a:solidFill>
          </p:grpSpPr>
          <p:sp>
            <p:nvSpPr>
              <p:cNvPr id="41" name="直角三角形 40"/>
              <p:cNvSpPr/>
              <p:nvPr/>
            </p:nvSpPr>
            <p:spPr>
              <a:xfrm flipV="1">
                <a:off x="2794001" y="3424238"/>
                <a:ext cx="111125" cy="76200"/>
              </a:xfrm>
              <a:prstGeom prst="rtTriangle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endParaRPr lang="zh-CN" altLang="en-US" sz="3375" ker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>
                <a:off x="2794001" y="3009900"/>
                <a:ext cx="111125" cy="75010"/>
              </a:xfrm>
              <a:prstGeom prst="rtTriangle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endParaRPr lang="zh-CN" altLang="en-US" sz="3375" ker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14400" y="3009900"/>
                <a:ext cx="1879600" cy="490538"/>
              </a:xfrm>
              <a:prstGeom prst="rect">
                <a:avLst/>
              </a:prstGeom>
              <a:solidFill>
                <a:srgbClr val="8BBDE2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r>
                  <a:rPr lang="en-US" altLang="zh-CN" sz="2250" kern="0" dirty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urllib.error</a:t>
                </a:r>
                <a:endParaRPr lang="en-US" altLang="zh-CN" sz="2250" kern="0" dirty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390" y="8671"/>
              <a:ext cx="4406" cy="1088"/>
              <a:chOff x="914400" y="3704035"/>
              <a:chExt cx="1990726" cy="491728"/>
            </a:xfrm>
            <a:solidFill>
              <a:srgbClr val="8D86BA"/>
            </a:solidFill>
          </p:grpSpPr>
          <p:sp>
            <p:nvSpPr>
              <p:cNvPr id="45" name="直角三角形 44"/>
              <p:cNvSpPr/>
              <p:nvPr/>
            </p:nvSpPr>
            <p:spPr>
              <a:xfrm flipV="1">
                <a:off x="2794001" y="4119563"/>
                <a:ext cx="111125" cy="76200"/>
              </a:xfrm>
              <a:prstGeom prst="rtTriangle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endParaRPr lang="zh-CN" altLang="en-US" sz="3375" ker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46" name="直角三角形 45"/>
              <p:cNvSpPr/>
              <p:nvPr/>
            </p:nvSpPr>
            <p:spPr>
              <a:xfrm>
                <a:off x="2794001" y="3704035"/>
                <a:ext cx="111125" cy="76200"/>
              </a:xfrm>
              <a:prstGeom prst="rtTriangle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endParaRPr lang="zh-CN" altLang="en-US" sz="3375" ker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914400" y="3704035"/>
                <a:ext cx="1879600" cy="49172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algn="ctr" defTabSz="1285240">
                  <a:defRPr/>
                </a:pPr>
                <a:r>
                  <a:rPr lang="en-US" altLang="zh-CN" sz="1970" kern="0" dirty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urllib.robotparse</a:t>
                </a:r>
                <a:endParaRPr lang="en-US" altLang="zh-CN" sz="1970" kern="0" dirty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48" name="文本框 17"/>
            <p:cNvSpPr txBox="1"/>
            <p:nvPr/>
          </p:nvSpPr>
          <p:spPr>
            <a:xfrm>
              <a:off x="9727" y="3218"/>
              <a:ext cx="8918" cy="1215"/>
            </a:xfrm>
            <a:prstGeom prst="rect">
              <a:avLst/>
            </a:prstGeom>
            <a:noFill/>
          </p:spPr>
          <p:txBody>
            <a:bodyPr lIns="0" tIns="0" rIns="0" bIns="0" anchor="ctr"/>
            <a:p>
              <a:pPr algn="just" defTabSz="1285240">
                <a:lnSpc>
                  <a:spcPct val="130000"/>
                </a:lnSpc>
                <a:spcBef>
                  <a:spcPts val="845"/>
                </a:spcBef>
                <a:spcAft>
                  <a:spcPts val="1685"/>
                </a:spcAft>
                <a:defRPr/>
              </a:pPr>
              <a:r>
                <a:rPr lang="zh-CN" altLang="en-US" sz="1685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请求模块，用于发起网络请求</a:t>
              </a:r>
              <a:endParaRPr lang="zh-CN" altLang="en-US" sz="1685" dirty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9" name="矩形 19"/>
            <p:cNvSpPr>
              <a:spLocks noChangeArrowheads="1"/>
            </p:cNvSpPr>
            <p:nvPr/>
          </p:nvSpPr>
          <p:spPr bwMode="auto">
            <a:xfrm>
              <a:off x="9727" y="5109"/>
              <a:ext cx="8918" cy="1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p>
              <a:pPr algn="just" defTabSz="1285240">
                <a:lnSpc>
                  <a:spcPct val="130000"/>
                </a:lnSpc>
                <a:spcBef>
                  <a:spcPts val="845"/>
                </a:spcBef>
                <a:spcAft>
                  <a:spcPts val="1685"/>
                </a:spcAft>
              </a:pPr>
              <a:r>
                <a:rPr lang="zh-CN" altLang="en-US" sz="1545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解析模块，用于解析</a:t>
              </a:r>
              <a:r>
                <a:rPr lang="en-US" altLang="zh-CN" sz="1545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URL</a:t>
              </a:r>
              <a:endParaRPr lang="en-US" altLang="zh-CN" sz="1545" dirty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0" name="矩形 21"/>
            <p:cNvSpPr>
              <a:spLocks noChangeArrowheads="1"/>
            </p:cNvSpPr>
            <p:nvPr/>
          </p:nvSpPr>
          <p:spPr bwMode="auto">
            <a:xfrm>
              <a:off x="9746" y="6944"/>
              <a:ext cx="8918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p>
              <a:pPr algn="just" defTabSz="1285240">
                <a:lnSpc>
                  <a:spcPct val="130000"/>
                </a:lnSpc>
                <a:spcBef>
                  <a:spcPts val="845"/>
                </a:spcBef>
                <a:spcAft>
                  <a:spcPts val="1685"/>
                </a:spcAft>
              </a:pPr>
              <a:r>
                <a:rPr lang="zh-CN" altLang="en-US" sz="1545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异常处理模块，用于处理</a:t>
              </a:r>
              <a:r>
                <a:rPr lang="en-US" altLang="zh-CN" sz="1545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request</a:t>
              </a:r>
              <a:r>
                <a:rPr lang="zh-CN" altLang="en-US" sz="1545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引起的异常</a:t>
              </a:r>
              <a:endParaRPr lang="zh-CN" altLang="en-US" sz="1545" dirty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1" name="矩形 23"/>
            <p:cNvSpPr>
              <a:spLocks noChangeArrowheads="1"/>
            </p:cNvSpPr>
            <p:nvPr/>
          </p:nvSpPr>
          <p:spPr bwMode="auto">
            <a:xfrm>
              <a:off x="9727" y="8365"/>
              <a:ext cx="8918" cy="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p>
              <a:pPr algn="just" defTabSz="1285240">
                <a:lnSpc>
                  <a:spcPct val="130000"/>
                </a:lnSpc>
                <a:spcBef>
                  <a:spcPts val="845"/>
                </a:spcBef>
                <a:spcAft>
                  <a:spcPts val="1685"/>
                </a:spcAft>
              </a:pPr>
              <a:r>
                <a:rPr lang="zh-CN" altLang="en-US" sz="1545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用于解析</a:t>
              </a:r>
              <a:r>
                <a:rPr lang="en-US" altLang="zh-CN" sz="1545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robots.txt</a:t>
              </a:r>
              <a:r>
                <a:rPr lang="zh-CN" altLang="en-US" sz="1545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文件</a:t>
              </a:r>
              <a:endParaRPr lang="zh-CN" altLang="en-US" sz="1545" dirty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3566160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24" name="圆角矩形 26"/>
          <p:cNvSpPr/>
          <p:nvPr/>
        </p:nvSpPr>
        <p:spPr>
          <a:xfrm>
            <a:off x="1460823" y="1980013"/>
            <a:ext cx="10276652" cy="12570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itchFamily="34" charset="0"/>
              <a:ea typeface="微软雅黑" charset="-122"/>
              <a:cs typeface="+mn-ea"/>
              <a:sym typeface="Arial" pitchFamily="34" charset="0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2117466" y="2227815"/>
            <a:ext cx="949220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request</a:t>
            </a:r>
            <a:r>
              <a:rPr lang="zh-CN" altLang="en-US" sz="2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模块主要负责构造和发起网络请求，并在其中添加</a:t>
            </a:r>
            <a:r>
              <a:rPr lang="en-US" altLang="zh-CN" sz="2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Headers</a:t>
            </a:r>
            <a:r>
              <a:rPr lang="zh-CN" altLang="en-US" sz="2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Proxy</a:t>
            </a:r>
            <a:r>
              <a:rPr lang="zh-CN" altLang="en-US" sz="2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等。</a:t>
            </a:r>
            <a:endParaRPr lang="en-US" altLang="zh-CN" sz="20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利用它可以模拟浏览器的请求发起过程。</a:t>
            </a:r>
            <a:endParaRPr lang="en-US" altLang="zh-CN" sz="20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 algn="ctr">
              <a:spcAft>
                <a:spcPts val="600"/>
              </a:spcAft>
            </a:pPr>
            <a:endParaRPr lang="en-US" altLang="zh-CN" sz="20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355240" y="1953517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itchFamily="34" charset="0"/>
              <a:ea typeface="微软雅黑" charset="-122"/>
              <a:cs typeface="+mn-ea"/>
              <a:sym typeface="Arial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90015" y="2900032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itchFamily="34" charset="0"/>
              <a:ea typeface="微软雅黑" charset="-122"/>
              <a:cs typeface="+mn-ea"/>
              <a:sym typeface="Arial" pitchFamily="34" charset="0"/>
            </a:endParaRPr>
          </a:p>
        </p:txBody>
      </p:sp>
      <p:sp>
        <p:nvSpPr>
          <p:cNvPr id="78" name="MH_Other_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175612" y="4067245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itchFamily="34" charset="0"/>
                <a:ea typeface="微软雅黑" charset="-122"/>
                <a:sym typeface="Arial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itchFamily="34" charset="0"/>
              <a:ea typeface="微软雅黑" charset="-122"/>
              <a:sym typeface="Arial" pitchFamily="34" charset="0"/>
            </a:endParaRPr>
          </a:p>
        </p:txBody>
      </p:sp>
      <p:sp>
        <p:nvSpPr>
          <p:cNvPr id="79" name="MH_Other_2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175612" y="507401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itchFamily="34" charset="0"/>
                <a:ea typeface="微软雅黑" charset="-122"/>
                <a:sym typeface="Arial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itchFamily="34" charset="0"/>
              <a:ea typeface="微软雅黑" charset="-122"/>
              <a:sym typeface="Arial" pitchFamily="34" charset="0"/>
            </a:endParaRPr>
          </a:p>
        </p:txBody>
      </p:sp>
      <p:sp>
        <p:nvSpPr>
          <p:cNvPr id="80" name="MH_Other_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695201" y="41149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itchFamily="34" charset="0"/>
                <a:ea typeface="微软雅黑" charset="-122"/>
                <a:sym typeface="Arial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itchFamily="34" charset="0"/>
              <a:ea typeface="微软雅黑" charset="-122"/>
              <a:sym typeface="Arial" pitchFamily="34" charset="0"/>
            </a:endParaRPr>
          </a:p>
        </p:txBody>
      </p:sp>
      <p:sp>
        <p:nvSpPr>
          <p:cNvPr id="81" name="MH_Text_1"/>
          <p:cNvSpPr/>
          <p:nvPr>
            <p:custDataLst>
              <p:tags r:id="rId4"/>
            </p:custDataLst>
          </p:nvPr>
        </p:nvSpPr>
        <p:spPr>
          <a:xfrm>
            <a:off x="3133921" y="4273310"/>
            <a:ext cx="2105261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Arial" pitchFamily="34" charset="0"/>
              </a:rPr>
              <a:t>发起网络请求</a:t>
            </a:r>
            <a:endParaRPr lang="zh-CN" altLang="en-US" sz="2000" dirty="0">
              <a:solidFill>
                <a:schemeClr val="bg1"/>
              </a:solidFill>
              <a:latin typeface="微软雅黑" charset="-122"/>
              <a:ea typeface="微软雅黑" charset="-122"/>
              <a:sym typeface="Arial" pitchFamily="34" charset="0"/>
            </a:endParaRPr>
          </a:p>
        </p:txBody>
      </p:sp>
      <p:sp>
        <p:nvSpPr>
          <p:cNvPr id="82" name="MH_Text_2"/>
          <p:cNvSpPr/>
          <p:nvPr>
            <p:custDataLst>
              <p:tags r:id="rId5"/>
            </p:custDataLst>
          </p:nvPr>
        </p:nvSpPr>
        <p:spPr>
          <a:xfrm>
            <a:off x="3133922" y="5280074"/>
            <a:ext cx="2177268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p>
            <a:pPr lvl="0"/>
            <a:r>
              <a:rPr lang="zh-CN" altLang="en-US" sz="2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Arial" pitchFamily="34" charset="0"/>
              </a:rPr>
              <a:t>添加</a:t>
            </a:r>
            <a:r>
              <a:rPr lang="en-US" altLang="zh-CN" sz="2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Arial" pitchFamily="34" charset="0"/>
              </a:rPr>
              <a:t>Headers</a:t>
            </a:r>
            <a:endParaRPr lang="en-US" altLang="zh-CN" sz="2000" dirty="0">
              <a:solidFill>
                <a:schemeClr val="bg1"/>
              </a:solidFill>
              <a:latin typeface="微软雅黑" charset="-122"/>
              <a:ea typeface="微软雅黑" charset="-122"/>
              <a:sym typeface="Arial" pitchFamily="34" charset="0"/>
            </a:endParaRPr>
          </a:p>
        </p:txBody>
      </p:sp>
      <p:sp>
        <p:nvSpPr>
          <p:cNvPr id="83" name="MH_Text_3"/>
          <p:cNvSpPr/>
          <p:nvPr>
            <p:custDataLst>
              <p:tags r:id="rId6"/>
            </p:custDataLst>
          </p:nvPr>
        </p:nvSpPr>
        <p:spPr>
          <a:xfrm>
            <a:off x="7653511" y="4321023"/>
            <a:ext cx="2177268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Arial" pitchFamily="34" charset="0"/>
              </a:rPr>
              <a:t>操作</a:t>
            </a:r>
            <a:r>
              <a:rPr lang="en-US" altLang="zh-CN" sz="2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Arial" pitchFamily="34" charset="0"/>
              </a:rPr>
              <a:t>cookie</a:t>
            </a:r>
            <a:endParaRPr lang="en-US" altLang="zh-CN" sz="2000" dirty="0">
              <a:solidFill>
                <a:schemeClr val="bg1"/>
              </a:solidFill>
              <a:latin typeface="微软雅黑" charset="-122"/>
              <a:ea typeface="微软雅黑" charset="-122"/>
              <a:sym typeface="Arial" pitchFamily="34" charset="0"/>
            </a:endParaRPr>
          </a:p>
        </p:txBody>
      </p:sp>
      <p:sp>
        <p:nvSpPr>
          <p:cNvPr id="84" name="MH_Other_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712115" y="5069025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itchFamily="34" charset="0"/>
                <a:ea typeface="微软雅黑" charset="-122"/>
                <a:sym typeface="Arial" pitchFamily="34" charset="0"/>
              </a:rPr>
              <a:t>4</a:t>
            </a:r>
            <a:endParaRPr lang="en-US" altLang="zh-CN" sz="4220" kern="0" dirty="0">
              <a:solidFill>
                <a:schemeClr val="accent2"/>
              </a:solidFill>
              <a:latin typeface="Arial" pitchFamily="34" charset="0"/>
              <a:ea typeface="微软雅黑" charset="-122"/>
              <a:sym typeface="Arial" pitchFamily="34" charset="0"/>
            </a:endParaRPr>
          </a:p>
        </p:txBody>
      </p:sp>
      <p:sp>
        <p:nvSpPr>
          <p:cNvPr id="85" name="MH_Text_2"/>
          <p:cNvSpPr/>
          <p:nvPr>
            <p:custDataLst>
              <p:tags r:id="rId8"/>
            </p:custDataLst>
          </p:nvPr>
        </p:nvSpPr>
        <p:spPr>
          <a:xfrm>
            <a:off x="7670425" y="5275087"/>
            <a:ext cx="2088346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Arial" pitchFamily="34" charset="0"/>
              </a:rPr>
              <a:t>使用代理</a:t>
            </a:r>
            <a:endParaRPr lang="zh-CN" altLang="en-US" sz="2000" dirty="0">
              <a:solidFill>
                <a:schemeClr val="bg1"/>
              </a:solidFill>
              <a:latin typeface="微软雅黑" charset="-122"/>
              <a:ea typeface="微软雅黑" charset="-122"/>
              <a:sym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8750" y="340995"/>
            <a:ext cx="2962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63295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urllib.request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模块</a:t>
            </a:r>
            <a:endParaRPr lang="zh-CN" altLang="en-US" sz="24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/>
      <p:bldP spid="26" grpId="0" bldLvl="0" animBg="1"/>
      <p:bldP spid="30" grpId="0" bldLvl="0" animBg="1"/>
      <p:bldP spid="78" grpId="0" bldLvl="0" animBg="1"/>
      <p:bldP spid="79" grpId="0" bldLvl="0" animBg="1"/>
      <p:bldP spid="80" grpId="0" bldLvl="0" animBg="1"/>
      <p:bldP spid="81" grpId="0"/>
      <p:bldP spid="82" grpId="0"/>
      <p:bldP spid="83" grpId="0"/>
      <p:bldP spid="84" grpId="0" bldLvl="0" animBg="1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3198495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8750" y="340995"/>
            <a:ext cx="2962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63295">
              <a:defRPr/>
            </a:pPr>
            <a:r>
              <a:rPr 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urlopen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60450" y="1157605"/>
            <a:ext cx="10440035" cy="909955"/>
            <a:chOff x="2134" y="3076"/>
            <a:chExt cx="16441" cy="2128"/>
          </a:xfrm>
        </p:grpSpPr>
        <p:sp>
          <p:nvSpPr>
            <p:cNvPr id="24" name="圆角矩形 26"/>
            <p:cNvSpPr/>
            <p:nvPr/>
          </p:nvSpPr>
          <p:spPr>
            <a:xfrm>
              <a:off x="2301" y="3118"/>
              <a:ext cx="16184" cy="198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latin typeface="Arial" pitchFamily="34" charset="0"/>
                <a:ea typeface="微软雅黑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6" name="矩形 93"/>
            <p:cNvSpPr/>
            <p:nvPr/>
          </p:nvSpPr>
          <p:spPr>
            <a:xfrm>
              <a:off x="2134" y="3076"/>
              <a:ext cx="638" cy="638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latin typeface="Arial" pitchFamily="34" charset="0"/>
                <a:ea typeface="微软雅黑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0" name="矩形 93"/>
            <p:cNvSpPr/>
            <p:nvPr/>
          </p:nvSpPr>
          <p:spPr>
            <a:xfrm rot="10800000">
              <a:off x="17937" y="4567"/>
              <a:ext cx="638" cy="638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latin typeface="Arial" pitchFamily="34" charset="0"/>
                <a:ea typeface="微软雅黑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0" y="3551"/>
              <a:ext cx="14997" cy="15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urllib.request.urlopen(url, data=None, [timeout, ]*, cafile=None, capath=None, cadefault=False, context=None)</a:t>
              </a:r>
              <a:endPara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66495" y="2240280"/>
            <a:ext cx="9619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urlopen是一个简单发送网络请求的方法。它接收一个字符串格式的url，它会向传入的url发送网络请求，然后返回结果。</a:t>
            </a: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6495" y="3538855"/>
            <a:ext cx="9998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urlopen默认会发送get请求，当传入data参数时，则会发起POST请求。data参数是字节类型、者类文件对象或可迭代对象。</a:t>
            </a: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6495" y="4746625"/>
            <a:ext cx="10139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还才可以设置超时，如果请求超过设置时间，则抛出异常。timeout没有指定则用系统默认设置，timeout只对，http，https以及ftp连接起作用。它以秒为单位，比如可以设置timeout=0.1 超时时间为0.1秒。</a:t>
            </a: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5668645"/>
            <a:ext cx="6734175" cy="523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65" y="2957830"/>
            <a:ext cx="5476875" cy="581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65" y="4184015"/>
            <a:ext cx="6534150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3198495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8750" y="340995"/>
            <a:ext cx="2962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63295">
              <a:defRPr/>
            </a:pPr>
            <a:r>
              <a:rPr 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Request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对象</a:t>
            </a:r>
            <a:endParaRPr lang="zh-CN" altLang="en-US" sz="24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9620" y="1205230"/>
            <a:ext cx="10629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利用openurl可以发起最基本的请求，但这几个简单的参数不足以构建一个完整的请求，可以利用更强大的Request对象来构建更加完整的请求。</a:t>
            </a: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110" y="1739265"/>
            <a:ext cx="4457700" cy="666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9325" y="2620645"/>
            <a:ext cx="104495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l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请求头添加</a:t>
            </a: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algn="l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通过urllib发送的请求会有一个默认的Headers: “User-Agent”:“Python-urllib/3.6”，指明请求是由urllib发送的。所以遇到一些验证User-Agent的网站时，需要我们自定义Headers把自己伪装起来。</a:t>
            </a: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0" y="4130040"/>
            <a:ext cx="9934575" cy="148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3198495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8750" y="340995"/>
            <a:ext cx="2962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63295">
              <a:defRPr/>
            </a:pPr>
            <a:r>
              <a:rPr 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Request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对象</a:t>
            </a:r>
            <a:endParaRPr lang="zh-CN" altLang="en-US" sz="24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48790" y="1426845"/>
            <a:ext cx="86950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buFont typeface="+mj-lt"/>
              <a:buNone/>
            </a:pPr>
            <a:r>
              <a:rPr lang="en-US" altLang="zh-CN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操作cookie</a:t>
            </a: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indent="0" algn="l">
              <a:buFont typeface="+mj-lt"/>
              <a:buNone/>
            </a:pPr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在开发爬虫过程中，对cookie的处理非常重要，urllib的cookie的处理如下案例：</a:t>
            </a: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lvl="0" indent="-342900" algn="l"/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375" y="2748915"/>
            <a:ext cx="4667250" cy="330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9620" y="260350"/>
            <a:ext cx="3198495" cy="529590"/>
          </a:xfrm>
        </p:spPr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>
                <a:latin typeface="微软雅黑" charset="-122"/>
                <a:ea typeface="微软雅黑" charset="-122"/>
                <a:cs typeface="微软雅黑" charset="-122"/>
              </a:rPr>
              <a:t>urllib</a:t>
            </a:r>
            <a:r>
              <a:rPr kumimoji="1" lang="zh-CN" altLang="en-US" dirty="0" smtClean="0">
                <a:latin typeface="微软雅黑" charset="-122"/>
                <a:ea typeface="微软雅黑" charset="-122"/>
                <a:cs typeface="微软雅黑" charset="-122"/>
              </a:rPr>
              <a:t>库</a:t>
            </a:r>
            <a:endParaRPr kumimoji="1" lang="zh-CN" altLang="en-US" dirty="0" smtClean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55810" y="6435725"/>
            <a:ext cx="248412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潭州教育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charset="-122"/>
              </a:rPr>
              <a:t>python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charset="-122"/>
              </a:rPr>
              <a:t>学院</a:t>
            </a:r>
            <a:endParaRPr kumimoji="1" lang="zh-CN" altLang="en-US" dirty="0" smtClean="0">
              <a:solidFill>
                <a:schemeClr val="bg1"/>
              </a:solidFill>
              <a:latin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8750" y="340995"/>
            <a:ext cx="2962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63295">
              <a:defRPr/>
            </a:pPr>
            <a:r>
              <a:rPr 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Request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对象</a:t>
            </a:r>
            <a:endParaRPr lang="zh-CN" altLang="en-US" sz="24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48790" y="1426845"/>
            <a:ext cx="86950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l">
              <a:buFont typeface="+mj-lt"/>
              <a:buNone/>
            </a:pPr>
            <a:r>
              <a:rPr lang="en-US" altLang="zh-CN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设置代理</a:t>
            </a: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lvl="0" indent="0" algn="l">
              <a:buFont typeface="+mj-lt"/>
              <a:buNone/>
            </a:pPr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运行爬虫的时候，经常会出现被封IP的情况，这时我们就需要使用ip代理来处理，urllib的IP代理的设置如下：</a:t>
            </a:r>
            <a:endParaRPr lang="zh-CN" altLang="en-US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115" y="3454400"/>
            <a:ext cx="4143375" cy="254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3922</Words>
  <Application>WPS 演示</Application>
  <PresentationFormat>自定义</PresentationFormat>
  <Paragraphs>375</Paragraphs>
  <Slides>30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模板010.pptx</dc:title>
  <dc:creator/>
  <cp:lastModifiedBy>Administrator</cp:lastModifiedBy>
  <cp:revision>75</cp:revision>
  <dcterms:created xsi:type="dcterms:W3CDTF">2016-11-25T16:08:00Z</dcterms:created>
  <dcterms:modified xsi:type="dcterms:W3CDTF">2019-09-03T11:09:28Z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