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5"/>
  </p:handoutMasterIdLst>
  <p:sldIdLst>
    <p:sldId id="259" r:id="rId3"/>
    <p:sldId id="314" r:id="rId5"/>
    <p:sldId id="348" r:id="rId6"/>
    <p:sldId id="456" r:id="rId7"/>
    <p:sldId id="583" r:id="rId8"/>
    <p:sldId id="585" r:id="rId9"/>
    <p:sldId id="619" r:id="rId10"/>
    <p:sldId id="586" r:id="rId11"/>
    <p:sldId id="588" r:id="rId12"/>
    <p:sldId id="589" r:id="rId13"/>
    <p:sldId id="590" r:id="rId14"/>
    <p:sldId id="621" r:id="rId15"/>
    <p:sldId id="622" r:id="rId16"/>
    <p:sldId id="455" r:id="rId17"/>
    <p:sldId id="457" r:id="rId18"/>
    <p:sldId id="623" r:id="rId19"/>
    <p:sldId id="624" r:id="rId20"/>
    <p:sldId id="625" r:id="rId21"/>
    <p:sldId id="626" r:id="rId22"/>
    <p:sldId id="627"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4648"/>
  </p:normalViewPr>
  <p:slideViewPr>
    <p:cSldViewPr snapToGrid="0" snapToObjects="1">
      <p:cViewPr varScale="1">
        <p:scale>
          <a:sx n="106" d="100"/>
          <a:sy n="106" d="100"/>
        </p:scale>
        <p:origin x="-714" y="-84"/>
      </p:cViewPr>
      <p:guideLst>
        <p:guide orient="horz" pos="220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微软雅黑"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charset="-122"/>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a:ea typeface="微软雅黑" charset="-122"/>
                <a:cs typeface="Segoe UI Light"/>
              </a:rPr>
              <a:t>背景图片素材</a:t>
            </a:r>
            <a:endParaRPr lang="zh-CN" altLang="en-US" sz="1865" dirty="0">
              <a:solidFill>
                <a:srgbClr val="000000"/>
              </a:solidFill>
              <a:latin typeface="Segoe UI Light"/>
              <a:ea typeface="微软雅黑" charset="-122"/>
              <a:cs typeface="Segoe UI Light"/>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a:cs typeface="Segoe UI Light"/>
              </a:rPr>
              <a:t>OfficePLUS</a:t>
            </a:r>
            <a:endParaRPr lang="zh-CN" altLang="en-US" sz="1065" dirty="0">
              <a:solidFill>
                <a:srgbClr val="000000"/>
              </a:solidFill>
              <a:latin typeface="Segoe UI Light"/>
              <a:cs typeface="Segoe UI Light"/>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a:ea typeface="微软雅黑" charset="-122"/>
                <a:cs typeface="Segoe UI Light"/>
              </a:rPr>
              <a:t>标注</a:t>
            </a:r>
            <a:endParaRPr lang="zh-CN" altLang="en-US" sz="1865" dirty="0">
              <a:solidFill>
                <a:srgbClr val="FFFFFF"/>
              </a:solidFill>
              <a:latin typeface="Segoe UI Light"/>
              <a:ea typeface="微软雅黑" charset="-122"/>
              <a:cs typeface="Segoe UI Light"/>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a:ea typeface="微软雅黑" charset="-122"/>
                <a:cs typeface="Segoe UI Light"/>
              </a:rPr>
              <a:t>字体使用 </a:t>
            </a: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行距</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背景图片出处</a:t>
            </a:r>
            <a:endParaRPr lang="zh-CN" altLang="en-US" sz="1335" dirty="0" smtClean="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声明</a:t>
            </a:r>
            <a:endParaRPr lang="en-US" altLang="zh-CN" sz="1335" dirty="0" smtClean="0">
              <a:solidFill>
                <a:srgbClr val="FFFFFF"/>
              </a:solidFill>
              <a:latin typeface="Segoe UI Light"/>
              <a:ea typeface="微软雅黑" charset="-122"/>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a:ea typeface="微软雅黑" charset="-122"/>
                <a:cs typeface="Segoe UI Light"/>
              </a:rPr>
              <a:t>英文 </a:t>
            </a:r>
            <a:r>
              <a:rPr lang="en-US" altLang="zh-CN" sz="1335" smtClean="0">
                <a:solidFill>
                  <a:srgbClr val="FFFFFF"/>
                </a:solidFill>
                <a:latin typeface="Segoe UI Light"/>
                <a:ea typeface="微软雅黑" charset="-122"/>
                <a:cs typeface="Segoe UI Light"/>
              </a:rPr>
              <a:t>Century Gothic</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中文 微软雅黑</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正文 </a:t>
            </a:r>
            <a:r>
              <a:rPr lang="en-US" altLang="zh-CN" sz="1335" dirty="0" smtClean="0">
                <a:solidFill>
                  <a:srgbClr val="FFFFFF"/>
                </a:solidFill>
                <a:latin typeface="Segoe UI Light"/>
                <a:ea typeface="微软雅黑" charset="-122"/>
                <a:cs typeface="Segoe UI Light"/>
              </a:rPr>
              <a:t>1.3</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en-US" altLang="zh-CN" sz="1335" dirty="0" err="1" smtClean="0">
                <a:solidFill>
                  <a:srgbClr val="FFFFFF"/>
                </a:solidFill>
                <a:latin typeface="Segoe UI Light"/>
                <a:ea typeface="微软雅黑" charset="-122"/>
                <a:cs typeface="Segoe UI Light"/>
              </a:rPr>
              <a:t>cn.bing.com</a:t>
            </a:r>
            <a:endParaRPr lang="zh-CN" altLang="en-US" sz="1335" dirty="0" smtClean="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smtClean="0">
              <a:solidFill>
                <a:srgbClr val="FFFFFF"/>
              </a:solidFill>
              <a:latin typeface="Segoe UI Light"/>
              <a:ea typeface="微软雅黑" charset="-122"/>
              <a:cs typeface="Segoe UI Light"/>
            </a:endParaRPr>
          </a:p>
          <a:p>
            <a:pPr defTabSz="608965">
              <a:lnSpc>
                <a:spcPct val="130000"/>
              </a:lnSpc>
            </a:pPr>
            <a:r>
              <a:rPr lang="zh-CN" altLang="en-US" sz="1335" dirty="0">
                <a:solidFill>
                  <a:prstClr val="white"/>
                </a:solidFill>
                <a:latin typeface="微软雅黑" charset="-122"/>
                <a:ea typeface="微软雅黑" charset="-122"/>
              </a:rPr>
              <a:t>互联网是一个开放共享的平台</a:t>
            </a:r>
            <a:endParaRPr lang="zh-CN" altLang="en-US" sz="1335" dirty="0">
              <a:solidFill>
                <a:prstClr val="white"/>
              </a:solidFill>
              <a:latin typeface="微软雅黑" charset="-122"/>
              <a:ea typeface="微软雅黑" charset="-122"/>
            </a:endParaRPr>
          </a:p>
          <a:p>
            <a:pPr defTabSz="608965">
              <a:lnSpc>
                <a:spcPct val="130000"/>
              </a:lnSpc>
            </a:pPr>
            <a:r>
              <a:rPr kumimoji="1" lang="en-US" altLang="zh-CN" sz="1335" dirty="0">
                <a:solidFill>
                  <a:prstClr val="white"/>
                </a:solidFill>
                <a:latin typeface="Segoe UI Light"/>
                <a:ea typeface="微软雅黑" charset="-122"/>
                <a:cs typeface="Segoe UI Light"/>
              </a:rPr>
              <a:t>OfficePLUS</a:t>
            </a:r>
            <a:r>
              <a:rPr lang="zh-CN" altLang="en-US" sz="1335" dirty="0" smtClean="0">
                <a:solidFill>
                  <a:prstClr val="white"/>
                </a:solidFill>
                <a:latin typeface="微软雅黑" charset="-122"/>
                <a:ea typeface="微软雅黑" charset="-122"/>
              </a:rPr>
              <a:t> 部分</a:t>
            </a:r>
            <a:r>
              <a:rPr lang="zh-CN" altLang="en-US" sz="1335" dirty="0">
                <a:solidFill>
                  <a:prstClr val="white"/>
                </a:solidFill>
                <a:latin typeface="微软雅黑" charset="-122"/>
                <a:ea typeface="微软雅黑" charset="-122"/>
              </a:rPr>
              <a:t>设计灵感与元素来源于网络</a:t>
            </a:r>
            <a:endParaRPr lang="zh-CN" altLang="en-US" sz="1335" dirty="0">
              <a:solidFill>
                <a:prstClr val="white"/>
              </a:solidFill>
              <a:latin typeface="微软雅黑" charset="-122"/>
              <a:ea typeface="微软雅黑" charset="-122"/>
            </a:endParaRPr>
          </a:p>
          <a:p>
            <a:pPr defTabSz="608965">
              <a:lnSpc>
                <a:spcPct val="130000"/>
              </a:lnSpc>
            </a:pPr>
            <a:r>
              <a:rPr lang="zh-CN" altLang="en-US" sz="1335" dirty="0">
                <a:solidFill>
                  <a:prstClr val="white"/>
                </a:solidFill>
                <a:latin typeface="微软雅黑" charset="-122"/>
                <a:ea typeface="微软雅黑" charset="-122"/>
              </a:rPr>
              <a:t>如有建议请</a:t>
            </a:r>
            <a:r>
              <a:rPr lang="zh-CN" altLang="en-US" sz="1335" dirty="0" smtClean="0">
                <a:solidFill>
                  <a:prstClr val="white"/>
                </a:solidFill>
                <a:latin typeface="微软雅黑" charset="-122"/>
                <a:ea typeface="微软雅黑" charset="-122"/>
              </a:rPr>
              <a:t>联系 </a:t>
            </a:r>
            <a:r>
              <a:rPr lang="zh-CN" altLang="en-US" sz="1335" dirty="0" smtClean="0">
                <a:solidFill>
                  <a:prstClr val="white"/>
                </a:solidFill>
                <a:latin typeface="Segoe UI Light" charset="0"/>
                <a:ea typeface="Segoe UI Light" charset="0"/>
                <a:cs typeface="Segoe UI Light" charset="0"/>
              </a:rPr>
              <a:t>officeplus@microsoft.com</a:t>
            </a:r>
            <a:endParaRPr lang="en-US" altLang="zh-CN" sz="1335" dirty="0" smtClean="0">
              <a:solidFill>
                <a:srgbClr val="FFFFFF"/>
              </a:solidFill>
              <a:latin typeface="Segoe UI Light"/>
              <a:ea typeface="微软雅黑" charset="-122"/>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a:ea typeface="微软雅黑" charset="-122"/>
                <a:cs typeface="Segoe UI Light"/>
              </a:rPr>
              <a:t>OfficePLUS</a:t>
            </a:r>
            <a:endParaRPr lang="zh-CN" altLang="en-US" sz="1065" dirty="0">
              <a:solidFill>
                <a:prstClr val="white"/>
              </a:solidFill>
              <a:latin typeface="Segoe UI Light"/>
              <a:ea typeface="微软雅黑" charset="-122"/>
              <a:cs typeface="Segoe UI Light"/>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微软雅黑" charset="-122"/>
                <a:ea typeface="微软雅黑" charset="-122"/>
              </a:rPr>
              <a:t>点击</a:t>
            </a:r>
            <a:r>
              <a:rPr kumimoji="1" lang="en-US" altLang="zh-CN" sz="1335" dirty="0" smtClean="0">
                <a:solidFill>
                  <a:srgbClr val="000000"/>
                </a:solidFill>
                <a:latin typeface="Segoe UI Light" charset="0"/>
                <a:ea typeface="Segoe UI Light" charset="0"/>
                <a:cs typeface="Segoe UI Light" charset="0"/>
              </a:rPr>
              <a:t>Logo</a:t>
            </a:r>
            <a:r>
              <a:rPr kumimoji="1" lang="zh-CN" altLang="en-US" sz="1335" dirty="0" smtClean="0">
                <a:solidFill>
                  <a:srgbClr val="000000"/>
                </a:solidFill>
                <a:latin typeface="微软雅黑" charset="-122"/>
                <a:ea typeface="微软雅黑" charset="-122"/>
              </a:rPr>
              <a:t>获取更多优质模板（放映模式）</a:t>
            </a:r>
            <a:endParaRPr kumimoji="1" lang="zh-CN" altLang="en-US" sz="1335" dirty="0">
              <a:solidFill>
                <a:srgbClr val="000000"/>
              </a:solidFill>
              <a:latin typeface="微软雅黑" charset="-122"/>
              <a:ea typeface="微软雅黑"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3837305" y="1457960"/>
            <a:ext cx="4444365" cy="1906905"/>
          </a:xfrm>
          <a:prstGeom prst="rect">
            <a:avLst/>
          </a:prstGeom>
          <a:noFill/>
          <a:ln>
            <a:noFill/>
          </a:ln>
        </p:spPr>
        <p:txBody>
          <a:bodyPr wrap="square" rtlCol="0">
            <a:spAutoFit/>
          </a:bodyPr>
          <a:lstStyle/>
          <a:p>
            <a:pPr algn="ctr"/>
            <a:r>
              <a:rPr kumimoji="1" lang="zh-CN" altLang="en-US" sz="5200" b="1" dirty="0" smtClean="0">
                <a:solidFill>
                  <a:schemeClr val="bg1"/>
                </a:solidFill>
                <a:latin typeface="微软雅黑" charset="-122"/>
              </a:rPr>
              <a:t>人生苦短</a:t>
            </a:r>
            <a:endParaRPr kumimoji="1" lang="en-US" altLang="zh-CN" sz="5200" b="1" dirty="0" smtClean="0">
              <a:solidFill>
                <a:schemeClr val="bg1"/>
              </a:solidFill>
              <a:latin typeface="微软雅黑" charset="-122"/>
            </a:endParaRPr>
          </a:p>
          <a:p>
            <a:pPr algn="ctr"/>
            <a:endParaRPr kumimoji="1" lang="zh-CN" altLang="en-US" sz="66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3737610" y="2899410"/>
            <a:ext cx="4643120" cy="2306955"/>
          </a:xfrm>
          <a:prstGeom prst="rect">
            <a:avLst/>
          </a:prstGeom>
          <a:noFill/>
          <a:ln>
            <a:noFill/>
          </a:ln>
        </p:spPr>
        <p:txBody>
          <a:bodyPr wrap="square" rtlCol="0">
            <a:spAutoFit/>
          </a:bodyPr>
          <a:lstStyle/>
          <a:p>
            <a:pPr algn="ctr"/>
            <a:r>
              <a:rPr kumimoji="1" lang="zh-CN" altLang="en-US" sz="7200" b="1" dirty="0" smtClean="0">
                <a:solidFill>
                  <a:schemeClr val="bg1"/>
                </a:solidFill>
                <a:latin typeface="微软雅黑" charset="-122"/>
                <a:ea typeface="微软雅黑" charset="-122"/>
                <a:cs typeface="微软雅黑" charset="-122"/>
              </a:rPr>
              <a:t>我用</a:t>
            </a:r>
            <a:r>
              <a:rPr kumimoji="1" lang="en-US" altLang="zh-CN" sz="7200" b="1" dirty="0" smtClean="0">
                <a:solidFill>
                  <a:schemeClr val="bg1"/>
                </a:solidFill>
                <a:latin typeface="微软雅黑" charset="-122"/>
                <a:ea typeface="微软雅黑" charset="-122"/>
                <a:cs typeface="微软雅黑" charset="-122"/>
              </a:rPr>
              <a:t>PYTHON</a:t>
            </a:r>
            <a:endParaRPr kumimoji="1" lang="en-US" altLang="zh-CN" sz="7200" b="1" dirty="0" smtClean="0">
              <a:solidFill>
                <a:schemeClr val="bg1"/>
              </a:solidFill>
              <a:latin typeface="微软雅黑" charset="-122"/>
              <a:ea typeface="微软雅黑" charset="-122"/>
              <a:cs typeface="微软雅黑"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5570220" y="309880"/>
            <a:ext cx="294957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Tag与遍历文档树</a:t>
            </a:r>
            <a:endParaRPr lang="en-US" altLang="zh-CN" sz="2800" b="1" dirty="0">
              <a:solidFill>
                <a:schemeClr val="bg1"/>
              </a:solidFill>
              <a:latin typeface="微软雅黑" charset="-122"/>
              <a:ea typeface="微软雅黑" charset="-122"/>
            </a:endParaRPr>
          </a:p>
        </p:txBody>
      </p:sp>
      <p:grpSp>
        <p:nvGrpSpPr>
          <p:cNvPr id="15" name="组合 14"/>
          <p:cNvGrpSpPr/>
          <p:nvPr/>
        </p:nvGrpSpPr>
        <p:grpSpPr>
          <a:xfrm>
            <a:off x="2946400" y="2593340"/>
            <a:ext cx="6299136" cy="1957070"/>
            <a:chOff x="5192" y="4084"/>
            <a:chExt cx="8626" cy="2680"/>
          </a:xfrm>
        </p:grpSpPr>
        <p:grpSp>
          <p:nvGrpSpPr>
            <p:cNvPr id="7" name="组合 6"/>
            <p:cNvGrpSpPr/>
            <p:nvPr/>
          </p:nvGrpSpPr>
          <p:grpSpPr>
            <a:xfrm rot="0">
              <a:off x="5192" y="5000"/>
              <a:ext cx="2144" cy="1760"/>
              <a:chOff x="1217531" y="2521524"/>
              <a:chExt cx="1361426" cy="1117370"/>
            </a:xfrm>
          </p:grpSpPr>
          <p:sp>
            <p:nvSpPr>
              <p:cNvPr id="28" name="Freeform 24"/>
              <p:cNvSpPr/>
              <p:nvPr/>
            </p:nvSpPr>
            <p:spPr bwMode="auto">
              <a:xfrm rot="18901227">
                <a:off x="1959832" y="2521524"/>
                <a:ext cx="619125" cy="535781"/>
              </a:xfrm>
              <a:custGeom>
                <a:avLst/>
                <a:gdLst>
                  <a:gd name="T0" fmla="*/ 291 w 347"/>
                  <a:gd name="T1" fmla="*/ 245 h 300"/>
                  <a:gd name="T2" fmla="*/ 324 w 347"/>
                  <a:gd name="T3" fmla="*/ 125 h 300"/>
                  <a:gd name="T4" fmla="*/ 347 w 347"/>
                  <a:gd name="T5" fmla="*/ 39 h 300"/>
                  <a:gd name="T6" fmla="*/ 192 w 347"/>
                  <a:gd name="T7" fmla="*/ 57 h 300"/>
                  <a:gd name="T8" fmla="*/ 70 w 347"/>
                  <a:gd name="T9" fmla="*/ 0 h 300"/>
                  <a:gd name="T10" fmla="*/ 55 w 347"/>
                  <a:gd name="T11" fmla="*/ 56 h 300"/>
                  <a:gd name="T12" fmla="*/ 23 w 347"/>
                  <a:gd name="T13" fmla="*/ 176 h 300"/>
                  <a:gd name="T14" fmla="*/ 0 w 347"/>
                  <a:gd name="T15" fmla="*/ 262 h 300"/>
                  <a:gd name="T16" fmla="*/ 152 w 347"/>
                  <a:gd name="T17" fmla="*/ 247 h 300"/>
                  <a:gd name="T18" fmla="*/ 277 w 347"/>
                  <a:gd name="T19" fmla="*/ 300 h 300"/>
                  <a:gd name="T20" fmla="*/ 291 w 347"/>
                  <a:gd name="T21" fmla="*/ 2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00">
                    <a:moveTo>
                      <a:pt x="291" y="245"/>
                    </a:moveTo>
                    <a:cubicBezTo>
                      <a:pt x="324" y="125"/>
                      <a:pt x="324" y="125"/>
                      <a:pt x="324" y="125"/>
                    </a:cubicBezTo>
                    <a:cubicBezTo>
                      <a:pt x="347" y="39"/>
                      <a:pt x="347" y="39"/>
                      <a:pt x="347" y="39"/>
                    </a:cubicBezTo>
                    <a:cubicBezTo>
                      <a:pt x="347" y="39"/>
                      <a:pt x="321" y="85"/>
                      <a:pt x="192" y="57"/>
                    </a:cubicBezTo>
                    <a:cubicBezTo>
                      <a:pt x="62" y="29"/>
                      <a:pt x="70" y="0"/>
                      <a:pt x="70" y="0"/>
                    </a:cubicBezTo>
                    <a:cubicBezTo>
                      <a:pt x="55" y="56"/>
                      <a:pt x="55" y="56"/>
                      <a:pt x="55" y="56"/>
                    </a:cubicBezTo>
                    <a:cubicBezTo>
                      <a:pt x="23" y="176"/>
                      <a:pt x="23" y="176"/>
                      <a:pt x="23" y="176"/>
                    </a:cubicBezTo>
                    <a:cubicBezTo>
                      <a:pt x="0" y="262"/>
                      <a:pt x="0" y="262"/>
                      <a:pt x="0" y="262"/>
                    </a:cubicBezTo>
                    <a:cubicBezTo>
                      <a:pt x="0" y="262"/>
                      <a:pt x="20" y="224"/>
                      <a:pt x="152" y="247"/>
                    </a:cubicBezTo>
                    <a:cubicBezTo>
                      <a:pt x="285" y="270"/>
                      <a:pt x="277" y="300"/>
                      <a:pt x="277" y="300"/>
                    </a:cubicBezTo>
                    <a:lnTo>
                      <a:pt x="291" y="24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en-US" sz="2800" dirty="0">
                  <a:latin typeface="Calibri" charset="0"/>
                  <a:ea typeface="微软雅黑" charset="-122"/>
                </a:endParaRPr>
              </a:p>
            </p:txBody>
          </p:sp>
          <p:sp>
            <p:nvSpPr>
              <p:cNvPr id="29" name="Oval 20"/>
              <p:cNvSpPr>
                <a:spLocks noChangeArrowheads="1"/>
              </p:cNvSpPr>
              <p:nvPr/>
            </p:nvSpPr>
            <p:spPr bwMode="auto">
              <a:xfrm rot="18901227">
                <a:off x="1217531" y="2660200"/>
                <a:ext cx="978694" cy="9786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en-US" sz="2800" dirty="0">
                  <a:latin typeface="Calibri" charset="0"/>
                  <a:ea typeface="微软雅黑" charset="-122"/>
                </a:endParaRPr>
              </a:p>
            </p:txBody>
          </p:sp>
          <p:sp>
            <p:nvSpPr>
              <p:cNvPr id="31" name="Freeform 22"/>
              <p:cNvSpPr/>
              <p:nvPr/>
            </p:nvSpPr>
            <p:spPr bwMode="auto">
              <a:xfrm rot="18901227">
                <a:off x="1324092" y="2767428"/>
                <a:ext cx="765572" cy="766762"/>
              </a:xfrm>
              <a:custGeom>
                <a:avLst/>
                <a:gdLst>
                  <a:gd name="T0" fmla="*/ 353 w 429"/>
                  <a:gd name="T1" fmla="*/ 352 h 429"/>
                  <a:gd name="T2" fmla="*/ 77 w 429"/>
                  <a:gd name="T3" fmla="*/ 352 h 429"/>
                  <a:gd name="T4" fmla="*/ 77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7" y="429"/>
                      <a:pt x="153" y="429"/>
                      <a:pt x="77" y="352"/>
                    </a:cubicBezTo>
                    <a:cubicBezTo>
                      <a:pt x="0" y="276"/>
                      <a:pt x="0" y="152"/>
                      <a:pt x="77" y="76"/>
                    </a:cubicBezTo>
                    <a:cubicBezTo>
                      <a:pt x="153" y="0"/>
                      <a:pt x="277" y="0"/>
                      <a:pt x="353" y="76"/>
                    </a:cubicBezTo>
                    <a:cubicBezTo>
                      <a:pt x="429" y="152"/>
                      <a:pt x="429" y="276"/>
                      <a:pt x="353" y="352"/>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5" rIns="68571" bIns="34285" numCol="1" anchor="t" anchorCtr="0" compatLnSpc="1"/>
              <a:lstStyle/>
              <a:p>
                <a:endParaRPr lang="en-US" sz="1100" dirty="0">
                  <a:ea typeface="微软雅黑" charset="-122"/>
                </a:endParaRPr>
              </a:p>
            </p:txBody>
          </p:sp>
          <p:sp>
            <p:nvSpPr>
              <p:cNvPr id="41" name="Oval 40"/>
              <p:cNvSpPr/>
              <p:nvPr/>
            </p:nvSpPr>
            <p:spPr>
              <a:xfrm>
                <a:off x="1442183" y="2901810"/>
                <a:ext cx="526551" cy="526552"/>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latin typeface="Calibri" charset="0"/>
                    <a:ea typeface="微软雅黑" charset="-122"/>
                  </a:rPr>
                  <a:t>1</a:t>
                </a:r>
                <a:endParaRPr lang="en-US" sz="2800" b="1" dirty="0">
                  <a:solidFill>
                    <a:schemeClr val="bg1">
                      <a:lumMod val="50000"/>
                    </a:schemeClr>
                  </a:solidFill>
                  <a:latin typeface="Calibri" charset="0"/>
                  <a:ea typeface="微软雅黑" charset="-122"/>
                </a:endParaRPr>
              </a:p>
            </p:txBody>
          </p:sp>
        </p:grpSp>
        <p:grpSp>
          <p:nvGrpSpPr>
            <p:cNvPr id="8" name="组合 7"/>
            <p:cNvGrpSpPr/>
            <p:nvPr/>
          </p:nvGrpSpPr>
          <p:grpSpPr>
            <a:xfrm rot="0">
              <a:off x="6964" y="4084"/>
              <a:ext cx="2079" cy="1827"/>
              <a:chOff x="2342390" y="1940008"/>
              <a:chExt cx="1319846" cy="1159791"/>
            </a:xfrm>
          </p:grpSpPr>
          <p:sp>
            <p:nvSpPr>
              <p:cNvPr id="9" name="Freeform 27"/>
              <p:cNvSpPr/>
              <p:nvPr/>
            </p:nvSpPr>
            <p:spPr bwMode="auto">
              <a:xfrm rot="18901227">
                <a:off x="3125264" y="2480674"/>
                <a:ext cx="536972" cy="619125"/>
              </a:xfrm>
              <a:custGeom>
                <a:avLst/>
                <a:gdLst>
                  <a:gd name="T0" fmla="*/ 56 w 301"/>
                  <a:gd name="T1" fmla="*/ 55 h 347"/>
                  <a:gd name="T2" fmla="*/ 176 w 301"/>
                  <a:gd name="T3" fmla="*/ 23 h 347"/>
                  <a:gd name="T4" fmla="*/ 262 w 301"/>
                  <a:gd name="T5" fmla="*/ 0 h 347"/>
                  <a:gd name="T6" fmla="*/ 244 w 301"/>
                  <a:gd name="T7" fmla="*/ 155 h 347"/>
                  <a:gd name="T8" fmla="*/ 301 w 301"/>
                  <a:gd name="T9" fmla="*/ 277 h 347"/>
                  <a:gd name="T10" fmla="*/ 245 w 301"/>
                  <a:gd name="T11" fmla="*/ 292 h 347"/>
                  <a:gd name="T12" fmla="*/ 125 w 301"/>
                  <a:gd name="T13" fmla="*/ 324 h 347"/>
                  <a:gd name="T14" fmla="*/ 39 w 301"/>
                  <a:gd name="T15" fmla="*/ 347 h 347"/>
                  <a:gd name="T16" fmla="*/ 54 w 301"/>
                  <a:gd name="T17" fmla="*/ 194 h 347"/>
                  <a:gd name="T18" fmla="*/ 0 w 301"/>
                  <a:gd name="T19" fmla="*/ 70 h 347"/>
                  <a:gd name="T20" fmla="*/ 56 w 301"/>
                  <a:gd name="T21" fmla="*/ 5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347">
                    <a:moveTo>
                      <a:pt x="56" y="55"/>
                    </a:moveTo>
                    <a:cubicBezTo>
                      <a:pt x="176" y="23"/>
                      <a:pt x="176" y="23"/>
                      <a:pt x="176" y="23"/>
                    </a:cubicBezTo>
                    <a:cubicBezTo>
                      <a:pt x="262" y="0"/>
                      <a:pt x="262" y="0"/>
                      <a:pt x="262" y="0"/>
                    </a:cubicBezTo>
                    <a:cubicBezTo>
                      <a:pt x="262" y="0"/>
                      <a:pt x="216" y="26"/>
                      <a:pt x="244" y="155"/>
                    </a:cubicBezTo>
                    <a:cubicBezTo>
                      <a:pt x="272"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4" y="194"/>
                    </a:cubicBezTo>
                    <a:cubicBezTo>
                      <a:pt x="31" y="62"/>
                      <a:pt x="0" y="70"/>
                      <a:pt x="0" y="70"/>
                    </a:cubicBezTo>
                    <a:lnTo>
                      <a:pt x="56" y="55"/>
                    </a:lnTo>
                    <a:close/>
                  </a:path>
                </a:pathLst>
              </a:custGeom>
              <a:solidFill>
                <a:schemeClr val="accent2"/>
              </a:solidFill>
              <a:ln>
                <a:noFill/>
              </a:ln>
            </p:spPr>
            <p:txBody>
              <a:bodyPr vert="horz" wrap="square" lIns="68571" tIns="34285" rIns="68571" bIns="34285" numCol="1" anchor="t" anchorCtr="0" compatLnSpc="1"/>
              <a:lstStyle/>
              <a:p>
                <a:endParaRPr lang="en-US" sz="1100" dirty="0">
                  <a:ea typeface="微软雅黑" charset="-122"/>
                </a:endParaRPr>
              </a:p>
            </p:txBody>
          </p:sp>
          <p:sp>
            <p:nvSpPr>
              <p:cNvPr id="30" name="Oval 21"/>
              <p:cNvSpPr>
                <a:spLocks noChangeArrowheads="1"/>
              </p:cNvSpPr>
              <p:nvPr/>
            </p:nvSpPr>
            <p:spPr bwMode="auto">
              <a:xfrm rot="18901227">
                <a:off x="2342390" y="1940008"/>
                <a:ext cx="979885" cy="981075"/>
              </a:xfrm>
              <a:prstGeom prst="ellipse">
                <a:avLst/>
              </a:prstGeom>
              <a:solidFill>
                <a:schemeClr val="accent2"/>
              </a:solidFill>
              <a:ln>
                <a:noFill/>
              </a:ln>
            </p:spPr>
            <p:txBody>
              <a:bodyPr vert="horz" wrap="square" lIns="68571" tIns="34285" rIns="68571" bIns="34285" numCol="1" anchor="t" anchorCtr="0" compatLnSpc="1"/>
              <a:lstStyle/>
              <a:p>
                <a:endParaRPr lang="en-US" sz="1100" dirty="0">
                  <a:ea typeface="微软雅黑" charset="-122"/>
                </a:endParaRPr>
              </a:p>
            </p:txBody>
          </p:sp>
          <p:sp>
            <p:nvSpPr>
              <p:cNvPr id="32" name="Freeform 23"/>
              <p:cNvSpPr/>
              <p:nvPr/>
            </p:nvSpPr>
            <p:spPr bwMode="auto">
              <a:xfrm rot="18901227">
                <a:off x="2449546" y="2047164"/>
                <a:ext cx="765572" cy="766762"/>
              </a:xfrm>
              <a:custGeom>
                <a:avLst/>
                <a:gdLst>
                  <a:gd name="T0" fmla="*/ 353 w 429"/>
                  <a:gd name="T1" fmla="*/ 352 h 429"/>
                  <a:gd name="T2" fmla="*/ 76 w 429"/>
                  <a:gd name="T3" fmla="*/ 352 h 429"/>
                  <a:gd name="T4" fmla="*/ 76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6" y="429"/>
                      <a:pt x="153" y="429"/>
                      <a:pt x="76" y="352"/>
                    </a:cubicBezTo>
                    <a:cubicBezTo>
                      <a:pt x="0" y="276"/>
                      <a:pt x="0" y="152"/>
                      <a:pt x="76" y="76"/>
                    </a:cubicBezTo>
                    <a:cubicBezTo>
                      <a:pt x="153" y="0"/>
                      <a:pt x="276" y="0"/>
                      <a:pt x="353" y="76"/>
                    </a:cubicBezTo>
                    <a:cubicBezTo>
                      <a:pt x="429" y="152"/>
                      <a:pt x="429" y="276"/>
                      <a:pt x="353" y="352"/>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5" rIns="68571" bIns="34285" numCol="1" anchor="t" anchorCtr="0" compatLnSpc="1"/>
              <a:lstStyle/>
              <a:p>
                <a:endParaRPr lang="en-US" sz="1100" dirty="0">
                  <a:ea typeface="微软雅黑" charset="-122"/>
                </a:endParaRPr>
              </a:p>
            </p:txBody>
          </p:sp>
          <p:sp>
            <p:nvSpPr>
              <p:cNvPr id="42" name="Oval 41"/>
              <p:cNvSpPr/>
              <p:nvPr/>
            </p:nvSpPr>
            <p:spPr>
              <a:xfrm>
                <a:off x="2567894" y="2151472"/>
                <a:ext cx="526551" cy="526552"/>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latin typeface="Calibri" charset="0"/>
                    <a:ea typeface="微软雅黑" charset="-122"/>
                  </a:rPr>
                  <a:t>2</a:t>
                </a:r>
                <a:endParaRPr lang="en-US" sz="2800" b="1" dirty="0">
                  <a:solidFill>
                    <a:schemeClr val="bg1">
                      <a:lumMod val="50000"/>
                    </a:schemeClr>
                  </a:solidFill>
                  <a:latin typeface="Calibri" charset="0"/>
                  <a:ea typeface="微软雅黑" charset="-122"/>
                </a:endParaRPr>
              </a:p>
            </p:txBody>
          </p:sp>
        </p:grpSp>
        <p:grpSp>
          <p:nvGrpSpPr>
            <p:cNvPr id="10" name="组合 9"/>
            <p:cNvGrpSpPr/>
            <p:nvPr/>
          </p:nvGrpSpPr>
          <p:grpSpPr>
            <a:xfrm rot="0">
              <a:off x="8734" y="5002"/>
              <a:ext cx="2146" cy="1760"/>
              <a:chOff x="3466068" y="2522747"/>
              <a:chExt cx="1362618" cy="1117370"/>
            </a:xfrm>
          </p:grpSpPr>
          <p:sp>
            <p:nvSpPr>
              <p:cNvPr id="25" name="Freeform 36"/>
              <p:cNvSpPr/>
              <p:nvPr/>
            </p:nvSpPr>
            <p:spPr bwMode="auto">
              <a:xfrm rot="18901227">
                <a:off x="4208370" y="2522747"/>
                <a:ext cx="620316" cy="535781"/>
              </a:xfrm>
              <a:custGeom>
                <a:avLst/>
                <a:gdLst>
                  <a:gd name="T0" fmla="*/ 292 w 348"/>
                  <a:gd name="T1" fmla="*/ 245 h 300"/>
                  <a:gd name="T2" fmla="*/ 324 w 348"/>
                  <a:gd name="T3" fmla="*/ 124 h 300"/>
                  <a:gd name="T4" fmla="*/ 348 w 348"/>
                  <a:gd name="T5" fmla="*/ 38 h 300"/>
                  <a:gd name="T6" fmla="*/ 192 w 348"/>
                  <a:gd name="T7" fmla="*/ 57 h 300"/>
                  <a:gd name="T8" fmla="*/ 71 w 348"/>
                  <a:gd name="T9" fmla="*/ 0 h 300"/>
                  <a:gd name="T10" fmla="*/ 56 w 348"/>
                  <a:gd name="T11" fmla="*/ 55 h 300"/>
                  <a:gd name="T12" fmla="*/ 24 w 348"/>
                  <a:gd name="T13" fmla="*/ 176 h 300"/>
                  <a:gd name="T14" fmla="*/ 0 w 348"/>
                  <a:gd name="T15" fmla="*/ 262 h 300"/>
                  <a:gd name="T16" fmla="*/ 153 w 348"/>
                  <a:gd name="T17" fmla="*/ 247 h 300"/>
                  <a:gd name="T18" fmla="*/ 277 w 348"/>
                  <a:gd name="T19" fmla="*/ 300 h 300"/>
                  <a:gd name="T20" fmla="*/ 292 w 348"/>
                  <a:gd name="T21" fmla="*/ 2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00">
                    <a:moveTo>
                      <a:pt x="292" y="245"/>
                    </a:moveTo>
                    <a:cubicBezTo>
                      <a:pt x="324" y="124"/>
                      <a:pt x="324" y="124"/>
                      <a:pt x="324" y="124"/>
                    </a:cubicBezTo>
                    <a:cubicBezTo>
                      <a:pt x="348" y="38"/>
                      <a:pt x="348" y="38"/>
                      <a:pt x="348" y="38"/>
                    </a:cubicBezTo>
                    <a:cubicBezTo>
                      <a:pt x="348" y="38"/>
                      <a:pt x="322" y="84"/>
                      <a:pt x="192" y="57"/>
                    </a:cubicBezTo>
                    <a:cubicBezTo>
                      <a:pt x="63" y="29"/>
                      <a:pt x="71" y="0"/>
                      <a:pt x="71" y="0"/>
                    </a:cubicBezTo>
                    <a:cubicBezTo>
                      <a:pt x="56" y="55"/>
                      <a:pt x="56" y="55"/>
                      <a:pt x="56" y="55"/>
                    </a:cubicBezTo>
                    <a:cubicBezTo>
                      <a:pt x="24" y="176"/>
                      <a:pt x="24" y="176"/>
                      <a:pt x="24" y="176"/>
                    </a:cubicBezTo>
                    <a:cubicBezTo>
                      <a:pt x="0" y="262"/>
                      <a:pt x="0" y="262"/>
                      <a:pt x="0" y="262"/>
                    </a:cubicBezTo>
                    <a:cubicBezTo>
                      <a:pt x="0" y="262"/>
                      <a:pt x="21" y="224"/>
                      <a:pt x="153" y="247"/>
                    </a:cubicBezTo>
                    <a:cubicBezTo>
                      <a:pt x="286" y="270"/>
                      <a:pt x="277" y="300"/>
                      <a:pt x="277" y="300"/>
                    </a:cubicBezTo>
                    <a:lnTo>
                      <a:pt x="292" y="24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en-US" sz="2800" dirty="0">
                  <a:solidFill>
                    <a:srgbClr val="1D3A57"/>
                  </a:solidFill>
                  <a:latin typeface="Calibri" charset="0"/>
                  <a:ea typeface="微软雅黑" charset="-122"/>
                </a:endParaRPr>
              </a:p>
            </p:txBody>
          </p:sp>
          <p:sp>
            <p:nvSpPr>
              <p:cNvPr id="33" name="Oval 25"/>
              <p:cNvSpPr>
                <a:spLocks noChangeArrowheads="1"/>
              </p:cNvSpPr>
              <p:nvPr/>
            </p:nvSpPr>
            <p:spPr bwMode="auto">
              <a:xfrm rot="18901227">
                <a:off x="3466068" y="2661423"/>
                <a:ext cx="979885" cy="9786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en-US" sz="2800" dirty="0">
                  <a:solidFill>
                    <a:srgbClr val="1D3A57"/>
                  </a:solidFill>
                  <a:latin typeface="Calibri" charset="0"/>
                  <a:ea typeface="微软雅黑" charset="-122"/>
                </a:endParaRPr>
              </a:p>
            </p:txBody>
          </p:sp>
          <p:sp>
            <p:nvSpPr>
              <p:cNvPr id="34" name="Freeform 26"/>
              <p:cNvSpPr/>
              <p:nvPr/>
            </p:nvSpPr>
            <p:spPr bwMode="auto">
              <a:xfrm rot="18901227">
                <a:off x="3573224" y="2768579"/>
                <a:ext cx="765572" cy="764381"/>
              </a:xfrm>
              <a:custGeom>
                <a:avLst/>
                <a:gdLst>
                  <a:gd name="T0" fmla="*/ 77 w 429"/>
                  <a:gd name="T1" fmla="*/ 76 h 428"/>
                  <a:gd name="T2" fmla="*/ 77 w 429"/>
                  <a:gd name="T3" fmla="*/ 352 h 428"/>
                  <a:gd name="T4" fmla="*/ 353 w 429"/>
                  <a:gd name="T5" fmla="*/ 352 h 428"/>
                  <a:gd name="T6" fmla="*/ 353 w 429"/>
                  <a:gd name="T7" fmla="*/ 76 h 428"/>
                  <a:gd name="T8" fmla="*/ 77 w 429"/>
                  <a:gd name="T9" fmla="*/ 76 h 428"/>
                </a:gdLst>
                <a:ahLst/>
                <a:cxnLst>
                  <a:cxn ang="0">
                    <a:pos x="T0" y="T1"/>
                  </a:cxn>
                  <a:cxn ang="0">
                    <a:pos x="T2" y="T3"/>
                  </a:cxn>
                  <a:cxn ang="0">
                    <a:pos x="T4" y="T5"/>
                  </a:cxn>
                  <a:cxn ang="0">
                    <a:pos x="T6" y="T7"/>
                  </a:cxn>
                  <a:cxn ang="0">
                    <a:pos x="T8" y="T9"/>
                  </a:cxn>
                </a:cxnLst>
                <a:rect l="0" t="0" r="r" b="b"/>
                <a:pathLst>
                  <a:path w="429" h="428">
                    <a:moveTo>
                      <a:pt x="77" y="76"/>
                    </a:moveTo>
                    <a:cubicBezTo>
                      <a:pt x="0" y="152"/>
                      <a:pt x="0" y="276"/>
                      <a:pt x="77" y="352"/>
                    </a:cubicBezTo>
                    <a:cubicBezTo>
                      <a:pt x="153" y="428"/>
                      <a:pt x="277" y="428"/>
                      <a:pt x="353" y="352"/>
                    </a:cubicBezTo>
                    <a:cubicBezTo>
                      <a:pt x="429" y="276"/>
                      <a:pt x="429" y="152"/>
                      <a:pt x="353" y="76"/>
                    </a:cubicBezTo>
                    <a:cubicBezTo>
                      <a:pt x="277" y="0"/>
                      <a:pt x="153" y="0"/>
                      <a:pt x="77" y="76"/>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5" rIns="68571" bIns="34285" numCol="1" anchor="t" anchorCtr="0" compatLnSpc="1"/>
              <a:lstStyle/>
              <a:p>
                <a:endParaRPr lang="en-US" sz="1100" dirty="0">
                  <a:solidFill>
                    <a:srgbClr val="1D3A57"/>
                  </a:solidFill>
                  <a:ea typeface="微软雅黑" charset="-122"/>
                </a:endParaRPr>
              </a:p>
            </p:txBody>
          </p:sp>
          <p:sp>
            <p:nvSpPr>
              <p:cNvPr id="43" name="Oval 42"/>
              <p:cNvSpPr/>
              <p:nvPr/>
            </p:nvSpPr>
            <p:spPr>
              <a:xfrm>
                <a:off x="3679509" y="2873661"/>
                <a:ext cx="526551" cy="526552"/>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latin typeface="Calibri" charset="0"/>
                    <a:ea typeface="微软雅黑" charset="-122"/>
                  </a:rPr>
                  <a:t>3</a:t>
                </a:r>
                <a:endParaRPr lang="en-US" sz="2800" b="1" dirty="0">
                  <a:solidFill>
                    <a:schemeClr val="bg1">
                      <a:lumMod val="50000"/>
                    </a:schemeClr>
                  </a:solidFill>
                  <a:latin typeface="Calibri" charset="0"/>
                  <a:ea typeface="微软雅黑" charset="-122"/>
                </a:endParaRPr>
              </a:p>
            </p:txBody>
          </p:sp>
        </p:grpSp>
        <p:grpSp>
          <p:nvGrpSpPr>
            <p:cNvPr id="11" name="组合 10"/>
            <p:cNvGrpSpPr/>
            <p:nvPr/>
          </p:nvGrpSpPr>
          <p:grpSpPr>
            <a:xfrm rot="0">
              <a:off x="10505" y="4086"/>
              <a:ext cx="2081" cy="1828"/>
              <a:chOff x="4591102" y="1941158"/>
              <a:chExt cx="1321110" cy="1160460"/>
            </a:xfrm>
          </p:grpSpPr>
          <p:sp>
            <p:nvSpPr>
              <p:cNvPr id="24" name="Freeform 32"/>
              <p:cNvSpPr/>
              <p:nvPr/>
            </p:nvSpPr>
            <p:spPr bwMode="auto">
              <a:xfrm rot="18901227">
                <a:off x="5375240" y="2481303"/>
                <a:ext cx="536972" cy="620315"/>
              </a:xfrm>
              <a:custGeom>
                <a:avLst/>
                <a:gdLst>
                  <a:gd name="T0" fmla="*/ 56 w 301"/>
                  <a:gd name="T1" fmla="*/ 55 h 347"/>
                  <a:gd name="T2" fmla="*/ 176 w 301"/>
                  <a:gd name="T3" fmla="*/ 23 h 347"/>
                  <a:gd name="T4" fmla="*/ 262 w 301"/>
                  <a:gd name="T5" fmla="*/ 0 h 347"/>
                  <a:gd name="T6" fmla="*/ 244 w 301"/>
                  <a:gd name="T7" fmla="*/ 155 h 347"/>
                  <a:gd name="T8" fmla="*/ 301 w 301"/>
                  <a:gd name="T9" fmla="*/ 277 h 347"/>
                  <a:gd name="T10" fmla="*/ 245 w 301"/>
                  <a:gd name="T11" fmla="*/ 292 h 347"/>
                  <a:gd name="T12" fmla="*/ 125 w 301"/>
                  <a:gd name="T13" fmla="*/ 324 h 347"/>
                  <a:gd name="T14" fmla="*/ 39 w 301"/>
                  <a:gd name="T15" fmla="*/ 347 h 347"/>
                  <a:gd name="T16" fmla="*/ 53 w 301"/>
                  <a:gd name="T17" fmla="*/ 194 h 347"/>
                  <a:gd name="T18" fmla="*/ 0 w 301"/>
                  <a:gd name="T19" fmla="*/ 70 h 347"/>
                  <a:gd name="T20" fmla="*/ 56 w 301"/>
                  <a:gd name="T21" fmla="*/ 5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347">
                    <a:moveTo>
                      <a:pt x="56" y="55"/>
                    </a:moveTo>
                    <a:cubicBezTo>
                      <a:pt x="176" y="23"/>
                      <a:pt x="176" y="23"/>
                      <a:pt x="176" y="23"/>
                    </a:cubicBezTo>
                    <a:cubicBezTo>
                      <a:pt x="262" y="0"/>
                      <a:pt x="262" y="0"/>
                      <a:pt x="262" y="0"/>
                    </a:cubicBezTo>
                    <a:cubicBezTo>
                      <a:pt x="262" y="0"/>
                      <a:pt x="216" y="25"/>
                      <a:pt x="244" y="155"/>
                    </a:cubicBezTo>
                    <a:cubicBezTo>
                      <a:pt x="271"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3" y="194"/>
                    </a:cubicBezTo>
                    <a:cubicBezTo>
                      <a:pt x="31" y="62"/>
                      <a:pt x="0" y="70"/>
                      <a:pt x="0" y="70"/>
                    </a:cubicBezTo>
                    <a:lnTo>
                      <a:pt x="56" y="55"/>
                    </a:lnTo>
                    <a:close/>
                  </a:path>
                </a:pathLst>
              </a:custGeom>
              <a:solidFill>
                <a:schemeClr val="accent2"/>
              </a:solidFill>
              <a:ln>
                <a:noFill/>
              </a:ln>
            </p:spPr>
            <p:txBody>
              <a:bodyPr vert="horz" wrap="square" lIns="68571" tIns="34285" rIns="68571" bIns="34285" numCol="1" anchor="t" anchorCtr="0" compatLnSpc="1"/>
              <a:lstStyle/>
              <a:p>
                <a:endParaRPr lang="en-US" sz="1100" dirty="0">
                  <a:ea typeface="微软雅黑" charset="-122"/>
                </a:endParaRPr>
              </a:p>
            </p:txBody>
          </p:sp>
          <p:sp>
            <p:nvSpPr>
              <p:cNvPr id="36" name="Oval 29"/>
              <p:cNvSpPr>
                <a:spLocks noChangeArrowheads="1"/>
              </p:cNvSpPr>
              <p:nvPr/>
            </p:nvSpPr>
            <p:spPr bwMode="auto">
              <a:xfrm rot="18901227">
                <a:off x="4591102" y="1941158"/>
                <a:ext cx="979885" cy="978694"/>
              </a:xfrm>
              <a:prstGeom prst="ellipse">
                <a:avLst/>
              </a:prstGeom>
              <a:solidFill>
                <a:schemeClr val="accent2"/>
              </a:solidFill>
              <a:ln>
                <a:noFill/>
              </a:ln>
            </p:spPr>
            <p:txBody>
              <a:bodyPr vert="horz" wrap="square" lIns="68571" tIns="34285" rIns="68571" bIns="34285" numCol="1" anchor="t" anchorCtr="0" compatLnSpc="1"/>
              <a:lstStyle/>
              <a:p>
                <a:endParaRPr lang="en-US" sz="1100" dirty="0">
                  <a:ea typeface="微软雅黑" charset="-122"/>
                </a:endParaRPr>
              </a:p>
            </p:txBody>
          </p:sp>
          <p:sp>
            <p:nvSpPr>
              <p:cNvPr id="38" name="Freeform 31"/>
              <p:cNvSpPr/>
              <p:nvPr/>
            </p:nvSpPr>
            <p:spPr bwMode="auto">
              <a:xfrm rot="18901227">
                <a:off x="4698259" y="2048315"/>
                <a:ext cx="765572" cy="764381"/>
              </a:xfrm>
              <a:custGeom>
                <a:avLst/>
                <a:gdLst>
                  <a:gd name="T0" fmla="*/ 76 w 429"/>
                  <a:gd name="T1" fmla="*/ 76 h 428"/>
                  <a:gd name="T2" fmla="*/ 76 w 429"/>
                  <a:gd name="T3" fmla="*/ 352 h 428"/>
                  <a:gd name="T4" fmla="*/ 352 w 429"/>
                  <a:gd name="T5" fmla="*/ 352 h 428"/>
                  <a:gd name="T6" fmla="*/ 352 w 429"/>
                  <a:gd name="T7" fmla="*/ 76 h 428"/>
                  <a:gd name="T8" fmla="*/ 76 w 429"/>
                  <a:gd name="T9" fmla="*/ 76 h 428"/>
                </a:gdLst>
                <a:ahLst/>
                <a:cxnLst>
                  <a:cxn ang="0">
                    <a:pos x="T0" y="T1"/>
                  </a:cxn>
                  <a:cxn ang="0">
                    <a:pos x="T2" y="T3"/>
                  </a:cxn>
                  <a:cxn ang="0">
                    <a:pos x="T4" y="T5"/>
                  </a:cxn>
                  <a:cxn ang="0">
                    <a:pos x="T6" y="T7"/>
                  </a:cxn>
                  <a:cxn ang="0">
                    <a:pos x="T8" y="T9"/>
                  </a:cxn>
                </a:cxnLst>
                <a:rect l="0" t="0" r="r" b="b"/>
                <a:pathLst>
                  <a:path w="429" h="428">
                    <a:moveTo>
                      <a:pt x="76" y="76"/>
                    </a:moveTo>
                    <a:cubicBezTo>
                      <a:pt x="0" y="152"/>
                      <a:pt x="0" y="276"/>
                      <a:pt x="76" y="352"/>
                    </a:cubicBezTo>
                    <a:cubicBezTo>
                      <a:pt x="152" y="428"/>
                      <a:pt x="276" y="428"/>
                      <a:pt x="352" y="352"/>
                    </a:cubicBezTo>
                    <a:cubicBezTo>
                      <a:pt x="429" y="276"/>
                      <a:pt x="429" y="152"/>
                      <a:pt x="352" y="76"/>
                    </a:cubicBezTo>
                    <a:cubicBezTo>
                      <a:pt x="276" y="0"/>
                      <a:pt x="152" y="0"/>
                      <a:pt x="76" y="76"/>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5" rIns="68571" bIns="34285" numCol="1" anchor="t" anchorCtr="0" compatLnSpc="1"/>
              <a:lstStyle/>
              <a:p>
                <a:endParaRPr lang="en-US" sz="1100" dirty="0">
                  <a:ea typeface="微软雅黑" charset="-122"/>
                </a:endParaRPr>
              </a:p>
            </p:txBody>
          </p:sp>
          <p:sp>
            <p:nvSpPr>
              <p:cNvPr id="44" name="Oval 43"/>
              <p:cNvSpPr/>
              <p:nvPr/>
            </p:nvSpPr>
            <p:spPr>
              <a:xfrm>
                <a:off x="4788441" y="2090018"/>
                <a:ext cx="526551" cy="526552"/>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latin typeface="Calibri" charset="0"/>
                    <a:ea typeface="微软雅黑" charset="-122"/>
                  </a:rPr>
                  <a:t>4</a:t>
                </a:r>
                <a:endParaRPr lang="en-US" sz="2800" b="1" dirty="0">
                  <a:solidFill>
                    <a:schemeClr val="bg1">
                      <a:lumMod val="50000"/>
                    </a:schemeClr>
                  </a:solidFill>
                  <a:latin typeface="Calibri" charset="0"/>
                  <a:ea typeface="微软雅黑" charset="-122"/>
                </a:endParaRPr>
              </a:p>
            </p:txBody>
          </p:sp>
        </p:grpSp>
        <p:grpSp>
          <p:nvGrpSpPr>
            <p:cNvPr id="12" name="组合 8"/>
            <p:cNvGrpSpPr/>
            <p:nvPr/>
          </p:nvGrpSpPr>
          <p:grpSpPr>
            <a:xfrm rot="0">
              <a:off x="12276" y="5220"/>
              <a:ext cx="1543" cy="1545"/>
              <a:chOff x="5715622" y="2661035"/>
              <a:chExt cx="979885" cy="981075"/>
            </a:xfrm>
          </p:grpSpPr>
          <p:sp>
            <p:nvSpPr>
              <p:cNvPr id="35" name="Oval 28"/>
              <p:cNvSpPr>
                <a:spLocks noChangeArrowheads="1"/>
              </p:cNvSpPr>
              <p:nvPr/>
            </p:nvSpPr>
            <p:spPr bwMode="auto">
              <a:xfrm rot="18901227">
                <a:off x="5715622" y="2661035"/>
                <a:ext cx="979885" cy="98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en-US" sz="2800" dirty="0">
                  <a:solidFill>
                    <a:srgbClr val="1D3A57"/>
                  </a:solidFill>
                  <a:latin typeface="Calibri" charset="0"/>
                  <a:ea typeface="微软雅黑" charset="-122"/>
                </a:endParaRPr>
              </a:p>
            </p:txBody>
          </p:sp>
          <p:sp>
            <p:nvSpPr>
              <p:cNvPr id="37" name="Freeform 30"/>
              <p:cNvSpPr/>
              <p:nvPr/>
            </p:nvSpPr>
            <p:spPr bwMode="auto">
              <a:xfrm rot="18901227">
                <a:off x="5822778" y="2768191"/>
                <a:ext cx="765572" cy="766762"/>
              </a:xfrm>
              <a:custGeom>
                <a:avLst/>
                <a:gdLst>
                  <a:gd name="T0" fmla="*/ 76 w 429"/>
                  <a:gd name="T1" fmla="*/ 77 h 429"/>
                  <a:gd name="T2" fmla="*/ 76 w 429"/>
                  <a:gd name="T3" fmla="*/ 353 h 429"/>
                  <a:gd name="T4" fmla="*/ 353 w 429"/>
                  <a:gd name="T5" fmla="*/ 353 h 429"/>
                  <a:gd name="T6" fmla="*/ 353 w 429"/>
                  <a:gd name="T7" fmla="*/ 77 h 429"/>
                  <a:gd name="T8" fmla="*/ 76 w 429"/>
                  <a:gd name="T9" fmla="*/ 77 h 429"/>
                </a:gdLst>
                <a:ahLst/>
                <a:cxnLst>
                  <a:cxn ang="0">
                    <a:pos x="T0" y="T1"/>
                  </a:cxn>
                  <a:cxn ang="0">
                    <a:pos x="T2" y="T3"/>
                  </a:cxn>
                  <a:cxn ang="0">
                    <a:pos x="T4" y="T5"/>
                  </a:cxn>
                  <a:cxn ang="0">
                    <a:pos x="T6" y="T7"/>
                  </a:cxn>
                  <a:cxn ang="0">
                    <a:pos x="T8" y="T9"/>
                  </a:cxn>
                </a:cxnLst>
                <a:rect l="0" t="0" r="r" b="b"/>
                <a:pathLst>
                  <a:path w="429" h="429">
                    <a:moveTo>
                      <a:pt x="76" y="77"/>
                    </a:moveTo>
                    <a:cubicBezTo>
                      <a:pt x="0" y="153"/>
                      <a:pt x="0" y="277"/>
                      <a:pt x="76" y="353"/>
                    </a:cubicBezTo>
                    <a:cubicBezTo>
                      <a:pt x="153" y="429"/>
                      <a:pt x="276" y="429"/>
                      <a:pt x="353" y="353"/>
                    </a:cubicBezTo>
                    <a:cubicBezTo>
                      <a:pt x="429" y="277"/>
                      <a:pt x="429" y="153"/>
                      <a:pt x="353" y="77"/>
                    </a:cubicBezTo>
                    <a:cubicBezTo>
                      <a:pt x="276" y="0"/>
                      <a:pt x="153" y="0"/>
                      <a:pt x="76" y="77"/>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5" rIns="68571" bIns="34285" numCol="1" anchor="t" anchorCtr="0" compatLnSpc="1"/>
              <a:lstStyle/>
              <a:p>
                <a:endParaRPr lang="en-US" sz="1100" dirty="0">
                  <a:solidFill>
                    <a:srgbClr val="1D3A57"/>
                  </a:solidFill>
                  <a:ea typeface="微软雅黑" charset="-122"/>
                </a:endParaRPr>
              </a:p>
            </p:txBody>
          </p:sp>
          <p:sp>
            <p:nvSpPr>
              <p:cNvPr id="46" name="Oval 45"/>
              <p:cNvSpPr/>
              <p:nvPr/>
            </p:nvSpPr>
            <p:spPr>
              <a:xfrm>
                <a:off x="5928587" y="2859692"/>
                <a:ext cx="526551" cy="526552"/>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latin typeface="Calibri" charset="0"/>
                    <a:ea typeface="微软雅黑" charset="-122"/>
                  </a:rPr>
                  <a:t>5</a:t>
                </a:r>
                <a:endParaRPr lang="en-US" sz="2800" b="1" dirty="0">
                  <a:solidFill>
                    <a:schemeClr val="bg1">
                      <a:lumMod val="50000"/>
                    </a:schemeClr>
                  </a:solidFill>
                  <a:latin typeface="Calibri" charset="0"/>
                  <a:ea typeface="微软雅黑" charset="-122"/>
                </a:endParaRPr>
              </a:p>
            </p:txBody>
          </p:sp>
        </p:grpSp>
      </p:grpSp>
      <p:sp>
        <p:nvSpPr>
          <p:cNvPr id="47" name="Content Placeholder 2"/>
          <p:cNvSpPr txBox="1"/>
          <p:nvPr/>
        </p:nvSpPr>
        <p:spPr>
          <a:xfrm>
            <a:off x="6343650" y="1347470"/>
            <a:ext cx="2025015" cy="667385"/>
          </a:xfrm>
          <a:prstGeom prst="rect">
            <a:avLst/>
          </a:prstGeom>
        </p:spPr>
        <p:txBody>
          <a:bodyPr vert="horz" lIns="68585" tIns="34292" rIns="68585" bIns="342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a:lnSpc>
                <a:spcPct val="114000"/>
              </a:lnSpc>
              <a:buNone/>
            </a:pPr>
            <a:r>
              <a:rPr lang="zh-CN" altLang="en-US" sz="1400" b="1" dirty="0">
                <a:solidFill>
                  <a:schemeClr val="bg1"/>
                </a:solidFill>
                <a:latin typeface="Calibri" charset="0"/>
                <a:ea typeface="微软雅黑" charset="-122"/>
              </a:rPr>
              <a:t>父节点parent和parents</a:t>
            </a:r>
            <a:endParaRPr lang="zh-CN" altLang="en-US" sz="1400" b="1" dirty="0">
              <a:solidFill>
                <a:schemeClr val="bg1"/>
              </a:solidFill>
              <a:latin typeface="Calibri" charset="0"/>
              <a:ea typeface="微软雅黑" charset="-122"/>
            </a:endParaRPr>
          </a:p>
          <a:p>
            <a:pPr marL="0" indent="0" algn="ctr">
              <a:lnSpc>
                <a:spcPct val="114000"/>
              </a:lnSpc>
              <a:buNone/>
            </a:pPr>
            <a:r>
              <a:rPr lang="zh-CN" altLang="en-US" sz="800" dirty="0">
                <a:solidFill>
                  <a:schemeClr val="bg1"/>
                </a:solidFill>
                <a:latin typeface="Calibri" charset="0"/>
                <a:ea typeface="微软雅黑" charset="-122"/>
              </a:rPr>
              <a:t>有时我们也需要去获取某个节点的父节点，也就是包裹着当前节点的节点而使用parents则可以获得当前节点递归到顶层的所有父辈元素。</a:t>
            </a:r>
            <a:endParaRPr lang="zh-CN" altLang="en-US" sz="800" dirty="0">
              <a:solidFill>
                <a:schemeClr val="bg1"/>
              </a:solidFill>
              <a:latin typeface="Calibri" charset="0"/>
              <a:ea typeface="微软雅黑" charset="-122"/>
            </a:endParaRPr>
          </a:p>
        </p:txBody>
      </p:sp>
      <p:sp>
        <p:nvSpPr>
          <p:cNvPr id="49" name="Content Placeholder 2"/>
          <p:cNvSpPr txBox="1"/>
          <p:nvPr/>
        </p:nvSpPr>
        <p:spPr>
          <a:xfrm>
            <a:off x="7670800" y="4780915"/>
            <a:ext cx="2025015" cy="667385"/>
          </a:xfrm>
          <a:prstGeom prst="rect">
            <a:avLst/>
          </a:prstGeom>
        </p:spPr>
        <p:txBody>
          <a:bodyPr vert="horz" lIns="68585" tIns="34292" rIns="68585" bIns="342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a:lnSpc>
                <a:spcPct val="114000"/>
              </a:lnSpc>
              <a:buNone/>
            </a:pPr>
            <a:r>
              <a:rPr lang="zh-CN" altLang="en-US" sz="1400" b="1" dirty="0">
                <a:solidFill>
                  <a:schemeClr val="bg1"/>
                </a:solidFill>
                <a:latin typeface="Calibri" charset="0"/>
                <a:ea typeface="微软雅黑" charset="-122"/>
              </a:rPr>
              <a:t>兄弟节点</a:t>
            </a:r>
            <a:endParaRPr lang="zh-CN" altLang="en-US" sz="1400" b="1" dirty="0">
              <a:solidFill>
                <a:schemeClr val="bg1"/>
              </a:solidFill>
              <a:latin typeface="Calibri" charset="0"/>
              <a:ea typeface="微软雅黑" charset="-122"/>
            </a:endParaRPr>
          </a:p>
          <a:p>
            <a:pPr marL="0" indent="0" algn="ctr">
              <a:lnSpc>
                <a:spcPct val="114000"/>
              </a:lnSpc>
              <a:buNone/>
            </a:pPr>
            <a:r>
              <a:rPr lang="zh-CN" altLang="en-US" sz="800" dirty="0">
                <a:solidFill>
                  <a:schemeClr val="bg1"/>
                </a:solidFill>
                <a:latin typeface="Calibri" charset="0"/>
                <a:ea typeface="微软雅黑" charset="-122"/>
              </a:rPr>
              <a:t>兄弟节点指的就是父节点相同的节点。</a:t>
            </a:r>
            <a:endParaRPr lang="zh-CN" altLang="en-US" sz="800" dirty="0">
              <a:solidFill>
                <a:schemeClr val="bg1"/>
              </a:solidFill>
              <a:latin typeface="Calibri" charset="0"/>
              <a:ea typeface="微软雅黑" charset="-122"/>
            </a:endParaRPr>
          </a:p>
          <a:p>
            <a:pPr marL="0" indent="0" algn="ctr">
              <a:lnSpc>
                <a:spcPct val="114000"/>
              </a:lnSpc>
              <a:buNone/>
            </a:pPr>
            <a:r>
              <a:rPr lang="zh-CN" altLang="en-US" sz="800" dirty="0">
                <a:solidFill>
                  <a:schemeClr val="bg1"/>
                </a:solidFill>
                <a:latin typeface="Calibri" charset="0"/>
                <a:ea typeface="微软雅黑" charset="-122"/>
              </a:rPr>
              <a:t>next_sibling 和 previous_sibling</a:t>
            </a:r>
            <a:endParaRPr lang="zh-CN" altLang="en-US" sz="800" dirty="0">
              <a:solidFill>
                <a:schemeClr val="bg1"/>
              </a:solidFill>
              <a:latin typeface="Calibri" charset="0"/>
              <a:ea typeface="微软雅黑" charset="-122"/>
            </a:endParaRPr>
          </a:p>
          <a:p>
            <a:pPr marL="0" indent="0" algn="ctr">
              <a:lnSpc>
                <a:spcPct val="114000"/>
              </a:lnSpc>
              <a:buNone/>
            </a:pPr>
            <a:r>
              <a:rPr lang="zh-CN" altLang="en-US" sz="800" dirty="0">
                <a:solidFill>
                  <a:schemeClr val="bg1"/>
                </a:solidFill>
                <a:latin typeface="Calibri" charset="0"/>
                <a:ea typeface="微软雅黑" charset="-122"/>
              </a:rPr>
              <a:t>next_siblings 和 previous_siblings</a:t>
            </a:r>
            <a:endParaRPr lang="zh-CN" altLang="en-US" sz="800" dirty="0">
              <a:solidFill>
                <a:schemeClr val="bg1"/>
              </a:solidFill>
              <a:latin typeface="Calibri" charset="0"/>
              <a:ea typeface="微软雅黑" charset="-122"/>
            </a:endParaRPr>
          </a:p>
        </p:txBody>
      </p:sp>
      <p:sp>
        <p:nvSpPr>
          <p:cNvPr id="50" name="Content Placeholder 2"/>
          <p:cNvSpPr txBox="1"/>
          <p:nvPr/>
        </p:nvSpPr>
        <p:spPr>
          <a:xfrm>
            <a:off x="3789680" y="1337310"/>
            <a:ext cx="2025015" cy="677545"/>
          </a:xfrm>
          <a:prstGeom prst="rect">
            <a:avLst/>
          </a:prstGeom>
        </p:spPr>
        <p:txBody>
          <a:bodyPr vert="horz" lIns="68585" tIns="34292" rIns="68585" bIns="342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4000"/>
              </a:lnSpc>
              <a:buNone/>
            </a:pPr>
            <a:r>
              <a:rPr lang="zh-CN" altLang="en-US" sz="1400" b="1" dirty="0">
                <a:solidFill>
                  <a:schemeClr val="bg1"/>
                </a:solidFill>
                <a:latin typeface="Calibri" charset="0"/>
                <a:ea typeface="微软雅黑" charset="-122"/>
              </a:rPr>
              <a:t>descendants</a:t>
            </a:r>
            <a:endParaRPr lang="zh-CN" altLang="en-US" sz="1400" b="1" dirty="0">
              <a:solidFill>
                <a:schemeClr val="bg1"/>
              </a:solidFill>
              <a:latin typeface="Calibri" charset="0"/>
              <a:ea typeface="微软雅黑" charset="-122"/>
            </a:endParaRPr>
          </a:p>
          <a:p>
            <a:pPr marL="0" indent="0" algn="ctr">
              <a:lnSpc>
                <a:spcPct val="114000"/>
              </a:lnSpc>
              <a:buNone/>
            </a:pPr>
            <a:r>
              <a:rPr lang="zh-CN" altLang="en-US" sz="800" dirty="0">
                <a:solidFill>
                  <a:schemeClr val="bg1"/>
                </a:solidFill>
                <a:latin typeface="Calibri" charset="0"/>
                <a:ea typeface="微软雅黑" charset="-122"/>
              </a:rPr>
              <a:t>contents和children获取的是某个节点的直接子节点，而无法获得子孙节点。通过descendants可以获得所有子孙节点，返回的结果跟children一样，需要迭代或者转类型使用。</a:t>
            </a:r>
            <a:r>
              <a:rPr lang="zh-CN" altLang="en-US" sz="1100" dirty="0">
                <a:solidFill>
                  <a:schemeClr val="bg1"/>
                </a:solidFill>
                <a:latin typeface="Calibri" charset="0"/>
                <a:ea typeface="微软雅黑" charset="-122"/>
              </a:rPr>
              <a:t>。</a:t>
            </a:r>
            <a:endParaRPr lang="zh-CN" altLang="en-US" sz="1100" dirty="0">
              <a:solidFill>
                <a:schemeClr val="bg1"/>
              </a:solidFill>
              <a:latin typeface="Calibri" charset="0"/>
              <a:ea typeface="微软雅黑" charset="-122"/>
            </a:endParaRPr>
          </a:p>
        </p:txBody>
      </p:sp>
      <p:sp>
        <p:nvSpPr>
          <p:cNvPr id="51" name="Content Placeholder 2"/>
          <p:cNvSpPr txBox="1"/>
          <p:nvPr/>
        </p:nvSpPr>
        <p:spPr>
          <a:xfrm>
            <a:off x="2496820" y="4784090"/>
            <a:ext cx="2025015" cy="677545"/>
          </a:xfrm>
          <a:prstGeom prst="rect">
            <a:avLst/>
          </a:prstGeom>
        </p:spPr>
        <p:txBody>
          <a:bodyPr vert="horz" lIns="68585" tIns="34292" rIns="68585" bIns="342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4000"/>
              </a:lnSpc>
              <a:buNone/>
            </a:pPr>
            <a:r>
              <a:rPr lang="zh-CN" altLang="en-US" b="1" dirty="0">
                <a:solidFill>
                  <a:schemeClr val="bg1"/>
                </a:solidFill>
                <a:latin typeface="Calibri" charset="0"/>
                <a:ea typeface="微软雅黑" charset="-122"/>
              </a:rPr>
              <a:t>contents和children</a:t>
            </a:r>
            <a:endParaRPr lang="zh-CN" altLang="en-US" sz="800" dirty="0">
              <a:solidFill>
                <a:schemeClr val="bg1"/>
              </a:solidFill>
              <a:latin typeface="Calibri" charset="0"/>
              <a:ea typeface="微软雅黑" charset="-122"/>
            </a:endParaRPr>
          </a:p>
          <a:p>
            <a:pPr marL="0" indent="0" algn="ctr">
              <a:lnSpc>
                <a:spcPct val="114000"/>
              </a:lnSpc>
              <a:buNone/>
            </a:pPr>
            <a:r>
              <a:rPr lang="zh-CN" altLang="en-US" sz="800" dirty="0">
                <a:solidFill>
                  <a:schemeClr val="bg1"/>
                </a:solidFill>
                <a:latin typeface="Calibri" charset="0"/>
                <a:ea typeface="微软雅黑" charset="-122"/>
              </a:rPr>
              <a:t>通过contents可以获取某个节点所有的子节点，包括里面的NavigableString对象。获取的子节点是列表格式。而通过children同样的是获取某个节点的所有子节点，但是返回的是一个迭代器，这种方式会比列表格式更加的节省内存。</a:t>
            </a:r>
            <a:endParaRPr lang="zh-CN" altLang="en-US" sz="800" dirty="0">
              <a:solidFill>
                <a:schemeClr val="bg1"/>
              </a:solidFill>
              <a:latin typeface="Calibri" charset="0"/>
              <a:ea typeface="微软雅黑" charset="-122"/>
            </a:endParaRPr>
          </a:p>
        </p:txBody>
      </p:sp>
      <p:sp>
        <p:nvSpPr>
          <p:cNvPr id="52" name="Content Placeholder 2"/>
          <p:cNvSpPr txBox="1"/>
          <p:nvPr/>
        </p:nvSpPr>
        <p:spPr>
          <a:xfrm>
            <a:off x="5069205" y="4784090"/>
            <a:ext cx="2025015" cy="677545"/>
          </a:xfrm>
          <a:prstGeom prst="rect">
            <a:avLst/>
          </a:prstGeom>
        </p:spPr>
        <p:txBody>
          <a:bodyPr vert="horz" lIns="68585" tIns="34292" rIns="68585" bIns="342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algn="ctr">
              <a:lnSpc>
                <a:spcPct val="114000"/>
              </a:lnSpc>
              <a:buNone/>
            </a:pPr>
            <a:r>
              <a:rPr lang="zh-CN" altLang="en-US" sz="1400" b="1" dirty="0">
                <a:solidFill>
                  <a:schemeClr val="bg1"/>
                </a:solidFill>
                <a:latin typeface="Calibri" charset="0"/>
                <a:ea typeface="微软雅黑" charset="-122"/>
                <a:sym typeface="+mn-ea"/>
              </a:rPr>
              <a:t>string和strings</a:t>
            </a:r>
            <a:endParaRPr lang="zh-CN" altLang="en-US" sz="1400" b="1" dirty="0">
              <a:solidFill>
                <a:schemeClr val="bg1"/>
              </a:solidFill>
              <a:latin typeface="Calibri" charset="0"/>
              <a:ea typeface="微软雅黑" charset="-122"/>
              <a:sym typeface="+mn-ea"/>
            </a:endParaRPr>
          </a:p>
          <a:p>
            <a:pPr marL="0" lvl="0" algn="ctr">
              <a:lnSpc>
                <a:spcPct val="114000"/>
              </a:lnSpc>
              <a:buNone/>
            </a:pPr>
            <a:r>
              <a:rPr lang="zh-CN" altLang="en-US" sz="800" dirty="0">
                <a:solidFill>
                  <a:schemeClr val="bg1"/>
                </a:solidFill>
                <a:latin typeface="Calibri" charset="0"/>
                <a:ea typeface="微软雅黑" charset="-122"/>
                <a:sym typeface="+mn-ea"/>
              </a:rPr>
              <a:t>我们常常会遇到需要获取某个节点中的文本值的情况，如果这个节点中只有一个字符串，那么使用string可以正常将其取出。</a:t>
            </a:r>
            <a:endParaRPr lang="zh-CN" altLang="en-US" sz="800" dirty="0">
              <a:solidFill>
                <a:schemeClr val="bg1"/>
              </a:solidFill>
              <a:latin typeface="Calibri" charset="0"/>
              <a:ea typeface="微软雅黑" charset="-122"/>
              <a:sym typeface="+mn-ea"/>
            </a:endParaRPr>
          </a:p>
          <a:p>
            <a:pPr marL="0" lvl="0" algn="ctr">
              <a:lnSpc>
                <a:spcPct val="114000"/>
              </a:lnSpc>
              <a:buNone/>
            </a:pPr>
            <a:r>
              <a:rPr lang="zh-CN" altLang="en-US" sz="800" dirty="0">
                <a:solidFill>
                  <a:schemeClr val="bg1"/>
                </a:solidFill>
                <a:latin typeface="Calibri" charset="0"/>
                <a:ea typeface="微软雅黑" charset="-122"/>
                <a:sym typeface="+mn-ea"/>
              </a:rPr>
              <a:t>而如果这个节点中有多个字符串的时候，BeautifulSoup就无法确定要取出哪个字符串了，这时候需要使用strings。使用stripped_strings可以将全是空白的行去掉。</a:t>
            </a:r>
            <a:endParaRPr lang="zh-CN" altLang="en-US" sz="800" dirty="0">
              <a:solidFill>
                <a:schemeClr val="bg1"/>
              </a:solidFill>
              <a:latin typeface="Calibri" charset="0"/>
              <a:ea typeface="微软雅黑"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27" name="矩形 26"/>
          <p:cNvSpPr/>
          <p:nvPr/>
        </p:nvSpPr>
        <p:spPr>
          <a:xfrm>
            <a:off x="5570220" y="309880"/>
            <a:ext cx="294957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find_all()</a:t>
            </a:r>
            <a:endParaRPr lang="en-US" altLang="zh-CN" sz="2800" b="1" dirty="0">
              <a:solidFill>
                <a:schemeClr val="bg1"/>
              </a:solidFill>
              <a:latin typeface="微软雅黑" charset="-122"/>
              <a:ea typeface="微软雅黑" charset="-122"/>
            </a:endParaRPr>
          </a:p>
        </p:txBody>
      </p:sp>
      <p:grpSp>
        <p:nvGrpSpPr>
          <p:cNvPr id="166" name="组 165"/>
          <p:cNvGrpSpPr/>
          <p:nvPr/>
        </p:nvGrpSpPr>
        <p:grpSpPr>
          <a:xfrm rot="0">
            <a:off x="6096000" y="1464310"/>
            <a:ext cx="4281170" cy="570865"/>
            <a:chOff x="6674705" y="3806004"/>
            <a:chExt cx="4280922" cy="570865"/>
          </a:xfrm>
        </p:grpSpPr>
        <p:sp>
          <p:nvSpPr>
            <p:cNvPr id="164" name="文本框 8"/>
            <p:cNvSpPr txBox="1"/>
            <p:nvPr/>
          </p:nvSpPr>
          <p:spPr>
            <a:xfrm>
              <a:off x="7051457" y="3806004"/>
              <a:ext cx="3904170"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122"/>
                  <a:ea typeface="微软雅黑" charset="-122"/>
                  <a:cs typeface="微软雅黑" charset="-122"/>
                </a:rPr>
                <a:t>通过</a:t>
              </a:r>
              <a:r>
                <a:rPr lang="en-US" altLang="zh-CN" sz="1200" dirty="0">
                  <a:solidFill>
                    <a:schemeClr val="bg1"/>
                  </a:solidFill>
                  <a:latin typeface="微软雅黑" charset="-122"/>
                  <a:ea typeface="微软雅黑" charset="-122"/>
                  <a:cs typeface="微软雅黑" charset="-122"/>
                </a:rPr>
                <a:t>name</a:t>
              </a:r>
              <a:r>
                <a:rPr lang="zh-CN" altLang="en-US" sz="1200" dirty="0">
                  <a:solidFill>
                    <a:schemeClr val="bg1"/>
                  </a:solidFill>
                  <a:latin typeface="微软雅黑" charset="-122"/>
                  <a:ea typeface="微软雅黑" charset="-122"/>
                  <a:cs typeface="微软雅黑" charset="-122"/>
                </a:rPr>
                <a:t>搜索，</a:t>
              </a:r>
              <a:r>
                <a:rPr lang="en-US" altLang="zh-CN" sz="1200" dirty="0">
                  <a:solidFill>
                    <a:schemeClr val="bg1"/>
                  </a:solidFill>
                  <a:latin typeface="微软雅黑" charset="-122"/>
                  <a:ea typeface="微软雅黑" charset="-122"/>
                  <a:cs typeface="微软雅黑" charset="-122"/>
                </a:rPr>
                <a:t>find_all('b')</a:t>
              </a:r>
              <a:r>
                <a:rPr lang="zh-CN" altLang="en-US" sz="1200" dirty="0">
                  <a:solidFill>
                    <a:schemeClr val="bg1"/>
                  </a:solidFill>
                  <a:latin typeface="微软雅黑" charset="-122"/>
                  <a:ea typeface="微软雅黑" charset="-122"/>
                  <a:cs typeface="微软雅黑" charset="-122"/>
                </a:rPr>
                <a:t>可以直接查找出整个文档树中所有的</a:t>
              </a:r>
              <a:r>
                <a:rPr lang="en-US" altLang="zh-CN" sz="1200" dirty="0">
                  <a:solidFill>
                    <a:schemeClr val="bg1"/>
                  </a:solidFill>
                  <a:latin typeface="微软雅黑" charset="-122"/>
                  <a:ea typeface="微软雅黑" charset="-122"/>
                  <a:cs typeface="微软雅黑" charset="-122"/>
                </a:rPr>
                <a:t>b</a:t>
              </a:r>
              <a:r>
                <a:rPr lang="zh-CN" altLang="en-US" sz="1200" dirty="0">
                  <a:solidFill>
                    <a:schemeClr val="bg1"/>
                  </a:solidFill>
                  <a:latin typeface="微软雅黑" charset="-122"/>
                  <a:ea typeface="微软雅黑" charset="-122"/>
                  <a:cs typeface="微软雅黑" charset="-122"/>
                </a:rPr>
                <a:t>标签，并返回列表</a:t>
              </a:r>
              <a:endParaRPr lang="zh-CN" altLang="en-US" sz="1200" dirty="0">
                <a:solidFill>
                  <a:schemeClr val="bg1"/>
                </a:solidFill>
                <a:latin typeface="微软雅黑" charset="-122"/>
                <a:ea typeface="微软雅黑" charset="-122"/>
                <a:cs typeface="微软雅黑" charset="-122"/>
              </a:endParaRPr>
            </a:p>
          </p:txBody>
        </p:sp>
        <p:sp>
          <p:nvSpPr>
            <p:cNvPr id="165" name="矩形 164"/>
            <p:cNvSpPr/>
            <p:nvPr/>
          </p:nvSpPr>
          <p:spPr>
            <a:xfrm>
              <a:off x="6674705" y="3861567"/>
              <a:ext cx="271911" cy="2719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7" name="组 166"/>
          <p:cNvGrpSpPr/>
          <p:nvPr/>
        </p:nvGrpSpPr>
        <p:grpSpPr>
          <a:xfrm rot="0">
            <a:off x="6096000" y="2206625"/>
            <a:ext cx="4281170" cy="1290320"/>
            <a:chOff x="6674705" y="3637729"/>
            <a:chExt cx="4280922" cy="1290463"/>
          </a:xfrm>
        </p:grpSpPr>
        <p:sp>
          <p:nvSpPr>
            <p:cNvPr id="168" name="文本框 8"/>
            <p:cNvSpPr txBox="1"/>
            <p:nvPr/>
          </p:nvSpPr>
          <p:spPr>
            <a:xfrm>
              <a:off x="7051457" y="3637729"/>
              <a:ext cx="3904170" cy="1290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smtClean="0">
                  <a:solidFill>
                    <a:schemeClr val="bg1"/>
                  </a:solidFill>
                  <a:latin typeface="微软雅黑" charset="-122"/>
                  <a:ea typeface="微软雅黑" charset="-122"/>
                  <a:cs typeface="微软雅黑" charset="-122"/>
                </a:rPr>
                <a:t>通过属性搜索</a:t>
              </a:r>
              <a:r>
                <a:rPr lang="zh-CN" sz="1200" dirty="0" smtClean="0">
                  <a:solidFill>
                    <a:schemeClr val="bg1"/>
                  </a:solidFill>
                  <a:latin typeface="微软雅黑" charset="-122"/>
                  <a:ea typeface="微软雅黑" charset="-122"/>
                  <a:cs typeface="微软雅黑" charset="-122"/>
                </a:rPr>
                <a:t>，</a:t>
              </a:r>
              <a:r>
                <a:rPr sz="1200" dirty="0" smtClean="0">
                  <a:solidFill>
                    <a:schemeClr val="bg1"/>
                  </a:solidFill>
                  <a:latin typeface="微软雅黑" charset="-122"/>
                  <a:ea typeface="微软雅黑" charset="-122"/>
                  <a:cs typeface="微软雅黑" charset="-122"/>
                </a:rPr>
                <a:t>我们在搜索的时候一般只有标签名是不够的，因为可能同名的标签很多，那么这时候我们就要通过标签的属性来进行搜索。这时候我们可以通过传递给attrs一个字典参数来搜索属性。</a:t>
              </a:r>
              <a:endParaRPr sz="1200" dirty="0" smtClean="0">
                <a:solidFill>
                  <a:schemeClr val="bg1"/>
                </a:solidFill>
                <a:latin typeface="微软雅黑" charset="-122"/>
                <a:ea typeface="微软雅黑" charset="-122"/>
                <a:cs typeface="微软雅黑" charset="-122"/>
              </a:endParaRPr>
            </a:p>
            <a:p>
              <a:pPr>
                <a:lnSpc>
                  <a:spcPct val="130000"/>
                </a:lnSpc>
              </a:pPr>
              <a:r>
                <a:rPr sz="1200" dirty="0" smtClean="0">
                  <a:solidFill>
                    <a:schemeClr val="bg1"/>
                  </a:solidFill>
                  <a:latin typeface="微软雅黑" charset="-122"/>
                  <a:ea typeface="微软雅黑" charset="-122"/>
                  <a:cs typeface="微软雅黑" charset="-122"/>
                </a:rPr>
                <a:t>soup.find_all(attrs={'class': 'sister'})</a:t>
              </a:r>
              <a:endParaRPr sz="1200" dirty="0" smtClean="0">
                <a:solidFill>
                  <a:schemeClr val="bg1"/>
                </a:solidFill>
                <a:latin typeface="微软雅黑" charset="-122"/>
                <a:ea typeface="微软雅黑" charset="-122"/>
                <a:cs typeface="微软雅黑" charset="-122"/>
              </a:endParaRPr>
            </a:p>
          </p:txBody>
        </p:sp>
        <p:sp>
          <p:nvSpPr>
            <p:cNvPr id="169" name="矩形 168"/>
            <p:cNvSpPr/>
            <p:nvPr/>
          </p:nvSpPr>
          <p:spPr>
            <a:xfrm>
              <a:off x="6674705" y="3861567"/>
              <a:ext cx="271911" cy="271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70" name="组 169"/>
          <p:cNvGrpSpPr/>
          <p:nvPr/>
        </p:nvGrpSpPr>
        <p:grpSpPr>
          <a:xfrm rot="0">
            <a:off x="6096295" y="3649917"/>
            <a:ext cx="4401820" cy="570865"/>
            <a:chOff x="6674705" y="3667896"/>
            <a:chExt cx="4402034" cy="659261"/>
          </a:xfrm>
        </p:grpSpPr>
        <p:sp>
          <p:nvSpPr>
            <p:cNvPr id="171" name="文本框 8"/>
            <p:cNvSpPr txBox="1"/>
            <p:nvPr/>
          </p:nvSpPr>
          <p:spPr>
            <a:xfrm>
              <a:off x="7051278" y="3667896"/>
              <a:ext cx="4025461" cy="6592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smtClean="0">
                  <a:solidFill>
                    <a:schemeClr val="bg1"/>
                  </a:solidFill>
                  <a:latin typeface="微软雅黑" charset="-122"/>
                  <a:ea typeface="微软雅黑" charset="-122"/>
                  <a:cs typeface="微软雅黑" charset="-122"/>
                </a:rPr>
                <a:t>通过文本搜索</a:t>
              </a:r>
              <a:r>
                <a:rPr lang="zh-CN" sz="1200" dirty="0" smtClean="0">
                  <a:solidFill>
                    <a:schemeClr val="bg1"/>
                  </a:solidFill>
                  <a:latin typeface="微软雅黑" charset="-122"/>
                  <a:ea typeface="微软雅黑" charset="-122"/>
                  <a:cs typeface="微软雅黑" charset="-122"/>
                </a:rPr>
                <a:t>，</a:t>
              </a:r>
              <a:r>
                <a:rPr sz="1200" dirty="0" smtClean="0">
                  <a:solidFill>
                    <a:schemeClr val="bg1"/>
                  </a:solidFill>
                  <a:latin typeface="微软雅黑" charset="-122"/>
                  <a:ea typeface="微软雅黑" charset="-122"/>
                  <a:cs typeface="微软雅黑" charset="-122"/>
                </a:rPr>
                <a:t>在find_all()方法中，还可以根据文本内容来进行搜索。soup.find_all(text="Elsie")</a:t>
              </a:r>
              <a:endParaRPr sz="1200" dirty="0" smtClean="0">
                <a:solidFill>
                  <a:schemeClr val="bg1"/>
                </a:solidFill>
                <a:latin typeface="微软雅黑" charset="-122"/>
                <a:ea typeface="微软雅黑" charset="-122"/>
                <a:cs typeface="微软雅黑" charset="-122"/>
              </a:endParaRPr>
            </a:p>
          </p:txBody>
        </p:sp>
        <p:sp>
          <p:nvSpPr>
            <p:cNvPr id="172" name="矩形 171"/>
            <p:cNvSpPr/>
            <p:nvPr/>
          </p:nvSpPr>
          <p:spPr>
            <a:xfrm>
              <a:off x="6674705" y="3861567"/>
              <a:ext cx="271911" cy="2719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73" name="组 172"/>
          <p:cNvGrpSpPr/>
          <p:nvPr/>
        </p:nvGrpSpPr>
        <p:grpSpPr>
          <a:xfrm rot="0">
            <a:off x="6096000" y="4257040"/>
            <a:ext cx="4281170" cy="1290320"/>
            <a:chOff x="6674705" y="3630167"/>
            <a:chExt cx="4280922" cy="1289891"/>
          </a:xfrm>
        </p:grpSpPr>
        <p:sp>
          <p:nvSpPr>
            <p:cNvPr id="174" name="文本框 8"/>
            <p:cNvSpPr txBox="1"/>
            <p:nvPr/>
          </p:nvSpPr>
          <p:spPr>
            <a:xfrm>
              <a:off x="7051457" y="3630167"/>
              <a:ext cx="3904170" cy="12898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smtClean="0">
                  <a:solidFill>
                    <a:schemeClr val="bg1"/>
                  </a:solidFill>
                  <a:latin typeface="微软雅黑" charset="-122"/>
                  <a:ea typeface="微软雅黑" charset="-122"/>
                  <a:cs typeface="微软雅黑" charset="-122"/>
                </a:rPr>
                <a:t>限制查找范围为子节点</a:t>
              </a:r>
              <a:endParaRPr sz="1200" dirty="0" smtClean="0">
                <a:solidFill>
                  <a:schemeClr val="bg1"/>
                </a:solidFill>
                <a:latin typeface="微软雅黑" charset="-122"/>
                <a:ea typeface="微软雅黑" charset="-122"/>
                <a:cs typeface="微软雅黑" charset="-122"/>
              </a:endParaRPr>
            </a:p>
            <a:p>
              <a:pPr>
                <a:lnSpc>
                  <a:spcPct val="130000"/>
                </a:lnSpc>
              </a:pPr>
              <a:r>
                <a:rPr sz="1200" dirty="0" smtClean="0">
                  <a:solidFill>
                    <a:schemeClr val="bg1"/>
                  </a:solidFill>
                  <a:latin typeface="微软雅黑" charset="-122"/>
                  <a:ea typeface="微软雅黑" charset="-122"/>
                  <a:cs typeface="微软雅黑" charset="-122"/>
                </a:rPr>
                <a:t>find_all()方法会默认的去所有的子孙节点中搜索，而如果将recursive参数设置为False，则可以将搜索范围限制在直接子节点中。 soup.html.find_all("title", recursive=False)</a:t>
              </a:r>
              <a:endParaRPr sz="1200" dirty="0" smtClean="0">
                <a:solidFill>
                  <a:schemeClr val="bg1"/>
                </a:solidFill>
                <a:latin typeface="微软雅黑" charset="-122"/>
                <a:ea typeface="微软雅黑" charset="-122"/>
                <a:cs typeface="微软雅黑" charset="-122"/>
              </a:endParaRPr>
            </a:p>
          </p:txBody>
        </p:sp>
        <p:sp>
          <p:nvSpPr>
            <p:cNvPr id="175" name="矩形 174"/>
            <p:cNvSpPr/>
            <p:nvPr/>
          </p:nvSpPr>
          <p:spPr>
            <a:xfrm>
              <a:off x="6674705" y="3861567"/>
              <a:ext cx="271911" cy="271911"/>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0" name="任意形状 4"/>
          <p:cNvSpPr/>
          <p:nvPr/>
        </p:nvSpPr>
        <p:spPr>
          <a:xfrm flipH="1">
            <a:off x="1645723" y="1520043"/>
            <a:ext cx="2725617" cy="4026876"/>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微软雅黑" charset="-122"/>
            </a:endParaRPr>
          </a:p>
        </p:txBody>
      </p:sp>
      <p:sp>
        <p:nvSpPr>
          <p:cNvPr id="4" name="文本框 3"/>
          <p:cNvSpPr txBox="1"/>
          <p:nvPr/>
        </p:nvSpPr>
        <p:spPr>
          <a:xfrm>
            <a:off x="1976755" y="2967355"/>
            <a:ext cx="2063750" cy="1383665"/>
          </a:xfrm>
          <a:prstGeom prst="rect">
            <a:avLst/>
          </a:prstGeom>
          <a:noFill/>
        </p:spPr>
        <p:txBody>
          <a:bodyPr wrap="square" rtlCol="0" anchor="t">
            <a:spAutoFit/>
          </a:bodyPr>
          <a:p>
            <a:r>
              <a:rPr lang="zh-CN" altLang="en-US" sz="1200">
                <a:solidFill>
                  <a:schemeClr val="bg1"/>
                </a:solidFill>
                <a:latin typeface="微软雅黑" charset="-122"/>
                <a:ea typeface="微软雅黑" charset="-122"/>
                <a:cs typeface="微软雅黑" charset="-122"/>
              </a:rPr>
              <a:t>上方这种直接通过属性来进行访问属性的方法，很多时候只能适用于比较简单的一些场景，所以BeautifulSoup还提供了搜索整个文档树的方法find_all()。</a:t>
            </a:r>
            <a:endParaRPr lang="zh-CN" altLang="en-US" sz="1200">
              <a:solidFill>
                <a:schemeClr val="bg1"/>
              </a:solidFill>
              <a:latin typeface="微软雅黑" charset="-122"/>
              <a:ea typeface="微软雅黑" charset="-122"/>
              <a:cs typeface="微软雅黑" charset="-122"/>
            </a:endParaRPr>
          </a:p>
        </p:txBody>
      </p:sp>
      <p:grpSp>
        <p:nvGrpSpPr>
          <p:cNvPr id="16" name="组 172"/>
          <p:cNvGrpSpPr/>
          <p:nvPr/>
        </p:nvGrpSpPr>
        <p:grpSpPr>
          <a:xfrm rot="0">
            <a:off x="6096000" y="5547360"/>
            <a:ext cx="4281170" cy="1050290"/>
            <a:chOff x="6674705" y="3630167"/>
            <a:chExt cx="4280922" cy="1049941"/>
          </a:xfrm>
        </p:grpSpPr>
        <p:sp>
          <p:nvSpPr>
            <p:cNvPr id="17" name="文本框 8"/>
            <p:cNvSpPr txBox="1"/>
            <p:nvPr/>
          </p:nvSpPr>
          <p:spPr>
            <a:xfrm>
              <a:off x="7051457" y="3630167"/>
              <a:ext cx="3904170" cy="10499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smtClean="0">
                  <a:solidFill>
                    <a:schemeClr val="bg1"/>
                  </a:solidFill>
                  <a:latin typeface="微软雅黑" charset="-122"/>
                  <a:ea typeface="微软雅黑" charset="-122"/>
                  <a:cs typeface="微软雅黑" charset="-122"/>
                </a:rPr>
                <a:t>通过正则表达式来筛选查找结果在BeautifulSoup中，也是可以与re模块进行相互配合的，将re.compile编译的对象传入find_all()方法，即可通过正则来进行搜索。</a:t>
              </a:r>
              <a:endParaRPr sz="1200" dirty="0" smtClean="0">
                <a:solidFill>
                  <a:schemeClr val="bg1"/>
                </a:solidFill>
                <a:latin typeface="微软雅黑" charset="-122"/>
                <a:ea typeface="微软雅黑" charset="-122"/>
                <a:cs typeface="微软雅黑" charset="-122"/>
              </a:endParaRPr>
            </a:p>
            <a:p>
              <a:pPr>
                <a:lnSpc>
                  <a:spcPct val="130000"/>
                </a:lnSpc>
              </a:pPr>
              <a:r>
                <a:rPr sz="1200" dirty="0" smtClean="0">
                  <a:solidFill>
                    <a:schemeClr val="bg1"/>
                  </a:solidFill>
                  <a:latin typeface="微软雅黑" charset="-122"/>
                  <a:ea typeface="微软雅黑" charset="-122"/>
                  <a:cs typeface="微软雅黑" charset="-122"/>
                </a:rPr>
                <a:t>tags = soup.find_all(re.compile("^b"))</a:t>
              </a:r>
              <a:endParaRPr sz="1200" dirty="0" smtClean="0">
                <a:solidFill>
                  <a:schemeClr val="bg1"/>
                </a:solidFill>
                <a:latin typeface="微软雅黑" charset="-122"/>
                <a:ea typeface="微软雅黑" charset="-122"/>
                <a:cs typeface="微软雅黑" charset="-122"/>
              </a:endParaRPr>
            </a:p>
          </p:txBody>
        </p:sp>
        <p:sp>
          <p:nvSpPr>
            <p:cNvPr id="20" name="矩形 19"/>
            <p:cNvSpPr/>
            <p:nvPr/>
          </p:nvSpPr>
          <p:spPr>
            <a:xfrm>
              <a:off x="6674705" y="3861567"/>
              <a:ext cx="271911" cy="2719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27" name="矩形 26"/>
          <p:cNvSpPr/>
          <p:nvPr/>
        </p:nvSpPr>
        <p:spPr>
          <a:xfrm>
            <a:off x="5570220" y="309880"/>
            <a:ext cx="294957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CSS</a:t>
            </a:r>
            <a:r>
              <a:rPr lang="zh-CN" altLang="en-US" sz="2800" b="1" dirty="0">
                <a:solidFill>
                  <a:schemeClr val="bg1"/>
                </a:solidFill>
                <a:latin typeface="微软雅黑" charset="-122"/>
                <a:ea typeface="微软雅黑" charset="-122"/>
              </a:rPr>
              <a:t>选择器</a:t>
            </a:r>
            <a:endParaRPr lang="zh-CN" altLang="en-US" sz="2800" b="1" dirty="0">
              <a:solidFill>
                <a:schemeClr val="bg1"/>
              </a:solidFill>
              <a:latin typeface="微软雅黑" charset="-122"/>
              <a:ea typeface="微软雅黑" charset="-122"/>
            </a:endParaRPr>
          </a:p>
        </p:txBody>
      </p:sp>
      <p:grpSp>
        <p:nvGrpSpPr>
          <p:cNvPr id="5" name="组合 4"/>
          <p:cNvGrpSpPr/>
          <p:nvPr/>
        </p:nvGrpSpPr>
        <p:grpSpPr>
          <a:xfrm>
            <a:off x="4733290" y="1424940"/>
            <a:ext cx="2725420" cy="4027170"/>
            <a:chOff x="2592" y="2394"/>
            <a:chExt cx="4292" cy="6342"/>
          </a:xfrm>
        </p:grpSpPr>
        <p:sp>
          <p:nvSpPr>
            <p:cNvPr id="10" name="任意形状 4"/>
            <p:cNvSpPr/>
            <p:nvPr/>
          </p:nvSpPr>
          <p:spPr>
            <a:xfrm flipH="1">
              <a:off x="2592" y="2394"/>
              <a:ext cx="4292" cy="6342"/>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微软雅黑" charset="-122"/>
              </a:endParaRPr>
            </a:p>
          </p:txBody>
        </p:sp>
        <p:sp>
          <p:nvSpPr>
            <p:cNvPr id="4" name="文本框 3"/>
            <p:cNvSpPr txBox="1"/>
            <p:nvPr/>
          </p:nvSpPr>
          <p:spPr>
            <a:xfrm>
              <a:off x="3113" y="4673"/>
              <a:ext cx="3250" cy="2409"/>
            </a:xfrm>
            <a:prstGeom prst="rect">
              <a:avLst/>
            </a:prstGeom>
            <a:noFill/>
          </p:spPr>
          <p:txBody>
            <a:bodyPr wrap="square" rtlCol="0" anchor="t">
              <a:spAutoFit/>
            </a:bodyPr>
            <a:p>
              <a:pPr>
                <a:lnSpc>
                  <a:spcPct val="130000"/>
                </a:lnSpc>
              </a:pPr>
              <a:r>
                <a:rPr sz="1200" dirty="0">
                  <a:solidFill>
                    <a:schemeClr val="bg1"/>
                  </a:solidFill>
                  <a:latin typeface="微软雅黑" charset="-122"/>
                  <a:ea typeface="微软雅黑" charset="-122"/>
                  <a:cs typeface="微软雅黑" charset="-122"/>
                  <a:sym typeface="+mn-ea"/>
                </a:rPr>
                <a:t>在BeautifulSoup中，同样也支持使用CSS选择器来进行搜索。使用select()，在其中传入字符串参数，就可以使用CSS选择器的语法来找到tag。</a:t>
              </a:r>
              <a:endParaRPr lang="zh-CN" altLang="en-US" sz="1200">
                <a:solidFill>
                  <a:schemeClr val="bg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2661" y="2895"/>
              <a:ext cx="4155" cy="1292"/>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27" name="矩形 26"/>
          <p:cNvSpPr/>
          <p:nvPr/>
        </p:nvSpPr>
        <p:spPr>
          <a:xfrm>
            <a:off x="5570220" y="309880"/>
            <a:ext cx="2949575" cy="430530"/>
          </a:xfrm>
          <a:prstGeom prst="rect">
            <a:avLst/>
          </a:prstGeom>
          <a:noFill/>
          <a:ln>
            <a:noFill/>
          </a:ln>
        </p:spPr>
        <p:txBody>
          <a:bodyPr vert="horz" wrap="square" lIns="0" tIns="0" rIns="0" bIns="0" numCol="1" anchor="t" anchorCtr="0" compatLnSpc="1">
            <a:spAutoFit/>
          </a:bodyPr>
          <a:p>
            <a:pPr defTabSz="963295">
              <a:defRPr/>
            </a:pPr>
            <a:r>
              <a:rPr sz="2800" b="1" dirty="0">
                <a:solidFill>
                  <a:schemeClr val="bg1"/>
                </a:solidFill>
                <a:latin typeface="微软雅黑" charset="-122"/>
                <a:ea typeface="微软雅黑" charset="-122"/>
              </a:rPr>
              <a:t>NavigableString</a:t>
            </a:r>
            <a:endParaRPr lang="zh-CN" altLang="en-US" sz="2800" b="1" dirty="0">
              <a:solidFill>
                <a:schemeClr val="bg1"/>
              </a:solidFill>
              <a:latin typeface="微软雅黑" charset="-122"/>
              <a:ea typeface="微软雅黑" charset="-122"/>
            </a:endParaRPr>
          </a:p>
        </p:txBody>
      </p:sp>
      <p:sp>
        <p:nvSpPr>
          <p:cNvPr id="4" name="文本框 3"/>
          <p:cNvSpPr txBox="1"/>
          <p:nvPr/>
        </p:nvSpPr>
        <p:spPr>
          <a:xfrm>
            <a:off x="4027805" y="1252855"/>
            <a:ext cx="6035040" cy="570865"/>
          </a:xfrm>
          <a:prstGeom prst="rect">
            <a:avLst/>
          </a:prstGeom>
          <a:noFill/>
        </p:spPr>
        <p:txBody>
          <a:bodyPr wrap="square" rtlCol="0" anchor="t">
            <a:spAutoFit/>
          </a:bodyPr>
          <a:p>
            <a:pPr>
              <a:lnSpc>
                <a:spcPct val="130000"/>
              </a:lnSpc>
            </a:pPr>
            <a:r>
              <a:rPr sz="1200" dirty="0">
                <a:solidFill>
                  <a:schemeClr val="bg1"/>
                </a:solidFill>
                <a:latin typeface="微软雅黑" charset="-122"/>
                <a:ea typeface="微软雅黑" charset="-122"/>
                <a:cs typeface="微软雅黑" charset="-122"/>
                <a:sym typeface="+mn-ea"/>
              </a:rPr>
              <a:t>NavigableString的意思是可以遍历的字符串，一般被标签包裹在其中的的文本就是NavigableString格式。</a:t>
            </a:r>
            <a:endParaRPr lang="zh-CN" altLang="en-US" sz="1200">
              <a:solidFill>
                <a:schemeClr val="bg1"/>
              </a:solidFill>
              <a:latin typeface="微软雅黑" charset="-122"/>
              <a:ea typeface="微软雅黑" charset="-122"/>
              <a:cs typeface="微软雅黑" charset="-122"/>
            </a:endParaRPr>
          </a:p>
        </p:txBody>
      </p:sp>
      <p:pic>
        <p:nvPicPr>
          <p:cNvPr id="6" name="图片 5"/>
          <p:cNvPicPr>
            <a:picLocks noChangeAspect="1"/>
          </p:cNvPicPr>
          <p:nvPr/>
        </p:nvPicPr>
        <p:blipFill>
          <a:blip r:embed="rId1"/>
          <a:stretch>
            <a:fillRect/>
          </a:stretch>
        </p:blipFill>
        <p:spPr>
          <a:xfrm>
            <a:off x="5001895" y="2061845"/>
            <a:ext cx="3724275" cy="1381125"/>
          </a:xfrm>
          <a:prstGeom prst="rect">
            <a:avLst/>
          </a:prstGeom>
        </p:spPr>
      </p:pic>
      <p:sp>
        <p:nvSpPr>
          <p:cNvPr id="7" name="矩形 6"/>
          <p:cNvSpPr/>
          <p:nvPr/>
        </p:nvSpPr>
        <p:spPr>
          <a:xfrm>
            <a:off x="5570220" y="3837305"/>
            <a:ext cx="2949575" cy="430530"/>
          </a:xfrm>
          <a:prstGeom prst="rect">
            <a:avLst/>
          </a:prstGeom>
          <a:noFill/>
          <a:ln>
            <a:noFill/>
          </a:ln>
        </p:spPr>
        <p:txBody>
          <a:bodyPr vert="horz" wrap="square" lIns="0" tIns="0" rIns="0" bIns="0" numCol="1" anchor="t" anchorCtr="0" compatLnSpc="1">
            <a:spAutoFit/>
          </a:bodyPr>
          <a:p>
            <a:pPr defTabSz="963295">
              <a:defRPr/>
            </a:pPr>
            <a:r>
              <a:rPr sz="2800" b="1" dirty="0">
                <a:solidFill>
                  <a:schemeClr val="bg1"/>
                </a:solidFill>
                <a:latin typeface="微软雅黑" charset="-122"/>
                <a:ea typeface="微软雅黑" charset="-122"/>
              </a:rPr>
              <a:t>BeautifulSoup</a:t>
            </a:r>
            <a:endParaRPr sz="2800" b="1" dirty="0">
              <a:solidFill>
                <a:schemeClr val="bg1"/>
              </a:solidFill>
              <a:latin typeface="微软雅黑" charset="-122"/>
              <a:ea typeface="微软雅黑" charset="-122"/>
            </a:endParaRPr>
          </a:p>
        </p:txBody>
      </p:sp>
      <p:sp>
        <p:nvSpPr>
          <p:cNvPr id="8" name="文本框 7"/>
          <p:cNvSpPr txBox="1"/>
          <p:nvPr/>
        </p:nvSpPr>
        <p:spPr>
          <a:xfrm>
            <a:off x="5208905" y="4465955"/>
            <a:ext cx="3310890" cy="330835"/>
          </a:xfrm>
          <a:prstGeom prst="rect">
            <a:avLst/>
          </a:prstGeom>
          <a:noFill/>
        </p:spPr>
        <p:txBody>
          <a:bodyPr wrap="square" rtlCol="0" anchor="t">
            <a:spAutoFit/>
          </a:bodyPr>
          <a:p>
            <a:pPr>
              <a:lnSpc>
                <a:spcPct val="130000"/>
              </a:lnSpc>
            </a:pPr>
            <a:r>
              <a:rPr sz="1200" dirty="0">
                <a:solidFill>
                  <a:schemeClr val="bg1"/>
                </a:solidFill>
                <a:latin typeface="微软雅黑" charset="-122"/>
                <a:ea typeface="微软雅黑" charset="-122"/>
                <a:cs typeface="微软雅黑" charset="-122"/>
                <a:sym typeface="+mn-ea"/>
              </a:rPr>
              <a:t>BeautifulSoup对象就是解析网页获得的对象。</a:t>
            </a:r>
            <a:endParaRPr lang="zh-CN" altLang="en-US" sz="1200">
              <a:solidFill>
                <a:schemeClr val="bg1"/>
              </a:solidFill>
              <a:latin typeface="微软雅黑" charset="-122"/>
              <a:ea typeface="微软雅黑" charset="-122"/>
              <a:cs typeface="微软雅黑" charset="-122"/>
            </a:endParaRPr>
          </a:p>
        </p:txBody>
      </p:sp>
      <p:sp>
        <p:nvSpPr>
          <p:cNvPr id="9" name="矩形 8"/>
          <p:cNvSpPr/>
          <p:nvPr/>
        </p:nvSpPr>
        <p:spPr>
          <a:xfrm>
            <a:off x="5927725" y="5240655"/>
            <a:ext cx="1873885" cy="430530"/>
          </a:xfrm>
          <a:prstGeom prst="rect">
            <a:avLst/>
          </a:prstGeom>
          <a:noFill/>
          <a:ln>
            <a:noFill/>
          </a:ln>
        </p:spPr>
        <p:txBody>
          <a:bodyPr vert="horz" wrap="square" lIns="0" tIns="0" rIns="0" bIns="0" numCol="1" anchor="t" anchorCtr="0" compatLnSpc="1">
            <a:spAutoFit/>
          </a:bodyPr>
          <a:p>
            <a:pPr defTabSz="963295">
              <a:defRPr/>
            </a:pPr>
            <a:r>
              <a:rPr sz="2800" b="1" dirty="0">
                <a:solidFill>
                  <a:schemeClr val="bg1"/>
                </a:solidFill>
                <a:latin typeface="微软雅黑" charset="-122"/>
                <a:ea typeface="微软雅黑" charset="-122"/>
              </a:rPr>
              <a:t>Comment</a:t>
            </a:r>
            <a:endParaRPr sz="2800" b="1" dirty="0">
              <a:solidFill>
                <a:schemeClr val="bg1"/>
              </a:solidFill>
              <a:latin typeface="微软雅黑" charset="-122"/>
              <a:ea typeface="微软雅黑" charset="-122"/>
            </a:endParaRPr>
          </a:p>
        </p:txBody>
      </p:sp>
      <p:sp>
        <p:nvSpPr>
          <p:cNvPr id="11" name="文本框 10"/>
          <p:cNvSpPr txBox="1"/>
          <p:nvPr/>
        </p:nvSpPr>
        <p:spPr>
          <a:xfrm>
            <a:off x="5199380" y="5897880"/>
            <a:ext cx="3691255" cy="330835"/>
          </a:xfrm>
          <a:prstGeom prst="rect">
            <a:avLst/>
          </a:prstGeom>
          <a:noFill/>
        </p:spPr>
        <p:txBody>
          <a:bodyPr wrap="square" rtlCol="0" anchor="t">
            <a:spAutoFit/>
          </a:bodyPr>
          <a:p>
            <a:pPr>
              <a:lnSpc>
                <a:spcPct val="130000"/>
              </a:lnSpc>
            </a:pPr>
            <a:r>
              <a:rPr sz="1200" dirty="0">
                <a:solidFill>
                  <a:schemeClr val="bg1"/>
                </a:solidFill>
                <a:latin typeface="微软雅黑" charset="-122"/>
                <a:ea typeface="微软雅黑" charset="-122"/>
                <a:cs typeface="微软雅黑" charset="-122"/>
                <a:sym typeface="+mn-ea"/>
              </a:rPr>
              <a:t>Comment指的是在网页中的注释以及特殊字符串。</a:t>
            </a:r>
            <a:endParaRPr sz="1200" dirty="0">
              <a:solidFill>
                <a:schemeClr val="bg1"/>
              </a:solidFill>
              <a:latin typeface="微软雅黑" charset="-122"/>
              <a:ea typeface="微软雅黑" charset="-122"/>
              <a:cs typeface="微软雅黑"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par>
                          <p:cTn id="11" fill="hold">
                            <p:stCondLst>
                              <p:cond delay="144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by="(-#ppt_w*2)" calcmode="lin" valueType="num">
                                      <p:cBhvr rctx="PPT">
                                        <p:cTn id="14" dur="300" autoRev="1" fill="hold">
                                          <p:stCondLst>
                                            <p:cond delay="0"/>
                                          </p:stCondLst>
                                        </p:cTn>
                                        <p:tgtEl>
                                          <p:spTgt spid="7"/>
                                        </p:tgtEl>
                                        <p:attrNameLst>
                                          <p:attrName>ppt_w</p:attrName>
                                        </p:attrNameLst>
                                      </p:cBhvr>
                                    </p:anim>
                                    <p:anim by="(#ppt_w*0.50)" calcmode="lin" valueType="num">
                                      <p:cBhvr>
                                        <p:cTn id="15" dur="300" decel="50000" autoRev="1" fill="hold">
                                          <p:stCondLst>
                                            <p:cond delay="0"/>
                                          </p:stCondLst>
                                        </p:cTn>
                                        <p:tgtEl>
                                          <p:spTgt spid="7"/>
                                        </p:tgtEl>
                                        <p:attrNameLst>
                                          <p:attrName>ppt_x</p:attrName>
                                        </p:attrNameLst>
                                      </p:cBhvr>
                                    </p:anim>
                                    <p:anim from="(-#ppt_h/2)" to="(#ppt_y)" calcmode="lin" valueType="num">
                                      <p:cBhvr>
                                        <p:cTn id="16" dur="600" fill="hold">
                                          <p:stCondLst>
                                            <p:cond delay="0"/>
                                          </p:stCondLst>
                                        </p:cTn>
                                        <p:tgtEl>
                                          <p:spTgt spid="7"/>
                                        </p:tgtEl>
                                        <p:attrNameLst>
                                          <p:attrName>ppt_y</p:attrName>
                                        </p:attrNameLst>
                                      </p:cBhvr>
                                    </p:anim>
                                    <p:animRot by="21600000">
                                      <p:cBhvr>
                                        <p:cTn id="17" dur="600" fill="hold">
                                          <p:stCondLst>
                                            <p:cond delay="0"/>
                                          </p:stCondLst>
                                        </p:cTn>
                                        <p:tgtEl>
                                          <p:spTgt spid="7"/>
                                        </p:tgtEl>
                                        <p:attrNameLst>
                                          <p:attrName>r</p:attrName>
                                        </p:attrNameLst>
                                      </p:cBhvr>
                                    </p:animRot>
                                  </p:childTnLst>
                                </p:cTn>
                              </p:par>
                            </p:childTnLst>
                          </p:cTn>
                        </p:par>
                        <p:par>
                          <p:cTn id="18" fill="hold">
                            <p:stCondLst>
                              <p:cond delay="276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300" autoRev="1" fill="hold">
                                          <p:stCondLst>
                                            <p:cond delay="0"/>
                                          </p:stCondLst>
                                        </p:cTn>
                                        <p:tgtEl>
                                          <p:spTgt spid="9"/>
                                        </p:tgtEl>
                                        <p:attrNameLst>
                                          <p:attrName>ppt_w</p:attrName>
                                        </p:attrNameLst>
                                      </p:cBhvr>
                                    </p:anim>
                                    <p:anim by="(#ppt_w*0.50)" calcmode="lin" valueType="num">
                                      <p:cBhvr>
                                        <p:cTn id="22" dur="300" decel="50000" autoRev="1" fill="hold">
                                          <p:stCondLst>
                                            <p:cond delay="0"/>
                                          </p:stCondLst>
                                        </p:cTn>
                                        <p:tgtEl>
                                          <p:spTgt spid="9"/>
                                        </p:tgtEl>
                                        <p:attrNameLst>
                                          <p:attrName>ppt_x</p:attrName>
                                        </p:attrNameLst>
                                      </p:cBhvr>
                                    </p:anim>
                                    <p:anim from="(-#ppt_h/2)" to="(#ppt_y)" calcmode="lin" valueType="num">
                                      <p:cBhvr>
                                        <p:cTn id="23" dur="600" fill="hold">
                                          <p:stCondLst>
                                            <p:cond delay="0"/>
                                          </p:stCondLst>
                                        </p:cTn>
                                        <p:tgtEl>
                                          <p:spTgt spid="9"/>
                                        </p:tgtEl>
                                        <p:attrNameLst>
                                          <p:attrName>ppt_y</p:attrName>
                                        </p:attrNameLst>
                                      </p:cBhvr>
                                    </p:anim>
                                    <p:animRot by="21600000">
                                      <p:cBhvr>
                                        <p:cTn id="24" dur="6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TWO</a:t>
              </a:r>
              <a:endParaRPr kumimoji="1" lang="zh-CN" altLang="en-US" sz="6000" b="1" dirty="0">
                <a:solidFill>
                  <a:schemeClr val="bg1"/>
                </a:solidFill>
                <a:latin typeface="微软雅黑" charset="-122"/>
              </a:endParaRPr>
            </a:p>
          </p:txBody>
        </p:sp>
      </p:grpSp>
      <p:sp>
        <p:nvSpPr>
          <p:cNvPr id="5" name="文本框 4"/>
          <p:cNvSpPr txBox="1"/>
          <p:nvPr/>
        </p:nvSpPr>
        <p:spPr>
          <a:xfrm>
            <a:off x="2853055" y="3322320"/>
            <a:ext cx="6739890" cy="1322070"/>
          </a:xfrm>
          <a:prstGeom prst="rect">
            <a:avLst/>
          </a:prstGeom>
          <a:noFill/>
          <a:ln>
            <a:noFill/>
          </a:ln>
        </p:spPr>
        <p:txBody>
          <a:bodyPr wrap="square" rtlCol="0">
            <a:spAutoFit/>
          </a:bodyPr>
          <a:lstStyle/>
          <a:p>
            <a:pPr algn="ctr"/>
            <a:r>
              <a:rPr kumimoji="1" lang="en-US" altLang="zh-CN" sz="8000" b="1" dirty="0" smtClean="0">
                <a:solidFill>
                  <a:schemeClr val="bg1"/>
                </a:solidFill>
                <a:latin typeface="微软雅黑" charset="-122"/>
                <a:ea typeface="微软雅黑" charset="-122"/>
                <a:cs typeface="微软雅黑" charset="-122"/>
              </a:rPr>
              <a:t>XPath</a:t>
            </a:r>
            <a:endParaRPr kumimoji="1" lang="zh-CN" altLang="en-US"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en-US" dirty="0">
                <a:ea typeface="微软雅黑" charset="-122"/>
                <a:cs typeface="微软雅黑" charset="-122"/>
                <a:sym typeface="+mn-ea"/>
              </a:rPr>
              <a:t>XPath</a:t>
            </a:r>
            <a:endParaRPr kumimoji="1" 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12" name="矩形 11"/>
          <p:cNvSpPr/>
          <p:nvPr/>
        </p:nvSpPr>
        <p:spPr>
          <a:xfrm>
            <a:off x="1017163" y="4910295"/>
            <a:ext cx="10221849" cy="1198880"/>
          </a:xfrm>
          <a:prstGeom prst="rect">
            <a:avLst/>
          </a:prstGeom>
        </p:spPr>
        <p:txBody>
          <a:bodyPr wrap="square">
            <a:spAutoFit/>
          </a:bodyPr>
          <a:p>
            <a:r>
              <a:rPr lang="zh-CN" altLang="en-US" dirty="0">
                <a:solidFill>
                  <a:schemeClr val="bg1"/>
                </a:solidFill>
                <a:latin typeface="微软雅黑" charset="-122"/>
                <a:ea typeface="微软雅黑" charset="-122"/>
              </a:rPr>
              <a:t>在python中很多库都提供XPath的功能，但是最流行的还是lxml这个库，效率最高。在之前BeautifulSoup中我们也介绍了lxml是如何安装的。</a:t>
            </a:r>
            <a:endParaRPr lang="zh-CN" altLang="en-US" dirty="0">
              <a:solidFill>
                <a:schemeClr val="bg1"/>
              </a:solidFill>
              <a:latin typeface="微软雅黑" charset="-122"/>
              <a:ea typeface="微软雅黑" charset="-122"/>
            </a:endParaRPr>
          </a:p>
          <a:p>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pip install lxml</a:t>
            </a:r>
            <a:endParaRPr lang="zh-CN" altLang="en-US" dirty="0">
              <a:solidFill>
                <a:schemeClr val="bg1"/>
              </a:solidFill>
              <a:latin typeface="微软雅黑" charset="-122"/>
              <a:ea typeface="微软雅黑" charset="-122"/>
            </a:endParaRPr>
          </a:p>
        </p:txBody>
      </p:sp>
      <p:sp>
        <p:nvSpPr>
          <p:cNvPr id="32" name="右箭头 34"/>
          <p:cNvSpPr/>
          <p:nvPr/>
        </p:nvSpPr>
        <p:spPr>
          <a:xfrm>
            <a:off x="2139388" y="3827908"/>
            <a:ext cx="2963192" cy="691151"/>
          </a:xfrm>
          <a:prstGeom prst="rightArrow">
            <a:avLst>
              <a:gd name="adj1" fmla="val 72581"/>
              <a:gd name="adj2" fmla="val 46774"/>
            </a:avLst>
          </a:prstGeom>
          <a:solidFill>
            <a:sysClr val="window" lastClr="FFFFFF">
              <a:lumMod val="95000"/>
            </a:sysClr>
          </a:solidFill>
          <a:ln w="12700" cap="flat" cmpd="sng" algn="ctr">
            <a:solidFill>
              <a:sysClr val="window" lastClr="FFFFFF">
                <a:lumMod val="75000"/>
              </a:sysClr>
            </a:solidFill>
            <a:prstDash val="solid"/>
          </a:ln>
          <a:effectLst/>
        </p:spPr>
        <p:txBody>
          <a:bodyPr lIns="128507" tIns="64254" rIns="128507" bIns="64254" anchor="ctr"/>
          <a:p>
            <a:pPr algn="ctr" defTabSz="1285240">
              <a:defRPr/>
            </a:pPr>
            <a:endParaRPr lang="zh-CN" altLang="en-US" sz="3375" kern="0">
              <a:solidFill>
                <a:schemeClr val="bg1"/>
              </a:solidFill>
              <a:latin typeface="微软雅黑" charset="-122"/>
              <a:ea typeface="微软雅黑" charset="-122"/>
            </a:endParaRPr>
          </a:p>
        </p:txBody>
      </p:sp>
      <p:grpSp>
        <p:nvGrpSpPr>
          <p:cNvPr id="33" name="组合 32"/>
          <p:cNvGrpSpPr/>
          <p:nvPr/>
        </p:nvGrpSpPr>
        <p:grpSpPr>
          <a:xfrm>
            <a:off x="675643" y="3827908"/>
            <a:ext cx="2798077" cy="691151"/>
            <a:chOff x="914400" y="3704035"/>
            <a:chExt cx="1990726" cy="491728"/>
          </a:xfrm>
          <a:solidFill>
            <a:srgbClr val="8D86BA"/>
          </a:solidFill>
        </p:grpSpPr>
        <p:sp>
          <p:nvSpPr>
            <p:cNvPr id="34" name="直角三角形 33"/>
            <p:cNvSpPr/>
            <p:nvPr/>
          </p:nvSpPr>
          <p:spPr>
            <a:xfrm flipV="1">
              <a:off x="2794001" y="4119563"/>
              <a:ext cx="111125" cy="76200"/>
            </a:xfrm>
            <a:prstGeom prst="rtTriangle">
              <a:avLst/>
            </a:prstGeom>
            <a:grpFill/>
            <a:ln w="12700" cap="flat" cmpd="sng" algn="ctr">
              <a:noFill/>
              <a:prstDash val="solid"/>
            </a:ln>
            <a:effectLst/>
          </p:spPr>
          <p:txBody>
            <a:bodyPr anchor="ctr"/>
            <a:p>
              <a:pPr algn="ctr" defTabSz="1285240">
                <a:defRPr/>
              </a:pPr>
              <a:endParaRPr lang="zh-CN" altLang="en-US" sz="3375" kern="0">
                <a:solidFill>
                  <a:schemeClr val="bg1"/>
                </a:solidFill>
                <a:latin typeface="微软雅黑" charset="-122"/>
                <a:ea typeface="微软雅黑" charset="-122"/>
              </a:endParaRPr>
            </a:p>
          </p:txBody>
        </p:sp>
        <p:sp>
          <p:nvSpPr>
            <p:cNvPr id="35" name="直角三角形 34"/>
            <p:cNvSpPr/>
            <p:nvPr/>
          </p:nvSpPr>
          <p:spPr>
            <a:xfrm>
              <a:off x="2794001" y="3704035"/>
              <a:ext cx="111125" cy="76200"/>
            </a:xfrm>
            <a:prstGeom prst="rtTriangle">
              <a:avLst/>
            </a:prstGeom>
            <a:grpFill/>
            <a:ln w="12700" cap="flat" cmpd="sng" algn="ctr">
              <a:noFill/>
              <a:prstDash val="solid"/>
            </a:ln>
            <a:effectLst/>
          </p:spPr>
          <p:txBody>
            <a:bodyPr anchor="ctr"/>
            <a:p>
              <a:pPr algn="ctr" defTabSz="1285240">
                <a:defRPr/>
              </a:pPr>
              <a:endParaRPr lang="zh-CN" altLang="en-US" sz="3375" kern="0">
                <a:solidFill>
                  <a:schemeClr val="bg1"/>
                </a:solidFill>
                <a:latin typeface="微软雅黑" charset="-122"/>
                <a:ea typeface="微软雅黑" charset="-122"/>
              </a:endParaRPr>
            </a:p>
          </p:txBody>
        </p:sp>
        <p:sp>
          <p:nvSpPr>
            <p:cNvPr id="36" name="矩形 35"/>
            <p:cNvSpPr/>
            <p:nvPr/>
          </p:nvSpPr>
          <p:spPr>
            <a:xfrm>
              <a:off x="914400" y="3704035"/>
              <a:ext cx="1879600" cy="491728"/>
            </a:xfrm>
            <a:prstGeom prst="rect">
              <a:avLst/>
            </a:prstGeom>
            <a:grpFill/>
            <a:ln w="12700" cap="flat" cmpd="sng" algn="ctr">
              <a:noFill/>
              <a:prstDash val="solid"/>
            </a:ln>
            <a:effectLst/>
          </p:spPr>
          <p:txBody>
            <a:bodyPr anchor="ctr"/>
            <a:p>
              <a:pPr algn="ctr" defTabSz="1285240">
                <a:defRPr/>
              </a:pPr>
              <a:r>
                <a:rPr lang="zh-CN" altLang="en-US" sz="2250" kern="0" dirty="0">
                  <a:solidFill>
                    <a:schemeClr val="bg1"/>
                  </a:solidFill>
                  <a:latin typeface="微软雅黑" charset="-122"/>
                  <a:ea typeface="微软雅黑" charset="-122"/>
                </a:rPr>
                <a:t>安装</a:t>
              </a:r>
              <a:endParaRPr lang="zh-CN" altLang="en-US" sz="2250" kern="0" dirty="0">
                <a:solidFill>
                  <a:schemeClr val="bg1"/>
                </a:solidFill>
                <a:latin typeface="微软雅黑" charset="-122"/>
                <a:ea typeface="微软雅黑" charset="-122"/>
              </a:endParaRPr>
            </a:p>
          </p:txBody>
        </p:sp>
      </p:grpSp>
      <p:sp>
        <p:nvSpPr>
          <p:cNvPr id="24" name="圆角矩形 26"/>
          <p:cNvSpPr/>
          <p:nvPr/>
        </p:nvSpPr>
        <p:spPr>
          <a:xfrm>
            <a:off x="640172" y="1607059"/>
            <a:ext cx="10381693" cy="1605188"/>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bg1"/>
              </a:solidFill>
              <a:latin typeface="微软雅黑" charset="-122"/>
              <a:ea typeface="微软雅黑" charset="-122"/>
              <a:cs typeface="+mn-ea"/>
              <a:sym typeface="Arial" pitchFamily="34" charset="0"/>
            </a:endParaRPr>
          </a:p>
        </p:txBody>
      </p:sp>
      <p:sp>
        <p:nvSpPr>
          <p:cNvPr id="30" name="矩形 93"/>
          <p:cNvSpPr/>
          <p:nvPr/>
        </p:nvSpPr>
        <p:spPr>
          <a:xfrm rot="10800000">
            <a:off x="10669831" y="2867921"/>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bg1"/>
              </a:solidFill>
              <a:latin typeface="微软雅黑" charset="-122"/>
              <a:ea typeface="微软雅黑" charset="-122"/>
              <a:cs typeface="+mn-ea"/>
              <a:sym typeface="Arial" pitchFamily="34" charset="0"/>
            </a:endParaRPr>
          </a:p>
        </p:txBody>
      </p:sp>
      <p:sp>
        <p:nvSpPr>
          <p:cNvPr id="27" name="矩形 26"/>
          <p:cNvSpPr/>
          <p:nvPr/>
        </p:nvSpPr>
        <p:spPr>
          <a:xfrm>
            <a:off x="5602605" y="259715"/>
            <a:ext cx="1051560"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简介</a:t>
            </a:r>
            <a:endParaRPr lang="zh-CN" altLang="en-US" sz="2800" b="1" dirty="0">
              <a:solidFill>
                <a:schemeClr val="bg1"/>
              </a:solidFill>
              <a:latin typeface="微软雅黑" charset="-122"/>
              <a:ea typeface="微软雅黑" charset="-122"/>
            </a:endParaRPr>
          </a:p>
        </p:txBody>
      </p:sp>
      <p:sp>
        <p:nvSpPr>
          <p:cNvPr id="5" name="文本框 4"/>
          <p:cNvSpPr txBox="1"/>
          <p:nvPr/>
        </p:nvSpPr>
        <p:spPr>
          <a:xfrm>
            <a:off x="1298575" y="1868170"/>
            <a:ext cx="9065260" cy="132207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XPath 是一门在 XML 文档中查找信息的语言。XPath 可用来在 XML 文档中对元素和属性进行遍历。</a:t>
            </a:r>
            <a:endParaRPr lang="zh-CN" altLang="en-US" sz="2000">
              <a:solidFill>
                <a:schemeClr val="bg1"/>
              </a:solidFill>
              <a:latin typeface="微软雅黑" charset="-122"/>
              <a:ea typeface="微软雅黑" charset="-122"/>
              <a:cs typeface="微软雅黑" charset="-122"/>
            </a:endParaRP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相比于BeautifulSoup，Xpath在提取数据时会更有效率。</a:t>
            </a:r>
            <a:endParaRPr lang="zh-CN" altLang="en-US" sz="2000">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anim calcmode="lin" valueType="num">
                                      <p:cBhvr>
                                        <p:cTn id="10" dur="500" fill="hold"/>
                                        <p:tgtEl>
                                          <p:spTgt spid="30"/>
                                        </p:tgtEl>
                                        <p:attrNameLst>
                                          <p:attrName>ppt_x</p:attrName>
                                        </p:attrNameLst>
                                      </p:cBhvr>
                                      <p:tavLst>
                                        <p:tav tm="0">
                                          <p:val>
                                            <p:fltVal val="0.5"/>
                                          </p:val>
                                        </p:tav>
                                        <p:tav tm="100000">
                                          <p:val>
                                            <p:strVal val="#ppt_x"/>
                                          </p:val>
                                        </p:tav>
                                      </p:tavLst>
                                    </p:anim>
                                    <p:anim calcmode="lin" valueType="num">
                                      <p:cBhvr>
                                        <p:cTn id="11" dur="500" fill="hold"/>
                                        <p:tgtEl>
                                          <p:spTgt spid="30"/>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childTnLst>
                          </p:cTn>
                        </p:par>
                        <p:par>
                          <p:cTn id="30" fill="hold">
                            <p:stCondLst>
                              <p:cond delay="5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27"/>
                                        </p:tgtEl>
                                        <p:attrNameLst>
                                          <p:attrName>style.visibility</p:attrName>
                                        </p:attrNameLst>
                                      </p:cBhvr>
                                      <p:to>
                                        <p:strVal val="visible"/>
                                      </p:to>
                                    </p:set>
                                    <p:anim by="(-#ppt_w*2)" calcmode="lin" valueType="num">
                                      <p:cBhvr rctx="PPT">
                                        <p:cTn id="33" dur="300" autoRev="1" fill="hold">
                                          <p:stCondLst>
                                            <p:cond delay="0"/>
                                          </p:stCondLst>
                                        </p:cTn>
                                        <p:tgtEl>
                                          <p:spTgt spid="27"/>
                                        </p:tgtEl>
                                        <p:attrNameLst>
                                          <p:attrName>ppt_w</p:attrName>
                                        </p:attrNameLst>
                                      </p:cBhvr>
                                    </p:anim>
                                    <p:anim by="(#ppt_w*0.50)" calcmode="lin" valueType="num">
                                      <p:cBhvr>
                                        <p:cTn id="34" dur="300" decel="50000" autoRev="1" fill="hold">
                                          <p:stCondLst>
                                            <p:cond delay="0"/>
                                          </p:stCondLst>
                                        </p:cTn>
                                        <p:tgtEl>
                                          <p:spTgt spid="27"/>
                                        </p:tgtEl>
                                        <p:attrNameLst>
                                          <p:attrName>ppt_x</p:attrName>
                                        </p:attrNameLst>
                                      </p:cBhvr>
                                    </p:anim>
                                    <p:anim from="(-#ppt_h/2)" to="(#ppt_y)" calcmode="lin" valueType="num">
                                      <p:cBhvr>
                                        <p:cTn id="35" dur="600" fill="hold">
                                          <p:stCondLst>
                                            <p:cond delay="0"/>
                                          </p:stCondLst>
                                        </p:cTn>
                                        <p:tgtEl>
                                          <p:spTgt spid="27"/>
                                        </p:tgtEl>
                                        <p:attrNameLst>
                                          <p:attrName>ppt_y</p:attrName>
                                        </p:attrNameLst>
                                      </p:cBhvr>
                                    </p:anim>
                                    <p:animRot by="21600000">
                                      <p:cBhvr>
                                        <p:cTn id="36"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2" grpId="0" bldLvl="0" animBg="1"/>
      <p:bldP spid="24" grpId="0" bldLvl="0" animBg="1"/>
      <p:bldP spid="30" grpId="0" bldLvl="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en-US" dirty="0">
                <a:ea typeface="微软雅黑" charset="-122"/>
                <a:cs typeface="微软雅黑" charset="-122"/>
                <a:sym typeface="+mn-ea"/>
              </a:rPr>
              <a:t>XPath</a:t>
            </a:r>
            <a:endParaRPr kumimoji="1" 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12" name="矩形 11"/>
          <p:cNvSpPr/>
          <p:nvPr/>
        </p:nvSpPr>
        <p:spPr>
          <a:xfrm>
            <a:off x="1008273" y="1147920"/>
            <a:ext cx="10221849" cy="922020"/>
          </a:xfrm>
          <a:prstGeom prst="rect">
            <a:avLst/>
          </a:prstGeom>
        </p:spPr>
        <p:txBody>
          <a:bodyPr wrap="square">
            <a:spAutoFit/>
          </a:bodyPr>
          <a:p>
            <a:r>
              <a:rPr lang="zh-CN" altLang="en-US" dirty="0">
                <a:solidFill>
                  <a:schemeClr val="bg1"/>
                </a:solidFill>
                <a:latin typeface="微软雅黑" charset="-122"/>
                <a:ea typeface="微软雅黑" charset="-122"/>
              </a:rPr>
              <a:t>XPath 使用路径表达式在 XML/HTML 文档中选取节点。节点是通过沿着路径或者 step 来选取的。</a:t>
            </a:r>
            <a:endParaRPr lang="zh-CN" altLang="en-US" dirty="0">
              <a:solidFill>
                <a:schemeClr val="bg1"/>
              </a:solidFill>
              <a:latin typeface="微软雅黑" charset="-122"/>
              <a:ea typeface="微软雅黑" charset="-122"/>
            </a:endParaRPr>
          </a:p>
          <a:p>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下面列出了最有用的路径表达式：</a:t>
            </a:r>
            <a:endParaRPr lang="zh-CN" altLang="en-US" dirty="0">
              <a:solidFill>
                <a:schemeClr val="bg1"/>
              </a:solidFill>
              <a:latin typeface="微软雅黑" charset="-122"/>
              <a:ea typeface="微软雅黑" charset="-122"/>
            </a:endParaRPr>
          </a:p>
        </p:txBody>
      </p:sp>
      <p:sp>
        <p:nvSpPr>
          <p:cNvPr id="27" name="矩形 26"/>
          <p:cNvSpPr/>
          <p:nvPr/>
        </p:nvSpPr>
        <p:spPr>
          <a:xfrm>
            <a:off x="5584190" y="259715"/>
            <a:ext cx="106997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语法</a:t>
            </a:r>
            <a:endParaRPr lang="zh-CN" altLang="en-US" sz="2800" b="1" dirty="0">
              <a:solidFill>
                <a:schemeClr val="bg1"/>
              </a:solidFill>
              <a:latin typeface="微软雅黑" charset="-122"/>
              <a:ea typeface="微软雅黑" charset="-122"/>
            </a:endParaRPr>
          </a:p>
        </p:txBody>
      </p:sp>
      <p:graphicFrame>
        <p:nvGraphicFramePr>
          <p:cNvPr id="3" name="表格 2"/>
          <p:cNvGraphicFramePr/>
          <p:nvPr/>
        </p:nvGraphicFramePr>
        <p:xfrm>
          <a:off x="1829435" y="2743200"/>
          <a:ext cx="8533130" cy="2667000"/>
        </p:xfrm>
        <a:graphic>
          <a:graphicData uri="http://schemas.openxmlformats.org/drawingml/2006/table">
            <a:tbl>
              <a:tblPr firstRow="1" bandRow="1">
                <a:tableStyleId>{5C22544A-7EE6-4342-B048-85BDC9FD1C3A}</a:tableStyleId>
              </a:tblPr>
              <a:tblGrid>
                <a:gridCol w="1923415"/>
                <a:gridCol w="6609715"/>
              </a:tblGrid>
              <a:tr h="381000">
                <a:tc>
                  <a:txBody>
                    <a:bodyPr/>
                    <a:p>
                      <a:pPr algn="ctr">
                        <a:buNone/>
                      </a:pPr>
                      <a:r>
                        <a:rPr lang="zh-CN" altLang="en-US" sz="1800">
                          <a:latin typeface="微软雅黑" charset="-122"/>
                          <a:ea typeface="微软雅黑" charset="-122"/>
                        </a:rPr>
                        <a:t>表达式</a:t>
                      </a:r>
                      <a:endParaRPr lang="zh-CN" altLang="en-US" sz="1800">
                        <a:latin typeface="微软雅黑" charset="-122"/>
                        <a:ea typeface="微软雅黑" charset="-122"/>
                      </a:endParaRPr>
                    </a:p>
                  </a:txBody>
                  <a:tcPr/>
                </a:tc>
                <a:tc>
                  <a:txBody>
                    <a:bodyPr/>
                    <a:p>
                      <a:pPr algn="ctr">
                        <a:buNone/>
                      </a:pPr>
                      <a:r>
                        <a:rPr lang="zh-CN" altLang="en-US" sz="1800">
                          <a:latin typeface="微软雅黑" charset="-122"/>
                          <a:ea typeface="微软雅黑" charset="-122"/>
                        </a:rPr>
                        <a:t>描述</a:t>
                      </a:r>
                      <a:endParaRPr lang="zh-CN" altLang="en-US" sz="1800">
                        <a:latin typeface="微软雅黑" charset="-122"/>
                        <a:ea typeface="微软雅黑" charset="-122"/>
                      </a:endParaRPr>
                    </a:p>
                  </a:txBody>
                  <a:tcPr/>
                </a:tc>
              </a:tr>
              <a:tr h="381000">
                <a:tc>
                  <a:txBody>
                    <a:bodyPr/>
                    <a:p>
                      <a:pPr>
                        <a:buNone/>
                      </a:pPr>
                      <a:r>
                        <a:rPr lang="zh-CN" altLang="en-US">
                          <a:latin typeface="微软雅黑" charset="-122"/>
                          <a:ea typeface="微软雅黑" charset="-122"/>
                        </a:rPr>
                        <a:t>nodename</a:t>
                      </a:r>
                      <a:endParaRPr lang="zh-CN" altLang="en-US">
                        <a:latin typeface="微软雅黑" charset="-122"/>
                        <a:ea typeface="微软雅黑" charset="-122"/>
                      </a:endParaRPr>
                    </a:p>
                  </a:txBody>
                  <a:tcPr/>
                </a:tc>
                <a:tc>
                  <a:txBody>
                    <a:bodyPr/>
                    <a:p>
                      <a:pPr>
                        <a:buNone/>
                      </a:pPr>
                      <a:r>
                        <a:rPr lang="zh-CN" altLang="en-US">
                          <a:latin typeface="微软雅黑" charset="-122"/>
                          <a:ea typeface="微软雅黑" charset="-122"/>
                        </a:rPr>
                        <a:t>选取当前节点的所有nodename子节点</a:t>
                      </a:r>
                      <a:endParaRPr lang="zh-CN" altLang="en-US">
                        <a:latin typeface="微软雅黑" charset="-122"/>
                        <a:ea typeface="微软雅黑" charset="-122"/>
                      </a:endParaRPr>
                    </a:p>
                  </a:txBody>
                  <a:tcPr/>
                </a:tc>
              </a:tr>
              <a:tr h="381000">
                <a:tc>
                  <a:txBody>
                    <a:bodyPr/>
                    <a:p>
                      <a:pPr>
                        <a:buNone/>
                      </a:pPr>
                      <a:r>
                        <a:rPr lang="zh-CN" altLang="en-US">
                          <a:latin typeface="微软雅黑" charset="-122"/>
                          <a:ea typeface="微软雅黑" charset="-122"/>
                        </a:rPr>
                        <a:t>/</a:t>
                      </a:r>
                      <a:endParaRPr lang="zh-CN" altLang="en-US">
                        <a:latin typeface="微软雅黑" charset="-122"/>
                        <a:ea typeface="微软雅黑" charset="-122"/>
                      </a:endParaRPr>
                    </a:p>
                  </a:txBody>
                  <a:tcPr/>
                </a:tc>
                <a:tc>
                  <a:txBody>
                    <a:bodyPr/>
                    <a:p>
                      <a:pPr>
                        <a:buNone/>
                      </a:pPr>
                      <a:r>
                        <a:rPr lang="zh-CN" altLang="en-US">
                          <a:latin typeface="微软雅黑" charset="-122"/>
                          <a:ea typeface="微软雅黑" charset="-122"/>
                        </a:rPr>
                        <a:t>从根节点选取</a:t>
                      </a:r>
                      <a:endParaRPr lang="zh-CN" altLang="en-US">
                        <a:latin typeface="微软雅黑" charset="-122"/>
                        <a:ea typeface="微软雅黑" charset="-122"/>
                      </a:endParaRPr>
                    </a:p>
                  </a:txBody>
                  <a:tcPr/>
                </a:tc>
              </a:tr>
              <a:tr h="381000">
                <a:tc>
                  <a:txBody>
                    <a:bodyPr/>
                    <a:p>
                      <a:pPr>
                        <a:buNone/>
                      </a:pPr>
                      <a:r>
                        <a:rPr lang="zh-CN" altLang="en-US">
                          <a:latin typeface="微软雅黑" charset="-122"/>
                          <a:ea typeface="微软雅黑" charset="-122"/>
                        </a:rPr>
                        <a:t>//</a:t>
                      </a:r>
                      <a:endParaRPr lang="zh-CN" altLang="en-US">
                        <a:latin typeface="微软雅黑" charset="-122"/>
                        <a:ea typeface="微软雅黑" charset="-122"/>
                      </a:endParaRPr>
                    </a:p>
                  </a:txBody>
                  <a:tcPr/>
                </a:tc>
                <a:tc>
                  <a:txBody>
                    <a:bodyPr/>
                    <a:p>
                      <a:pPr>
                        <a:buNone/>
                      </a:pPr>
                      <a:r>
                        <a:rPr lang="zh-CN" altLang="en-US">
                          <a:latin typeface="微软雅黑" charset="-122"/>
                          <a:ea typeface="微软雅黑" charset="-122"/>
                        </a:rPr>
                        <a:t>从匹配选择的当前节点选择文档中的节点，而不考虑它们的位置。</a:t>
                      </a:r>
                      <a:endParaRPr lang="zh-CN" altLang="en-US">
                        <a:latin typeface="微软雅黑" charset="-122"/>
                        <a:ea typeface="微软雅黑" charset="-122"/>
                      </a:endParaRPr>
                    </a:p>
                  </a:txBody>
                  <a:tcPr/>
                </a:tc>
              </a:tr>
              <a:tr h="381000">
                <a:tc>
                  <a:txBody>
                    <a:bodyPr/>
                    <a:p>
                      <a:pPr>
                        <a:buNone/>
                      </a:pPr>
                      <a:r>
                        <a:rPr lang="zh-CN" altLang="en-US">
                          <a:latin typeface="微软雅黑" charset="-122"/>
                          <a:ea typeface="微软雅黑" charset="-122"/>
                        </a:rPr>
                        <a:t>.</a:t>
                      </a:r>
                      <a:endParaRPr lang="zh-CN" altLang="en-US">
                        <a:latin typeface="微软雅黑" charset="-122"/>
                        <a:ea typeface="微软雅黑" charset="-122"/>
                      </a:endParaRPr>
                    </a:p>
                  </a:txBody>
                  <a:tcPr/>
                </a:tc>
                <a:tc>
                  <a:txBody>
                    <a:bodyPr/>
                    <a:p>
                      <a:pPr>
                        <a:buNone/>
                      </a:pPr>
                      <a:r>
                        <a:rPr lang="zh-CN" altLang="en-US">
                          <a:latin typeface="微软雅黑" charset="-122"/>
                          <a:ea typeface="微软雅黑" charset="-122"/>
                        </a:rPr>
                        <a:t>选取当前节点</a:t>
                      </a:r>
                      <a:endParaRPr lang="zh-CN" altLang="en-US">
                        <a:latin typeface="微软雅黑" charset="-122"/>
                        <a:ea typeface="微软雅黑" charset="-122"/>
                      </a:endParaRPr>
                    </a:p>
                  </a:txBody>
                  <a:tcPr/>
                </a:tc>
              </a:tr>
              <a:tr h="381000">
                <a:tc>
                  <a:txBody>
                    <a:bodyPr/>
                    <a:p>
                      <a:pPr>
                        <a:buNone/>
                      </a:pPr>
                      <a:r>
                        <a:rPr lang="zh-CN" altLang="en-US">
                          <a:latin typeface="微软雅黑" charset="-122"/>
                          <a:ea typeface="微软雅黑" charset="-122"/>
                        </a:rPr>
                        <a:t>..</a:t>
                      </a:r>
                      <a:endParaRPr lang="zh-CN" altLang="en-US">
                        <a:latin typeface="微软雅黑" charset="-122"/>
                        <a:ea typeface="微软雅黑" charset="-122"/>
                      </a:endParaRPr>
                    </a:p>
                  </a:txBody>
                  <a:tcPr/>
                </a:tc>
                <a:tc>
                  <a:txBody>
                    <a:bodyPr/>
                    <a:p>
                      <a:pPr>
                        <a:buNone/>
                      </a:pPr>
                      <a:r>
                        <a:rPr lang="zh-CN" altLang="en-US">
                          <a:latin typeface="微软雅黑" charset="-122"/>
                          <a:ea typeface="微软雅黑" charset="-122"/>
                        </a:rPr>
                        <a:t>选取当前节点的父节点</a:t>
                      </a:r>
                      <a:endParaRPr lang="zh-CN" altLang="en-US">
                        <a:latin typeface="微软雅黑" charset="-122"/>
                        <a:ea typeface="微软雅黑" charset="-122"/>
                      </a:endParaRPr>
                    </a:p>
                  </a:txBody>
                  <a:tcPr/>
                </a:tc>
              </a:tr>
              <a:tr h="381000">
                <a:tc>
                  <a:txBody>
                    <a:bodyPr/>
                    <a:p>
                      <a:pPr>
                        <a:buNone/>
                      </a:pPr>
                      <a:r>
                        <a:rPr lang="zh-CN" altLang="en-US">
                          <a:latin typeface="微软雅黑" charset="-122"/>
                          <a:ea typeface="微软雅黑" charset="-122"/>
                        </a:rPr>
                        <a:t>@</a:t>
                      </a:r>
                      <a:endParaRPr lang="zh-CN" altLang="en-US">
                        <a:latin typeface="微软雅黑" charset="-122"/>
                        <a:ea typeface="微软雅黑" charset="-122"/>
                      </a:endParaRPr>
                    </a:p>
                  </a:txBody>
                  <a:tcPr/>
                </a:tc>
                <a:tc>
                  <a:txBody>
                    <a:bodyPr/>
                    <a:p>
                      <a:pPr>
                        <a:buNone/>
                      </a:pPr>
                      <a:r>
                        <a:rPr lang="zh-CN" altLang="en-US">
                          <a:latin typeface="微软雅黑" charset="-122"/>
                          <a:ea typeface="微软雅黑" charset="-122"/>
                        </a:rPr>
                        <a:t>选取属性</a:t>
                      </a:r>
                      <a:endParaRPr lang="zh-CN" altLang="en-US">
                        <a:latin typeface="微软雅黑" charset="-122"/>
                        <a:ea typeface="微软雅黑"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300" autoRev="1" fill="hold">
                                          <p:stCondLst>
                                            <p:cond delay="0"/>
                                          </p:stCondLst>
                                        </p:cTn>
                                        <p:tgtEl>
                                          <p:spTgt spid="27"/>
                                        </p:tgtEl>
                                        <p:attrNameLst>
                                          <p:attrName>ppt_w</p:attrName>
                                        </p:attrNameLst>
                                      </p:cBhvr>
                                    </p:anim>
                                    <p:anim by="(#ppt_w*0.50)" calcmode="lin" valueType="num">
                                      <p:cBhvr>
                                        <p:cTn id="12" dur="300" decel="50000" autoRev="1" fill="hold">
                                          <p:stCondLst>
                                            <p:cond delay="0"/>
                                          </p:stCondLst>
                                        </p:cTn>
                                        <p:tgtEl>
                                          <p:spTgt spid="27"/>
                                        </p:tgtEl>
                                        <p:attrNameLst>
                                          <p:attrName>ppt_x</p:attrName>
                                        </p:attrNameLst>
                                      </p:cBhvr>
                                    </p:anim>
                                    <p:anim from="(-#ppt_h/2)" to="(#ppt_y)" calcmode="lin" valueType="num">
                                      <p:cBhvr>
                                        <p:cTn id="13" dur="600" fill="hold">
                                          <p:stCondLst>
                                            <p:cond delay="0"/>
                                          </p:stCondLst>
                                        </p:cTn>
                                        <p:tgtEl>
                                          <p:spTgt spid="27"/>
                                        </p:tgtEl>
                                        <p:attrNameLst>
                                          <p:attrName>ppt_y</p:attrName>
                                        </p:attrNameLst>
                                      </p:cBhvr>
                                    </p:anim>
                                    <p:animRot by="21600000">
                                      <p:cBhvr>
                                        <p:cTn id="14"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en-US" dirty="0">
                <a:ea typeface="微软雅黑" charset="-122"/>
                <a:cs typeface="微软雅黑" charset="-122"/>
                <a:sym typeface="+mn-ea"/>
              </a:rPr>
              <a:t>XPath</a:t>
            </a:r>
            <a:endParaRPr kumimoji="1" 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12" name="矩形 11"/>
          <p:cNvSpPr/>
          <p:nvPr/>
        </p:nvSpPr>
        <p:spPr>
          <a:xfrm>
            <a:off x="1918335" y="1081405"/>
            <a:ext cx="8355330" cy="1198880"/>
          </a:xfrm>
          <a:prstGeom prst="rect">
            <a:avLst/>
          </a:prstGeom>
        </p:spPr>
        <p:txBody>
          <a:bodyPr wrap="square">
            <a:spAutoFit/>
          </a:bodyPr>
          <a:p>
            <a:r>
              <a:rPr lang="zh-CN" altLang="en-US" dirty="0">
                <a:solidFill>
                  <a:schemeClr val="bg1"/>
                </a:solidFill>
                <a:latin typeface="微软雅黑" charset="-122"/>
                <a:ea typeface="微软雅黑" charset="-122"/>
              </a:rPr>
              <a:t>谓语</a:t>
            </a:r>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谓语用来查找某个或某些特定的节点或者包含某个指定值的节点</a:t>
            </a:r>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谓语被嵌在方括号中。实例</a:t>
            </a:r>
            <a:r>
              <a:rPr lang="en-US" altLang="zh-CN" dirty="0">
                <a:solidFill>
                  <a:schemeClr val="bg1"/>
                </a:solidFill>
                <a:latin typeface="微软雅黑" charset="-122"/>
                <a:ea typeface="微软雅黑" charset="-122"/>
              </a:rPr>
              <a:t>:</a:t>
            </a:r>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在下面的表格中，我们列出了带有谓语的一些路径表达式，以及表达式的结果。</a:t>
            </a:r>
            <a:endParaRPr lang="zh-CN" altLang="en-US" dirty="0">
              <a:solidFill>
                <a:schemeClr val="bg1"/>
              </a:solidFill>
              <a:latin typeface="微软雅黑" charset="-122"/>
              <a:ea typeface="微软雅黑" charset="-122"/>
            </a:endParaRPr>
          </a:p>
        </p:txBody>
      </p:sp>
      <p:sp>
        <p:nvSpPr>
          <p:cNvPr id="27" name="矩形 26"/>
          <p:cNvSpPr/>
          <p:nvPr/>
        </p:nvSpPr>
        <p:spPr>
          <a:xfrm>
            <a:off x="5584190" y="259715"/>
            <a:ext cx="106997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语法</a:t>
            </a:r>
            <a:endParaRPr lang="zh-CN" altLang="en-US" sz="2800" b="1" dirty="0">
              <a:solidFill>
                <a:schemeClr val="bg1"/>
              </a:solidFill>
              <a:latin typeface="微软雅黑" charset="-122"/>
              <a:ea typeface="微软雅黑" charset="-122"/>
            </a:endParaRPr>
          </a:p>
        </p:txBody>
      </p:sp>
      <p:graphicFrame>
        <p:nvGraphicFramePr>
          <p:cNvPr id="3" name="表格 2"/>
          <p:cNvGraphicFramePr/>
          <p:nvPr/>
        </p:nvGraphicFramePr>
        <p:xfrm>
          <a:off x="1353185" y="2495550"/>
          <a:ext cx="9485630" cy="3825240"/>
        </p:xfrm>
        <a:graphic>
          <a:graphicData uri="http://schemas.openxmlformats.org/drawingml/2006/table">
            <a:tbl>
              <a:tblPr firstRow="1" bandRow="1">
                <a:tableStyleId>{5C22544A-7EE6-4342-B048-85BDC9FD1C3A}</a:tableStyleId>
              </a:tblPr>
              <a:tblGrid>
                <a:gridCol w="3695065"/>
                <a:gridCol w="5790565"/>
              </a:tblGrid>
              <a:tr h="381000">
                <a:tc>
                  <a:txBody>
                    <a:bodyPr/>
                    <a:p>
                      <a:pPr algn="ctr">
                        <a:buNone/>
                      </a:pPr>
                      <a:r>
                        <a:rPr lang="zh-CN" altLang="en-US" sz="1800">
                          <a:latin typeface="微软雅黑" charset="-122"/>
                          <a:ea typeface="微软雅黑" charset="-122"/>
                        </a:rPr>
                        <a:t>路径表达式</a:t>
                      </a:r>
                      <a:endParaRPr lang="zh-CN" altLang="en-US" sz="1800">
                        <a:latin typeface="微软雅黑" charset="-122"/>
                        <a:ea typeface="微软雅黑" charset="-122"/>
                      </a:endParaRPr>
                    </a:p>
                  </a:txBody>
                  <a:tcPr/>
                </a:tc>
                <a:tc>
                  <a:txBody>
                    <a:bodyPr/>
                    <a:p>
                      <a:pPr algn="ctr">
                        <a:buNone/>
                      </a:pPr>
                      <a:r>
                        <a:rPr lang="zh-CN" altLang="en-US" sz="1800">
                          <a:latin typeface="微软雅黑" charset="-122"/>
                          <a:ea typeface="微软雅黑" charset="-122"/>
                        </a:rPr>
                        <a:t>结果</a:t>
                      </a:r>
                      <a:endParaRPr lang="zh-CN" altLang="en-US" sz="18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//bookstore/book[1]</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选取属于 bookstore 子元素的第一个 book 元素。</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//bookstore/book[last()]</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选取属于 bookstore 子元素的最后一个 book 元素。</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//bookstore/book[last()-1]</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选取属于 bookstore 子元素的倒数第二个 book 元素。</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//bookstore/book[position()&lt;3]</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选取最前面的两个属于 bookstore 元素的子元素的 book 元素。</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//title[@lang]</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选取所有拥有名为 lang 的属性的 title 元素。</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//title[@lang='eng']</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选取所有 title 元素，且这些元素拥有值为 eng 的 lang 属性。</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//bookstore/book[price&gt;35.00]</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 bookstore 元素的所有 book 元素，且其中的 price 元素的值须大于 35.00。</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//bookstore/book[price&gt;35.00]/title</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 bookstore 元素中的 book 元素的所有 title 元素，且其中的 price 元素的值须大于 35.00。</a:t>
                      </a:r>
                      <a:endParaRPr lang="zh-CN" altLang="en-US" sz="1600">
                        <a:latin typeface="微软雅黑" charset="-122"/>
                        <a:ea typeface="微软雅黑"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300" autoRev="1" fill="hold">
                                          <p:stCondLst>
                                            <p:cond delay="0"/>
                                          </p:stCondLst>
                                        </p:cTn>
                                        <p:tgtEl>
                                          <p:spTgt spid="27"/>
                                        </p:tgtEl>
                                        <p:attrNameLst>
                                          <p:attrName>ppt_w</p:attrName>
                                        </p:attrNameLst>
                                      </p:cBhvr>
                                    </p:anim>
                                    <p:anim by="(#ppt_w*0.50)" calcmode="lin" valueType="num">
                                      <p:cBhvr>
                                        <p:cTn id="12" dur="300" decel="50000" autoRev="1" fill="hold">
                                          <p:stCondLst>
                                            <p:cond delay="0"/>
                                          </p:stCondLst>
                                        </p:cTn>
                                        <p:tgtEl>
                                          <p:spTgt spid="27"/>
                                        </p:tgtEl>
                                        <p:attrNameLst>
                                          <p:attrName>ppt_x</p:attrName>
                                        </p:attrNameLst>
                                      </p:cBhvr>
                                    </p:anim>
                                    <p:anim from="(-#ppt_h/2)" to="(#ppt_y)" calcmode="lin" valueType="num">
                                      <p:cBhvr>
                                        <p:cTn id="13" dur="600" fill="hold">
                                          <p:stCondLst>
                                            <p:cond delay="0"/>
                                          </p:stCondLst>
                                        </p:cTn>
                                        <p:tgtEl>
                                          <p:spTgt spid="27"/>
                                        </p:tgtEl>
                                        <p:attrNameLst>
                                          <p:attrName>ppt_y</p:attrName>
                                        </p:attrNameLst>
                                      </p:cBhvr>
                                    </p:anim>
                                    <p:animRot by="21600000">
                                      <p:cBhvr>
                                        <p:cTn id="14"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en-US" dirty="0">
                <a:ea typeface="微软雅黑" charset="-122"/>
                <a:cs typeface="微软雅黑" charset="-122"/>
                <a:sym typeface="+mn-ea"/>
              </a:rPr>
              <a:t>XPath</a:t>
            </a:r>
            <a:endParaRPr kumimoji="1" 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12" name="矩形 11"/>
          <p:cNvSpPr/>
          <p:nvPr/>
        </p:nvSpPr>
        <p:spPr>
          <a:xfrm>
            <a:off x="4080510" y="2052955"/>
            <a:ext cx="4345940" cy="645160"/>
          </a:xfrm>
          <a:prstGeom prst="rect">
            <a:avLst/>
          </a:prstGeom>
        </p:spPr>
        <p:txBody>
          <a:bodyPr wrap="square">
            <a:spAutoFit/>
          </a:bodyPr>
          <a:p>
            <a:r>
              <a:rPr lang="zh-CN" altLang="en-US" dirty="0">
                <a:solidFill>
                  <a:schemeClr val="bg1"/>
                </a:solidFill>
                <a:latin typeface="微软雅黑" charset="-122"/>
                <a:ea typeface="微软雅黑" charset="-122"/>
              </a:rPr>
              <a:t>选取未知节点</a:t>
            </a:r>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XPath通配符可用来选取未知节点</a:t>
            </a:r>
            <a:endParaRPr lang="zh-CN" altLang="en-US" dirty="0">
              <a:solidFill>
                <a:schemeClr val="bg1"/>
              </a:solidFill>
              <a:latin typeface="微软雅黑" charset="-122"/>
              <a:ea typeface="微软雅黑" charset="-122"/>
            </a:endParaRPr>
          </a:p>
        </p:txBody>
      </p:sp>
      <p:sp>
        <p:nvSpPr>
          <p:cNvPr id="27" name="矩形 26"/>
          <p:cNvSpPr/>
          <p:nvPr/>
        </p:nvSpPr>
        <p:spPr>
          <a:xfrm>
            <a:off x="5584190" y="259715"/>
            <a:ext cx="106997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语法</a:t>
            </a:r>
            <a:endParaRPr lang="zh-CN" altLang="en-US" sz="2800" b="1" dirty="0">
              <a:solidFill>
                <a:schemeClr val="bg1"/>
              </a:solidFill>
              <a:latin typeface="微软雅黑" charset="-122"/>
              <a:ea typeface="微软雅黑" charset="-122"/>
            </a:endParaRPr>
          </a:p>
        </p:txBody>
      </p:sp>
      <p:graphicFrame>
        <p:nvGraphicFramePr>
          <p:cNvPr id="3" name="表格 2"/>
          <p:cNvGraphicFramePr/>
          <p:nvPr/>
        </p:nvGraphicFramePr>
        <p:xfrm>
          <a:off x="2059305" y="3400425"/>
          <a:ext cx="8074025" cy="1508760"/>
        </p:xfrm>
        <a:graphic>
          <a:graphicData uri="http://schemas.openxmlformats.org/drawingml/2006/table">
            <a:tbl>
              <a:tblPr firstRow="1" bandRow="1">
                <a:tableStyleId>{5C22544A-7EE6-4342-B048-85BDC9FD1C3A}</a:tableStyleId>
              </a:tblPr>
              <a:tblGrid>
                <a:gridCol w="974725"/>
                <a:gridCol w="2083435"/>
                <a:gridCol w="1722755"/>
                <a:gridCol w="3293110"/>
              </a:tblGrid>
              <a:tr h="381000">
                <a:tc>
                  <a:txBody>
                    <a:bodyPr/>
                    <a:p>
                      <a:pPr algn="ctr">
                        <a:buNone/>
                      </a:pPr>
                      <a:r>
                        <a:rPr lang="zh-CN" altLang="en-US" sz="1800">
                          <a:latin typeface="微软雅黑" charset="-122"/>
                          <a:ea typeface="微软雅黑" charset="-122"/>
                        </a:rPr>
                        <a:t>通配符</a:t>
                      </a:r>
                      <a:endParaRPr lang="zh-CN" altLang="en-US" sz="1800">
                        <a:latin typeface="微软雅黑" charset="-122"/>
                        <a:ea typeface="微软雅黑" charset="-122"/>
                      </a:endParaRPr>
                    </a:p>
                  </a:txBody>
                  <a:tcPr/>
                </a:tc>
                <a:tc>
                  <a:txBody>
                    <a:bodyPr/>
                    <a:p>
                      <a:pPr algn="ctr">
                        <a:buNone/>
                      </a:pPr>
                      <a:r>
                        <a:rPr lang="zh-CN" altLang="en-US" sz="1800">
                          <a:latin typeface="微软雅黑" charset="-122"/>
                          <a:ea typeface="微软雅黑" charset="-122"/>
                        </a:rPr>
                        <a:t>描述</a:t>
                      </a:r>
                      <a:endParaRPr lang="zh-CN" altLang="en-US" sz="1800">
                        <a:latin typeface="微软雅黑" charset="-122"/>
                        <a:ea typeface="微软雅黑" charset="-122"/>
                      </a:endParaRPr>
                    </a:p>
                  </a:txBody>
                  <a:tcPr/>
                </a:tc>
                <a:tc>
                  <a:txBody>
                    <a:bodyPr/>
                    <a:p>
                      <a:pPr algn="ctr">
                        <a:buNone/>
                      </a:pPr>
                      <a:r>
                        <a:rPr lang="zh-CN" altLang="en-US" sz="1800">
                          <a:latin typeface="微软雅黑" charset="-122"/>
                          <a:ea typeface="微软雅黑" charset="-122"/>
                        </a:rPr>
                        <a:t>路径表达式</a:t>
                      </a:r>
                      <a:endParaRPr lang="zh-CN" altLang="en-US" sz="1800">
                        <a:latin typeface="微软雅黑" charset="-122"/>
                        <a:ea typeface="微软雅黑" charset="-122"/>
                      </a:endParaRPr>
                    </a:p>
                  </a:txBody>
                  <a:tcPr/>
                </a:tc>
                <a:tc>
                  <a:txBody>
                    <a:bodyPr/>
                    <a:p>
                      <a:pPr algn="ctr">
                        <a:buNone/>
                      </a:pPr>
                      <a:r>
                        <a:rPr lang="zh-CN" altLang="en-US" sz="1800">
                          <a:latin typeface="微软雅黑" charset="-122"/>
                          <a:ea typeface="微软雅黑" charset="-122"/>
                        </a:rPr>
                        <a:t>结果</a:t>
                      </a:r>
                      <a:endParaRPr lang="zh-CN" altLang="en-US" sz="1800">
                        <a:latin typeface="微软雅黑" charset="-122"/>
                        <a:ea typeface="微软雅黑" charset="-122"/>
                      </a:endParaRPr>
                    </a:p>
                  </a:txBody>
                  <a:tcPr/>
                </a:tc>
              </a:tr>
              <a:tr h="381000">
                <a:tc>
                  <a:txBody>
                    <a:bodyPr/>
                    <a:p>
                      <a:pPr>
                        <a:buNone/>
                      </a:pPr>
                      <a:r>
                        <a:rPr lang="en-US" altLang="zh-CN" sz="1600">
                          <a:latin typeface="微软雅黑" charset="-122"/>
                          <a:ea typeface="微软雅黑" charset="-122"/>
                        </a:rPr>
                        <a:t>*</a:t>
                      </a:r>
                      <a:endParaRPr lang="en-US" altLang="zh-CN" sz="1600">
                        <a:latin typeface="微软雅黑" charset="-122"/>
                        <a:ea typeface="微软雅黑" charset="-122"/>
                      </a:endParaRPr>
                    </a:p>
                  </a:txBody>
                  <a:tcPr/>
                </a:tc>
                <a:tc>
                  <a:txBody>
                    <a:bodyPr/>
                    <a:p>
                      <a:pPr>
                        <a:buNone/>
                      </a:pPr>
                      <a:r>
                        <a:rPr lang="zh-CN" altLang="en-US" sz="1600">
                          <a:latin typeface="微软雅黑" charset="-122"/>
                          <a:ea typeface="微软雅黑" charset="-122"/>
                        </a:rPr>
                        <a:t>匹配任何元素节点</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//bookstore/*</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选取bookstore元素的所有子元素。</a:t>
                      </a:r>
                      <a:endParaRPr lang="zh-CN" altLang="en-US" sz="1600">
                        <a:latin typeface="微软雅黑" charset="-122"/>
                        <a:ea typeface="微软雅黑" charset="-122"/>
                      </a:endParaRPr>
                    </a:p>
                  </a:txBody>
                  <a:tcPr/>
                </a:tc>
              </a:tr>
              <a:tr h="365760">
                <a:tc>
                  <a:txBody>
                    <a:bodyPr/>
                    <a:p>
                      <a:pPr>
                        <a:buNone/>
                      </a:pPr>
                      <a:r>
                        <a:rPr lang="zh-CN" altLang="en-US" sz="1600">
                          <a:latin typeface="微软雅黑" charset="-122"/>
                          <a:ea typeface="微软雅黑" charset="-122"/>
                        </a:rPr>
                        <a:t>@*</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匹配任何属性节点</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选取文档中国的所有元素</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node()</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匹配任何类型的节点</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//title[@*]</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选取所有带有属性的title元素</a:t>
                      </a:r>
                      <a:endParaRPr lang="zh-CN" altLang="en-US" sz="1600">
                        <a:latin typeface="微软雅黑" charset="-122"/>
                        <a:ea typeface="微软雅黑"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300" autoRev="1" fill="hold">
                                          <p:stCondLst>
                                            <p:cond delay="0"/>
                                          </p:stCondLst>
                                        </p:cTn>
                                        <p:tgtEl>
                                          <p:spTgt spid="27"/>
                                        </p:tgtEl>
                                        <p:attrNameLst>
                                          <p:attrName>ppt_w</p:attrName>
                                        </p:attrNameLst>
                                      </p:cBhvr>
                                    </p:anim>
                                    <p:anim by="(#ppt_w*0.50)" calcmode="lin" valueType="num">
                                      <p:cBhvr>
                                        <p:cTn id="12" dur="300" decel="50000" autoRev="1" fill="hold">
                                          <p:stCondLst>
                                            <p:cond delay="0"/>
                                          </p:stCondLst>
                                        </p:cTn>
                                        <p:tgtEl>
                                          <p:spTgt spid="27"/>
                                        </p:tgtEl>
                                        <p:attrNameLst>
                                          <p:attrName>ppt_x</p:attrName>
                                        </p:attrNameLst>
                                      </p:cBhvr>
                                    </p:anim>
                                    <p:anim from="(-#ppt_h/2)" to="(#ppt_y)" calcmode="lin" valueType="num">
                                      <p:cBhvr>
                                        <p:cTn id="13" dur="600" fill="hold">
                                          <p:stCondLst>
                                            <p:cond delay="0"/>
                                          </p:stCondLst>
                                        </p:cTn>
                                        <p:tgtEl>
                                          <p:spTgt spid="27"/>
                                        </p:tgtEl>
                                        <p:attrNameLst>
                                          <p:attrName>ppt_y</p:attrName>
                                        </p:attrNameLst>
                                      </p:cBhvr>
                                    </p:anim>
                                    <p:animRot by="21600000">
                                      <p:cBhvr>
                                        <p:cTn id="14"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en-US" dirty="0">
                <a:ea typeface="微软雅黑" charset="-122"/>
                <a:cs typeface="微软雅黑" charset="-122"/>
                <a:sym typeface="+mn-ea"/>
              </a:rPr>
              <a:t>XPath</a:t>
            </a:r>
            <a:endParaRPr kumimoji="1" 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12" name="矩形 11"/>
          <p:cNvSpPr/>
          <p:nvPr/>
        </p:nvSpPr>
        <p:spPr>
          <a:xfrm>
            <a:off x="2099945" y="1605280"/>
            <a:ext cx="7990840" cy="922020"/>
          </a:xfrm>
          <a:prstGeom prst="rect">
            <a:avLst/>
          </a:prstGeom>
        </p:spPr>
        <p:txBody>
          <a:bodyPr wrap="square">
            <a:spAutoFit/>
          </a:bodyPr>
          <a:p>
            <a:r>
              <a:rPr lang="zh-CN" altLang="en-US" dirty="0">
                <a:solidFill>
                  <a:schemeClr val="bg1"/>
                </a:solidFill>
                <a:latin typeface="微软雅黑" charset="-122"/>
                <a:ea typeface="微软雅黑" charset="-122"/>
              </a:rPr>
              <a:t>选取多个路径</a:t>
            </a:r>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通过在路径表达式中使用"|"运算符，您可以选取若干个路径。</a:t>
            </a:r>
            <a:endParaRPr lang="zh-CN" altLang="en-US" dirty="0">
              <a:solidFill>
                <a:schemeClr val="bg1"/>
              </a:solidFill>
              <a:latin typeface="微软雅黑" charset="-122"/>
              <a:ea typeface="微软雅黑" charset="-122"/>
            </a:endParaRPr>
          </a:p>
          <a:p>
            <a:r>
              <a:rPr lang="zh-CN" altLang="en-US" dirty="0">
                <a:solidFill>
                  <a:schemeClr val="bg1"/>
                </a:solidFill>
                <a:latin typeface="微软雅黑" charset="-122"/>
                <a:ea typeface="微软雅黑" charset="-122"/>
              </a:rPr>
              <a:t>在下面的表格中，我们列出了一些路径表达式，以及这些表达式的结果：</a:t>
            </a:r>
            <a:endParaRPr lang="zh-CN" altLang="en-US" dirty="0">
              <a:solidFill>
                <a:schemeClr val="bg1"/>
              </a:solidFill>
              <a:latin typeface="微软雅黑" charset="-122"/>
              <a:ea typeface="微软雅黑" charset="-122"/>
            </a:endParaRPr>
          </a:p>
        </p:txBody>
      </p:sp>
      <p:sp>
        <p:nvSpPr>
          <p:cNvPr id="27" name="矩形 26"/>
          <p:cNvSpPr/>
          <p:nvPr/>
        </p:nvSpPr>
        <p:spPr>
          <a:xfrm>
            <a:off x="5584190" y="259715"/>
            <a:ext cx="106997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语法</a:t>
            </a:r>
            <a:endParaRPr lang="zh-CN" altLang="en-US" sz="2800" b="1" dirty="0">
              <a:solidFill>
                <a:schemeClr val="bg1"/>
              </a:solidFill>
              <a:latin typeface="微软雅黑" charset="-122"/>
              <a:ea typeface="微软雅黑" charset="-122"/>
            </a:endParaRPr>
          </a:p>
        </p:txBody>
      </p:sp>
      <p:graphicFrame>
        <p:nvGraphicFramePr>
          <p:cNvPr id="3" name="表格 2"/>
          <p:cNvGraphicFramePr/>
          <p:nvPr/>
        </p:nvGraphicFramePr>
        <p:xfrm>
          <a:off x="2099945" y="3248025"/>
          <a:ext cx="7991475" cy="1706880"/>
        </p:xfrm>
        <a:graphic>
          <a:graphicData uri="http://schemas.openxmlformats.org/drawingml/2006/table">
            <a:tbl>
              <a:tblPr firstRow="1" bandRow="1">
                <a:tableStyleId>{5C22544A-7EE6-4342-B048-85BDC9FD1C3A}</a:tableStyleId>
              </a:tblPr>
              <a:tblGrid>
                <a:gridCol w="3225165"/>
                <a:gridCol w="4766310"/>
              </a:tblGrid>
              <a:tr h="381000">
                <a:tc>
                  <a:txBody>
                    <a:bodyPr/>
                    <a:p>
                      <a:pPr algn="ctr">
                        <a:buNone/>
                      </a:pPr>
                      <a:r>
                        <a:rPr lang="zh-CN" altLang="en-US" sz="1800">
                          <a:latin typeface="微软雅黑" charset="-122"/>
                          <a:ea typeface="微软雅黑" charset="-122"/>
                        </a:rPr>
                        <a:t>路径表达式</a:t>
                      </a:r>
                      <a:endParaRPr lang="zh-CN" altLang="en-US" sz="1800">
                        <a:latin typeface="微软雅黑" charset="-122"/>
                        <a:ea typeface="微软雅黑" charset="-122"/>
                      </a:endParaRPr>
                    </a:p>
                  </a:txBody>
                  <a:tcPr/>
                </a:tc>
                <a:tc>
                  <a:txBody>
                    <a:bodyPr/>
                    <a:p>
                      <a:pPr algn="ctr">
                        <a:buNone/>
                      </a:pPr>
                      <a:r>
                        <a:rPr lang="zh-CN" altLang="en-US" sz="1800">
                          <a:latin typeface="微软雅黑" charset="-122"/>
                          <a:ea typeface="微软雅黑" charset="-122"/>
                        </a:rPr>
                        <a:t>结果</a:t>
                      </a:r>
                      <a:endParaRPr lang="zh-CN" altLang="en-US" sz="1800">
                        <a:latin typeface="微软雅黑" charset="-122"/>
                        <a:ea typeface="微软雅黑" charset="-122"/>
                      </a:endParaRPr>
                    </a:p>
                  </a:txBody>
                  <a:tcPr/>
                </a:tc>
              </a:tr>
              <a:tr h="381000">
                <a:tc>
                  <a:txBody>
                    <a:bodyPr/>
                    <a:p>
                      <a:pPr>
                        <a:buNone/>
                      </a:pPr>
                      <a:r>
                        <a:rPr lang="en-US" altLang="zh-CN" sz="1600">
                          <a:latin typeface="微软雅黑" charset="-122"/>
                          <a:ea typeface="微软雅黑" charset="-122"/>
                        </a:rPr>
                        <a:t>//book/title | //book/price</a:t>
                      </a:r>
                      <a:endParaRPr lang="en-US" altLang="zh-CN"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选取book元素的所有title和price元素</a:t>
                      </a:r>
                      <a:endParaRPr lang="zh-CN" altLang="en-US" sz="1600">
                        <a:latin typeface="微软雅黑" charset="-122"/>
                        <a:ea typeface="微软雅黑" charset="-122"/>
                      </a:endParaRPr>
                    </a:p>
                  </a:txBody>
                  <a:tcPr/>
                </a:tc>
              </a:tr>
              <a:tr h="365760">
                <a:tc>
                  <a:txBody>
                    <a:bodyPr/>
                    <a:p>
                      <a:pPr>
                        <a:buNone/>
                      </a:pPr>
                      <a:r>
                        <a:rPr lang="zh-CN" altLang="en-US" sz="1600">
                          <a:latin typeface="微软雅黑" charset="-122"/>
                          <a:ea typeface="微软雅黑" charset="-122"/>
                        </a:rPr>
                        <a:t>//title | //price</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选取文档中所有的title和price元素</a:t>
                      </a:r>
                      <a:endParaRPr lang="zh-CN" altLang="en-US" sz="1600">
                        <a:latin typeface="微软雅黑" charset="-122"/>
                        <a:ea typeface="微软雅黑" charset="-122"/>
                      </a:endParaRPr>
                    </a:p>
                  </a:txBody>
                  <a:tcPr/>
                </a:tc>
              </a:tr>
              <a:tr h="381000">
                <a:tc>
                  <a:txBody>
                    <a:bodyPr/>
                    <a:p>
                      <a:pPr>
                        <a:buNone/>
                      </a:pPr>
                      <a:r>
                        <a:rPr lang="zh-CN" altLang="en-US" sz="1600">
                          <a:latin typeface="微软雅黑" charset="-122"/>
                          <a:ea typeface="微软雅黑" charset="-122"/>
                        </a:rPr>
                        <a:t>//bookstore/book/title | //price</a:t>
                      </a:r>
                      <a:endParaRPr lang="zh-CN" altLang="en-US" sz="1600">
                        <a:latin typeface="微软雅黑" charset="-122"/>
                        <a:ea typeface="微软雅黑" charset="-122"/>
                      </a:endParaRPr>
                    </a:p>
                  </a:txBody>
                  <a:tcPr/>
                </a:tc>
                <a:tc>
                  <a:txBody>
                    <a:bodyPr/>
                    <a:p>
                      <a:pPr>
                        <a:buNone/>
                      </a:pPr>
                      <a:r>
                        <a:rPr lang="zh-CN" altLang="en-US" sz="1600">
                          <a:latin typeface="微软雅黑" charset="-122"/>
                          <a:ea typeface="微软雅黑" charset="-122"/>
                        </a:rPr>
                        <a:t>选取bookstore元素的book元素的所有title元素，以及文档中所有的price元素</a:t>
                      </a:r>
                      <a:endParaRPr lang="zh-CN" altLang="en-US" sz="1600">
                        <a:latin typeface="微软雅黑" charset="-122"/>
                        <a:ea typeface="微软雅黑"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300" autoRev="1" fill="hold">
                                          <p:stCondLst>
                                            <p:cond delay="0"/>
                                          </p:stCondLst>
                                        </p:cTn>
                                        <p:tgtEl>
                                          <p:spTgt spid="27"/>
                                        </p:tgtEl>
                                        <p:attrNameLst>
                                          <p:attrName>ppt_w</p:attrName>
                                        </p:attrNameLst>
                                      </p:cBhvr>
                                    </p:anim>
                                    <p:anim by="(#ppt_w*0.50)" calcmode="lin" valueType="num">
                                      <p:cBhvr>
                                        <p:cTn id="12" dur="300" decel="50000" autoRev="1" fill="hold">
                                          <p:stCondLst>
                                            <p:cond delay="0"/>
                                          </p:stCondLst>
                                        </p:cTn>
                                        <p:tgtEl>
                                          <p:spTgt spid="27"/>
                                        </p:tgtEl>
                                        <p:attrNameLst>
                                          <p:attrName>ppt_x</p:attrName>
                                        </p:attrNameLst>
                                      </p:cBhvr>
                                    </p:anim>
                                    <p:anim from="(-#ppt_h/2)" to="(#ppt_y)" calcmode="lin" valueType="num">
                                      <p:cBhvr>
                                        <p:cTn id="13" dur="600" fill="hold">
                                          <p:stCondLst>
                                            <p:cond delay="0"/>
                                          </p:stCondLst>
                                        </p:cTn>
                                        <p:tgtEl>
                                          <p:spTgt spid="27"/>
                                        </p:tgtEl>
                                        <p:attrNameLst>
                                          <p:attrName>ppt_y</p:attrName>
                                        </p:attrNameLst>
                                      </p:cBhvr>
                                    </p:anim>
                                    <p:animRot by="21600000">
                                      <p:cBhvr>
                                        <p:cTn id="14"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2554605" y="464186"/>
            <a:ext cx="7082790" cy="1038225"/>
            <a:chOff x="3109225" y="1328692"/>
            <a:chExt cx="6763613" cy="1038313"/>
          </a:xfrm>
        </p:grpSpPr>
        <p:sp>
          <p:nvSpPr>
            <p:cNvPr id="7" name="矩形 6"/>
            <p:cNvSpPr/>
            <p:nvPr/>
          </p:nvSpPr>
          <p:spPr>
            <a:xfrm>
              <a:off x="3109225" y="1328692"/>
              <a:ext cx="6739964" cy="10383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文本框 7"/>
            <p:cNvSpPr txBox="1"/>
            <p:nvPr/>
          </p:nvSpPr>
          <p:spPr>
            <a:xfrm>
              <a:off x="3109225" y="1352189"/>
              <a:ext cx="6763613" cy="1014816"/>
            </a:xfrm>
            <a:prstGeom prst="rect">
              <a:avLst/>
            </a:prstGeom>
            <a:noFill/>
            <a:ln>
              <a:noFill/>
            </a:ln>
          </p:spPr>
          <p:txBody>
            <a:bodyPr wrap="square" rtlCol="0">
              <a:spAutoFit/>
            </a:bodyPr>
            <a:lstStyle/>
            <a:p>
              <a:pPr algn="ctr"/>
              <a:r>
                <a:rPr kumimoji="1" lang="zh-CN" altLang="en-US" sz="6000" b="1" dirty="0" smtClean="0">
                  <a:solidFill>
                    <a:schemeClr val="bg1"/>
                  </a:solidFill>
                  <a:latin typeface="微软雅黑" charset="-122"/>
                </a:rPr>
                <a:t>网页解析</a:t>
              </a:r>
              <a:endParaRPr kumimoji="1" lang="en-US" sz="6000" b="1" dirty="0" smtClean="0">
                <a:solidFill>
                  <a:schemeClr val="bg1"/>
                </a:solidFill>
                <a:latin typeface="微软雅黑" charset="-122"/>
              </a:endParaRPr>
            </a:p>
          </p:txBody>
        </p:sp>
      </p:grpSp>
      <p:grpSp>
        <p:nvGrpSpPr>
          <p:cNvPr id="10" name="组 9"/>
          <p:cNvGrpSpPr/>
          <p:nvPr/>
        </p:nvGrpSpPr>
        <p:grpSpPr>
          <a:xfrm rot="19416438">
            <a:off x="1548695" y="6650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rot="8798391">
            <a:off x="8925954" y="96226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20" name="文本框 19"/>
          <p:cNvSpPr txBox="1"/>
          <p:nvPr/>
        </p:nvSpPr>
        <p:spPr>
          <a:xfrm>
            <a:off x="5171440" y="2632075"/>
            <a:ext cx="3146425" cy="583565"/>
          </a:xfrm>
          <a:prstGeom prst="rect">
            <a:avLst/>
          </a:prstGeom>
          <a:noFill/>
          <a:ln>
            <a:noFill/>
          </a:ln>
        </p:spPr>
        <p:txBody>
          <a:bodyPr wrap="square" rtlCol="0">
            <a:spAutoFit/>
          </a:bodyPr>
          <a:lstStyle/>
          <a:p>
            <a:r>
              <a:rPr kumimoji="1" lang="en-US" altLang="zh-CN" sz="3200" b="1" dirty="0">
                <a:solidFill>
                  <a:schemeClr val="bg1"/>
                </a:solidFill>
                <a:latin typeface="微软雅黑" charset="-122"/>
                <a:ea typeface="微软雅黑" charset="-122"/>
                <a:cs typeface="微软雅黑" charset="-122"/>
              </a:rPr>
              <a:t>BeautifulSoup</a:t>
            </a:r>
            <a:endParaRPr kumimoji="1" lang="en-US" altLang="zh-CN" sz="3200" b="1" dirty="0">
              <a:solidFill>
                <a:schemeClr val="bg1"/>
              </a:solidFill>
              <a:latin typeface="微软雅黑" charset="-122"/>
              <a:ea typeface="微软雅黑" charset="-122"/>
              <a:cs typeface="微软雅黑" charset="-122"/>
            </a:endParaRPr>
          </a:p>
        </p:txBody>
      </p:sp>
      <p:sp>
        <p:nvSpPr>
          <p:cNvPr id="21" name="文本框 20"/>
          <p:cNvSpPr txBox="1"/>
          <p:nvPr/>
        </p:nvSpPr>
        <p:spPr>
          <a:xfrm>
            <a:off x="5171440" y="3443605"/>
            <a:ext cx="3825875" cy="583565"/>
          </a:xfrm>
          <a:prstGeom prst="rect">
            <a:avLst/>
          </a:prstGeom>
          <a:noFill/>
          <a:ln>
            <a:noFill/>
          </a:ln>
        </p:spPr>
        <p:txBody>
          <a:bodyPr wrap="square" rtlCol="0">
            <a:spAutoFit/>
          </a:bodyPr>
          <a:lstStyle/>
          <a:p>
            <a:r>
              <a:rPr kumimoji="1" lang="en-US" sz="3200" b="1" dirty="0" smtClean="0">
                <a:solidFill>
                  <a:schemeClr val="bg1"/>
                </a:solidFill>
                <a:latin typeface="微软雅黑" charset="-122"/>
                <a:ea typeface="微软雅黑" charset="-122"/>
                <a:cs typeface="微软雅黑" charset="-122"/>
              </a:rPr>
              <a:t>XPath</a:t>
            </a:r>
            <a:endParaRPr kumimoji="1" lang="en-US" sz="3200" b="1" dirty="0" smtClean="0">
              <a:solidFill>
                <a:schemeClr val="bg1"/>
              </a:solidFill>
              <a:latin typeface="微软雅黑" charset="-122"/>
              <a:ea typeface="微软雅黑" charset="-122"/>
              <a:cs typeface="微软雅黑" charset="-122"/>
            </a:endParaRPr>
          </a:p>
        </p:txBody>
      </p:sp>
      <p:sp>
        <p:nvSpPr>
          <p:cNvPr id="24" name="椭圆 23"/>
          <p:cNvSpPr/>
          <p:nvPr/>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solidFill>
                  <a:schemeClr val="bg1"/>
                </a:solidFill>
                <a:latin typeface="微软雅黑" charset="-122"/>
              </a:rPr>
              <a:t>1</a:t>
            </a:r>
            <a:endParaRPr kumimoji="1" lang="zh-CN" altLang="en-US" sz="2800" b="1" dirty="0">
              <a:solidFill>
                <a:schemeClr val="bg1"/>
              </a:solidFill>
              <a:latin typeface="微软雅黑" charset="-122"/>
            </a:endParaRPr>
          </a:p>
        </p:txBody>
      </p:sp>
      <p:sp>
        <p:nvSpPr>
          <p:cNvPr id="25" name="椭圆 24"/>
          <p:cNvSpPr/>
          <p:nvPr/>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solidFill>
                  <a:schemeClr val="bg1"/>
                </a:solidFill>
                <a:latin typeface="微软雅黑" charset="-122"/>
              </a:rPr>
              <a:t>2</a:t>
            </a:r>
            <a:endParaRPr kumimoji="1" lang="zh-CN" altLang="en-US" sz="2800" b="1" dirty="0">
              <a:solidFill>
                <a:schemeClr val="bg1"/>
              </a:solidFill>
              <a:latin typeface="微软雅黑" charset="-122"/>
            </a:endParaRPr>
          </a:p>
        </p:txBody>
      </p:sp>
      <p:sp>
        <p:nvSpPr>
          <p:cNvPr id="2" name="文本框 1"/>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en-US" dirty="0">
                <a:ea typeface="微软雅黑" charset="-122"/>
                <a:cs typeface="微软雅黑" charset="-122"/>
                <a:sym typeface="+mn-ea"/>
              </a:rPr>
              <a:t>XPath</a:t>
            </a:r>
            <a:endParaRPr kumimoji="1" 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12" name="矩形 11"/>
          <p:cNvSpPr/>
          <p:nvPr/>
        </p:nvSpPr>
        <p:spPr>
          <a:xfrm>
            <a:off x="4186555" y="1586230"/>
            <a:ext cx="3818890" cy="368300"/>
          </a:xfrm>
          <a:prstGeom prst="rect">
            <a:avLst/>
          </a:prstGeom>
        </p:spPr>
        <p:txBody>
          <a:bodyPr wrap="square">
            <a:spAutoFit/>
          </a:bodyPr>
          <a:p>
            <a:r>
              <a:rPr lang="zh-CN" altLang="en-US" dirty="0">
                <a:solidFill>
                  <a:schemeClr val="bg1"/>
                </a:solidFill>
                <a:latin typeface="微软雅黑" charset="-122"/>
                <a:ea typeface="微软雅黑" charset="-122"/>
              </a:rPr>
              <a:t>用text()获取某个节点下的文本</a:t>
            </a:r>
            <a:endParaRPr lang="zh-CN" altLang="en-US" dirty="0">
              <a:solidFill>
                <a:schemeClr val="bg1"/>
              </a:solidFill>
              <a:latin typeface="微软雅黑" charset="-122"/>
              <a:ea typeface="微软雅黑" charset="-122"/>
            </a:endParaRPr>
          </a:p>
        </p:txBody>
      </p:sp>
      <p:sp>
        <p:nvSpPr>
          <p:cNvPr id="27" name="矩形 26"/>
          <p:cNvSpPr/>
          <p:nvPr/>
        </p:nvSpPr>
        <p:spPr>
          <a:xfrm>
            <a:off x="5584190" y="259715"/>
            <a:ext cx="106997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语法</a:t>
            </a:r>
            <a:endParaRPr lang="zh-CN" altLang="en-US" sz="2800" b="1" dirty="0">
              <a:solidFill>
                <a:schemeClr val="bg1"/>
              </a:solidFill>
              <a:latin typeface="微软雅黑" charset="-122"/>
              <a:ea typeface="微软雅黑" charset="-122"/>
            </a:endParaRPr>
          </a:p>
        </p:txBody>
      </p:sp>
      <p:pic>
        <p:nvPicPr>
          <p:cNvPr id="4" name="图片 3"/>
          <p:cNvPicPr>
            <a:picLocks noChangeAspect="1"/>
          </p:cNvPicPr>
          <p:nvPr/>
        </p:nvPicPr>
        <p:blipFill>
          <a:blip r:embed="rId1"/>
          <a:stretch>
            <a:fillRect/>
          </a:stretch>
        </p:blipFill>
        <p:spPr>
          <a:xfrm>
            <a:off x="4671695" y="2204720"/>
            <a:ext cx="2895600" cy="657225"/>
          </a:xfrm>
          <a:prstGeom prst="rect">
            <a:avLst/>
          </a:prstGeom>
        </p:spPr>
      </p:pic>
      <p:sp>
        <p:nvSpPr>
          <p:cNvPr id="5" name="矩形 4"/>
          <p:cNvSpPr/>
          <p:nvPr/>
        </p:nvSpPr>
        <p:spPr>
          <a:xfrm>
            <a:off x="4210050" y="3180080"/>
            <a:ext cx="3818890" cy="645160"/>
          </a:xfrm>
          <a:prstGeom prst="rect">
            <a:avLst/>
          </a:prstGeom>
        </p:spPr>
        <p:txBody>
          <a:bodyPr wrap="square">
            <a:spAutoFit/>
          </a:bodyPr>
          <a:p>
            <a:r>
              <a:rPr lang="zh-CN" altLang="en-US" dirty="0">
                <a:solidFill>
                  <a:schemeClr val="bg1"/>
                </a:solidFill>
                <a:latin typeface="微软雅黑" charset="-122"/>
                <a:ea typeface="微软雅黑" charset="-122"/>
              </a:rPr>
              <a:t>用string()获取某个节点下所有的文本</a:t>
            </a:r>
            <a:endParaRPr lang="zh-CN" altLang="en-US" dirty="0">
              <a:solidFill>
                <a:schemeClr val="bg1"/>
              </a:solidFill>
              <a:latin typeface="微软雅黑" charset="-122"/>
              <a:ea typeface="微软雅黑" charset="-122"/>
            </a:endParaRPr>
          </a:p>
        </p:txBody>
      </p:sp>
      <p:pic>
        <p:nvPicPr>
          <p:cNvPr id="6" name="图片 5"/>
          <p:cNvPicPr>
            <a:picLocks noChangeAspect="1"/>
          </p:cNvPicPr>
          <p:nvPr/>
        </p:nvPicPr>
        <p:blipFill>
          <a:blip r:embed="rId2"/>
          <a:stretch>
            <a:fillRect/>
          </a:stretch>
        </p:blipFill>
        <p:spPr>
          <a:xfrm>
            <a:off x="4653280" y="4229100"/>
            <a:ext cx="2886075"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300" autoRev="1" fill="hold">
                                          <p:stCondLst>
                                            <p:cond delay="0"/>
                                          </p:stCondLst>
                                        </p:cTn>
                                        <p:tgtEl>
                                          <p:spTgt spid="27"/>
                                        </p:tgtEl>
                                        <p:attrNameLst>
                                          <p:attrName>ppt_w</p:attrName>
                                        </p:attrNameLst>
                                      </p:cBhvr>
                                    </p:anim>
                                    <p:anim by="(#ppt_w*0.50)" calcmode="lin" valueType="num">
                                      <p:cBhvr>
                                        <p:cTn id="12" dur="300" decel="50000" autoRev="1" fill="hold">
                                          <p:stCondLst>
                                            <p:cond delay="0"/>
                                          </p:stCondLst>
                                        </p:cTn>
                                        <p:tgtEl>
                                          <p:spTgt spid="27"/>
                                        </p:tgtEl>
                                        <p:attrNameLst>
                                          <p:attrName>ppt_x</p:attrName>
                                        </p:attrNameLst>
                                      </p:cBhvr>
                                    </p:anim>
                                    <p:anim from="(-#ppt_h/2)" to="(#ppt_y)" calcmode="lin" valueType="num">
                                      <p:cBhvr>
                                        <p:cTn id="13" dur="600" fill="hold">
                                          <p:stCondLst>
                                            <p:cond delay="0"/>
                                          </p:stCondLst>
                                        </p:cTn>
                                        <p:tgtEl>
                                          <p:spTgt spid="27"/>
                                        </p:tgtEl>
                                        <p:attrNameLst>
                                          <p:attrName>ppt_y</p:attrName>
                                        </p:attrNameLst>
                                      </p:cBhvr>
                                    </p:anim>
                                    <p:animRot by="21600000">
                                      <p:cBhvr>
                                        <p:cTn id="14" dur="600" fill="hold">
                                          <p:stCondLst>
                                            <p:cond delay="0"/>
                                          </p:stCondLst>
                                        </p:cTn>
                                        <p:tgtEl>
                                          <p:spTgt spid="2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320" y="1233805"/>
            <a:ext cx="4329430" cy="51428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4101465" y="1457960"/>
            <a:ext cx="4174490" cy="3286760"/>
          </a:xfrm>
          <a:prstGeom prst="rect">
            <a:avLst/>
          </a:prstGeom>
          <a:noFill/>
          <a:ln>
            <a:noFill/>
          </a:ln>
        </p:spPr>
        <p:txBody>
          <a:bodyPr wrap="square" rtlCol="0">
            <a:spAutoFit/>
          </a:bodyPr>
          <a:lstStyle/>
          <a:p>
            <a:pPr algn="ctr"/>
            <a:r>
              <a:rPr kumimoji="1" lang="en-US" altLang="zh-CN" sz="5200" b="1" dirty="0" smtClean="0">
                <a:solidFill>
                  <a:schemeClr val="bg1"/>
                </a:solidFill>
                <a:latin typeface="微软雅黑" charset="-122"/>
              </a:rPr>
              <a:t>THANK</a:t>
            </a:r>
            <a:r>
              <a:rPr kumimoji="1" lang="zh-CN" altLang="en-US" sz="5200" b="1" dirty="0" smtClean="0">
                <a:solidFill>
                  <a:schemeClr val="bg1"/>
                </a:solidFill>
                <a:latin typeface="微软雅黑" charset="-122"/>
              </a:rPr>
              <a:t> </a:t>
            </a:r>
            <a:r>
              <a:rPr kumimoji="1" lang="en-US" altLang="zh-CN" sz="5200" b="1" dirty="0" smtClean="0">
                <a:solidFill>
                  <a:schemeClr val="bg1"/>
                </a:solidFill>
                <a:latin typeface="微软雅黑" charset="-122"/>
              </a:rPr>
              <a:t>YOU</a:t>
            </a:r>
            <a:endParaRPr kumimoji="1" lang="en-US" altLang="zh-CN" sz="5200" b="1" dirty="0" smtClean="0">
              <a:solidFill>
                <a:schemeClr val="bg1"/>
              </a:solidFill>
              <a:latin typeface="微软雅黑" charset="-122"/>
            </a:endParaRPr>
          </a:p>
          <a:p>
            <a:pPr algn="ctr"/>
            <a:r>
              <a:rPr kumimoji="1" lang="en-US" altLang="zh-CN" sz="4800" b="1" dirty="0" smtClean="0">
                <a:solidFill>
                  <a:schemeClr val="bg1"/>
                </a:solidFill>
                <a:latin typeface="微软雅黑" charset="-122"/>
              </a:rPr>
              <a:t>FOR</a:t>
            </a:r>
            <a:endParaRPr kumimoji="1" lang="en-US" altLang="zh-CN" sz="4800" b="1" dirty="0" smtClean="0">
              <a:solidFill>
                <a:schemeClr val="bg1"/>
              </a:solidFill>
              <a:latin typeface="微软雅黑" charset="-122"/>
            </a:endParaRPr>
          </a:p>
          <a:p>
            <a:pPr algn="ctr"/>
            <a:r>
              <a:rPr kumimoji="1" lang="en-US" altLang="zh-CN" sz="5400" b="1" dirty="0" smtClean="0">
                <a:solidFill>
                  <a:schemeClr val="bg1"/>
                </a:solidFill>
                <a:latin typeface="微软雅黑" charset="-122"/>
              </a:rPr>
              <a:t>WATCHING</a:t>
            </a:r>
            <a:endParaRPr kumimoji="1" lang="zh-CN" altLang="en-US" sz="54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4101566" y="4854929"/>
            <a:ext cx="4041471" cy="1198880"/>
          </a:xfrm>
          <a:prstGeom prst="rect">
            <a:avLst/>
          </a:prstGeom>
          <a:noFill/>
          <a:ln>
            <a:noFill/>
          </a:ln>
        </p:spPr>
        <p:txBody>
          <a:bodyPr wrap="square" rtlCol="0">
            <a:spAutoFit/>
          </a:bodyPr>
          <a:lstStyle/>
          <a:p>
            <a:pPr algn="ctr"/>
            <a:r>
              <a:rPr kumimoji="1" lang="zh-CN" altLang="en-US" sz="7200" b="1" dirty="0" smtClean="0">
                <a:solidFill>
                  <a:schemeClr val="bg1"/>
                </a:solidFill>
                <a:latin typeface="微软雅黑" charset="-122"/>
                <a:ea typeface="微软雅黑" charset="-122"/>
                <a:cs typeface="微软雅黑" charset="-122"/>
              </a:rPr>
              <a:t>感谢观看</a:t>
            </a:r>
            <a:endParaRPr kumimoji="1" lang="zh-CN" altLang="en-US" sz="7200" b="1" dirty="0">
              <a:solidFill>
                <a:schemeClr val="bg1"/>
              </a:solidFill>
              <a:latin typeface="微软雅黑" charset="-122"/>
              <a:ea typeface="微软雅黑" charset="-122"/>
              <a:cs typeface="微软雅黑"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ONE</a:t>
              </a:r>
              <a:endParaRPr kumimoji="1" lang="zh-CN" altLang="en-US" sz="6000" b="1" dirty="0">
                <a:solidFill>
                  <a:schemeClr val="bg1"/>
                </a:solidFill>
                <a:latin typeface="微软雅黑" charset="-122"/>
              </a:endParaRPr>
            </a:p>
          </p:txBody>
        </p:sp>
      </p:grpSp>
      <p:sp>
        <p:nvSpPr>
          <p:cNvPr id="5" name="文本框 4"/>
          <p:cNvSpPr txBox="1"/>
          <p:nvPr/>
        </p:nvSpPr>
        <p:spPr>
          <a:xfrm>
            <a:off x="2343785" y="3322320"/>
            <a:ext cx="7504430" cy="1322070"/>
          </a:xfrm>
          <a:prstGeom prst="rect">
            <a:avLst/>
          </a:prstGeom>
          <a:noFill/>
          <a:ln>
            <a:noFill/>
          </a:ln>
        </p:spPr>
        <p:txBody>
          <a:bodyPr wrap="square" rtlCol="0">
            <a:spAutoFit/>
          </a:bodyPr>
          <a:lstStyle/>
          <a:p>
            <a:pPr algn="ctr"/>
            <a:r>
              <a:rPr kumimoji="1" lang="en-US" altLang="zh-CN" sz="8000" b="1" dirty="0" smtClean="0">
                <a:solidFill>
                  <a:schemeClr val="bg1"/>
                </a:solidFill>
                <a:latin typeface="微软雅黑" charset="-122"/>
                <a:ea typeface="微软雅黑" charset="-122"/>
                <a:cs typeface="微软雅黑" charset="-122"/>
              </a:rPr>
              <a:t>BeautifulSoup</a:t>
            </a:r>
            <a:endParaRPr kumimoji="1" lang="en-US" altLang="zh-CN"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61" name="任意多边形 3"/>
          <p:cNvSpPr/>
          <p:nvPr/>
        </p:nvSpPr>
        <p:spPr>
          <a:xfrm rot="5400000">
            <a:off x="2588401" y="2974823"/>
            <a:ext cx="1585581" cy="762709"/>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475" dirty="0">
              <a:solidFill>
                <a:schemeClr val="bg1"/>
              </a:solidFill>
              <a:ea typeface="微软雅黑" charset="-122"/>
            </a:endParaRPr>
          </a:p>
        </p:txBody>
      </p:sp>
      <p:sp>
        <p:nvSpPr>
          <p:cNvPr id="62" name="任意多边形 5"/>
          <p:cNvSpPr/>
          <p:nvPr/>
        </p:nvSpPr>
        <p:spPr>
          <a:xfrm rot="18900000">
            <a:off x="966051" y="2784763"/>
            <a:ext cx="1117080" cy="1132165"/>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475" dirty="0">
              <a:solidFill>
                <a:schemeClr val="bg1"/>
              </a:solidFill>
              <a:ea typeface="微软雅黑" charset="-122"/>
            </a:endParaRPr>
          </a:p>
        </p:txBody>
      </p:sp>
      <p:sp>
        <p:nvSpPr>
          <p:cNvPr id="63" name="任意多边形 6"/>
          <p:cNvSpPr/>
          <p:nvPr/>
        </p:nvSpPr>
        <p:spPr>
          <a:xfrm rot="18900000" flipV="1">
            <a:off x="1837713" y="3655493"/>
            <a:ext cx="1117080" cy="1132165"/>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475" dirty="0">
              <a:solidFill>
                <a:schemeClr val="bg1"/>
              </a:solidFill>
              <a:ea typeface="微软雅黑" charset="-122"/>
            </a:endParaRPr>
          </a:p>
        </p:txBody>
      </p:sp>
      <p:sp>
        <p:nvSpPr>
          <p:cNvPr id="64" name="任意多边形 7"/>
          <p:cNvSpPr/>
          <p:nvPr/>
        </p:nvSpPr>
        <p:spPr>
          <a:xfrm rot="2700000">
            <a:off x="1817628" y="1910801"/>
            <a:ext cx="1117080" cy="1132165"/>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475" dirty="0">
              <a:solidFill>
                <a:schemeClr val="bg1"/>
              </a:solidFill>
              <a:ea typeface="微软雅黑" charset="-122"/>
            </a:endParaRPr>
          </a:p>
        </p:txBody>
      </p:sp>
      <p:sp>
        <p:nvSpPr>
          <p:cNvPr id="65" name="心形 64"/>
          <p:cNvSpPr/>
          <p:nvPr/>
        </p:nvSpPr>
        <p:spPr>
          <a:xfrm>
            <a:off x="2216343" y="1548374"/>
            <a:ext cx="370790" cy="308993"/>
          </a:xfrm>
          <a:prstGeom prst="heart">
            <a:avLst/>
          </a:pr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grpSp>
        <p:nvGrpSpPr>
          <p:cNvPr id="66" name="组合 65"/>
          <p:cNvGrpSpPr/>
          <p:nvPr/>
        </p:nvGrpSpPr>
        <p:grpSpPr>
          <a:xfrm>
            <a:off x="3935607" y="3094935"/>
            <a:ext cx="237084" cy="595270"/>
            <a:chOff x="3114596" y="2996938"/>
            <a:chExt cx="224872" cy="564609"/>
          </a:xfrm>
          <a:solidFill>
            <a:srgbClr val="8BBDE2"/>
          </a:solidFill>
        </p:grpSpPr>
        <p:sp>
          <p:nvSpPr>
            <p:cNvPr id="67" name="椭圆 66"/>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68" name="同侧圆角矩形 11"/>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69" name="矩形 68"/>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70" name="同侧圆角矩形 13"/>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71" name="同侧圆角矩形 14"/>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72" name="同侧圆角矩形 15"/>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73" name="同侧圆角矩形 16"/>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grpSp>
      <p:grpSp>
        <p:nvGrpSpPr>
          <p:cNvPr id="74" name="组合 73"/>
          <p:cNvGrpSpPr/>
          <p:nvPr/>
        </p:nvGrpSpPr>
        <p:grpSpPr>
          <a:xfrm>
            <a:off x="447475" y="3187295"/>
            <a:ext cx="463743" cy="328698"/>
            <a:chOff x="4979939" y="3638125"/>
            <a:chExt cx="439857" cy="311768"/>
          </a:xfrm>
          <a:solidFill>
            <a:srgbClr val="8BBDE2"/>
          </a:solidFill>
        </p:grpSpPr>
        <p:grpSp>
          <p:nvGrpSpPr>
            <p:cNvPr id="75" name="组合 74"/>
            <p:cNvGrpSpPr/>
            <p:nvPr/>
          </p:nvGrpSpPr>
          <p:grpSpPr>
            <a:xfrm>
              <a:off x="4979939" y="3681386"/>
              <a:ext cx="439857" cy="268507"/>
              <a:chOff x="4975778" y="3669385"/>
              <a:chExt cx="439857" cy="268507"/>
            </a:xfrm>
            <a:grpFill/>
          </p:grpSpPr>
          <p:grpSp>
            <p:nvGrpSpPr>
              <p:cNvPr id="77" name="组合 76"/>
              <p:cNvGrpSpPr/>
              <p:nvPr/>
            </p:nvGrpSpPr>
            <p:grpSpPr>
              <a:xfrm>
                <a:off x="4975778" y="3689944"/>
                <a:ext cx="439857" cy="24689"/>
                <a:chOff x="4902784" y="3688900"/>
                <a:chExt cx="439857" cy="24689"/>
              </a:xfrm>
              <a:grpFill/>
            </p:grpSpPr>
            <p:sp>
              <p:nvSpPr>
                <p:cNvPr id="81" name="矩形 80"/>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82" name="矩形 81"/>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grpSp>
          <p:sp>
            <p:nvSpPr>
              <p:cNvPr id="78" name="等腰三角形 77"/>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79" name="矩形 78"/>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80" name="矩形 79"/>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grpSp>
        <p:sp>
          <p:nvSpPr>
            <p:cNvPr id="76" name="剪去单角的矩形 19"/>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grpSp>
      <p:grpSp>
        <p:nvGrpSpPr>
          <p:cNvPr id="83" name="组合 82"/>
          <p:cNvGrpSpPr/>
          <p:nvPr/>
        </p:nvGrpSpPr>
        <p:grpSpPr>
          <a:xfrm>
            <a:off x="2155099" y="4858852"/>
            <a:ext cx="490630" cy="441180"/>
            <a:chOff x="2928203" y="5369694"/>
            <a:chExt cx="465358" cy="418456"/>
          </a:xfrm>
          <a:solidFill>
            <a:srgbClr val="8D86BA"/>
          </a:solidFill>
        </p:grpSpPr>
        <p:grpSp>
          <p:nvGrpSpPr>
            <p:cNvPr id="84" name="组合 83"/>
            <p:cNvGrpSpPr/>
            <p:nvPr/>
          </p:nvGrpSpPr>
          <p:grpSpPr>
            <a:xfrm>
              <a:off x="2928203" y="5369694"/>
              <a:ext cx="460390" cy="418456"/>
              <a:chOff x="10760386" y="4041158"/>
              <a:chExt cx="460390" cy="418456"/>
            </a:xfrm>
            <a:grpFill/>
          </p:grpSpPr>
          <p:sp>
            <p:nvSpPr>
              <p:cNvPr id="87" name="任意多边形 30"/>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88" name="任意多边形 31"/>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grpSp>
        <p:sp>
          <p:nvSpPr>
            <p:cNvPr id="85" name="任意多边形 28"/>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sp>
          <p:nvSpPr>
            <p:cNvPr id="86" name="任意多边形 29"/>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75" dirty="0">
                <a:solidFill>
                  <a:schemeClr val="bg1"/>
                </a:solidFill>
                <a:ea typeface="微软雅黑" charset="-122"/>
              </a:endParaRPr>
            </a:p>
          </p:txBody>
        </p:sp>
      </p:grpSp>
      <p:sp>
        <p:nvSpPr>
          <p:cNvPr id="4" name="文本框 3"/>
          <p:cNvSpPr txBox="1"/>
          <p:nvPr/>
        </p:nvSpPr>
        <p:spPr>
          <a:xfrm>
            <a:off x="4418965" y="1857375"/>
            <a:ext cx="7190105" cy="101473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BeautifulSoup 是一个可以从HTML或XML文件中提取数据的Python库，它的使用方式相对于正则来说更加的简单方便，常常能够节省我们大量的时间。</a:t>
            </a:r>
            <a:endParaRPr lang="zh-CN" altLang="en-US" sz="2000">
              <a:solidFill>
                <a:schemeClr val="bg1"/>
              </a:solidFill>
              <a:latin typeface="微软雅黑" charset="-122"/>
              <a:ea typeface="微软雅黑" charset="-122"/>
              <a:cs typeface="微软雅黑" charset="-122"/>
            </a:endParaRPr>
          </a:p>
        </p:txBody>
      </p:sp>
      <p:sp>
        <p:nvSpPr>
          <p:cNvPr id="5" name="文本框 4"/>
          <p:cNvSpPr txBox="1"/>
          <p:nvPr/>
        </p:nvSpPr>
        <p:spPr>
          <a:xfrm>
            <a:off x="4418965" y="3430270"/>
            <a:ext cx="4829175" cy="92202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官方中文文档的：https://www.crummy.com/software/BeautifulSoup/bs4/doc/index.zh.html</a:t>
            </a:r>
            <a:endParaRPr lang="zh-CN" altLang="en-US">
              <a:solidFill>
                <a:schemeClr val="bg1"/>
              </a:solidFill>
              <a:latin typeface="微软雅黑" charset="-122"/>
              <a:ea typeface="微软雅黑" charset="-122"/>
              <a:cs typeface="微软雅黑" charset="-122"/>
            </a:endParaRPr>
          </a:p>
        </p:txBody>
      </p:sp>
      <p:sp>
        <p:nvSpPr>
          <p:cNvPr id="27" name="矩形 26"/>
          <p:cNvSpPr/>
          <p:nvPr/>
        </p:nvSpPr>
        <p:spPr>
          <a:xfrm>
            <a:off x="5570220" y="309880"/>
            <a:ext cx="1051560"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简介</a:t>
            </a:r>
            <a:endParaRPr lang="zh-CN" altLang="en-US" sz="2800" b="1" dirty="0">
              <a:solidFill>
                <a:schemeClr val="bg1"/>
              </a:solidFill>
              <a:latin typeface="微软雅黑" charset="-122"/>
              <a:ea typeface="微软雅黑" charset="-122"/>
            </a:endParaRPr>
          </a:p>
        </p:txBody>
      </p:sp>
      <p:sp>
        <p:nvSpPr>
          <p:cNvPr id="6" name="文本框 5"/>
          <p:cNvSpPr txBox="1"/>
          <p:nvPr/>
        </p:nvSpPr>
        <p:spPr>
          <a:xfrm>
            <a:off x="4418965" y="4717415"/>
            <a:ext cx="5894705" cy="92202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BeautifulSoup的安装也是非常方便的，pip安装即可。</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pip install beautifulsoup4</a:t>
            </a:r>
            <a:endParaRPr lang="zh-CN" altLang="en-US">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ppt_w</p:attrName>
                                        </p:attrNameLst>
                                      </p:cBhvr>
                                      <p:tavLst>
                                        <p:tav tm="0">
                                          <p:val>
                                            <p:fltVal val="0"/>
                                          </p:val>
                                        </p:tav>
                                        <p:tav tm="100000">
                                          <p:val>
                                            <p:strVal val="#ppt_w"/>
                                          </p:val>
                                        </p:tav>
                                      </p:tavLst>
                                    </p:anim>
                                    <p:anim calcmode="lin" valueType="num">
                                      <p:cBhvr>
                                        <p:cTn id="18" dur="500" fill="hold"/>
                                        <p:tgtEl>
                                          <p:spTgt spid="61"/>
                                        </p:tgtEl>
                                        <p:attrNameLst>
                                          <p:attrName>ppt_h</p:attrName>
                                        </p:attrNameLst>
                                      </p:cBhvr>
                                      <p:tavLst>
                                        <p:tav tm="0">
                                          <p:val>
                                            <p:fltVal val="0"/>
                                          </p:val>
                                        </p:tav>
                                        <p:tav tm="100000">
                                          <p:val>
                                            <p:strVal val="#ppt_h"/>
                                          </p:val>
                                        </p:tav>
                                      </p:tavLst>
                                    </p:anim>
                                    <p:animEffect transition="in" filter="fade">
                                      <p:cBhvr>
                                        <p:cTn id="19" dur="500"/>
                                        <p:tgtEl>
                                          <p:spTgt spid="6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65"/>
                                        </p:tgtEl>
                                        <p:attrNameLst>
                                          <p:attrName>style.visibility</p:attrName>
                                        </p:attrNameLst>
                                      </p:cBhvr>
                                      <p:to>
                                        <p:strVal val="visible"/>
                                      </p:to>
                                    </p:set>
                                    <p:anim calcmode="lin" valueType="num">
                                      <p:cBhvr>
                                        <p:cTn id="28" dur="500" fill="hold"/>
                                        <p:tgtEl>
                                          <p:spTgt spid="65"/>
                                        </p:tgtEl>
                                        <p:attrNameLst>
                                          <p:attrName>ppt_w</p:attrName>
                                        </p:attrNameLst>
                                      </p:cBhvr>
                                      <p:tavLst>
                                        <p:tav tm="0">
                                          <p:val>
                                            <p:fltVal val="0"/>
                                          </p:val>
                                        </p:tav>
                                        <p:tav tm="100000">
                                          <p:val>
                                            <p:strVal val="#ppt_w"/>
                                          </p:val>
                                        </p:tav>
                                      </p:tavLst>
                                    </p:anim>
                                    <p:anim calcmode="lin" valueType="num">
                                      <p:cBhvr>
                                        <p:cTn id="29" dur="500" fill="hold"/>
                                        <p:tgtEl>
                                          <p:spTgt spid="65"/>
                                        </p:tgtEl>
                                        <p:attrNameLst>
                                          <p:attrName>ppt_h</p:attrName>
                                        </p:attrNameLst>
                                      </p:cBhvr>
                                      <p:tavLst>
                                        <p:tav tm="0">
                                          <p:val>
                                            <p:fltVal val="0"/>
                                          </p:val>
                                        </p:tav>
                                        <p:tav tm="100000">
                                          <p:val>
                                            <p:strVal val="#ppt_h"/>
                                          </p:val>
                                        </p:tav>
                                      </p:tavLst>
                                    </p:anim>
                                    <p:animEffect transition="in" filter="fade">
                                      <p:cBhvr>
                                        <p:cTn id="30" dur="500"/>
                                        <p:tgtEl>
                                          <p:spTgt spid="65"/>
                                        </p:tgtEl>
                                      </p:cBhvr>
                                    </p:animEffect>
                                  </p:childTnLst>
                                </p:cTn>
                              </p:par>
                              <p:par>
                                <p:cTn id="31" presetID="53" presetClass="entr" presetSubtype="16"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p:cTn id="33" dur="500" fill="hold"/>
                                        <p:tgtEl>
                                          <p:spTgt spid="66"/>
                                        </p:tgtEl>
                                        <p:attrNameLst>
                                          <p:attrName>ppt_w</p:attrName>
                                        </p:attrNameLst>
                                      </p:cBhvr>
                                      <p:tavLst>
                                        <p:tav tm="0">
                                          <p:val>
                                            <p:fltVal val="0"/>
                                          </p:val>
                                        </p:tav>
                                        <p:tav tm="100000">
                                          <p:val>
                                            <p:strVal val="#ppt_w"/>
                                          </p:val>
                                        </p:tav>
                                      </p:tavLst>
                                    </p:anim>
                                    <p:anim calcmode="lin" valueType="num">
                                      <p:cBhvr>
                                        <p:cTn id="34" dur="500" fill="hold"/>
                                        <p:tgtEl>
                                          <p:spTgt spid="66"/>
                                        </p:tgtEl>
                                        <p:attrNameLst>
                                          <p:attrName>ppt_h</p:attrName>
                                        </p:attrNameLst>
                                      </p:cBhvr>
                                      <p:tavLst>
                                        <p:tav tm="0">
                                          <p:val>
                                            <p:fltVal val="0"/>
                                          </p:val>
                                        </p:tav>
                                        <p:tav tm="100000">
                                          <p:val>
                                            <p:strVal val="#ppt_h"/>
                                          </p:val>
                                        </p:tav>
                                      </p:tavLst>
                                    </p:anim>
                                    <p:animEffect transition="in" filter="fade">
                                      <p:cBhvr>
                                        <p:cTn id="35" dur="500"/>
                                        <p:tgtEl>
                                          <p:spTgt spid="66"/>
                                        </p:tgtEl>
                                      </p:cBhvr>
                                    </p:animEffect>
                                  </p:childTnLst>
                                </p:cTn>
                              </p:par>
                              <p:par>
                                <p:cTn id="36" presetID="53" presetClass="entr" presetSubtype="16"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anim calcmode="lin" valueType="num">
                                      <p:cBhvr>
                                        <p:cTn id="38" dur="500" fill="hold"/>
                                        <p:tgtEl>
                                          <p:spTgt spid="74"/>
                                        </p:tgtEl>
                                        <p:attrNameLst>
                                          <p:attrName>ppt_w</p:attrName>
                                        </p:attrNameLst>
                                      </p:cBhvr>
                                      <p:tavLst>
                                        <p:tav tm="0">
                                          <p:val>
                                            <p:fltVal val="0"/>
                                          </p:val>
                                        </p:tav>
                                        <p:tav tm="100000">
                                          <p:val>
                                            <p:strVal val="#ppt_w"/>
                                          </p:val>
                                        </p:tav>
                                      </p:tavLst>
                                    </p:anim>
                                    <p:anim calcmode="lin" valueType="num">
                                      <p:cBhvr>
                                        <p:cTn id="39" dur="500" fill="hold"/>
                                        <p:tgtEl>
                                          <p:spTgt spid="74"/>
                                        </p:tgtEl>
                                        <p:attrNameLst>
                                          <p:attrName>ppt_h</p:attrName>
                                        </p:attrNameLst>
                                      </p:cBhvr>
                                      <p:tavLst>
                                        <p:tav tm="0">
                                          <p:val>
                                            <p:fltVal val="0"/>
                                          </p:val>
                                        </p:tav>
                                        <p:tav tm="100000">
                                          <p:val>
                                            <p:strVal val="#ppt_h"/>
                                          </p:val>
                                        </p:tav>
                                      </p:tavLst>
                                    </p:anim>
                                    <p:animEffect transition="in" filter="fade">
                                      <p:cBhvr>
                                        <p:cTn id="40" dur="500"/>
                                        <p:tgtEl>
                                          <p:spTgt spid="74"/>
                                        </p:tgtEl>
                                      </p:cBhvr>
                                    </p:animEffect>
                                  </p:childTnLst>
                                </p:cTn>
                              </p:par>
                              <p:par>
                                <p:cTn id="41" presetID="53" presetClass="entr" presetSubtype="16"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p:cTn id="43" dur="500" fill="hold"/>
                                        <p:tgtEl>
                                          <p:spTgt spid="83"/>
                                        </p:tgtEl>
                                        <p:attrNameLst>
                                          <p:attrName>ppt_w</p:attrName>
                                        </p:attrNameLst>
                                      </p:cBhvr>
                                      <p:tavLst>
                                        <p:tav tm="0">
                                          <p:val>
                                            <p:fltVal val="0"/>
                                          </p:val>
                                        </p:tav>
                                        <p:tav tm="100000">
                                          <p:val>
                                            <p:strVal val="#ppt_w"/>
                                          </p:val>
                                        </p:tav>
                                      </p:tavLst>
                                    </p:anim>
                                    <p:anim calcmode="lin" valueType="num">
                                      <p:cBhvr>
                                        <p:cTn id="44" dur="500" fill="hold"/>
                                        <p:tgtEl>
                                          <p:spTgt spid="83"/>
                                        </p:tgtEl>
                                        <p:attrNameLst>
                                          <p:attrName>ppt_h</p:attrName>
                                        </p:attrNameLst>
                                      </p:cBhvr>
                                      <p:tavLst>
                                        <p:tav tm="0">
                                          <p:val>
                                            <p:fltVal val="0"/>
                                          </p:val>
                                        </p:tav>
                                        <p:tav tm="100000">
                                          <p:val>
                                            <p:strVal val="#ppt_h"/>
                                          </p:val>
                                        </p:tav>
                                      </p:tavLst>
                                    </p:anim>
                                    <p:animEffect transition="in" filter="fade">
                                      <p:cBhvr>
                                        <p:cTn id="45" dur="500"/>
                                        <p:tgtEl>
                                          <p:spTgt spid="83"/>
                                        </p:tgtEl>
                                      </p:cBhvr>
                                    </p:animEffect>
                                  </p:childTnLst>
                                </p:cTn>
                              </p:par>
                            </p:childTnLst>
                          </p:cTn>
                        </p:par>
                        <p:par>
                          <p:cTn id="46" fill="hold">
                            <p:stCondLst>
                              <p:cond delay="1000"/>
                            </p:stCondLst>
                            <p:childTnLst>
                              <p:par>
                                <p:cTn id="47" presetID="56" presetClass="entr" presetSubtype="0" fill="hold" grpId="0" nodeType="afterEffect">
                                  <p:stCondLst>
                                    <p:cond delay="0"/>
                                  </p:stCondLst>
                                  <p:iterate type="lt">
                                    <p:tmPct val="10000"/>
                                  </p:iterate>
                                  <p:childTnLst>
                                    <p:set>
                                      <p:cBhvr>
                                        <p:cTn id="48" dur="1" fill="hold">
                                          <p:stCondLst>
                                            <p:cond delay="0"/>
                                          </p:stCondLst>
                                        </p:cTn>
                                        <p:tgtEl>
                                          <p:spTgt spid="27"/>
                                        </p:tgtEl>
                                        <p:attrNameLst>
                                          <p:attrName>style.visibility</p:attrName>
                                        </p:attrNameLst>
                                      </p:cBhvr>
                                      <p:to>
                                        <p:strVal val="visible"/>
                                      </p:to>
                                    </p:set>
                                    <p:anim by="(-#ppt_w*2)" calcmode="lin" valueType="num">
                                      <p:cBhvr rctx="PPT">
                                        <p:cTn id="49" dur="300" autoRev="1" fill="hold">
                                          <p:stCondLst>
                                            <p:cond delay="0"/>
                                          </p:stCondLst>
                                        </p:cTn>
                                        <p:tgtEl>
                                          <p:spTgt spid="27"/>
                                        </p:tgtEl>
                                        <p:attrNameLst>
                                          <p:attrName>ppt_w</p:attrName>
                                        </p:attrNameLst>
                                      </p:cBhvr>
                                    </p:anim>
                                    <p:anim by="(#ppt_w*0.50)" calcmode="lin" valueType="num">
                                      <p:cBhvr>
                                        <p:cTn id="50" dur="300" decel="50000" autoRev="1" fill="hold">
                                          <p:stCondLst>
                                            <p:cond delay="0"/>
                                          </p:stCondLst>
                                        </p:cTn>
                                        <p:tgtEl>
                                          <p:spTgt spid="27"/>
                                        </p:tgtEl>
                                        <p:attrNameLst>
                                          <p:attrName>ppt_x</p:attrName>
                                        </p:attrNameLst>
                                      </p:cBhvr>
                                    </p:anim>
                                    <p:anim from="(-#ppt_h/2)" to="(#ppt_y)" calcmode="lin" valueType="num">
                                      <p:cBhvr>
                                        <p:cTn id="51" dur="600" fill="hold">
                                          <p:stCondLst>
                                            <p:cond delay="0"/>
                                          </p:stCondLst>
                                        </p:cTn>
                                        <p:tgtEl>
                                          <p:spTgt spid="27"/>
                                        </p:tgtEl>
                                        <p:attrNameLst>
                                          <p:attrName>ppt_y</p:attrName>
                                        </p:attrNameLst>
                                      </p:cBhvr>
                                    </p:anim>
                                    <p:animRot by="21600000">
                                      <p:cBhvr>
                                        <p:cTn id="52"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p:bldP spid="62" grpId="0" bldLvl="0" animBg="1"/>
      <p:bldP spid="63" grpId="0" bldLvl="0" animBg="1"/>
      <p:bldP spid="64" grpId="0" bldLvl="0" animBg="1"/>
      <p:bldP spid="65" grpId="0" bldLvl="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5570220" y="309880"/>
            <a:ext cx="145732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简单例子</a:t>
            </a:r>
            <a:endParaRPr lang="zh-CN" altLang="en-US" sz="2800" b="1" dirty="0">
              <a:solidFill>
                <a:schemeClr val="bg1"/>
              </a:solidFill>
              <a:latin typeface="微软雅黑" charset="-122"/>
              <a:ea typeface="微软雅黑" charset="-122"/>
            </a:endParaRPr>
          </a:p>
        </p:txBody>
      </p:sp>
      <p:pic>
        <p:nvPicPr>
          <p:cNvPr id="3" name="图片 2"/>
          <p:cNvPicPr>
            <a:picLocks noChangeAspect="1"/>
          </p:cNvPicPr>
          <p:nvPr/>
        </p:nvPicPr>
        <p:blipFill>
          <a:blip r:embed="rId1"/>
          <a:stretch>
            <a:fillRect/>
          </a:stretch>
        </p:blipFill>
        <p:spPr>
          <a:xfrm>
            <a:off x="1818640" y="1149350"/>
            <a:ext cx="8534400" cy="4895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5570220" y="309880"/>
            <a:ext cx="190055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指定解析器</a:t>
            </a:r>
            <a:endParaRPr lang="zh-CN" altLang="en-US" sz="2800" b="1" dirty="0">
              <a:solidFill>
                <a:schemeClr val="bg1"/>
              </a:solidFill>
              <a:latin typeface="微软雅黑" charset="-122"/>
              <a:ea typeface="微软雅黑" charset="-122"/>
            </a:endParaRPr>
          </a:p>
        </p:txBody>
      </p:sp>
      <p:sp>
        <p:nvSpPr>
          <p:cNvPr id="4" name="文本框 3"/>
          <p:cNvSpPr txBox="1"/>
          <p:nvPr/>
        </p:nvSpPr>
        <p:spPr>
          <a:xfrm>
            <a:off x="1990725" y="1203960"/>
            <a:ext cx="7747000" cy="706755"/>
          </a:xfrm>
          <a:prstGeom prst="rect">
            <a:avLst/>
          </a:prstGeom>
          <a:noFill/>
        </p:spPr>
        <p:txBody>
          <a:bodyPr wrap="square" rtlCol="0" anchor="t">
            <a:spAutoFit/>
          </a:bodyPr>
          <a:p>
            <a:r>
              <a:rPr lang="en-US" altLang="zh-CN" sz="2000">
                <a:solidFill>
                  <a:schemeClr val="bg1"/>
                </a:solidFill>
                <a:latin typeface="微软雅黑" charset="-122"/>
                <a:ea typeface="微软雅黑" charset="-122"/>
                <a:cs typeface="微软雅黑" charset="-122"/>
              </a:rPr>
              <a:t>BeautifulSoup</a:t>
            </a:r>
            <a:r>
              <a:rPr lang="zh-CN" altLang="en-US" sz="2000">
                <a:solidFill>
                  <a:schemeClr val="bg1"/>
                </a:solidFill>
                <a:latin typeface="微软雅黑" charset="-122"/>
                <a:ea typeface="微软雅黑" charset="-122"/>
                <a:cs typeface="微软雅黑" charset="-122"/>
              </a:rPr>
              <a:t>解析网页需要指定一个可用的解析器，以下是主要几种解析器：</a:t>
            </a:r>
            <a:endParaRPr lang="en-US" altLang="zh-CN" sz="2000">
              <a:solidFill>
                <a:schemeClr val="bg1"/>
              </a:solidFill>
              <a:latin typeface="微软雅黑" charset="-122"/>
              <a:ea typeface="微软雅黑" charset="-122"/>
              <a:cs typeface="微软雅黑" charset="-122"/>
            </a:endParaRPr>
          </a:p>
        </p:txBody>
      </p:sp>
      <p:graphicFrame>
        <p:nvGraphicFramePr>
          <p:cNvPr id="5" name="表格 4"/>
          <p:cNvGraphicFramePr/>
          <p:nvPr/>
        </p:nvGraphicFramePr>
        <p:xfrm>
          <a:off x="1211580" y="1997710"/>
          <a:ext cx="9769475" cy="2758440"/>
        </p:xfrm>
        <a:graphic>
          <a:graphicData uri="http://schemas.openxmlformats.org/drawingml/2006/table">
            <a:tbl>
              <a:tblPr firstRow="1" bandRow="1">
                <a:tableStyleId>{5C22544A-7EE6-4342-B048-85BDC9FD1C3A}</a:tableStyleId>
              </a:tblPr>
              <a:tblGrid>
                <a:gridCol w="1471295"/>
                <a:gridCol w="2992755"/>
                <a:gridCol w="3248025"/>
                <a:gridCol w="2057400"/>
              </a:tblGrid>
              <a:tr h="381000">
                <a:tc>
                  <a:txBody>
                    <a:bodyPr/>
                    <a:p>
                      <a:pPr algn="ctr">
                        <a:buNone/>
                      </a:pPr>
                      <a:r>
                        <a:rPr lang="zh-CN" altLang="en-US" sz="1600">
                          <a:latin typeface="微软雅黑" charset="-122"/>
                          <a:ea typeface="微软雅黑" charset="-122"/>
                        </a:rPr>
                        <a:t>解析器</a:t>
                      </a:r>
                      <a:endParaRPr lang="zh-CN" altLang="en-US" sz="1600">
                        <a:latin typeface="微软雅黑" charset="-122"/>
                        <a:ea typeface="微软雅黑" charset="-122"/>
                      </a:endParaRPr>
                    </a:p>
                  </a:txBody>
                  <a:tcPr/>
                </a:tc>
                <a:tc>
                  <a:txBody>
                    <a:bodyPr/>
                    <a:p>
                      <a:pPr algn="ctr">
                        <a:buNone/>
                      </a:pPr>
                      <a:r>
                        <a:rPr lang="zh-CN" altLang="en-US" sz="1600">
                          <a:latin typeface="微软雅黑" charset="-122"/>
                          <a:ea typeface="微软雅黑" charset="-122"/>
                        </a:rPr>
                        <a:t>使用方法</a:t>
                      </a:r>
                      <a:endParaRPr lang="zh-CN" altLang="en-US" sz="1600">
                        <a:latin typeface="微软雅黑" charset="-122"/>
                        <a:ea typeface="微软雅黑" charset="-122"/>
                      </a:endParaRPr>
                    </a:p>
                  </a:txBody>
                  <a:tcPr/>
                </a:tc>
                <a:tc>
                  <a:txBody>
                    <a:bodyPr/>
                    <a:p>
                      <a:pPr algn="ctr">
                        <a:buNone/>
                      </a:pPr>
                      <a:r>
                        <a:rPr lang="zh-CN" altLang="en-US" sz="1600">
                          <a:latin typeface="微软雅黑" charset="-122"/>
                          <a:ea typeface="微软雅黑" charset="-122"/>
                        </a:rPr>
                        <a:t>优势</a:t>
                      </a:r>
                      <a:endParaRPr lang="zh-CN" altLang="en-US" sz="1600">
                        <a:latin typeface="微软雅黑" charset="-122"/>
                        <a:ea typeface="微软雅黑" charset="-122"/>
                      </a:endParaRPr>
                    </a:p>
                  </a:txBody>
                  <a:tcPr/>
                </a:tc>
                <a:tc>
                  <a:txBody>
                    <a:bodyPr/>
                    <a:p>
                      <a:pPr algn="ctr">
                        <a:buNone/>
                      </a:pPr>
                      <a:r>
                        <a:rPr lang="zh-CN" altLang="en-US" sz="1600">
                          <a:latin typeface="微软雅黑" charset="-122"/>
                          <a:ea typeface="微软雅黑" charset="-122"/>
                        </a:rPr>
                        <a:t>劣势</a:t>
                      </a:r>
                      <a:endParaRPr lang="zh-CN" altLang="en-US" sz="1600">
                        <a:latin typeface="微软雅黑" charset="-122"/>
                        <a:ea typeface="微软雅黑" charset="-122"/>
                      </a:endParaRPr>
                    </a:p>
                  </a:txBody>
                  <a:tcPr/>
                </a:tc>
              </a:tr>
              <a:tr h="381000">
                <a:tc>
                  <a:txBody>
                    <a:bodyPr/>
                    <a:p>
                      <a:pPr>
                        <a:buNone/>
                      </a:pPr>
                      <a:r>
                        <a:rPr lang="en-US" altLang="zh-CN" sz="1200">
                          <a:latin typeface="微软雅黑" charset="-122"/>
                          <a:ea typeface="微软雅黑" charset="-122"/>
                          <a:cs typeface="微软雅黑" charset="-122"/>
                        </a:rPr>
                        <a:t>Python</a:t>
                      </a:r>
                      <a:r>
                        <a:rPr lang="zh-CN" altLang="en-US" sz="1200">
                          <a:latin typeface="微软雅黑" charset="-122"/>
                          <a:ea typeface="微软雅黑" charset="-122"/>
                          <a:cs typeface="微软雅黑" charset="-122"/>
                        </a:rPr>
                        <a:t>标准库</a:t>
                      </a:r>
                      <a:endParaRPr lang="zh-CN" altLang="en-US" sz="1200">
                        <a:latin typeface="微软雅黑" charset="-122"/>
                        <a:ea typeface="微软雅黑" charset="-122"/>
                        <a:cs typeface="微软雅黑" charset="-122"/>
                      </a:endParaRPr>
                    </a:p>
                  </a:txBody>
                  <a:tcPr/>
                </a:tc>
                <a:tc>
                  <a:txBody>
                    <a:bodyPr/>
                    <a:p>
                      <a:pPr>
                        <a:buNone/>
                      </a:pPr>
                      <a:r>
                        <a:rPr lang="zh-CN" altLang="en-US" sz="1200">
                          <a:latin typeface="微软雅黑" charset="-122"/>
                          <a:ea typeface="微软雅黑" charset="-122"/>
                        </a:rPr>
                        <a:t>BeautifulSoup(markup, "html.parser")</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rPr>
                        <a:t>Python的内置标准库执行速度适中文档容错能力强</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rPr>
                        <a:t>Python 2.7.3 or 3.2.2)前 的版本中文档容错能力差</a:t>
                      </a:r>
                      <a:endParaRPr lang="zh-CN" altLang="en-US" sz="1200">
                        <a:latin typeface="微软雅黑" charset="-122"/>
                        <a:ea typeface="微软雅黑" charset="-122"/>
                      </a:endParaRPr>
                    </a:p>
                  </a:txBody>
                  <a:tcPr/>
                </a:tc>
              </a:tr>
              <a:tr h="381000">
                <a:tc>
                  <a:txBody>
                    <a:bodyPr/>
                    <a:p>
                      <a:pPr>
                        <a:buNone/>
                      </a:pPr>
                      <a:r>
                        <a:rPr lang="zh-CN" altLang="en-US" sz="1200">
                          <a:latin typeface="微软雅黑" charset="-122"/>
                          <a:ea typeface="微软雅黑" charset="-122"/>
                        </a:rPr>
                        <a:t>lxml HTML 解析器</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rPr>
                        <a:t>BeautifulSoup(markup, "lxml")</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sym typeface="+mn-ea"/>
                        </a:rPr>
                        <a:t>速度快文档容错能力强</a:t>
                      </a:r>
                      <a:endParaRPr lang="zh-CN" altLang="en-US" sz="1200">
                        <a:latin typeface="微软雅黑" charset="-122"/>
                        <a:ea typeface="微软雅黑" charset="-122"/>
                        <a:sym typeface="+mn-ea"/>
                      </a:endParaRPr>
                    </a:p>
                  </a:txBody>
                  <a:tcPr/>
                </a:tc>
                <a:tc>
                  <a:txBody>
                    <a:bodyPr/>
                    <a:p>
                      <a:pPr>
                        <a:buNone/>
                      </a:pPr>
                      <a:r>
                        <a:rPr lang="zh-CN" altLang="en-US" sz="1200">
                          <a:latin typeface="微软雅黑" charset="-122"/>
                          <a:ea typeface="微软雅黑" charset="-122"/>
                        </a:rPr>
                        <a:t>需要安装C语言库</a:t>
                      </a:r>
                      <a:endParaRPr lang="zh-CN" altLang="en-US" sz="1200">
                        <a:latin typeface="微软雅黑" charset="-122"/>
                        <a:ea typeface="微软雅黑" charset="-122"/>
                      </a:endParaRPr>
                    </a:p>
                  </a:txBody>
                  <a:tcPr/>
                </a:tc>
              </a:tr>
              <a:tr h="381000">
                <a:tc>
                  <a:txBody>
                    <a:bodyPr/>
                    <a:p>
                      <a:pPr>
                        <a:buNone/>
                      </a:pPr>
                      <a:r>
                        <a:rPr lang="zh-CN" altLang="en-US" sz="1200">
                          <a:latin typeface="微软雅黑" charset="-122"/>
                          <a:ea typeface="微软雅黑" charset="-122"/>
                        </a:rPr>
                        <a:t>lxml XML 解析器</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rPr>
                        <a:t>BeautifulSoup(markup, ["lxml", "xml"])``BeautifulSoup(markup, "xml")</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rPr>
                        <a:t>速度快唯一支持XML的解析器</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rPr>
                        <a:t>需要安装C语言库</a:t>
                      </a:r>
                      <a:endParaRPr lang="zh-CN" altLang="en-US" sz="1200">
                        <a:latin typeface="微软雅黑" charset="-122"/>
                        <a:ea typeface="微软雅黑" charset="-122"/>
                      </a:endParaRPr>
                    </a:p>
                  </a:txBody>
                  <a:tcPr/>
                </a:tc>
              </a:tr>
              <a:tr h="381000">
                <a:tc>
                  <a:txBody>
                    <a:bodyPr/>
                    <a:p>
                      <a:pPr>
                        <a:buNone/>
                      </a:pPr>
                      <a:r>
                        <a:rPr lang="zh-CN" altLang="en-US" sz="1200">
                          <a:latin typeface="微软雅黑" charset="-122"/>
                          <a:ea typeface="微软雅黑" charset="-122"/>
                        </a:rPr>
                        <a:t>html5lib</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rPr>
                        <a:t>BeautifulSoup(markup, "html5lib")</a:t>
                      </a:r>
                      <a:endParaRPr lang="zh-CN" altLang="en-US" sz="1200">
                        <a:latin typeface="微软雅黑" charset="-122"/>
                        <a:ea typeface="微软雅黑" charset="-122"/>
                      </a:endParaRPr>
                    </a:p>
                  </a:txBody>
                  <a:tcPr/>
                </a:tc>
                <a:tc>
                  <a:txBody>
                    <a:bodyPr/>
                    <a:p>
                      <a:pPr>
                        <a:buNone/>
                      </a:pPr>
                      <a:r>
                        <a:rPr lang="zh-CN" altLang="en-US" sz="1200">
                          <a:latin typeface="微软雅黑" charset="-122"/>
                          <a:ea typeface="微软雅黑" charset="-122"/>
                          <a:sym typeface="+mn-ea"/>
                        </a:rPr>
                        <a:t>最好的容错性以浏览器的方式解析文档生成HTML5格式的文档</a:t>
                      </a:r>
                      <a:endParaRPr lang="zh-CN" altLang="en-US" sz="1200">
                        <a:latin typeface="微软雅黑" charset="-122"/>
                        <a:ea typeface="微软雅黑" charset="-122"/>
                        <a:sym typeface="+mn-ea"/>
                      </a:endParaRPr>
                    </a:p>
                  </a:txBody>
                  <a:tcPr/>
                </a:tc>
                <a:tc>
                  <a:txBody>
                    <a:bodyPr/>
                    <a:p>
                      <a:pPr>
                        <a:buNone/>
                      </a:pPr>
                      <a:r>
                        <a:rPr lang="zh-CN" altLang="en-US" sz="1200">
                          <a:latin typeface="微软雅黑" charset="-122"/>
                          <a:ea typeface="微软雅黑" charset="-122"/>
                        </a:rPr>
                        <a:t>速度慢不依赖外部扩展</a:t>
                      </a:r>
                      <a:endParaRPr lang="zh-CN" altLang="en-US" sz="1200">
                        <a:latin typeface="微软雅黑" charset="-122"/>
                        <a:ea typeface="微软雅黑" charset="-122"/>
                      </a:endParaRPr>
                    </a:p>
                  </a:txBody>
                  <a:tcPr/>
                </a:tc>
              </a:tr>
            </a:tbl>
          </a:graphicData>
        </a:graphic>
      </p:graphicFrame>
      <p:sp>
        <p:nvSpPr>
          <p:cNvPr id="6" name="文本框 5"/>
          <p:cNvSpPr txBox="1"/>
          <p:nvPr/>
        </p:nvSpPr>
        <p:spPr>
          <a:xfrm>
            <a:off x="1990725" y="4252595"/>
            <a:ext cx="8219440" cy="2122805"/>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由于这个解析的过程在大规模的爬取中是会影响到整个爬虫系统的速度的，所以推荐使用的是</a:t>
            </a:r>
            <a:r>
              <a:rPr lang="zh-CN" altLang="en-US" sz="2400" b="1">
                <a:solidFill>
                  <a:srgbClr val="FF0000"/>
                </a:solidFill>
                <a:latin typeface="微软雅黑" charset="-122"/>
                <a:ea typeface="微软雅黑" charset="-122"/>
                <a:cs typeface="微软雅黑" charset="-122"/>
              </a:rPr>
              <a:t>lxml</a:t>
            </a:r>
            <a:r>
              <a:rPr lang="zh-CN" altLang="en-US">
                <a:solidFill>
                  <a:schemeClr val="bg1"/>
                </a:solidFill>
                <a:latin typeface="微软雅黑" charset="-122"/>
                <a:ea typeface="微软雅黑" charset="-122"/>
                <a:cs typeface="微软雅黑" charset="-122"/>
              </a:rPr>
              <a:t>，速度会快很多，而lxml需要单独安装：</a:t>
            </a:r>
            <a:endParaRPr lang="zh-CN" altLang="en-US">
              <a:solidFill>
                <a:schemeClr val="bg1"/>
              </a:solidFill>
              <a:latin typeface="微软雅黑" charset="-122"/>
              <a:ea typeface="微软雅黑" charset="-122"/>
              <a:cs typeface="微软雅黑" charset="-122"/>
            </a:endParaRPr>
          </a:p>
          <a:p>
            <a:r>
              <a:rPr lang="en-US" altLang="zh-CN">
                <a:solidFill>
                  <a:schemeClr val="bg1"/>
                </a:solidFill>
                <a:latin typeface="微软雅黑" charset="-122"/>
                <a:ea typeface="微软雅黑" charset="-122"/>
                <a:cs typeface="微软雅黑" charset="-122"/>
              </a:rPr>
              <a:t>	</a:t>
            </a:r>
            <a:r>
              <a:rPr lang="zh-CN" altLang="en-US">
                <a:solidFill>
                  <a:schemeClr val="bg1"/>
                </a:solidFill>
                <a:latin typeface="微软雅黑" charset="-122"/>
                <a:ea typeface="微软雅黑" charset="-122"/>
                <a:cs typeface="微软雅黑" charset="-122"/>
              </a:rPr>
              <a:t>pip install lxml</a:t>
            </a:r>
            <a:endParaRPr lang="zh-CN" altLang="en-US">
              <a:solidFill>
                <a:schemeClr val="bg1"/>
              </a:solidFill>
              <a:latin typeface="微软雅黑" charset="-122"/>
              <a:ea typeface="微软雅黑" charset="-122"/>
              <a:cs typeface="微软雅黑" charset="-122"/>
            </a:endParaRPr>
          </a:p>
          <a:p>
            <a:r>
              <a:rPr lang="en-US" altLang="zh-CN">
                <a:solidFill>
                  <a:schemeClr val="bg1"/>
                </a:solidFill>
                <a:latin typeface="微软雅黑" charset="-122"/>
                <a:ea typeface="微软雅黑" charset="-122"/>
                <a:cs typeface="微软雅黑" charset="-122"/>
              </a:rPr>
              <a:t>	soup = BeautifulSoup(html_doc, 'lxml')   # </a:t>
            </a:r>
            <a:r>
              <a:rPr lang="zh-CN" altLang="en-US">
                <a:solidFill>
                  <a:schemeClr val="bg1"/>
                </a:solidFill>
                <a:latin typeface="微软雅黑" charset="-122"/>
                <a:ea typeface="微软雅黑" charset="-122"/>
                <a:cs typeface="微软雅黑" charset="-122"/>
              </a:rPr>
              <a:t>指定</a:t>
            </a:r>
            <a:endParaRPr lang="en-US" altLang="zh-CN">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提示：如果一段HTML或XML文档格式不正确的话,那么在不同的解析器中返回的结果可能是不一样的，所以要指定某一个解析器。</a:t>
            </a:r>
            <a:endParaRPr lang="zh-CN" altLang="en-US">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5570220" y="309880"/>
            <a:ext cx="190055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节点对象</a:t>
            </a:r>
            <a:endParaRPr lang="zh-CN" altLang="en-US" sz="2800" b="1" dirty="0">
              <a:solidFill>
                <a:schemeClr val="bg1"/>
              </a:solidFill>
              <a:latin typeface="微软雅黑" charset="-122"/>
              <a:ea typeface="微软雅黑" charset="-122"/>
            </a:endParaRPr>
          </a:p>
        </p:txBody>
      </p:sp>
      <p:grpSp>
        <p:nvGrpSpPr>
          <p:cNvPr id="7" name="组 6"/>
          <p:cNvGrpSpPr/>
          <p:nvPr/>
        </p:nvGrpSpPr>
        <p:grpSpPr>
          <a:xfrm>
            <a:off x="6170732" y="3795629"/>
            <a:ext cx="4754582" cy="2197100"/>
            <a:chOff x="6170732" y="3795629"/>
            <a:chExt cx="4754582" cy="2197100"/>
          </a:xfrm>
        </p:grpSpPr>
        <p:grpSp>
          <p:nvGrpSpPr>
            <p:cNvPr id="50" name="组 49"/>
            <p:cNvGrpSpPr/>
            <p:nvPr/>
          </p:nvGrpSpPr>
          <p:grpSpPr>
            <a:xfrm>
              <a:off x="6170732" y="3795629"/>
              <a:ext cx="4754582" cy="2197100"/>
              <a:chOff x="769918" y="1435100"/>
              <a:chExt cx="4754582" cy="2197100"/>
            </a:xfrm>
          </p:grpSpPr>
          <p:sp>
            <p:nvSpPr>
              <p:cNvPr id="55" name="矩形 54"/>
              <p:cNvSpPr/>
              <p:nvPr/>
            </p:nvSpPr>
            <p:spPr>
              <a:xfrm>
                <a:off x="769918" y="1435100"/>
                <a:ext cx="4754582" cy="2197100"/>
              </a:xfrm>
              <a:prstGeom prst="rect">
                <a:avLst/>
              </a:prstGeom>
              <a:solidFill>
                <a:schemeClr val="accent4">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6" name="文本框 55"/>
              <p:cNvSpPr txBox="1"/>
              <p:nvPr/>
            </p:nvSpPr>
            <p:spPr>
              <a:xfrm>
                <a:off x="1030655" y="2542931"/>
                <a:ext cx="4189045"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bg1"/>
                    </a:solidFill>
                    <a:latin typeface="微软雅黑" charset="-122"/>
                    <a:ea typeface="微软雅黑" charset="-122"/>
                    <a:cs typeface="微软雅黑" charset="-122"/>
                  </a:rPr>
                  <a:t>Comment指的是在网页中的注释以及特殊字符串。</a:t>
                </a:r>
                <a:endParaRPr sz="1200" dirty="0">
                  <a:solidFill>
                    <a:schemeClr val="bg1"/>
                  </a:solidFill>
                  <a:latin typeface="微软雅黑" charset="-122"/>
                  <a:ea typeface="微软雅黑" charset="-122"/>
                  <a:cs typeface="微软雅黑" charset="-122"/>
                </a:endParaRPr>
              </a:p>
              <a:p>
                <a:pPr>
                  <a:lnSpc>
                    <a:spcPct val="130000"/>
                  </a:lnSpc>
                </a:pPr>
                <a:endParaRPr lang="zh-CN" altLang="en-US" sz="1200" dirty="0">
                  <a:solidFill>
                    <a:schemeClr val="bg1"/>
                  </a:solidFill>
                  <a:latin typeface="微软雅黑" charset="-122"/>
                  <a:ea typeface="微软雅黑" charset="-122"/>
                  <a:cs typeface="微软雅黑" charset="-122"/>
                </a:endParaRPr>
              </a:p>
            </p:txBody>
          </p:sp>
          <p:sp>
            <p:nvSpPr>
              <p:cNvPr id="57" name="矩形 56"/>
              <p:cNvSpPr/>
              <p:nvPr/>
            </p:nvSpPr>
            <p:spPr>
              <a:xfrm>
                <a:off x="1030656" y="2145812"/>
                <a:ext cx="1185545" cy="410845"/>
              </a:xfrm>
              <a:prstGeom prst="rect">
                <a:avLst/>
              </a:prstGeom>
            </p:spPr>
            <p:txBody>
              <a:bodyPr wrap="none">
                <a:spAutoFit/>
              </a:bodyPr>
              <a:lstStyle/>
              <a:p>
                <a:pPr lvl="0" algn="l">
                  <a:lnSpc>
                    <a:spcPct val="130000"/>
                  </a:lnSpc>
                </a:pPr>
                <a:r>
                  <a:rPr lang="zh-CN" altLang="en-US" sz="1600" b="1" dirty="0">
                    <a:solidFill>
                      <a:schemeClr val="bg1"/>
                    </a:solidFill>
                    <a:latin typeface="微软雅黑" charset="-122"/>
                    <a:ea typeface="微软雅黑" charset="-122"/>
                    <a:cs typeface="微软雅黑" charset="-122"/>
                  </a:rPr>
                  <a:t>Comment</a:t>
                </a:r>
                <a:endParaRPr lang="en-US" altLang="zh-CN" sz="1600" b="1" dirty="0">
                  <a:solidFill>
                    <a:schemeClr val="bg1"/>
                  </a:solidFill>
                  <a:latin typeface="微软雅黑" charset="-122"/>
                  <a:ea typeface="微软雅黑" charset="-122"/>
                  <a:cs typeface="微软雅黑" charset="-122"/>
                </a:endParaRPr>
              </a:p>
            </p:txBody>
          </p:sp>
        </p:grpSp>
        <p:sp>
          <p:nvSpPr>
            <p:cNvPr id="75" name="Freeform 363"/>
            <p:cNvSpPr>
              <a:spLocks noEditPoints="1"/>
            </p:cNvSpPr>
            <p:nvPr/>
          </p:nvSpPr>
          <p:spPr bwMode="auto">
            <a:xfrm>
              <a:off x="6489953" y="4007822"/>
              <a:ext cx="444247" cy="442626"/>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grpSp>
      <p:grpSp>
        <p:nvGrpSpPr>
          <p:cNvPr id="3" name="组 2"/>
          <p:cNvGrpSpPr/>
          <p:nvPr/>
        </p:nvGrpSpPr>
        <p:grpSpPr>
          <a:xfrm>
            <a:off x="1316018" y="1478149"/>
            <a:ext cx="4754582" cy="2197100"/>
            <a:chOff x="1316018" y="1478149"/>
            <a:chExt cx="4754582" cy="2197100"/>
          </a:xfrm>
        </p:grpSpPr>
        <p:sp>
          <p:nvSpPr>
            <p:cNvPr id="6" name="矩形 5"/>
            <p:cNvSpPr/>
            <p:nvPr/>
          </p:nvSpPr>
          <p:spPr>
            <a:xfrm>
              <a:off x="1316018" y="1478149"/>
              <a:ext cx="4754582" cy="21971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26" name="文本框 25"/>
            <p:cNvSpPr txBox="1"/>
            <p:nvPr/>
          </p:nvSpPr>
          <p:spPr>
            <a:xfrm>
              <a:off x="1576755" y="2585980"/>
              <a:ext cx="418904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bg1"/>
                  </a:solidFill>
                  <a:latin typeface="微软雅黑" charset="-122"/>
                  <a:ea typeface="微软雅黑" charset="-122"/>
                  <a:cs typeface="微软雅黑" charset="-122"/>
                </a:rPr>
                <a:t>tag对象可以说是BeautifulSoup中最为重要的对象，通过BeautifulSoup来提取数据基本都围绕着这个对象来进行操作。</a:t>
              </a:r>
              <a:endParaRPr sz="1200" dirty="0">
                <a:solidFill>
                  <a:schemeClr val="bg1"/>
                </a:solidFill>
                <a:latin typeface="微软雅黑" charset="-122"/>
                <a:ea typeface="微软雅黑" charset="-122"/>
                <a:cs typeface="微软雅黑" charset="-122"/>
              </a:endParaRPr>
            </a:p>
          </p:txBody>
        </p:sp>
        <p:sp>
          <p:nvSpPr>
            <p:cNvPr id="5" name="矩形 4"/>
            <p:cNvSpPr/>
            <p:nvPr/>
          </p:nvSpPr>
          <p:spPr>
            <a:xfrm>
              <a:off x="1576756" y="2188861"/>
              <a:ext cx="518160" cy="410845"/>
            </a:xfrm>
            <a:prstGeom prst="rect">
              <a:avLst/>
            </a:prstGeom>
          </p:spPr>
          <p:txBody>
            <a:bodyPr wrap="none">
              <a:spAutoFit/>
            </a:bodyPr>
            <a:lstStyle/>
            <a:p>
              <a:pPr lvl="0" algn="l">
                <a:lnSpc>
                  <a:spcPct val="130000"/>
                </a:lnSpc>
              </a:pPr>
              <a:r>
                <a:rPr sz="1600">
                  <a:solidFill>
                    <a:schemeClr val="bg1"/>
                  </a:solidFill>
                  <a:latin typeface="微软雅黑" charset="-122"/>
                  <a:ea typeface="微软雅黑" charset="-122"/>
                  <a:cs typeface="微软雅黑" charset="-122"/>
                  <a:sym typeface="+mn-ea"/>
                </a:rPr>
                <a:t>Tag</a:t>
              </a:r>
              <a:endParaRPr lang="en-US" altLang="zh-CN" sz="1600" b="1" dirty="0">
                <a:solidFill>
                  <a:schemeClr val="bg1"/>
                </a:solidFill>
                <a:latin typeface="微软雅黑" charset="-122"/>
                <a:ea typeface="微软雅黑" charset="-122"/>
                <a:cs typeface="微软雅黑" charset="-122"/>
              </a:endParaRPr>
            </a:p>
          </p:txBody>
        </p:sp>
        <p:sp>
          <p:nvSpPr>
            <p:cNvPr id="76" name="Freeform 345"/>
            <p:cNvSpPr>
              <a:spLocks noEditPoints="1"/>
            </p:cNvSpPr>
            <p:nvPr/>
          </p:nvSpPr>
          <p:spPr bwMode="auto">
            <a:xfrm>
              <a:off x="1628559" y="1622763"/>
              <a:ext cx="382013" cy="540697"/>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grpSp>
      <p:grpSp>
        <p:nvGrpSpPr>
          <p:cNvPr id="8" name="组 3"/>
          <p:cNvGrpSpPr/>
          <p:nvPr/>
        </p:nvGrpSpPr>
        <p:grpSpPr>
          <a:xfrm>
            <a:off x="6170732" y="1478149"/>
            <a:ext cx="4754582" cy="2197100"/>
            <a:chOff x="6170732" y="1478149"/>
            <a:chExt cx="4754582" cy="2197100"/>
          </a:xfrm>
        </p:grpSpPr>
        <p:grpSp>
          <p:nvGrpSpPr>
            <p:cNvPr id="29" name="组 28"/>
            <p:cNvGrpSpPr/>
            <p:nvPr/>
          </p:nvGrpSpPr>
          <p:grpSpPr>
            <a:xfrm>
              <a:off x="6170732" y="1478149"/>
              <a:ext cx="4754582" cy="2197100"/>
              <a:chOff x="769918" y="1435100"/>
              <a:chExt cx="4754582" cy="2197100"/>
            </a:xfrm>
          </p:grpSpPr>
          <p:sp>
            <p:nvSpPr>
              <p:cNvPr id="31" name="矩形 30"/>
              <p:cNvSpPr/>
              <p:nvPr/>
            </p:nvSpPr>
            <p:spPr>
              <a:xfrm>
                <a:off x="769918" y="1435100"/>
                <a:ext cx="4754582" cy="21971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2" name="文本框 31"/>
              <p:cNvSpPr txBox="1"/>
              <p:nvPr/>
            </p:nvSpPr>
            <p:spPr>
              <a:xfrm>
                <a:off x="1030655" y="2542931"/>
                <a:ext cx="4189045"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bg1"/>
                    </a:solidFill>
                    <a:latin typeface="微软雅黑" charset="-122"/>
                    <a:ea typeface="微软雅黑" charset="-122"/>
                    <a:cs typeface="微软雅黑" charset="-122"/>
                  </a:rPr>
                  <a:t>NavigableString的意思是可以遍历的字符串，一般被标签包裹在其中的的文本就是NavigableString格式。</a:t>
                </a:r>
                <a:endParaRPr sz="1200" dirty="0">
                  <a:solidFill>
                    <a:schemeClr val="bg1"/>
                  </a:solidFill>
                  <a:latin typeface="微软雅黑" charset="-122"/>
                  <a:ea typeface="微软雅黑" charset="-122"/>
                  <a:cs typeface="微软雅黑" charset="-122"/>
                </a:endParaRPr>
              </a:p>
            </p:txBody>
          </p:sp>
          <p:sp>
            <p:nvSpPr>
              <p:cNvPr id="34" name="矩形 33"/>
              <p:cNvSpPr/>
              <p:nvPr/>
            </p:nvSpPr>
            <p:spPr>
              <a:xfrm>
                <a:off x="1030656" y="2145812"/>
                <a:ext cx="1831975" cy="410845"/>
              </a:xfrm>
              <a:prstGeom prst="rect">
                <a:avLst/>
              </a:prstGeom>
            </p:spPr>
            <p:txBody>
              <a:bodyPr wrap="none">
                <a:spAutoFit/>
              </a:bodyPr>
              <a:lstStyle/>
              <a:p>
                <a:pPr lvl="0" algn="l">
                  <a:lnSpc>
                    <a:spcPct val="130000"/>
                  </a:lnSpc>
                </a:pPr>
                <a:r>
                  <a:rPr lang="zh-CN" altLang="en-US" sz="1600" b="1" dirty="0">
                    <a:solidFill>
                      <a:schemeClr val="bg1"/>
                    </a:solidFill>
                    <a:latin typeface="微软雅黑" charset="-122"/>
                    <a:ea typeface="微软雅黑" charset="-122"/>
                    <a:cs typeface="微软雅黑" charset="-122"/>
                  </a:rPr>
                  <a:t>NavigableString</a:t>
                </a:r>
                <a:endParaRPr lang="zh-CN" altLang="en-US" sz="1600" b="1" dirty="0">
                  <a:solidFill>
                    <a:schemeClr val="bg1"/>
                  </a:solidFill>
                  <a:latin typeface="微软雅黑" charset="-122"/>
                  <a:ea typeface="微软雅黑" charset="-122"/>
                  <a:cs typeface="微软雅黑" charset="-122"/>
                </a:endParaRPr>
              </a:p>
            </p:txBody>
          </p:sp>
        </p:grpSp>
        <p:sp>
          <p:nvSpPr>
            <p:cNvPr id="77" name="Freeform 387"/>
            <p:cNvSpPr>
              <a:spLocks noEditPoints="1"/>
            </p:cNvSpPr>
            <p:nvPr/>
          </p:nvSpPr>
          <p:spPr bwMode="auto">
            <a:xfrm>
              <a:off x="6489954" y="1600466"/>
              <a:ext cx="429030" cy="568123"/>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grpSp>
      <p:grpSp>
        <p:nvGrpSpPr>
          <p:cNvPr id="9" name="组 4"/>
          <p:cNvGrpSpPr/>
          <p:nvPr/>
        </p:nvGrpSpPr>
        <p:grpSpPr>
          <a:xfrm>
            <a:off x="1316018" y="3795629"/>
            <a:ext cx="4754582" cy="2197100"/>
            <a:chOff x="1316018" y="3795629"/>
            <a:chExt cx="4754582" cy="2197100"/>
          </a:xfrm>
        </p:grpSpPr>
        <p:sp>
          <p:nvSpPr>
            <p:cNvPr id="45" name="矩形 44"/>
            <p:cNvSpPr/>
            <p:nvPr/>
          </p:nvSpPr>
          <p:spPr>
            <a:xfrm>
              <a:off x="1316018" y="3795629"/>
              <a:ext cx="4754582" cy="2197100"/>
            </a:xfrm>
            <a:prstGeom prst="rect">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6" name="文本框 45"/>
            <p:cNvSpPr txBox="1"/>
            <p:nvPr/>
          </p:nvSpPr>
          <p:spPr>
            <a:xfrm>
              <a:off x="1576755" y="4903460"/>
              <a:ext cx="4189045" cy="330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200" dirty="0">
                  <a:solidFill>
                    <a:schemeClr val="bg1"/>
                  </a:solidFill>
                  <a:latin typeface="微软雅黑" charset="-122"/>
                  <a:ea typeface="微软雅黑" charset="-122"/>
                  <a:cs typeface="微软雅黑" charset="-122"/>
                </a:rPr>
                <a:t>BeautifulSoup对象就是解析网页获得的对象。</a:t>
              </a:r>
              <a:endParaRPr sz="1200" dirty="0">
                <a:solidFill>
                  <a:schemeClr val="bg1"/>
                </a:solidFill>
                <a:latin typeface="微软雅黑" charset="-122"/>
                <a:ea typeface="微软雅黑" charset="-122"/>
                <a:cs typeface="微软雅黑" charset="-122"/>
              </a:endParaRPr>
            </a:p>
          </p:txBody>
        </p:sp>
        <p:sp>
          <p:nvSpPr>
            <p:cNvPr id="47" name="矩形 46"/>
            <p:cNvSpPr/>
            <p:nvPr/>
          </p:nvSpPr>
          <p:spPr>
            <a:xfrm>
              <a:off x="1576756" y="4506341"/>
              <a:ext cx="1630680" cy="410845"/>
            </a:xfrm>
            <a:prstGeom prst="rect">
              <a:avLst/>
            </a:prstGeom>
          </p:spPr>
          <p:txBody>
            <a:bodyPr wrap="none">
              <a:spAutoFit/>
            </a:bodyPr>
            <a:lstStyle/>
            <a:p>
              <a:pPr lvl="0" algn="l">
                <a:lnSpc>
                  <a:spcPct val="130000"/>
                </a:lnSpc>
              </a:pPr>
              <a:r>
                <a:rPr lang="zh-CN" altLang="en-US" sz="1600" b="1" dirty="0">
                  <a:solidFill>
                    <a:schemeClr val="bg1"/>
                  </a:solidFill>
                  <a:latin typeface="微软雅黑" charset="-122"/>
                  <a:ea typeface="微软雅黑" charset="-122"/>
                  <a:cs typeface="微软雅黑" charset="-122"/>
                </a:rPr>
                <a:t>BeautifulSoup</a:t>
              </a:r>
              <a:endParaRPr lang="zh-CN" altLang="en-US" sz="1600" b="1" dirty="0">
                <a:solidFill>
                  <a:schemeClr val="bg1"/>
                </a:solidFill>
                <a:latin typeface="微软雅黑" charset="-122"/>
                <a:ea typeface="微软雅黑" charset="-122"/>
                <a:cs typeface="微软雅黑" charset="-122"/>
              </a:endParaRPr>
            </a:p>
          </p:txBody>
        </p:sp>
        <p:sp>
          <p:nvSpPr>
            <p:cNvPr id="78" name="Freeform 463"/>
            <p:cNvSpPr>
              <a:spLocks noEditPoints="1"/>
            </p:cNvSpPr>
            <p:nvPr/>
          </p:nvSpPr>
          <p:spPr bwMode="auto">
            <a:xfrm>
              <a:off x="1628559" y="4058327"/>
              <a:ext cx="638649" cy="362424"/>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19" name="文本框 18"/>
          <p:cNvSpPr txBox="1"/>
          <p:nvPr/>
        </p:nvSpPr>
        <p:spPr>
          <a:xfrm>
            <a:off x="9665970" y="6451600"/>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5570220" y="309880"/>
            <a:ext cx="190055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Tag</a:t>
            </a:r>
            <a:endParaRPr lang="en-US" altLang="zh-CN" sz="2800" b="1" dirty="0">
              <a:solidFill>
                <a:schemeClr val="bg1"/>
              </a:solidFill>
              <a:latin typeface="微软雅黑" charset="-122"/>
              <a:ea typeface="微软雅黑" charset="-122"/>
            </a:endParaRPr>
          </a:p>
        </p:txBody>
      </p:sp>
      <p:sp>
        <p:nvSpPr>
          <p:cNvPr id="6" name="文本框 5"/>
          <p:cNvSpPr txBox="1"/>
          <p:nvPr/>
        </p:nvSpPr>
        <p:spPr>
          <a:xfrm>
            <a:off x="3354070" y="1227455"/>
            <a:ext cx="5483860"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tag就是标签的意思，tag还有许多的方法和属性。</a:t>
            </a:r>
            <a:endParaRPr lang="zh-CN" altLang="en-US">
              <a:solidFill>
                <a:schemeClr val="bg1"/>
              </a:solidFill>
              <a:latin typeface="微软雅黑" charset="-122"/>
              <a:ea typeface="微软雅黑" charset="-122"/>
              <a:cs typeface="微软雅黑" charset="-122"/>
            </a:endParaRPr>
          </a:p>
        </p:txBody>
      </p:sp>
      <p:sp>
        <p:nvSpPr>
          <p:cNvPr id="17" name="矩形 16"/>
          <p:cNvSpPr/>
          <p:nvPr/>
        </p:nvSpPr>
        <p:spPr>
          <a:xfrm>
            <a:off x="1270" y="3041015"/>
            <a:ext cx="12190730" cy="9664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p>
            <a:pPr algn="ctr"/>
            <a:endParaRPr lang="zh-CN" altLang="en-US" sz="1800">
              <a:latin typeface="Calibri" charset="0"/>
              <a:ea typeface="微软雅黑" charset="-122"/>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3345" y="1798955"/>
            <a:ext cx="1995170" cy="1924050"/>
          </a:xfrm>
          <a:prstGeom prst="rect">
            <a:avLst/>
          </a:prstGeom>
        </p:spPr>
      </p:pic>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02980" y="1798955"/>
            <a:ext cx="1995170" cy="1924050"/>
          </a:xfrm>
          <a:prstGeom prst="rect">
            <a:avLst/>
          </a:prstGeom>
        </p:spPr>
      </p:pic>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49425" y="1798955"/>
            <a:ext cx="1995170" cy="1924050"/>
          </a:xfrm>
          <a:prstGeom prst="rect">
            <a:avLst/>
          </a:prstGeom>
        </p:spPr>
      </p:pic>
      <p:grpSp>
        <p:nvGrpSpPr>
          <p:cNvPr id="22" name="组合 21"/>
          <p:cNvGrpSpPr/>
          <p:nvPr/>
        </p:nvGrpSpPr>
        <p:grpSpPr>
          <a:xfrm rot="0">
            <a:off x="1656080" y="4239895"/>
            <a:ext cx="2182495" cy="794434"/>
            <a:chOff x="1509486" y="4426856"/>
            <a:chExt cx="2195512" cy="828683"/>
          </a:xfrm>
        </p:grpSpPr>
        <p:sp>
          <p:nvSpPr>
            <p:cNvPr id="23" name="文本框 11"/>
            <p:cNvSpPr txBox="1"/>
            <p:nvPr/>
          </p:nvSpPr>
          <p:spPr>
            <a:xfrm>
              <a:off x="1509486" y="4426856"/>
              <a:ext cx="2162628" cy="287471"/>
            </a:xfrm>
            <a:prstGeom prst="rect">
              <a:avLst/>
            </a:prstGeom>
            <a:noFill/>
          </p:spPr>
          <p:txBody>
            <a:bodyPr wrap="square" rtlCol="0">
              <a:spAutoFit/>
            </a:bodyPr>
            <a:p>
              <a:pPr algn="ctr"/>
              <a:r>
                <a:rPr lang="en-US" sz="1200" b="1" dirty="0">
                  <a:solidFill>
                    <a:schemeClr val="bg1"/>
                  </a:solidFill>
                  <a:latin typeface="微软雅黑" charset="-122"/>
                  <a:ea typeface="微软雅黑" charset="-122"/>
                </a:rPr>
                <a:t>name</a:t>
              </a:r>
              <a:endParaRPr lang="en-US" sz="1200" b="1" dirty="0">
                <a:solidFill>
                  <a:schemeClr val="bg1"/>
                </a:solidFill>
                <a:latin typeface="微软雅黑" charset="-122"/>
                <a:ea typeface="微软雅黑" charset="-122"/>
              </a:endParaRPr>
            </a:p>
          </p:txBody>
        </p:sp>
        <p:sp>
          <p:nvSpPr>
            <p:cNvPr id="24" name="矩形 23"/>
            <p:cNvSpPr/>
            <p:nvPr/>
          </p:nvSpPr>
          <p:spPr>
            <a:xfrm>
              <a:off x="1509486" y="4868712"/>
              <a:ext cx="2195512" cy="386827"/>
            </a:xfrm>
            <a:prstGeom prst="rect">
              <a:avLst/>
            </a:prstGeom>
          </p:spPr>
          <p:txBody>
            <a:bodyPr wrap="square">
              <a:spAutoFit/>
            </a:bodyPr>
            <a:p>
              <a:pPr algn="ctr">
                <a:lnSpc>
                  <a:spcPct val="114000"/>
                </a:lnSpc>
              </a:pPr>
              <a:r>
                <a:rPr lang="zh-CN" altLang="en-US" sz="800">
                  <a:solidFill>
                    <a:schemeClr val="bg1"/>
                  </a:solidFill>
                  <a:latin typeface="微软雅黑" charset="-122"/>
                  <a:ea typeface="微软雅黑" charset="-122"/>
                  <a:cs typeface="微软雅黑" charset="-122"/>
                  <a:sym typeface="+mn-ea"/>
                </a:rPr>
                <a:t>每一个tag对象都有name属性，为标签的名字。</a:t>
              </a:r>
              <a:endParaRPr lang="zh-CN" altLang="en-US" sz="800" dirty="0">
                <a:solidFill>
                  <a:schemeClr val="bg1"/>
                </a:solidFill>
                <a:ea typeface="微软雅黑" charset="-122"/>
              </a:endParaRPr>
            </a:p>
          </p:txBody>
        </p:sp>
      </p:grpSp>
      <p:grpSp>
        <p:nvGrpSpPr>
          <p:cNvPr id="25" name="组合 24"/>
          <p:cNvGrpSpPr/>
          <p:nvPr/>
        </p:nvGrpSpPr>
        <p:grpSpPr>
          <a:xfrm rot="0">
            <a:off x="5079365" y="4239895"/>
            <a:ext cx="2182495" cy="794434"/>
            <a:chOff x="5014687" y="4426856"/>
            <a:chExt cx="2195512" cy="828683"/>
          </a:xfrm>
        </p:grpSpPr>
        <p:sp>
          <p:nvSpPr>
            <p:cNvPr id="26" name="文本框 12"/>
            <p:cNvSpPr txBox="1"/>
            <p:nvPr/>
          </p:nvSpPr>
          <p:spPr>
            <a:xfrm>
              <a:off x="5014687" y="4426856"/>
              <a:ext cx="2162628" cy="287471"/>
            </a:xfrm>
            <a:prstGeom prst="rect">
              <a:avLst/>
            </a:prstGeom>
            <a:noFill/>
          </p:spPr>
          <p:txBody>
            <a:bodyPr wrap="square" rtlCol="0">
              <a:spAutoFit/>
            </a:bodyPr>
            <a:p>
              <a:pPr algn="ctr"/>
              <a:r>
                <a:rPr lang="en-US" altLang="zh-CN" sz="1200">
                  <a:solidFill>
                    <a:schemeClr val="bg1"/>
                  </a:solidFill>
                  <a:latin typeface="微软雅黑" charset="-122"/>
                  <a:ea typeface="微软雅黑" charset="-122"/>
                  <a:cs typeface="微软雅黑" charset="-122"/>
                  <a:sym typeface="+mn-ea"/>
                </a:rPr>
                <a:t>Attributes</a:t>
              </a:r>
              <a:endParaRPr lang="zh-CN" altLang="en-US" sz="1200" b="1" dirty="0">
                <a:solidFill>
                  <a:schemeClr val="bg1"/>
                </a:solidFill>
                <a:latin typeface="微软雅黑" charset="-122"/>
                <a:ea typeface="微软雅黑" charset="-122"/>
              </a:endParaRPr>
            </a:p>
          </p:txBody>
        </p:sp>
        <p:sp>
          <p:nvSpPr>
            <p:cNvPr id="28" name="矩形 27"/>
            <p:cNvSpPr/>
            <p:nvPr/>
          </p:nvSpPr>
          <p:spPr>
            <a:xfrm>
              <a:off x="5014687" y="4868712"/>
              <a:ext cx="2195512" cy="386827"/>
            </a:xfrm>
            <a:prstGeom prst="rect">
              <a:avLst/>
            </a:prstGeom>
          </p:spPr>
          <p:txBody>
            <a:bodyPr wrap="square">
              <a:spAutoFit/>
            </a:bodyPr>
            <a:p>
              <a:pPr algn="ctr">
                <a:lnSpc>
                  <a:spcPct val="114000"/>
                </a:lnSpc>
              </a:pPr>
              <a:r>
                <a:rPr lang="zh-CN" altLang="en-US" sz="800">
                  <a:solidFill>
                    <a:schemeClr val="bg1"/>
                  </a:solidFill>
                  <a:latin typeface="微软雅黑" charset="-122"/>
                  <a:ea typeface="微软雅黑" charset="-122"/>
                  <a:cs typeface="微软雅黑" charset="-122"/>
                  <a:sym typeface="+mn-ea"/>
                </a:rPr>
                <a:t>在HTML中，tag可能有多个属性，所以tag属性的取值跟字典相同。</a:t>
              </a:r>
              <a:endParaRPr lang="zh-CN" altLang="en-US" sz="800" dirty="0">
                <a:solidFill>
                  <a:schemeClr val="bg1"/>
                </a:solidFill>
                <a:ea typeface="微软雅黑" charset="-122"/>
              </a:endParaRPr>
            </a:p>
          </p:txBody>
        </p:sp>
      </p:grpSp>
      <p:grpSp>
        <p:nvGrpSpPr>
          <p:cNvPr id="29" name="组合 28"/>
          <p:cNvGrpSpPr/>
          <p:nvPr/>
        </p:nvGrpSpPr>
        <p:grpSpPr>
          <a:xfrm rot="0">
            <a:off x="8509635" y="4239895"/>
            <a:ext cx="2182495" cy="794434"/>
            <a:chOff x="8465198" y="4426856"/>
            <a:chExt cx="2195512" cy="828683"/>
          </a:xfrm>
        </p:grpSpPr>
        <p:sp>
          <p:nvSpPr>
            <p:cNvPr id="30" name="文本框 13"/>
            <p:cNvSpPr txBox="1"/>
            <p:nvPr/>
          </p:nvSpPr>
          <p:spPr>
            <a:xfrm>
              <a:off x="8465198" y="4426856"/>
              <a:ext cx="2162628" cy="287471"/>
            </a:xfrm>
            <a:prstGeom prst="rect">
              <a:avLst/>
            </a:prstGeom>
            <a:noFill/>
          </p:spPr>
          <p:txBody>
            <a:bodyPr wrap="square" rtlCol="0">
              <a:spAutoFit/>
            </a:bodyPr>
            <a:p>
              <a:pPr algn="ctr"/>
              <a:r>
                <a:rPr lang="en-US" altLang="zh-CN" sz="1200">
                  <a:solidFill>
                    <a:schemeClr val="bg1"/>
                  </a:solidFill>
                  <a:latin typeface="微软雅黑" charset="-122"/>
                  <a:ea typeface="微软雅黑" charset="-122"/>
                  <a:cs typeface="微软雅黑" charset="-122"/>
                  <a:sym typeface="+mn-ea"/>
                </a:rPr>
                <a:t>get_text()</a:t>
              </a:r>
              <a:endParaRPr lang="zh-CN" altLang="en-US" sz="1200" b="1" dirty="0">
                <a:solidFill>
                  <a:schemeClr val="bg1"/>
                </a:solidFill>
                <a:latin typeface="微软雅黑" charset="-122"/>
                <a:ea typeface="微软雅黑" charset="-122"/>
              </a:endParaRPr>
            </a:p>
          </p:txBody>
        </p:sp>
        <p:sp>
          <p:nvSpPr>
            <p:cNvPr id="31" name="矩形 30"/>
            <p:cNvSpPr/>
            <p:nvPr/>
          </p:nvSpPr>
          <p:spPr>
            <a:xfrm>
              <a:off x="8465198" y="4868712"/>
              <a:ext cx="2195512" cy="386827"/>
            </a:xfrm>
            <a:prstGeom prst="rect">
              <a:avLst/>
            </a:prstGeom>
          </p:spPr>
          <p:txBody>
            <a:bodyPr wrap="square">
              <a:spAutoFit/>
            </a:bodyPr>
            <a:p>
              <a:pPr algn="ctr">
                <a:lnSpc>
                  <a:spcPct val="114000"/>
                </a:lnSpc>
              </a:pPr>
              <a:r>
                <a:rPr lang="en-US" altLang="zh-CN" sz="800">
                  <a:solidFill>
                    <a:schemeClr val="bg1"/>
                  </a:solidFill>
                  <a:latin typeface="微软雅黑" charset="-122"/>
                  <a:ea typeface="微软雅黑" charset="-122"/>
                  <a:cs typeface="微软雅黑" charset="-122"/>
                  <a:sym typeface="+mn-ea"/>
                </a:rPr>
                <a:t>通过get_text()方法我们可以获取某个tag下所有的文本内容。</a:t>
              </a:r>
              <a:endParaRPr lang="zh-CN" altLang="en-US" sz="800" dirty="0">
                <a:solidFill>
                  <a:schemeClr val="bg1"/>
                </a:solidFill>
                <a:ea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426529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latin typeface="微软雅黑" charset="-122"/>
                <a:ea typeface="微软雅黑" charset="-122"/>
                <a:cs typeface="微软雅黑" charset="-122"/>
              </a:rPr>
              <a:t>BeautifulSoup</a:t>
            </a:r>
            <a:endParaRPr kumimoji="1" lang="en-US" alt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5570220" y="309880"/>
            <a:ext cx="294957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Tag与遍历文档树</a:t>
            </a:r>
            <a:endParaRPr lang="en-US" altLang="zh-CN" sz="2800" b="1" dirty="0">
              <a:solidFill>
                <a:schemeClr val="bg1"/>
              </a:solidFill>
              <a:latin typeface="微软雅黑" charset="-122"/>
              <a:ea typeface="微软雅黑" charset="-122"/>
            </a:endParaRPr>
          </a:p>
        </p:txBody>
      </p:sp>
      <p:sp>
        <p:nvSpPr>
          <p:cNvPr id="6" name="文本框 5"/>
          <p:cNvSpPr txBox="1"/>
          <p:nvPr/>
        </p:nvSpPr>
        <p:spPr>
          <a:xfrm>
            <a:off x="1643380" y="2552700"/>
            <a:ext cx="8904605" cy="1753235"/>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tag对象可以说是BeautifulSoup中最为重要的对象，通过BeautifulSoup来提取数据基本都围绕着这个对象来进行操作。</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首先，一个节点中是可以包含多个子节点和多个字符串的。例如html节点中包含着head和body节点。所以BeautifulSoup就可以将一个HTML的网页用这样一层层嵌套的节点来进行表示。</a:t>
            </a:r>
            <a:endParaRPr lang="zh-CN" altLang="en-US">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4781</Words>
  <Application>WPS 演示</Application>
  <PresentationFormat>自定义</PresentationFormat>
  <Paragraphs>417</Paragraphs>
  <Slides>21</Slides>
  <Notes>21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模板010.pptx</dc:title>
  <dc:creator/>
  <cp:lastModifiedBy>Administrator</cp:lastModifiedBy>
  <cp:revision>53</cp:revision>
  <dcterms:created xsi:type="dcterms:W3CDTF">2016-11-25T16:08:00Z</dcterms:created>
  <dcterms:modified xsi:type="dcterms:W3CDTF">2019-02-21T08:50:38Z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2052-10.1.0.5601</vt:lpwstr>
  </property>
</Properties>
</file>