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423" r:id="rId5"/>
    <p:sldId id="383" r:id="rId6"/>
    <p:sldId id="381" r:id="rId7"/>
    <p:sldId id="309" r:id="rId8"/>
    <p:sldId id="424" r:id="rId9"/>
    <p:sldId id="403" r:id="rId10"/>
    <p:sldId id="340" r:id="rId11"/>
    <p:sldId id="463" r:id="rId12"/>
    <p:sldId id="405" r:id="rId13"/>
    <p:sldId id="407" r:id="rId14"/>
    <p:sldId id="329" r:id="rId15"/>
    <p:sldId id="448" r:id="rId16"/>
    <p:sldId id="364" r:id="rId17"/>
    <p:sldId id="472" r:id="rId18"/>
    <p:sldId id="473" r:id="rId19"/>
    <p:sldId id="474" r:id="rId20"/>
    <p:sldId id="475" r:id="rId21"/>
    <p:sldId id="476" r:id="rId22"/>
    <p:sldId id="477" r:id="rId23"/>
    <p:sldId id="419" r:id="rId24"/>
    <p:sldId id="418" r:id="rId25"/>
    <p:sldId id="38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1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6" y="60"/>
      </p:cViewPr>
      <p:guideLst>
        <p:guide orient="horz" pos="2160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47.xml"/><Relationship Id="rId7" Type="http://schemas.openxmlformats.org/officeDocument/2006/relationships/image" Target="../media/image11.png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2.png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3.png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image" Target="../media/image14.png"/><Relationship Id="rId7" Type="http://schemas.openxmlformats.org/officeDocument/2006/relationships/image" Target="../media/image3.png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5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../media/image15.png"/><Relationship Id="rId7" Type="http://schemas.openxmlformats.org/officeDocument/2006/relationships/image" Target="../media/image3.png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6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6.png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7.png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21.png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1" Type="http://schemas.openxmlformats.org/officeDocument/2006/relationships/notesSlide" Target="../notesSlides/notesSlide21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9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8.png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9.png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0.png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feifei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1323" y="6586104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过滤器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6660" y="3950335"/>
            <a:ext cx="5907405" cy="460375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/>
              <a:t>语法：{{fruits|lower|capfirst}}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216660" y="2285365"/>
            <a:ext cx="6447790" cy="460375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语法：{{fruits|lower}}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1216660" y="1311275"/>
            <a:ext cx="7317105" cy="706755"/>
          </a:xfrm>
          <a:prstGeom prst="rect">
            <a:avLst/>
          </a:prstGeom>
          <a:solidFill>
            <a:srgbClr val="5BA78C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作用</a:t>
            </a:r>
            <a:r>
              <a:rPr lang="en-US" altLang="zh-CN" sz="2000"/>
              <a:t>: </a:t>
            </a:r>
            <a:r>
              <a:rPr lang="zh-CN" altLang="en-US" sz="2000"/>
              <a:t>对变量进行过滤。在真正渲染出来之前，过滤器会根据功能处理好变量，然后得出结果后再替换掉原来的变量展示出来。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1216660" y="3075940"/>
            <a:ext cx="7317105" cy="706755"/>
          </a:xfrm>
          <a:prstGeom prst="rect">
            <a:avLst/>
          </a:prstGeom>
          <a:solidFill>
            <a:srgbClr val="5BA78C"/>
          </a:solidFill>
        </p:spPr>
        <p:txBody>
          <a:bodyPr wrap="square" rtlCol="0" anchor="t">
            <a:spAutoFit/>
          </a:bodyPr>
          <a:lstStyle/>
          <a:p>
            <a:r>
              <a:rPr sz="2000"/>
              <a:t>管道符号进行链式调用，比如实现一个功能，先把所有字符变成小写，把第一个字符转换成大写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1216660" y="4598035"/>
            <a:ext cx="7317105" cy="1014730"/>
          </a:xfrm>
          <a:prstGeom prst="rect">
            <a:avLst/>
          </a:prstGeom>
          <a:solidFill>
            <a:srgbClr val="5BA78C"/>
          </a:solidFill>
        </p:spPr>
        <p:txBody>
          <a:bodyPr wrap="square" rtlCol="0" anchor="t">
            <a:spAutoFit/>
          </a:bodyPr>
          <a:lstStyle/>
          <a:p>
            <a:r>
              <a:rPr sz="2000"/>
              <a:t>使用参数:过滤器可以使用参数，在过滤器名称后面使用冒号”:”再加上参数，比如要把一个字符串中所有的空格去掉，则可以使用cut过滤器,</a:t>
            </a:r>
            <a:endParaRPr sz="2000"/>
          </a:p>
        </p:txBody>
      </p:sp>
      <p:sp>
        <p:nvSpPr>
          <p:cNvPr id="18" name="文本框 17"/>
          <p:cNvSpPr txBox="1"/>
          <p:nvPr/>
        </p:nvSpPr>
        <p:spPr>
          <a:xfrm>
            <a:off x="1216660" y="5882640"/>
            <a:ext cx="5907405" cy="460375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/>
              <a:t>语法如下: {{fruits|cut:" "}}</a:t>
            </a:r>
            <a:endParaRPr lang="zh-CN" altLang="en-US" sz="2400"/>
          </a:p>
        </p:txBody>
      </p:sp>
      <p:sp>
        <p:nvSpPr>
          <p:cNvPr id="19" name="单圆角矩形 18"/>
          <p:cNvSpPr/>
          <p:nvPr/>
        </p:nvSpPr>
        <p:spPr>
          <a:xfrm>
            <a:off x="8923020" y="1311275"/>
            <a:ext cx="2566670" cy="4015105"/>
          </a:xfrm>
          <a:prstGeom prst="snipRound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/>
              <a:t>注意：</a:t>
            </a:r>
            <a:endParaRPr lang="zh-CN" altLang="en-US" sz="2400" b="1"/>
          </a:p>
          <a:p>
            <a:pPr algn="l"/>
            <a:r>
              <a:rPr lang="zh-CN" altLang="en-US" sz="2400" b="1"/>
              <a:t>使用参数的时候，冒号和参数之间不能有任何空格，一定要紧挨着。</a:t>
            </a:r>
            <a:endParaRPr lang="zh-CN" altLang="en-US" sz="2400" b="1"/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常用的过滤器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" y="1127760"/>
            <a:ext cx="9462770" cy="521462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date和time过滤器格式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南宋书局体" panose="02000000000000000000" pitchFamily="2" charset="-122"/>
              <a:ea typeface="南宋书局体" panose="02000000000000000000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3225" y="1476375"/>
            <a:ext cx="9629140" cy="390461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过滤器的例子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南宋书局体" panose="02000000000000000000" pitchFamily="2" charset="-122"/>
              <a:ea typeface="南宋书局体" panose="02000000000000000000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" y="1141095"/>
            <a:ext cx="8524875" cy="457581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过滤器的例子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南宋书局体" panose="02000000000000000000" pitchFamily="2" charset="-122"/>
              <a:ea typeface="南宋书局体" panose="02000000000000000000" pitchFamily="2" charset="-122"/>
              <a:sym typeface="+mn-ea"/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0480" y="1343025"/>
            <a:ext cx="7828280" cy="417131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过滤器的例子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南宋书局体" panose="02000000000000000000" pitchFamily="2" charset="-122"/>
              <a:ea typeface="南宋书局体" panose="02000000000000000000" pitchFamily="2" charset="-122"/>
              <a:sym typeface="+mn-ea"/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210" y="1911350"/>
            <a:ext cx="7847330" cy="268541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关于自动转义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南宋书局体" panose="02000000000000000000" pitchFamily="2" charset="-122"/>
              <a:ea typeface="南宋书局体" panose="02000000000000000000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736090" y="1525905"/>
            <a:ext cx="9017000" cy="4131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zh-CN" altLang="en-US" sz="2000" b="1"/>
              <a:t>什么是自动转义？</a:t>
            </a:r>
            <a:endParaRPr lang="zh-CN" altLang="en-US" sz="2000" b="1"/>
          </a:p>
          <a:p>
            <a:pPr algn="l" fontAlgn="auto">
              <a:lnSpc>
                <a:spcPct val="150000"/>
              </a:lnSpc>
            </a:pPr>
            <a:r>
              <a:rPr lang="zh-CN" altLang="en-US" sz="2000" b="1"/>
              <a:t>自动转义是将变量的一些特殊字符，比如左箭头（&lt;）、右箭头（&gt;）转义成html代码，这样做的目的是为了处理一些不安全的变量。</a:t>
            </a:r>
            <a:endParaRPr lang="zh-CN" altLang="en-US" sz="2000" b="1"/>
          </a:p>
          <a:p>
            <a:pPr algn="l" fontAlgn="auto">
              <a:lnSpc>
                <a:spcPct val="150000"/>
              </a:lnSpc>
            </a:pPr>
            <a:r>
              <a:rPr lang="zh-CN" altLang="en-US" sz="2000" b="1"/>
              <a:t>&lt;：转义成&amp;lt;</a:t>
            </a:r>
            <a:endParaRPr lang="zh-CN" altLang="en-US" sz="2000" b="1"/>
          </a:p>
          <a:p>
            <a:pPr algn="l" fontAlgn="auto">
              <a:lnSpc>
                <a:spcPct val="150000"/>
              </a:lnSpc>
            </a:pPr>
            <a:r>
              <a:rPr lang="zh-CN" altLang="en-US" sz="2000" b="1"/>
              <a:t>&gt;：转义成&amp;gt;</a:t>
            </a:r>
            <a:endParaRPr lang="zh-CN" altLang="en-US" sz="2000" b="1"/>
          </a:p>
          <a:p>
            <a:pPr algn="l" fontAlgn="auto">
              <a:lnSpc>
                <a:spcPct val="150000"/>
              </a:lnSpc>
            </a:pPr>
            <a:r>
              <a:rPr lang="zh-CN" altLang="en-US" sz="2000" b="1"/>
              <a:t>‘：转义成&amp;#39;</a:t>
            </a:r>
            <a:endParaRPr lang="zh-CN" altLang="en-US" sz="2000" b="1"/>
          </a:p>
          <a:p>
            <a:pPr algn="l" fontAlgn="auto">
              <a:lnSpc>
                <a:spcPct val="150000"/>
              </a:lnSpc>
            </a:pPr>
            <a:r>
              <a:rPr lang="zh-CN" altLang="en-US" sz="2000" b="1"/>
              <a:t>“：转义成&amp;quot;</a:t>
            </a:r>
            <a:endParaRPr lang="zh-CN" altLang="en-US" sz="2000" b="1"/>
          </a:p>
          <a:p>
            <a:pPr algn="l" fontAlgn="auto">
              <a:lnSpc>
                <a:spcPct val="150000"/>
              </a:lnSpc>
            </a:pPr>
            <a:r>
              <a:rPr lang="zh-CN" altLang="en-US" sz="2000" b="1"/>
              <a:t>&amp;：转义成&amp;amp;</a:t>
            </a:r>
            <a:endParaRPr lang="zh-CN" altLang="en-US" sz="2000" b="1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7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静态文件目录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2391410"/>
            <a:ext cx="5575300" cy="35775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81200" y="1535430"/>
            <a:ext cx="5575300" cy="855980"/>
          </a:xfrm>
          <a:prstGeom prst="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>
                <a:solidFill>
                  <a:schemeClr val="bg1"/>
                </a:solidFill>
              </a:rPr>
              <a:t>在项目目录下创建</a:t>
            </a:r>
            <a:r>
              <a:rPr lang="en-US" altLang="zh-CN" sz="2000" b="1">
                <a:solidFill>
                  <a:schemeClr val="bg1"/>
                </a:solidFill>
              </a:rPr>
              <a:t>static</a:t>
            </a:r>
            <a:r>
              <a:rPr lang="zh-CN" altLang="en-US" sz="2000" b="1">
                <a:solidFill>
                  <a:schemeClr val="bg1"/>
                </a:solidFill>
              </a:rPr>
              <a:t>的目录</a:t>
            </a:r>
            <a:r>
              <a:rPr lang="en-US" altLang="zh-CN" sz="2000" b="1">
                <a:solidFill>
                  <a:schemeClr val="bg1"/>
                </a:solidFill>
              </a:rPr>
              <a:t>, </a:t>
            </a:r>
            <a:r>
              <a:rPr lang="zh-CN" altLang="en-US" sz="2000" b="1">
                <a:solidFill>
                  <a:schemeClr val="bg1"/>
                </a:solidFill>
              </a:rPr>
              <a:t>为了区分开各种类型的文件分别创建</a:t>
            </a:r>
            <a:r>
              <a:rPr lang="en-US" altLang="zh-CN" sz="2000" b="1">
                <a:solidFill>
                  <a:schemeClr val="bg1"/>
                </a:solidFill>
              </a:rPr>
              <a:t>css,image,js</a:t>
            </a:r>
            <a:r>
              <a:rPr lang="zh-CN" altLang="en-US" sz="2000" b="1">
                <a:solidFill>
                  <a:schemeClr val="bg1"/>
                </a:solidFill>
              </a:rPr>
              <a:t>的目录</a:t>
            </a:r>
            <a:r>
              <a:rPr lang="en-US" altLang="zh-CN" sz="20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7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静态文件的配置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981200" y="1535430"/>
            <a:ext cx="7083425" cy="855980"/>
          </a:xfrm>
          <a:prstGeom prst="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000" b="1">
                <a:solidFill>
                  <a:schemeClr val="tx1"/>
                </a:solidFill>
              </a:rPr>
              <a:t>在settings.py文件中添加STATICFILES_DIRS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l"/>
            <a:r>
              <a:rPr lang="en-US" altLang="zh-CN" sz="2000" b="1">
                <a:solidFill>
                  <a:schemeClr val="tx1"/>
                </a:solidFill>
              </a:rPr>
              <a:t>设置静态文件目录路径，同templates。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2391410"/>
            <a:ext cx="7083425" cy="284670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7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创建静态文件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621790" y="1319530"/>
            <a:ext cx="5461635" cy="398780"/>
          </a:xfrm>
          <a:prstGeom prst="rect">
            <a:avLst/>
          </a:prstGeom>
          <a:solidFill>
            <a:srgbClr val="E7686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</a:rPr>
              <a:t>1.</a:t>
            </a:r>
            <a:r>
              <a:rPr lang="zh-CN" altLang="en-US" sz="2000" b="1" dirty="0">
                <a:solidFill>
                  <a:schemeClr val="bg1"/>
                </a:solidFill>
              </a:rPr>
              <a:t>创建文件</a:t>
            </a:r>
            <a:r>
              <a:rPr lang="en-US" altLang="zh-CN" sz="2000" b="1" dirty="0">
                <a:solidFill>
                  <a:schemeClr val="bg1"/>
                </a:solidFill>
              </a:rPr>
              <a:t>/static/js/myjs.js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1790" y="1687830"/>
            <a:ext cx="3596005" cy="10591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21790" y="3012440"/>
            <a:ext cx="5461635" cy="398780"/>
          </a:xfrm>
          <a:prstGeom prst="rect">
            <a:avLst/>
          </a:prstGeom>
          <a:solidFill>
            <a:srgbClr val="E7686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</a:rPr>
              <a:t>2.</a:t>
            </a:r>
            <a:r>
              <a:rPr lang="zh-CN" altLang="en-US" sz="2000" b="1" dirty="0">
                <a:solidFill>
                  <a:schemeClr val="bg1"/>
                </a:solidFill>
              </a:rPr>
              <a:t>创建文件</a:t>
            </a:r>
            <a:r>
              <a:rPr lang="en-US" altLang="zh-CN" sz="2000" b="1" dirty="0">
                <a:solidFill>
                  <a:schemeClr val="bg1"/>
                </a:solidFill>
              </a:rPr>
              <a:t>/static/css/mystyle.css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1790" y="3411220"/>
            <a:ext cx="4514215" cy="933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21790" y="4745355"/>
            <a:ext cx="5461635" cy="398780"/>
          </a:xfrm>
          <a:prstGeom prst="rect">
            <a:avLst/>
          </a:prstGeom>
          <a:solidFill>
            <a:srgbClr val="E7686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</a:rPr>
              <a:t>3.</a:t>
            </a:r>
            <a:r>
              <a:rPr lang="zh-CN" altLang="en-US" sz="2000" b="1" dirty="0">
                <a:solidFill>
                  <a:schemeClr val="bg1"/>
                </a:solidFill>
              </a:rPr>
              <a:t>创建文件</a:t>
            </a:r>
            <a:r>
              <a:rPr lang="en-US" altLang="zh-CN" sz="2000" b="1" dirty="0">
                <a:solidFill>
                  <a:schemeClr val="bg1"/>
                </a:solidFill>
              </a:rPr>
              <a:t>/static/image/myimage.jpg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5350" y="2046605"/>
            <a:ext cx="3714115" cy="32105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21790" y="5144135"/>
            <a:ext cx="5461635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/>
                </a:solidFill>
              </a:rPr>
              <a:t>##</a:t>
            </a:r>
            <a:r>
              <a:rPr lang="zh-CN" altLang="en-US" sz="2000" b="1" dirty="0">
                <a:solidFill>
                  <a:schemeClr val="tx1"/>
                </a:solidFill>
              </a:rPr>
              <a:t>存入图片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27" name=" 227"/>
          <p:cNvSpPr/>
          <p:nvPr/>
        </p:nvSpPr>
        <p:spPr>
          <a:xfrm>
            <a:off x="7362825" y="621665"/>
            <a:ext cx="3939540" cy="69786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注意</a:t>
            </a:r>
            <a:r>
              <a:rPr lang="en-US" altLang="zh-CN" dirty="0">
                <a:solidFill>
                  <a:srgbClr val="FFFFFF"/>
                </a:solidFill>
              </a:rPr>
              <a:t>:</a:t>
            </a:r>
            <a:r>
              <a:rPr lang="zh-CN" altLang="en-US" dirty="0">
                <a:solidFill>
                  <a:srgbClr val="FFFFFF"/>
                </a:solidFill>
              </a:rPr>
              <a:t>新建的记得上传</a:t>
            </a:r>
            <a:r>
              <a:rPr lang="en-US" altLang="zh-CN" dirty="0">
                <a:solidFill>
                  <a:srgbClr val="FFFFFF"/>
                </a:solidFill>
              </a:rPr>
              <a:t>!!!!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  <a:endParaRPr lang="en-US" altLang="zh-CN" dirty="0"/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235372" y="2039494"/>
            <a:ext cx="0" cy="2879946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5" name="椭圆 14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9378" y="2643015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24" name="椭圆 23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29378" y="3602997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27" name="椭圆 26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929379" y="4562978"/>
            <a:ext cx="611989" cy="611989"/>
            <a:chOff x="3694450" y="3813702"/>
            <a:chExt cx="612068" cy="612068"/>
          </a:xfrm>
          <a:solidFill>
            <a:srgbClr val="E76861"/>
          </a:solidFill>
        </p:grpSpPr>
        <p:sp>
          <p:nvSpPr>
            <p:cNvPr id="30" name="椭圆 29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TextBox 59"/>
            <p:cNvSpPr txBox="1"/>
            <p:nvPr/>
          </p:nvSpPr>
          <p:spPr>
            <a:xfrm>
              <a:off x="3797516" y="3965847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704840" y="4700905"/>
            <a:ext cx="218884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05134" y="3755635"/>
            <a:ext cx="155735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模板路径配置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04557" y="2795521"/>
            <a:ext cx="155735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页面重定向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04740" y="183483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的设置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7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静态文件引用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70710" y="1113052"/>
            <a:ext cx="8001000" cy="656754"/>
          </a:xfrm>
          <a:prstGeom prst="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</a:rPr>
              <a:t>创建模板</a:t>
            </a:r>
            <a:r>
              <a:rPr lang="en-US" altLang="zh-CN" sz="2000" b="1" dirty="0">
                <a:solidFill>
                  <a:schemeClr val="bg1"/>
                </a:solidFill>
              </a:rPr>
              <a:t>/templates/book/static_test.html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710" y="1770062"/>
            <a:ext cx="8001000" cy="458152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MH_SubTitle_3"/>
          <p:cNvSpPr/>
          <p:nvPr/>
        </p:nvSpPr>
        <p:spPr>
          <a:xfrm>
            <a:off x="2131283" y="2416810"/>
            <a:ext cx="1617980" cy="1539240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模板变量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MH_SubTitle_1"/>
          <p:cNvSpPr/>
          <p:nvPr/>
        </p:nvSpPr>
        <p:spPr>
          <a:xfrm>
            <a:off x="469810" y="2416911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模板路径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SubTitle_4"/>
          <p:cNvSpPr/>
          <p:nvPr/>
        </p:nvSpPr>
        <p:spPr>
          <a:xfrm>
            <a:off x="8490654" y="3522628"/>
            <a:ext cx="1539140" cy="1539140"/>
          </a:xfrm>
          <a:custGeom>
            <a:avLst/>
            <a:gdLst>
              <a:gd name="connsiteX0" fmla="*/ 787650 w 1575299"/>
              <a:gd name="connsiteY0" fmla="*/ 0 h 1575300"/>
              <a:gd name="connsiteX1" fmla="*/ 921070 w 1575299"/>
              <a:gd name="connsiteY1" fmla="*/ 55265 h 1575300"/>
              <a:gd name="connsiteX2" fmla="*/ 1520035 w 1575299"/>
              <a:gd name="connsiteY2" fmla="*/ 654230 h 1575300"/>
              <a:gd name="connsiteX3" fmla="*/ 1520035 w 1575299"/>
              <a:gd name="connsiteY3" fmla="*/ 921071 h 1575300"/>
              <a:gd name="connsiteX4" fmla="*/ 921070 w 1575299"/>
              <a:gd name="connsiteY4" fmla="*/ 1520035 h 1575300"/>
              <a:gd name="connsiteX5" fmla="*/ 654229 w 1575299"/>
              <a:gd name="connsiteY5" fmla="*/ 1520035 h 1575300"/>
              <a:gd name="connsiteX6" fmla="*/ 55265 w 1575299"/>
              <a:gd name="connsiteY6" fmla="*/ 921071 h 1575300"/>
              <a:gd name="connsiteX7" fmla="*/ 55265 w 1575299"/>
              <a:gd name="connsiteY7" fmla="*/ 654230 h 1575300"/>
              <a:gd name="connsiteX8" fmla="*/ 654229 w 1575299"/>
              <a:gd name="connsiteY8" fmla="*/ 55265 h 1575300"/>
              <a:gd name="connsiteX9" fmla="*/ 787650 w 1575299"/>
              <a:gd name="connsiteY9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299" h="1575300">
                <a:moveTo>
                  <a:pt x="787650" y="0"/>
                </a:moveTo>
                <a:cubicBezTo>
                  <a:pt x="835939" y="0"/>
                  <a:pt x="884227" y="18422"/>
                  <a:pt x="921070" y="55265"/>
                </a:cubicBezTo>
                <a:lnTo>
                  <a:pt x="1520035" y="654230"/>
                </a:lnTo>
                <a:cubicBezTo>
                  <a:pt x="1593721" y="727916"/>
                  <a:pt x="1593721" y="847385"/>
                  <a:pt x="1520035" y="921071"/>
                </a:cubicBezTo>
                <a:lnTo>
                  <a:pt x="921070" y="1520035"/>
                </a:lnTo>
                <a:cubicBezTo>
                  <a:pt x="847384" y="1593722"/>
                  <a:pt x="727915" y="1593722"/>
                  <a:pt x="654229" y="1520035"/>
                </a:cubicBezTo>
                <a:lnTo>
                  <a:pt x="55265" y="921071"/>
                </a:lnTo>
                <a:cubicBezTo>
                  <a:pt x="-18422" y="847385"/>
                  <a:pt x="-18422" y="727916"/>
                  <a:pt x="55265" y="654230"/>
                </a:cubicBezTo>
                <a:lnTo>
                  <a:pt x="654229" y="55265"/>
                </a:lnTo>
                <a:cubicBezTo>
                  <a:pt x="691072" y="18422"/>
                  <a:pt x="739361" y="0"/>
                  <a:pt x="7876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SubTitle_3"/>
          <p:cNvSpPr/>
          <p:nvPr/>
        </p:nvSpPr>
        <p:spPr>
          <a:xfrm>
            <a:off x="3871595" y="2416810"/>
            <a:ext cx="1701165" cy="1539240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过滤器的概念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MH_SubTitle_1"/>
          <p:cNvSpPr/>
          <p:nvPr/>
        </p:nvSpPr>
        <p:spPr>
          <a:xfrm>
            <a:off x="5676835" y="2416911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过滤器的使用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MH_SubTitle_1"/>
          <p:cNvSpPr/>
          <p:nvPr/>
        </p:nvSpPr>
        <p:spPr>
          <a:xfrm>
            <a:off x="7401922" y="2416810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静</a:t>
            </a:r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态文件引用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3F5361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3F536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9750" y="5586383"/>
            <a:ext cx="957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业会在潭州客户端发布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大家讲自己的作业截图提交到潭州客户端的作业系统上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613160" y="3234987"/>
            <a:ext cx="63401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将</a:t>
            </a:r>
            <a:r>
              <a:rPr lang="zh-CN" altLang="en-US" sz="2400" dirty="0"/>
              <a:t>课上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模板变量和过滤器的例子自己写一</a:t>
            </a:r>
            <a:r>
              <a:rPr lang="zh-CN" altLang="en-US" sz="2400" dirty="0" smtClean="0"/>
              <a:t>遍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静</a:t>
            </a:r>
            <a:r>
              <a:rPr lang="zh-CN" altLang="en-US" sz="2400" dirty="0" smtClean="0"/>
              <a:t>态文件引用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2314079" y="754936"/>
            <a:ext cx="7802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模板变量及模板过滤器</a:t>
            </a:r>
            <a:endParaRPr lang="zh-CN" altLang="en-US" sz="6000" dirty="0">
              <a:solidFill>
                <a:schemeClr val="accent2"/>
              </a:solidFill>
              <a:latin typeface="Adobe Gothic Std B" panose="020B0800000000000000" pitchFamily="34" charset="-128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模板路径总结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38574" y="3571388"/>
            <a:ext cx="5758029" cy="646331"/>
            <a:chOff x="5138575" y="3469789"/>
            <a:chExt cx="5758029" cy="646331"/>
          </a:xfrm>
        </p:grpSpPr>
        <p:sp>
          <p:nvSpPr>
            <p:cNvPr id="7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模板变量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常用的过滤器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41221" r="36750"/>
          <a:stretch>
            <a:fillRect/>
          </a:stretch>
        </p:blipFill>
        <p:spPr>
          <a:xfrm flipH="1">
            <a:off x="0" y="0"/>
            <a:ext cx="274634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5138572" y="5429686"/>
            <a:ext cx="5732279" cy="678106"/>
            <a:chOff x="4986172" y="5328086"/>
            <a:chExt cx="5732279" cy="678106"/>
          </a:xfrm>
        </p:grpSpPr>
        <p:sp>
          <p:nvSpPr>
            <p:cNvPr id="21" name="文本框 14"/>
            <p:cNvSpPr txBox="1"/>
            <p:nvPr/>
          </p:nvSpPr>
          <p:spPr>
            <a:xfrm>
              <a:off x="4986172" y="5359861"/>
              <a:ext cx="697628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987316" y="5328086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静</a:t>
              </a:r>
              <a:r>
                <a:rPr lang="zh-CN" altLang="en-US" sz="2400" b="1" dirty="0" smtClean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态文件引用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模板路径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38835" y="2745740"/>
            <a:ext cx="1962150" cy="460375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第一种方式</a:t>
            </a:r>
            <a:r>
              <a:rPr lang="en-US" altLang="zh-CN" sz="2400"/>
              <a:t>:</a:t>
            </a:r>
            <a:endParaRPr lang="en-US" altLang="zh-CN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835" y="3206115"/>
            <a:ext cx="1962150" cy="32950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07080" y="2745740"/>
            <a:ext cx="4145915" cy="460375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第二种方式</a:t>
            </a:r>
            <a:r>
              <a:rPr lang="en-US" altLang="zh-CN" sz="2400"/>
              <a:t>: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7080" y="3205480"/>
            <a:ext cx="2028825" cy="3295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5905" y="3206115"/>
            <a:ext cx="4657090" cy="2618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210" y="1184910"/>
            <a:ext cx="6114415" cy="14097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模板路径配置总结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3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10030" y="1014095"/>
            <a:ext cx="7958455" cy="1764665"/>
          </a:xfrm>
          <a:prstGeom prst="roundRect">
            <a:avLst/>
          </a:prstGeom>
          <a:solidFill>
            <a:srgbClr val="E5AB74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在配置文件setting.py中找到TEMPLATES设置来配置。</a:t>
            </a:r>
            <a:endParaRPr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这是一个设置选项的列表，模板大都包含两项通用设置；两种方式配置模板:</a:t>
            </a:r>
            <a:endParaRPr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510030" y="2778760"/>
            <a:ext cx="7958455" cy="35642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第一种: DIRS 定义一个目录列表，模板引擎按列表顺序搜索这些目录以查找模板源文件。将templates放在主项目目录下.</a:t>
            </a:r>
            <a:endParaRPr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第二种: APP_DIRS告诉模板引擎是否应该进入每个已安装的应用中查找模板,值为True则模板会去安装了的app下面的templates文件夹查找模板。。所以我们也可以在每个app的里面创建模板目录templates存放模板,这种方式需要将这个app添加到setting.py文件的INSTALLED_APPS列表中.</a:t>
            </a:r>
            <a:endParaRPr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82270" y="242921"/>
            <a:ext cx="11239500" cy="968375"/>
          </a:xfrm>
        </p:spPr>
        <p:txBody>
          <a:bodyPr/>
          <a:lstStyle/>
          <a:p>
            <a:r>
              <a:rPr lang="zh-CN" altLang="en-US"/>
              <a:t>模板变量的引入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" y="1685925"/>
            <a:ext cx="7933055" cy="3485515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6923405" y="1389380"/>
            <a:ext cx="4698365" cy="144208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我们在页面上会看到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谁登录的就会显示谁的信息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那么这个页面上变量是怎样实现的呢</a:t>
            </a:r>
            <a:r>
              <a:rPr lang="en-US" altLang="zh-CN" dirty="0">
                <a:solidFill>
                  <a:srgbClr val="FFFFFF"/>
                </a:solidFill>
              </a:rPr>
              <a:t>?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模板变量使用规则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467485" y="1300480"/>
            <a:ext cx="7957185" cy="2878455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  {{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变量名 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}}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2.命名由字母和数字以及下划线组成，不能有空格和标点符号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3.可以使用字典、模型、方法、函数、列表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4.不要和python或django关键字重名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5.变量和查找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67485" y="4411345"/>
            <a:ext cx="7957185" cy="19450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1.如果data是一个字典，那么访问data.items将会访问data这个字典的key名为items的值，而不会访问字典的items方法。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2.点在模板渲染时有特殊的含义。 变量名中点表示查找。 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模板变量的例子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南宋书局体" panose="02000000000000000000" pitchFamily="2" charset="-122"/>
              <a:ea typeface="南宋书局体" panose="02000000000000000000" pitchFamily="2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7210" y="1205230"/>
            <a:ext cx="2586990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1.app book/views.py</a:t>
            </a:r>
            <a:r>
              <a:rPr lang="zh-CN" altLang="en-US" sz="1800" dirty="0"/>
              <a:t>文件</a:t>
            </a:r>
            <a:r>
              <a:rPr lang="en-US" altLang="zh-CN" sz="1800" dirty="0"/>
              <a:t>.</a:t>
            </a:r>
            <a:endParaRPr lang="en-US" altLang="zh-CN" sz="1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7210" y="1573530"/>
            <a:ext cx="5750560" cy="491299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模板变量的例子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南宋书局体" panose="02000000000000000000" pitchFamily="2" charset="-122"/>
              <a:ea typeface="南宋书局体" panose="02000000000000000000" pitchFamily="2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7210" y="1205230"/>
            <a:ext cx="3509645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1./templates/book/index.html </a:t>
            </a:r>
            <a:r>
              <a:rPr lang="zh-CN" altLang="en-US" sz="1800" dirty="0"/>
              <a:t>文件</a:t>
            </a:r>
            <a:r>
              <a:rPr lang="en-US" altLang="zh-CN" sz="1800" dirty="0"/>
              <a:t>.</a:t>
            </a:r>
            <a:endParaRPr lang="en-US" altLang="zh-CN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7210" y="1573530"/>
            <a:ext cx="6687820" cy="481012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0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0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3.xml><?xml version="1.0" encoding="utf-8"?>
<p:tagLst xmlns:p="http://schemas.openxmlformats.org/presentationml/2006/main">
  <p:tag name="THINKCELLSHAPEDONOTDELETE" val="pKOZHO13yzUCaepRpRzBw5w"/>
</p:tagLst>
</file>

<file path=ppt/tags/tag104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1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3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4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5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6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7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9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1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2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3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4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65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6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6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1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7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7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7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8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9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0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1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8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8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87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88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9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0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1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9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9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9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97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98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9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1714</Words>
  <Application>WPS 演示</Application>
  <PresentationFormat>宽屏</PresentationFormat>
  <Paragraphs>204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Kozuka Gothic Pr6N B</vt:lpstr>
      <vt:lpstr>Calibri</vt:lpstr>
      <vt:lpstr>Adobe Gothic Std B</vt:lpstr>
      <vt:lpstr>Yu Gothic UI Semibold</vt:lpstr>
      <vt:lpstr>Arial Unicode MS</vt:lpstr>
      <vt:lpstr>南宋书局体</vt:lpstr>
      <vt:lpstr>Calibri Light</vt:lpstr>
      <vt:lpstr>Arial Unicode MS</vt:lpstr>
      <vt:lpstr>Arial Narrow</vt:lpstr>
      <vt:lpstr>Calibri</vt:lpstr>
      <vt:lpstr>黑体</vt:lpstr>
      <vt:lpstr>Narkisim</vt:lpstr>
      <vt:lpstr>Segoe Print</vt:lpstr>
      <vt:lpstr>Office 主题</vt:lpstr>
      <vt:lpstr>Django框架</vt:lpstr>
      <vt:lpstr>知识回顾:</vt:lpstr>
      <vt:lpstr>PowerPoint 演示文稿</vt:lpstr>
      <vt:lpstr>模板路径:</vt:lpstr>
      <vt:lpstr>模板路径配置总结:</vt:lpstr>
      <vt:lpstr>模板变量的引入:</vt:lpstr>
      <vt:lpstr>模板变量使用规则:</vt:lpstr>
      <vt:lpstr>模板变量的例子:</vt:lpstr>
      <vt:lpstr>模板变量的例子:</vt:lpstr>
      <vt:lpstr>过滤器:</vt:lpstr>
      <vt:lpstr>常用的过滤器:</vt:lpstr>
      <vt:lpstr>date和time过滤器格式:</vt:lpstr>
      <vt:lpstr>过滤器的例子:</vt:lpstr>
      <vt:lpstr>过滤器的例子:</vt:lpstr>
      <vt:lpstr>过滤器的例子:</vt:lpstr>
      <vt:lpstr>关于自动转义:</vt:lpstr>
      <vt:lpstr>静态文件目录:</vt:lpstr>
      <vt:lpstr>静态文件的配置:</vt:lpstr>
      <vt:lpstr>创建静态文件:</vt:lpstr>
      <vt:lpstr>静态文件引用: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JiaNeng</cp:lastModifiedBy>
  <cp:revision>156</cp:revision>
  <dcterms:created xsi:type="dcterms:W3CDTF">2016-11-22T14:17:00Z</dcterms:created>
  <dcterms:modified xsi:type="dcterms:W3CDTF">2019-05-09T14:49:08Z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