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423" r:id="rId5"/>
    <p:sldId id="383" r:id="rId6"/>
    <p:sldId id="381" r:id="rId7"/>
    <p:sldId id="477" r:id="rId8"/>
    <p:sldId id="478" r:id="rId9"/>
    <p:sldId id="309" r:id="rId10"/>
    <p:sldId id="424" r:id="rId11"/>
    <p:sldId id="340" r:id="rId12"/>
    <p:sldId id="463" r:id="rId13"/>
    <p:sldId id="364" r:id="rId14"/>
    <p:sldId id="479" r:id="rId15"/>
    <p:sldId id="448" r:id="rId16"/>
    <p:sldId id="403" r:id="rId17"/>
    <p:sldId id="472" r:id="rId18"/>
    <p:sldId id="473" r:id="rId19"/>
    <p:sldId id="419" r:id="rId20"/>
    <p:sldId id="418" r:id="rId21"/>
    <p:sldId id="38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64"/>
      </p:cViewPr>
      <p:guideLst>
        <p:guide orient="horz" pos="219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45.xml"/><Relationship Id="rId7" Type="http://schemas.openxmlformats.org/officeDocument/2006/relationships/image" Target="../media/image8.png"/><Relationship Id="rId6" Type="http://schemas.openxmlformats.org/officeDocument/2006/relationships/image" Target="../media/image3.png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51.xml"/><Relationship Id="rId7" Type="http://schemas.openxmlformats.org/officeDocument/2006/relationships/image" Target="../media/image9.png"/><Relationship Id="rId6" Type="http://schemas.openxmlformats.org/officeDocument/2006/relationships/image" Target="../media/image3.png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4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67.xm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image" Target="../media/image3.png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1" Type="http://schemas.openxmlformats.org/officeDocument/2006/relationships/notesSlide" Target="../notesSlides/notesSlide17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7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7.png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dirty="0"/>
              <a:t>feifei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1323" y="6586104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注册自定义过滤器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65275" y="1520825"/>
            <a:ext cx="9193530" cy="43522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django.template.Library.filter()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Library.filter()方法需要两个参数：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a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过滤器的名称（一个字符串对象）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b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编译的函数 – 一个Python函数（不要把函数名写成字符串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可以把register.filter()用作装饰器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3.没有声明 name 参数，Django将使用函数名作为过滤器的名字。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8510" y="1548130"/>
            <a:ext cx="6699885" cy="376174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注册自定义过滤器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6250" y="342616"/>
            <a:ext cx="11239500" cy="9683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使用自定义过滤器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29765" y="1311275"/>
            <a:ext cx="6631305" cy="92202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在模板中使用自定义的过滤器</a:t>
            </a:r>
            <a:endParaRPr lang="zh-CN" altLang="en-US"/>
          </a:p>
          <a:p>
            <a:r>
              <a:rPr lang="zh-CN" altLang="en-US"/>
              <a:t>需要使用</a:t>
            </a:r>
            <a:r>
              <a:rPr lang="en-US" altLang="zh-CN"/>
              <a:t>{% load %}标签</a:t>
            </a:r>
            <a:r>
              <a:rPr lang="zh-CN" altLang="en-US"/>
              <a:t>将我们的自定义模块加载进来</a:t>
            </a:r>
            <a:endParaRPr lang="zh-CN" altLang="en-US"/>
          </a:p>
          <a:p>
            <a:r>
              <a:rPr lang="zh-CN" altLang="en-US"/>
              <a:t>{% load %} 声明将会载入给定模块名中的标签/过滤器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7690" y="2552700"/>
            <a:ext cx="5990590" cy="343789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自定义标签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813560" y="1311275"/>
            <a:ext cx="7957185" cy="2009775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简单标签django.template.Library.simple_tag()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包含标签django.template.Library.inclusion_tag()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813560" y="3321050"/>
            <a:ext cx="7957185" cy="26638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tag()方法有两个参数：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模板标记的名称 - 字符串。 如果省略，将使用编译函数的名称。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编译的函数 – 一个Python函数（不要把函数名写成字符串）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与过滤器注册一样，也可以将其用作装饰器。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自定义简单标签的例子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9930" y="1713230"/>
            <a:ext cx="548132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定义一个显示当前时间的简单标签</a:t>
            </a:r>
            <a:r>
              <a:rPr lang="en-US" altLang="zh-CN" sz="1800" dirty="0"/>
              <a:t>,</a:t>
            </a:r>
            <a:r>
              <a:rPr lang="zh-CN" altLang="en-US" sz="1800" dirty="0"/>
              <a:t>需传入时间格式</a:t>
            </a: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930" y="2081530"/>
            <a:ext cx="5480685" cy="1402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9295" y="3907155"/>
            <a:ext cx="5480050" cy="64516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2.注册标签时使用takes_context 参数,</a:t>
            </a:r>
            <a:r>
              <a:rPr lang="zh-CN" altLang="en-US" sz="1800" dirty="0"/>
              <a:t>则可以使用从上下文中传入的参数</a:t>
            </a:r>
            <a:r>
              <a:rPr lang="en-US" altLang="zh-CN" sz="1800" dirty="0"/>
              <a:t>.</a:t>
            </a:r>
            <a:endParaRPr lang="zh-CN" altLang="en-US" sz="1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95" y="4552315"/>
            <a:ext cx="5481320" cy="1314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69075" y="1574165"/>
            <a:ext cx="510095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3.</a:t>
            </a:r>
            <a:r>
              <a:rPr lang="zh-CN" altLang="en-US" sz="1800" dirty="0"/>
              <a:t>模板中使用自定义的标签</a:t>
            </a:r>
            <a:r>
              <a:rPr lang="en-US" altLang="zh-CN" sz="1800" dirty="0"/>
              <a:t>.</a:t>
            </a:r>
            <a:endParaRPr lang="en-US" altLang="zh-CN" sz="1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9075" y="1942465"/>
            <a:ext cx="5100320" cy="39243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自定义包含标签的例子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93800" y="1986915"/>
            <a:ext cx="7975600" cy="398780"/>
          </a:xfrm>
          <a:prstGeom prst="rect">
            <a:avLst/>
          </a:prstGeom>
          <a:solidFill>
            <a:srgbClr val="5BA78C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包含标签的功能是可以通过渲染另外一个模板来显示一些数据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3800" y="2385695"/>
            <a:ext cx="7975600" cy="25533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例如很多地方都可能会用到下面这几行代码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除了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choices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这个变量不一样之外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其他的都是格式都一样时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那么我们就可以把这部分代码封装在一个包含标签中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&lt;ul&gt;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{% for i in choices %}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&lt;li&gt;{{ i }}&lt;/li&gt;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{% endfor %}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&lt;/ul&gt;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6250" y="223871"/>
            <a:ext cx="11239500" cy="968375"/>
          </a:xfrm>
        </p:spPr>
        <p:txBody>
          <a:bodyPr/>
          <a:lstStyle/>
          <a:p>
            <a:r>
              <a:rPr lang="zh-CN" altLang="en-US"/>
              <a:t>自定义包含标签的例子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300480" y="1192530"/>
            <a:ext cx="6049645" cy="368300"/>
          </a:xfrm>
          <a:prstGeom prst="rect">
            <a:avLst/>
          </a:prstGeom>
          <a:solidFill>
            <a:srgbClr val="3F536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</a:rPr>
              <a:t>1.</a:t>
            </a:r>
            <a:r>
              <a:rPr lang="zh-CN" altLang="en-US" sz="1800" dirty="0">
                <a:solidFill>
                  <a:schemeClr val="bg1"/>
                </a:solidFill>
              </a:rPr>
              <a:t>定义一个名为</a:t>
            </a:r>
            <a:r>
              <a:rPr lang="en-US" altLang="zh-CN" sz="1800" dirty="0">
                <a:solidFill>
                  <a:schemeClr val="bg1"/>
                </a:solidFill>
              </a:rPr>
              <a:t>show_tag.html</a:t>
            </a:r>
            <a:r>
              <a:rPr lang="zh-CN" altLang="en-US" sz="1800" dirty="0">
                <a:solidFill>
                  <a:schemeClr val="bg1"/>
                </a:solidFill>
              </a:rPr>
              <a:t>文件来存放功能代码</a:t>
            </a:r>
            <a:r>
              <a:rPr lang="en-US" altLang="zh-CN" sz="1800" dirty="0">
                <a:solidFill>
                  <a:schemeClr val="bg1"/>
                </a:solidFill>
              </a:rPr>
              <a:t>.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" y="1560830"/>
            <a:ext cx="6049645" cy="20053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00480" y="3964940"/>
            <a:ext cx="6049645" cy="368300"/>
          </a:xfrm>
          <a:prstGeom prst="rect">
            <a:avLst/>
          </a:prstGeom>
          <a:solidFill>
            <a:srgbClr val="3F536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</a:rPr>
              <a:t>2.</a:t>
            </a:r>
            <a:r>
              <a:rPr lang="zh-CN" altLang="en-US" sz="1800" dirty="0">
                <a:solidFill>
                  <a:schemeClr val="bg1"/>
                </a:solidFill>
              </a:rPr>
              <a:t>定义包含标签</a:t>
            </a:r>
            <a:r>
              <a:rPr lang="en-US" altLang="zh-CN" sz="1800" dirty="0">
                <a:solidFill>
                  <a:schemeClr val="bg1"/>
                </a:solidFill>
              </a:rPr>
              <a:t>.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0480" y="4333240"/>
            <a:ext cx="6141720" cy="131572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6485890" y="3032125"/>
            <a:ext cx="4698365" cy="1113155"/>
          </a:xfrm>
          <a:prstGeom prst="wedgeEllipseCallout">
            <a:avLst>
              <a:gd name="adj1" fmla="val -58947"/>
              <a:gd name="adj2" fmla="val 7302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这里传入的是我们显示数据的模板文件路径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 227"/>
          <p:cNvSpPr/>
          <p:nvPr/>
        </p:nvSpPr>
        <p:spPr>
          <a:xfrm rot="20580000" flipV="1">
            <a:off x="4069080" y="5407660"/>
            <a:ext cx="2506345" cy="1306830"/>
          </a:xfrm>
          <a:prstGeom prst="wedgeEllipseCallout">
            <a:avLst>
              <a:gd name="adj1" fmla="val -40667"/>
              <a:gd name="adj2" fmla="val 69219"/>
            </a:avLst>
          </a:pr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44695" y="576580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这里返回的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是个字典对象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MH_SubTitle_3"/>
          <p:cNvSpPr/>
          <p:nvPr/>
        </p:nvSpPr>
        <p:spPr>
          <a:xfrm>
            <a:off x="3274060" y="2416810"/>
            <a:ext cx="1617980" cy="1539240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定义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MH_SubTitle_1"/>
          <p:cNvSpPr/>
          <p:nvPr/>
        </p:nvSpPr>
        <p:spPr>
          <a:xfrm>
            <a:off x="1052920" y="2416925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设置文件的路径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SubTitle_4"/>
          <p:cNvSpPr/>
          <p:nvPr/>
        </p:nvSpPr>
        <p:spPr>
          <a:xfrm>
            <a:off x="8716468" y="3540966"/>
            <a:ext cx="1539140" cy="1539140"/>
          </a:xfrm>
          <a:custGeom>
            <a:avLst/>
            <a:gdLst>
              <a:gd name="connsiteX0" fmla="*/ 787650 w 1575299"/>
              <a:gd name="connsiteY0" fmla="*/ 0 h 1575300"/>
              <a:gd name="connsiteX1" fmla="*/ 921070 w 1575299"/>
              <a:gd name="connsiteY1" fmla="*/ 55265 h 1575300"/>
              <a:gd name="connsiteX2" fmla="*/ 1520035 w 1575299"/>
              <a:gd name="connsiteY2" fmla="*/ 654230 h 1575300"/>
              <a:gd name="connsiteX3" fmla="*/ 1520035 w 1575299"/>
              <a:gd name="connsiteY3" fmla="*/ 921071 h 1575300"/>
              <a:gd name="connsiteX4" fmla="*/ 921070 w 1575299"/>
              <a:gd name="connsiteY4" fmla="*/ 1520035 h 1575300"/>
              <a:gd name="connsiteX5" fmla="*/ 654229 w 1575299"/>
              <a:gd name="connsiteY5" fmla="*/ 1520035 h 1575300"/>
              <a:gd name="connsiteX6" fmla="*/ 55265 w 1575299"/>
              <a:gd name="connsiteY6" fmla="*/ 921071 h 1575300"/>
              <a:gd name="connsiteX7" fmla="*/ 55265 w 1575299"/>
              <a:gd name="connsiteY7" fmla="*/ 654230 h 1575300"/>
              <a:gd name="connsiteX8" fmla="*/ 654229 w 1575299"/>
              <a:gd name="connsiteY8" fmla="*/ 55265 h 1575300"/>
              <a:gd name="connsiteX9" fmla="*/ 787650 w 1575299"/>
              <a:gd name="connsiteY9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299" h="1575300">
                <a:moveTo>
                  <a:pt x="787650" y="0"/>
                </a:moveTo>
                <a:cubicBezTo>
                  <a:pt x="835939" y="0"/>
                  <a:pt x="884227" y="18422"/>
                  <a:pt x="921070" y="55265"/>
                </a:cubicBezTo>
                <a:lnTo>
                  <a:pt x="1520035" y="654230"/>
                </a:lnTo>
                <a:cubicBezTo>
                  <a:pt x="1593721" y="727916"/>
                  <a:pt x="1593721" y="847385"/>
                  <a:pt x="1520035" y="921071"/>
                </a:cubicBezTo>
                <a:lnTo>
                  <a:pt x="921070" y="1520035"/>
                </a:lnTo>
                <a:cubicBezTo>
                  <a:pt x="847384" y="1593722"/>
                  <a:pt x="727915" y="1593722"/>
                  <a:pt x="654229" y="1520035"/>
                </a:cubicBezTo>
                <a:lnTo>
                  <a:pt x="55265" y="921071"/>
                </a:lnTo>
                <a:cubicBezTo>
                  <a:pt x="-18422" y="847385"/>
                  <a:pt x="-18422" y="727916"/>
                  <a:pt x="55265" y="654230"/>
                </a:cubicBezTo>
                <a:lnTo>
                  <a:pt x="654229" y="55265"/>
                </a:lnTo>
                <a:cubicBezTo>
                  <a:pt x="691072" y="18422"/>
                  <a:pt x="739361" y="0"/>
                  <a:pt x="7876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SubTitle_3"/>
          <p:cNvSpPr/>
          <p:nvPr/>
        </p:nvSpPr>
        <p:spPr>
          <a:xfrm>
            <a:off x="5489575" y="2416810"/>
            <a:ext cx="1701165" cy="1539240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注册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MH_SubTitle_1"/>
          <p:cNvSpPr/>
          <p:nvPr/>
        </p:nvSpPr>
        <p:spPr>
          <a:xfrm>
            <a:off x="7696290" y="2333105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使用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E9737E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E9737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15581" y="2638215"/>
            <a:ext cx="513397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dirty="0"/>
              <a:t>熟悉下自定义的过滤器及标签的过程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将课堂上的例子自己敲一遍</a:t>
            </a:r>
            <a:r>
              <a:rPr lang="en-US" altLang="zh-CN" sz="2400" dirty="0">
                <a:sym typeface="+mn-ea"/>
              </a:rPr>
              <a:t>.</a:t>
            </a:r>
            <a:endParaRPr lang="en-US" altLang="zh-CN" sz="2400" dirty="0"/>
          </a:p>
          <a:p>
            <a:pPr algn="l" fontAlgn="auto"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49750" y="5586383"/>
            <a:ext cx="957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业会在潭州客户端发布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大家讲自己的作业截图提交到潭州客户端的作业系统上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  <a:endParaRPr lang="en-US" altLang="zh-CN" dirty="0"/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235372" y="2039494"/>
            <a:ext cx="0" cy="2879946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5" name="椭圆 14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9378" y="2643015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24" name="椭圆 23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29378" y="3602997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27" name="椭圆 26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929379" y="4562978"/>
            <a:ext cx="611989" cy="611989"/>
            <a:chOff x="3694450" y="3813702"/>
            <a:chExt cx="612068" cy="612068"/>
          </a:xfrm>
          <a:solidFill>
            <a:srgbClr val="E76861"/>
          </a:solidFill>
        </p:grpSpPr>
        <p:sp>
          <p:nvSpPr>
            <p:cNvPr id="30" name="椭圆 29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TextBox 59"/>
            <p:cNvSpPr txBox="1"/>
            <p:nvPr/>
          </p:nvSpPr>
          <p:spPr>
            <a:xfrm>
              <a:off x="3797516" y="3965847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704840" y="4700905"/>
            <a:ext cx="218884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静态文件加载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04840" y="3755390"/>
            <a:ext cx="28206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模板的继承与引用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04557" y="2795521"/>
            <a:ext cx="155735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页面跳转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04740" y="183483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条件循环语句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2314079" y="754936"/>
            <a:ext cx="704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自定义过滤器及标签</a:t>
            </a:r>
            <a:endParaRPr lang="zh-CN" altLang="en-US" sz="6000" dirty="0">
              <a:solidFill>
                <a:schemeClr val="accent2"/>
              </a:solidFill>
              <a:latin typeface="Adobe Gothic Std B" panose="020B0800000000000000" pitchFamily="34" charset="-128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关于自定义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自定义过滤器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41221" r="36750"/>
          <a:stretch>
            <a:fillRect/>
          </a:stretch>
        </p:blipFill>
        <p:spPr>
          <a:xfrm flipH="1">
            <a:off x="92075" y="0"/>
            <a:ext cx="274634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6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文件路径配置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41949" y="5437019"/>
            <a:ext cx="5754655" cy="646331"/>
            <a:chOff x="5141949" y="3469789"/>
            <a:chExt cx="5754655" cy="646331"/>
          </a:xfrm>
        </p:grpSpPr>
        <p:sp>
          <p:nvSpPr>
            <p:cNvPr id="20" name="文本框 14"/>
            <p:cNvSpPr txBox="1"/>
            <p:nvPr/>
          </p:nvSpPr>
          <p:spPr>
            <a:xfrm>
              <a:off x="5141949" y="3470374"/>
              <a:ext cx="690880" cy="6451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自定义标签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476250" y="249906"/>
            <a:ext cx="11239500" cy="968375"/>
          </a:xfrm>
        </p:spPr>
        <p:txBody>
          <a:bodyPr/>
          <a:lstStyle/>
          <a:p>
            <a:r>
              <a:rPr lang="zh-CN" altLang="en-US"/>
              <a:t>自定义的引入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2" name="同侧圆角矩形 1"/>
          <p:cNvSpPr/>
          <p:nvPr/>
        </p:nvSpPr>
        <p:spPr>
          <a:xfrm>
            <a:off x="3099435" y="1548130"/>
            <a:ext cx="1460500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内置函数</a:t>
            </a:r>
            <a:endParaRPr lang="zh-CN" altLang="en-US" b="1"/>
          </a:p>
        </p:txBody>
      </p:sp>
      <p:sp>
        <p:nvSpPr>
          <p:cNvPr id="3" name="同侧圆角矩形 2"/>
          <p:cNvSpPr/>
          <p:nvPr/>
        </p:nvSpPr>
        <p:spPr>
          <a:xfrm>
            <a:off x="5819775" y="1548130"/>
            <a:ext cx="217106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自定义函数</a:t>
            </a:r>
            <a:endParaRPr lang="zh-CN" altLang="en-US" b="1"/>
          </a:p>
        </p:txBody>
      </p:sp>
      <p:sp>
        <p:nvSpPr>
          <p:cNvPr id="4" name="同侧圆角矩形 3"/>
          <p:cNvSpPr/>
          <p:nvPr/>
        </p:nvSpPr>
        <p:spPr>
          <a:xfrm>
            <a:off x="3099435" y="2555240"/>
            <a:ext cx="1460500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内置模块</a:t>
            </a:r>
            <a:endParaRPr lang="zh-CN" altLang="en-US" b="1"/>
          </a:p>
        </p:txBody>
      </p:sp>
      <p:sp>
        <p:nvSpPr>
          <p:cNvPr id="5" name="同侧圆角矩形 4"/>
          <p:cNvSpPr/>
          <p:nvPr/>
        </p:nvSpPr>
        <p:spPr>
          <a:xfrm>
            <a:off x="5819775" y="2555240"/>
            <a:ext cx="225107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自定义模块</a:t>
            </a:r>
            <a:endParaRPr lang="zh-CN" altLang="en-US" b="1"/>
          </a:p>
        </p:txBody>
      </p:sp>
      <p:sp>
        <p:nvSpPr>
          <p:cNvPr id="6" name="同侧圆角矩形 5"/>
          <p:cNvSpPr/>
          <p:nvPr/>
        </p:nvSpPr>
        <p:spPr>
          <a:xfrm>
            <a:off x="3099435" y="3577590"/>
            <a:ext cx="1460500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内置过滤器</a:t>
            </a:r>
            <a:endParaRPr lang="zh-CN" altLang="en-US" b="1"/>
          </a:p>
        </p:txBody>
      </p:sp>
      <p:sp>
        <p:nvSpPr>
          <p:cNvPr id="7" name="同侧圆角矩形 6"/>
          <p:cNvSpPr/>
          <p:nvPr/>
        </p:nvSpPr>
        <p:spPr>
          <a:xfrm>
            <a:off x="5819775" y="3577590"/>
            <a:ext cx="225107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自定义过滤器</a:t>
            </a:r>
            <a:endParaRPr lang="zh-CN" altLang="en-US" b="1"/>
          </a:p>
        </p:txBody>
      </p:sp>
      <p:sp>
        <p:nvSpPr>
          <p:cNvPr id="8" name="同侧圆角矩形 7"/>
          <p:cNvSpPr/>
          <p:nvPr/>
        </p:nvSpPr>
        <p:spPr>
          <a:xfrm>
            <a:off x="3099435" y="4547235"/>
            <a:ext cx="1460500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内置标签</a:t>
            </a:r>
            <a:endParaRPr lang="zh-CN" altLang="en-US" b="1"/>
          </a:p>
        </p:txBody>
      </p:sp>
      <p:sp>
        <p:nvSpPr>
          <p:cNvPr id="10" name="同侧圆角矩形 9"/>
          <p:cNvSpPr/>
          <p:nvPr/>
        </p:nvSpPr>
        <p:spPr>
          <a:xfrm>
            <a:off x="5819775" y="4547235"/>
            <a:ext cx="225107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自定义标签</a:t>
            </a:r>
            <a:endParaRPr lang="zh-CN" altLang="en-US" b="1"/>
          </a:p>
        </p:txBody>
      </p:sp>
      <p:sp>
        <p:nvSpPr>
          <p:cNvPr id="11" name="燕尾形箭头 10"/>
          <p:cNvSpPr/>
          <p:nvPr/>
        </p:nvSpPr>
        <p:spPr>
          <a:xfrm>
            <a:off x="4731385" y="166497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燕尾形箭头 11"/>
          <p:cNvSpPr/>
          <p:nvPr/>
        </p:nvSpPr>
        <p:spPr>
          <a:xfrm>
            <a:off x="4731385" y="272605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燕尾形箭头 12"/>
          <p:cNvSpPr/>
          <p:nvPr/>
        </p:nvSpPr>
        <p:spPr>
          <a:xfrm>
            <a:off x="4731385" y="384048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燕尾形箭头 13"/>
          <p:cNvSpPr/>
          <p:nvPr/>
        </p:nvSpPr>
        <p:spPr>
          <a:xfrm>
            <a:off x="4731385" y="488950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H_SubTitle_1"/>
          <p:cNvSpPr/>
          <p:nvPr>
            <p:custDataLst>
              <p:tags r:id="rId1"/>
            </p:custDataLst>
          </p:nvPr>
        </p:nvSpPr>
        <p:spPr>
          <a:xfrm>
            <a:off x="4708526" y="2308228"/>
            <a:ext cx="1425575" cy="1427163"/>
          </a:xfrm>
          <a:custGeom>
            <a:avLst/>
            <a:gdLst>
              <a:gd name="connsiteX0" fmla="*/ 713459 w 1426918"/>
              <a:gd name="connsiteY0" fmla="*/ 0 h 1426918"/>
              <a:gd name="connsiteX1" fmla="*/ 713459 w 1426918"/>
              <a:gd name="connsiteY1" fmla="*/ 1 h 1426918"/>
              <a:gd name="connsiteX2" fmla="*/ 1426918 w 1426918"/>
              <a:gd name="connsiteY2" fmla="*/ 713460 h 1426918"/>
              <a:gd name="connsiteX3" fmla="*/ 1426918 w 1426918"/>
              <a:gd name="connsiteY3" fmla="*/ 1426918 h 1426918"/>
              <a:gd name="connsiteX4" fmla="*/ 713459 w 1426918"/>
              <a:gd name="connsiteY4" fmla="*/ 1426918 h 1426918"/>
              <a:gd name="connsiteX5" fmla="*/ 0 w 1426918"/>
              <a:gd name="connsiteY5" fmla="*/ 713459 h 1426918"/>
              <a:gd name="connsiteX6" fmla="*/ 713459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59" y="0"/>
                </a:moveTo>
                <a:lnTo>
                  <a:pt x="713459" y="1"/>
                </a:lnTo>
                <a:cubicBezTo>
                  <a:pt x="1107492" y="1"/>
                  <a:pt x="1426918" y="319427"/>
                  <a:pt x="1426918" y="713460"/>
                </a:cubicBezTo>
                <a:lnTo>
                  <a:pt x="1426918" y="1426918"/>
                </a:lnTo>
                <a:lnTo>
                  <a:pt x="713459" y="1426918"/>
                </a:lnTo>
                <a:cubicBezTo>
                  <a:pt x="319426" y="1426918"/>
                  <a:pt x="0" y="1107492"/>
                  <a:pt x="0" y="713459"/>
                </a:cubicBezTo>
                <a:cubicBezTo>
                  <a:pt x="0" y="319426"/>
                  <a:pt x="319426" y="0"/>
                  <a:pt x="7134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b="1" dirty="0">
                <a:solidFill>
                  <a:srgbClr val="FFFFFF"/>
                </a:solidFill>
                <a:cs typeface="Times New Roman" panose="02020603050405020304" pitchFamily="18" charset="0"/>
              </a:rPr>
              <a:t>what</a:t>
            </a:r>
            <a:endParaRPr lang="en-US" altLang="zh-CN" sz="3600" b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33" name="MH_SubTitle_2"/>
          <p:cNvSpPr/>
          <p:nvPr>
            <p:custDataLst>
              <p:tags r:id="rId2"/>
            </p:custDataLst>
          </p:nvPr>
        </p:nvSpPr>
        <p:spPr>
          <a:xfrm>
            <a:off x="6134101" y="2308228"/>
            <a:ext cx="1427163" cy="1427163"/>
          </a:xfrm>
          <a:custGeom>
            <a:avLst/>
            <a:gdLst>
              <a:gd name="connsiteX0" fmla="*/ 713459 w 1426918"/>
              <a:gd name="connsiteY0" fmla="*/ 0 h 1426918"/>
              <a:gd name="connsiteX1" fmla="*/ 1426918 w 1426918"/>
              <a:gd name="connsiteY1" fmla="*/ 713459 h 1426918"/>
              <a:gd name="connsiteX2" fmla="*/ 1426917 w 1426918"/>
              <a:gd name="connsiteY2" fmla="*/ 713459 h 1426918"/>
              <a:gd name="connsiteX3" fmla="*/ 713458 w 1426918"/>
              <a:gd name="connsiteY3" fmla="*/ 1426918 h 1426918"/>
              <a:gd name="connsiteX4" fmla="*/ 0 w 1426918"/>
              <a:gd name="connsiteY4" fmla="*/ 1426918 h 1426918"/>
              <a:gd name="connsiteX5" fmla="*/ 0 w 1426918"/>
              <a:gd name="connsiteY5" fmla="*/ 713459 h 1426918"/>
              <a:gd name="connsiteX6" fmla="*/ 713459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59" y="0"/>
                </a:moveTo>
                <a:cubicBezTo>
                  <a:pt x="1107492" y="0"/>
                  <a:pt x="1426918" y="319426"/>
                  <a:pt x="1426918" y="713459"/>
                </a:cubicBezTo>
                <a:lnTo>
                  <a:pt x="1426917" y="713459"/>
                </a:lnTo>
                <a:cubicBezTo>
                  <a:pt x="1426917" y="1107492"/>
                  <a:pt x="1107491" y="1426918"/>
                  <a:pt x="713458" y="1426918"/>
                </a:cubicBezTo>
                <a:lnTo>
                  <a:pt x="0" y="1426918"/>
                </a:lnTo>
                <a:lnTo>
                  <a:pt x="0" y="713459"/>
                </a:lnTo>
                <a:cubicBezTo>
                  <a:pt x="0" y="319426"/>
                  <a:pt x="319426" y="0"/>
                  <a:pt x="71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b="1" dirty="0">
                <a:solidFill>
                  <a:srgbClr val="FFFFFF"/>
                </a:solidFill>
                <a:cs typeface="Times New Roman" panose="02020603050405020304" pitchFamily="18" charset="0"/>
              </a:rPr>
              <a:t>where</a:t>
            </a:r>
            <a:endParaRPr lang="en-US" altLang="zh-CN" sz="3600" b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MH_SubTitle_3"/>
          <p:cNvSpPr/>
          <p:nvPr>
            <p:custDataLst>
              <p:tags r:id="rId3"/>
            </p:custDataLst>
          </p:nvPr>
        </p:nvSpPr>
        <p:spPr>
          <a:xfrm>
            <a:off x="4708526" y="3735390"/>
            <a:ext cx="1425575" cy="1427162"/>
          </a:xfrm>
          <a:custGeom>
            <a:avLst/>
            <a:gdLst>
              <a:gd name="connsiteX0" fmla="*/ 713460 w 1426918"/>
              <a:gd name="connsiteY0" fmla="*/ 0 h 1426918"/>
              <a:gd name="connsiteX1" fmla="*/ 1426918 w 1426918"/>
              <a:gd name="connsiteY1" fmla="*/ 0 h 1426918"/>
              <a:gd name="connsiteX2" fmla="*/ 1426918 w 1426918"/>
              <a:gd name="connsiteY2" fmla="*/ 713459 h 1426918"/>
              <a:gd name="connsiteX3" fmla="*/ 713459 w 1426918"/>
              <a:gd name="connsiteY3" fmla="*/ 1426918 h 1426918"/>
              <a:gd name="connsiteX4" fmla="*/ 0 w 1426918"/>
              <a:gd name="connsiteY4" fmla="*/ 713459 h 1426918"/>
              <a:gd name="connsiteX5" fmla="*/ 1 w 1426918"/>
              <a:gd name="connsiteY5" fmla="*/ 713459 h 1426918"/>
              <a:gd name="connsiteX6" fmla="*/ 713460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60" y="0"/>
                </a:moveTo>
                <a:lnTo>
                  <a:pt x="1426918" y="0"/>
                </a:lnTo>
                <a:lnTo>
                  <a:pt x="1426918" y="713459"/>
                </a:lnTo>
                <a:cubicBezTo>
                  <a:pt x="1426918" y="1107492"/>
                  <a:pt x="1107492" y="1426918"/>
                  <a:pt x="713459" y="1426918"/>
                </a:cubicBezTo>
                <a:cubicBezTo>
                  <a:pt x="319426" y="1426918"/>
                  <a:pt x="0" y="1107492"/>
                  <a:pt x="0" y="713459"/>
                </a:cubicBezTo>
                <a:lnTo>
                  <a:pt x="1" y="713459"/>
                </a:lnTo>
                <a:cubicBezTo>
                  <a:pt x="1" y="319426"/>
                  <a:pt x="319427" y="0"/>
                  <a:pt x="7134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b="1" dirty="0">
                <a:solidFill>
                  <a:srgbClr val="FFFFFF"/>
                </a:solidFill>
                <a:cs typeface="Times New Roman" panose="02020603050405020304" pitchFamily="18" charset="0"/>
              </a:rPr>
              <a:t>why</a:t>
            </a:r>
            <a:endParaRPr lang="en-US" altLang="zh-CN" sz="3600" b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41" name="MH_SubTitle_4"/>
          <p:cNvSpPr/>
          <p:nvPr>
            <p:custDataLst>
              <p:tags r:id="rId4"/>
            </p:custDataLst>
          </p:nvPr>
        </p:nvSpPr>
        <p:spPr>
          <a:xfrm>
            <a:off x="6134101" y="3735390"/>
            <a:ext cx="1427163" cy="1427162"/>
          </a:xfrm>
          <a:custGeom>
            <a:avLst/>
            <a:gdLst>
              <a:gd name="connsiteX0" fmla="*/ 0 w 1426918"/>
              <a:gd name="connsiteY0" fmla="*/ 0 h 1426918"/>
              <a:gd name="connsiteX1" fmla="*/ 713459 w 1426918"/>
              <a:gd name="connsiteY1" fmla="*/ 0 h 1426918"/>
              <a:gd name="connsiteX2" fmla="*/ 1426918 w 1426918"/>
              <a:gd name="connsiteY2" fmla="*/ 713459 h 1426918"/>
              <a:gd name="connsiteX3" fmla="*/ 713459 w 1426918"/>
              <a:gd name="connsiteY3" fmla="*/ 1426918 h 1426918"/>
              <a:gd name="connsiteX4" fmla="*/ 713459 w 1426918"/>
              <a:gd name="connsiteY4" fmla="*/ 1426917 h 1426918"/>
              <a:gd name="connsiteX5" fmla="*/ 0 w 1426918"/>
              <a:gd name="connsiteY5" fmla="*/ 713458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6918" h="1426918">
                <a:moveTo>
                  <a:pt x="0" y="0"/>
                </a:moveTo>
                <a:lnTo>
                  <a:pt x="713459" y="0"/>
                </a:lnTo>
                <a:cubicBezTo>
                  <a:pt x="1107492" y="0"/>
                  <a:pt x="1426918" y="319426"/>
                  <a:pt x="1426918" y="713459"/>
                </a:cubicBezTo>
                <a:cubicBezTo>
                  <a:pt x="1426918" y="1107492"/>
                  <a:pt x="1107492" y="1426918"/>
                  <a:pt x="713459" y="1426918"/>
                </a:cubicBezTo>
                <a:lnTo>
                  <a:pt x="713459" y="1426917"/>
                </a:lnTo>
                <a:cubicBezTo>
                  <a:pt x="319426" y="1426917"/>
                  <a:pt x="0" y="1107491"/>
                  <a:pt x="0" y="7134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b="1" dirty="0">
                <a:solidFill>
                  <a:srgbClr val="FFFFFF"/>
                </a:solidFill>
                <a:cs typeface="Times New Roman" panose="02020603050405020304" pitchFamily="18" charset="0"/>
              </a:rPr>
              <a:t>how</a:t>
            </a:r>
            <a:endParaRPr lang="en-US" altLang="zh-CN" sz="3600" b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2055" name="MH_Text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31536" y="1917702"/>
            <a:ext cx="20288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根据一定规则</a:t>
            </a:r>
            <a:r>
              <a:rPr lang="en-US" altLang="zh-CN" dirty="0">
                <a:latin typeface="+mn-lt"/>
                <a:ea typeface="+mn-ea"/>
              </a:rPr>
              <a:t>,</a:t>
            </a:r>
            <a:r>
              <a:rPr lang="zh-CN" altLang="en-US" dirty="0">
                <a:latin typeface="+mn-lt"/>
                <a:ea typeface="+mn-ea"/>
              </a:rPr>
              <a:t>自己定义出符合需求功能的</a:t>
            </a:r>
            <a:r>
              <a:rPr lang="en-US" altLang="zh-CN" dirty="0">
                <a:latin typeface="+mn-lt"/>
                <a:ea typeface="+mn-ea"/>
              </a:rPr>
              <a:t>.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2056" name="MH_Text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31536" y="3779840"/>
            <a:ext cx="202882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因为内置的满足不了我们的需求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7" name="MH_Text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96729" y="1637667"/>
            <a:ext cx="20288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用在任何你有需求的地方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58" name="MH_Text_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696729" y="3779840"/>
            <a:ext cx="202882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不同的东西有不同的定义规则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关于自定义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49935" y="1146810"/>
            <a:ext cx="1037463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目前最最重要的就是</a:t>
            </a:r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HOW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掌握自定义的规则</a:t>
            </a:r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!!!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8" grpId="0" animBg="1"/>
      <p:bldP spid="41" grpId="0" animBg="1"/>
      <p:bldP spid="2055" grpId="0"/>
      <p:bldP spid="2056" grpId="0"/>
      <p:bldP spid="2057" grpId="0"/>
      <p:bldP spid="2058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6805" y="2160905"/>
            <a:ext cx="2638425" cy="9785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templatetags</a:t>
            </a:r>
            <a:endParaRPr lang="en-US" altLang="zh-CN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6843783" y="3284025"/>
            <a:ext cx="1543180" cy="982566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b="1" dirty="0">
                <a:solidFill>
                  <a:schemeClr val="accent3"/>
                </a:solidFill>
              </a:rPr>
              <a:t>存放自定义标签及过滤器的目录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494915" y="2305685"/>
            <a:ext cx="2159000" cy="9785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templates</a:t>
            </a:r>
            <a:endParaRPr lang="en-US" altLang="zh-CN" sz="2400" b="1"/>
          </a:p>
        </p:txBody>
      </p:sp>
      <p:sp>
        <p:nvSpPr>
          <p:cNvPr id="18" name="文本框 17"/>
          <p:cNvSpPr txBox="1"/>
          <p:nvPr/>
        </p:nvSpPr>
        <p:spPr>
          <a:xfrm>
            <a:off x="2592555" y="3412131"/>
            <a:ext cx="1543180" cy="9825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存放模板的目录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文件路径配置</a:t>
            </a:r>
            <a:r>
              <a:rPr lang="en-US" altLang="zh-CN" dirty="0"/>
              <a:t>:</a:t>
            </a:r>
            <a:endParaRPr lang="en-US" altLang="zh-CN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目录结构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3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0605" y="1427480"/>
            <a:ext cx="3302635" cy="64516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在项目目录下 创建个名为</a:t>
            </a:r>
            <a:r>
              <a:rPr lang="en-US" altLang="zh-CN" sz="1800" dirty="0"/>
              <a:t>common</a:t>
            </a:r>
            <a:r>
              <a:rPr lang="zh-CN" altLang="en-US" sz="1800" dirty="0"/>
              <a:t>的</a:t>
            </a:r>
            <a:r>
              <a:rPr lang="en-US" altLang="zh-CN" sz="1800" dirty="0"/>
              <a:t>Python</a:t>
            </a:r>
            <a:r>
              <a:rPr lang="zh-CN" altLang="en-US" sz="1800" dirty="0"/>
              <a:t>包</a:t>
            </a:r>
            <a:endParaRPr lang="zh-CN" altLang="en-US" sz="1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605" y="2056765"/>
            <a:ext cx="3302000" cy="29870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92955" y="1427480"/>
            <a:ext cx="3382645" cy="64516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</a:t>
            </a:r>
            <a:r>
              <a:rPr lang="zh-CN" altLang="en-US" sz="1800" dirty="0"/>
              <a:t>将</a:t>
            </a:r>
            <a:r>
              <a:rPr lang="en-US" altLang="zh-CN" sz="1800" dirty="0"/>
              <a:t>common</a:t>
            </a:r>
            <a:r>
              <a:rPr lang="zh-CN" altLang="en-US" sz="1800" dirty="0"/>
              <a:t>加入到</a:t>
            </a:r>
            <a:r>
              <a:rPr lang="en-US" altLang="zh-CN" sz="1800" dirty="0"/>
              <a:t>settings</a:t>
            </a:r>
            <a:r>
              <a:rPr lang="zh-CN" altLang="en-US" sz="1800" dirty="0"/>
              <a:t>文件</a:t>
            </a:r>
            <a:endParaRPr lang="zh-CN" altLang="en-US" sz="1800" dirty="0"/>
          </a:p>
          <a:p>
            <a:r>
              <a:rPr lang="zh-CN" altLang="en-US" sz="1800" dirty="0"/>
              <a:t>中的</a:t>
            </a:r>
            <a:r>
              <a:rPr lang="en-US" altLang="zh-CN" sz="1800" dirty="0"/>
              <a:t>INSTALLED_APP</a:t>
            </a:r>
            <a:r>
              <a:rPr lang="zh-CN" altLang="en-US" sz="1800" dirty="0"/>
              <a:t>列表中</a:t>
            </a:r>
            <a:endParaRPr lang="zh-CN" altLang="en-US" sz="1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2955" y="2072640"/>
            <a:ext cx="3382645" cy="29724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235315" y="1377928"/>
            <a:ext cx="3382645" cy="92202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3.</a:t>
            </a:r>
            <a:r>
              <a:rPr lang="zh-CN" altLang="en-US" sz="1800" dirty="0"/>
              <a:t>在</a:t>
            </a:r>
            <a:r>
              <a:rPr lang="en-US" altLang="zh-CN" sz="1800" dirty="0"/>
              <a:t>common</a:t>
            </a:r>
            <a:r>
              <a:rPr lang="zh-CN" altLang="en-US" sz="1800" dirty="0"/>
              <a:t>里面创建</a:t>
            </a:r>
            <a:r>
              <a:rPr lang="zh-CN" altLang="en-US" sz="1800" dirty="0">
                <a:sym typeface="+mn-ea"/>
              </a:rPr>
              <a:t>目录</a:t>
            </a:r>
            <a:r>
              <a:rPr lang="en-US" altLang="zh-CN" sz="1800" dirty="0" smtClean="0"/>
              <a:t>templatetags</a:t>
            </a:r>
            <a:r>
              <a:rPr lang="en-US" altLang="zh-CN" sz="1800" dirty="0"/>
              <a:t>,</a:t>
            </a:r>
            <a:r>
              <a:rPr lang="zh-CN" altLang="en-US" sz="1800" dirty="0"/>
              <a:t>在目录里面</a:t>
            </a:r>
            <a:endParaRPr lang="zh-CN" altLang="en-US" sz="1800" dirty="0"/>
          </a:p>
          <a:p>
            <a:r>
              <a:rPr lang="zh-CN" altLang="en-US" sz="1800" dirty="0"/>
              <a:t>创建自定义过滤器及标签文件</a:t>
            </a:r>
            <a:r>
              <a:rPr lang="en-US" altLang="zh-CN" sz="1800" dirty="0"/>
              <a:t>.</a:t>
            </a:r>
            <a:endParaRPr lang="en-US" altLang="zh-CN" sz="18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4525" y="2349500"/>
            <a:ext cx="3382645" cy="269494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709420" y="5877560"/>
            <a:ext cx="7621270" cy="711200"/>
          </a:xfrm>
          <a:prstGeom prst="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注意</a:t>
            </a:r>
            <a:r>
              <a:rPr lang="en-US" altLang="zh-CN"/>
              <a:t>:</a:t>
            </a:r>
            <a:r>
              <a:rPr lang="en-US" altLang="zh-CN" b="1"/>
              <a:t>templatetags</a:t>
            </a:r>
            <a:r>
              <a:rPr lang="zh-CN" altLang="en-US" b="1"/>
              <a:t>这个目录名字是固定的</a:t>
            </a:r>
            <a:r>
              <a:rPr lang="en-US" altLang="zh-CN" b="1"/>
              <a:t>,</a:t>
            </a:r>
            <a:r>
              <a:rPr lang="zh-CN" altLang="en-US" b="1"/>
              <a:t>而里面的模块名是自定义的</a:t>
            </a:r>
            <a:r>
              <a:rPr lang="en-US" altLang="zh-CN" b="1"/>
              <a:t>.</a:t>
            </a:r>
            <a:endParaRPr lang="en-US" altLang="zh-CN" b="1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82270" y="242921"/>
            <a:ext cx="11239500" cy="968375"/>
          </a:xfrm>
        </p:spPr>
        <p:txBody>
          <a:bodyPr/>
          <a:lstStyle/>
          <a:p>
            <a:r>
              <a:rPr lang="zh-CN" altLang="en-US"/>
              <a:t>模板过滤器的分析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1485265" y="3680460"/>
            <a:ext cx="8693150" cy="1918970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>
                <a:sym typeface="+mn-ea"/>
              </a:rPr>
              <a:t>自定义过滤器就是一个带有一个或两个参数的Python 函数：</a:t>
            </a:r>
            <a:endParaRPr lang="zh-CN" altLang="en-US" sz="2000"/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>
                <a:sym typeface="+mn-ea"/>
              </a:rPr>
              <a:t>- （输入的）变量的值 —— 不一定是字符串形式。</a:t>
            </a:r>
            <a:endParaRPr lang="zh-CN" altLang="en-US" sz="2000"/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>
                <a:sym typeface="+mn-ea"/>
              </a:rPr>
              <a:t>- 参数的值 —— 可以有一个初始值，或者完全不要这个参数。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9880" y="1645285"/>
            <a:ext cx="5200015" cy="723900"/>
          </a:xfrm>
          <a:prstGeom prst="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sym typeface="+mn-ea"/>
              </a:rPr>
              <a:t>{{ var|foo:"bar" }}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99230" y="2750185"/>
            <a:ext cx="828675" cy="368300"/>
          </a:xfrm>
          <a:prstGeom prst="rect">
            <a:avLst/>
          </a:prstGeom>
          <a:solidFill>
            <a:srgbClr val="E7686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变量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618355" y="2171700"/>
            <a:ext cx="26035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15230" y="843280"/>
            <a:ext cx="868680" cy="368300"/>
          </a:xfrm>
          <a:prstGeom prst="rect">
            <a:avLst/>
          </a:prstGeom>
          <a:solidFill>
            <a:srgbClr val="E76861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过滤器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236845" y="1211580"/>
            <a:ext cx="15240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87365" y="2750185"/>
            <a:ext cx="828675" cy="368300"/>
          </a:xfrm>
          <a:prstGeom prst="rect">
            <a:avLst/>
          </a:prstGeom>
          <a:solidFill>
            <a:srgbClr val="E7686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参数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083300" y="2171700"/>
            <a:ext cx="26035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自定义过滤器的例子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1070" y="2082165"/>
            <a:ext cx="6966585" cy="2613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10435" y="1713865"/>
            <a:ext cx="696722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在</a:t>
            </a:r>
            <a:r>
              <a:rPr lang="en-US" altLang="zh-CN" sz="1800" dirty="0"/>
              <a:t>common_extras.py</a:t>
            </a:r>
            <a:r>
              <a:rPr lang="zh-CN" altLang="en-US" sz="1800" dirty="0"/>
              <a:t>文件中自定义</a:t>
            </a:r>
            <a:r>
              <a:rPr lang="en-US" altLang="zh-CN" sz="1800" dirty="0"/>
              <a:t>cut</a:t>
            </a:r>
            <a:r>
              <a:rPr lang="zh-CN" altLang="en-US" sz="1800" dirty="0"/>
              <a:t>和</a:t>
            </a:r>
            <a:r>
              <a:rPr lang="en-US" altLang="zh-CN" sz="1800" dirty="0"/>
              <a:t>lower</a:t>
            </a:r>
            <a:r>
              <a:rPr lang="zh-CN" altLang="en-US" sz="1800" dirty="0"/>
              <a:t>的过滤器功能</a:t>
            </a:r>
            <a:endParaRPr lang="en-US" altLang="zh-CN" sz="18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1.xml><?xml version="1.0" encoding="utf-8"?>
<p:tagLst xmlns:p="http://schemas.openxmlformats.org/presentationml/2006/main">
  <p:tag name="MH" val="20160929232046"/>
  <p:tag name="MH_LIBRARY" val="GRAPHIC"/>
  <p:tag name="MH_TYPE" val="SubTitle"/>
  <p:tag name="MH_ORDER" val="1"/>
</p:tagLst>
</file>

<file path=ppt/tags/tag12.xml><?xml version="1.0" encoding="utf-8"?>
<p:tagLst xmlns:p="http://schemas.openxmlformats.org/presentationml/2006/main">
  <p:tag name="MH" val="20160929232046"/>
  <p:tag name="MH_LIBRARY" val="GRAPHIC"/>
  <p:tag name="MH_TYPE" val="SubTitle"/>
  <p:tag name="MH_ORDER" val="2"/>
</p:tagLst>
</file>

<file path=ppt/tags/tag13.xml><?xml version="1.0" encoding="utf-8"?>
<p:tagLst xmlns:p="http://schemas.openxmlformats.org/presentationml/2006/main">
  <p:tag name="MH" val="20160929232046"/>
  <p:tag name="MH_LIBRARY" val="GRAPHIC"/>
  <p:tag name="MH_TYPE" val="SubTitle"/>
  <p:tag name="MH_ORDER" val="3"/>
</p:tagLst>
</file>

<file path=ppt/tags/tag14.xml><?xml version="1.0" encoding="utf-8"?>
<p:tagLst xmlns:p="http://schemas.openxmlformats.org/presentationml/2006/main">
  <p:tag name="MH" val="20160929232046"/>
  <p:tag name="MH_LIBRARY" val="GRAPHIC"/>
  <p:tag name="MH_TYPE" val="SubTitle"/>
  <p:tag name="MH_ORDER" val="4"/>
</p:tagLst>
</file>

<file path=ppt/tags/tag15.xml><?xml version="1.0" encoding="utf-8"?>
<p:tagLst xmlns:p="http://schemas.openxmlformats.org/presentationml/2006/main">
  <p:tag name="MH" val="20160929232046"/>
  <p:tag name="MH_LIBRARY" val="GRAPHIC"/>
  <p:tag name="MH_TYPE" val="Text"/>
  <p:tag name="MH_ORDER" val="1"/>
</p:tagLst>
</file>

<file path=ppt/tags/tag16.xml><?xml version="1.0" encoding="utf-8"?>
<p:tagLst xmlns:p="http://schemas.openxmlformats.org/presentationml/2006/main">
  <p:tag name="MH" val="20160929232046"/>
  <p:tag name="MH_LIBRARY" val="GRAPHIC"/>
  <p:tag name="MH_TYPE" val="Text"/>
  <p:tag name="MH_ORDER" val="3"/>
</p:tagLst>
</file>

<file path=ppt/tags/tag17.xml><?xml version="1.0" encoding="utf-8"?>
<p:tagLst xmlns:p="http://schemas.openxmlformats.org/presentationml/2006/main">
  <p:tag name="MH" val="20160929232046"/>
  <p:tag name="MH_LIBRARY" val="GRAPHIC"/>
  <p:tag name="MH_TYPE" val="Text"/>
  <p:tag name="MH_ORDER" val="2"/>
</p:tagLst>
</file>

<file path=ppt/tags/tag18.xml><?xml version="1.0" encoding="utf-8"?>
<p:tagLst xmlns:p="http://schemas.openxmlformats.org/presentationml/2006/main">
  <p:tag name="MH" val="20160929232046"/>
  <p:tag name="MH_LIBRARY" val="GRAPHIC"/>
  <p:tag name="MH_TYPE" val="Text"/>
  <p:tag name="MH_ORDER" val="4"/>
</p:tagLst>
</file>

<file path=ppt/tags/tag1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5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6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7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8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9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5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6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7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8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9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5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4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1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5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7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8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9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1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7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6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7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3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4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7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7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9.xml><?xml version="1.0" encoding="utf-8"?>
<p:tagLst xmlns:p="http://schemas.openxmlformats.org/presentationml/2006/main">
  <p:tag name="THINKCELLSHAPEDONOTDELETE" val="pKOZHO13yzUCaepRpRzBw5w"/>
</p:tagLst>
</file>

<file path=ppt/tags/tag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0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1671</Words>
  <Application>WPS 演示</Application>
  <PresentationFormat>宽屏</PresentationFormat>
  <Paragraphs>226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Kozuka Gothic Pr6N B</vt:lpstr>
      <vt:lpstr>Calibri</vt:lpstr>
      <vt:lpstr>Adobe Gothic Std B</vt:lpstr>
      <vt:lpstr>Yu Gothic UI Semibold</vt:lpstr>
      <vt:lpstr>Arial Unicode MS</vt:lpstr>
      <vt:lpstr>Times New Roman</vt:lpstr>
      <vt:lpstr>Calibri</vt:lpstr>
      <vt:lpstr>Arial Narrow</vt:lpstr>
      <vt:lpstr>黑体</vt:lpstr>
      <vt:lpstr>Narkisim</vt:lpstr>
      <vt:lpstr>Segoe Print</vt:lpstr>
      <vt:lpstr>Calibri Light</vt:lpstr>
      <vt:lpstr>Arial Unicode MS</vt:lpstr>
      <vt:lpstr>Office 主题</vt:lpstr>
      <vt:lpstr>Django框架</vt:lpstr>
      <vt:lpstr>知识回顾:</vt:lpstr>
      <vt:lpstr>PowerPoint 演示文稿</vt:lpstr>
      <vt:lpstr>自定义的引入:</vt:lpstr>
      <vt:lpstr>关于自定义:</vt:lpstr>
      <vt:lpstr>文件路径配置:</vt:lpstr>
      <vt:lpstr>目录结构:</vt:lpstr>
      <vt:lpstr>模板过滤器的分析:</vt:lpstr>
      <vt:lpstr>自定义过滤器的例子:</vt:lpstr>
      <vt:lpstr>注册自定义过滤器:</vt:lpstr>
      <vt:lpstr>注册自定义过滤器:</vt:lpstr>
      <vt:lpstr>使用自定义过滤器:</vt:lpstr>
      <vt:lpstr>自定义标签:</vt:lpstr>
      <vt:lpstr>自定义简单标签的例子:</vt:lpstr>
      <vt:lpstr>自定义包含标签的例子:</vt:lpstr>
      <vt:lpstr>自定义包含标签的例子: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JiaNeng</cp:lastModifiedBy>
  <cp:revision>176</cp:revision>
  <dcterms:created xsi:type="dcterms:W3CDTF">2016-11-22T14:17:00Z</dcterms:created>
  <dcterms:modified xsi:type="dcterms:W3CDTF">2019-05-13T14:40:14Z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