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423" r:id="rId5"/>
    <p:sldId id="383" r:id="rId6"/>
    <p:sldId id="508" r:id="rId7"/>
    <p:sldId id="340" r:id="rId8"/>
    <p:sldId id="492" r:id="rId9"/>
    <p:sldId id="509" r:id="rId10"/>
    <p:sldId id="424" r:id="rId11"/>
    <p:sldId id="364" r:id="rId12"/>
    <p:sldId id="479" r:id="rId13"/>
    <p:sldId id="472" r:id="rId14"/>
    <p:sldId id="463" r:id="rId15"/>
    <p:sldId id="502" r:id="rId16"/>
    <p:sldId id="503" r:id="rId17"/>
    <p:sldId id="510" r:id="rId18"/>
    <p:sldId id="504" r:id="rId19"/>
    <p:sldId id="507" r:id="rId20"/>
    <p:sldId id="418" r:id="rId21"/>
    <p:sldId id="38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AB74"/>
    <a:srgbClr val="FFFFFF"/>
    <a:srgbClr val="E76861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6"/>
      </p:cViewPr>
      <p:guideLst>
        <p:guide orient="horz" pos="2194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37.xml"/><Relationship Id="rId7" Type="http://schemas.openxmlformats.org/officeDocument/2006/relationships/image" Target="../media/image6.png"/><Relationship Id="rId6" Type="http://schemas.openxmlformats.org/officeDocument/2006/relationships/image" Target="../media/image3.png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notesSlide" Target="../notesSlides/notesSlide10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43.xml"/><Relationship Id="rId7" Type="http://schemas.openxmlformats.org/officeDocument/2006/relationships/image" Target="../media/image7.png"/><Relationship Id="rId6" Type="http://schemas.openxmlformats.org/officeDocument/2006/relationships/image" Target="../media/image3.png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8.png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9.png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0.png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1.png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image" Target="../media/image3.png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69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4.png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讲师：霏霏老师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1323" y="6586104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6250" y="342616"/>
            <a:ext cx="11239500" cy="9683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将模型类映射到数据库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6500" y="2049780"/>
            <a:ext cx="6619240" cy="398780"/>
          </a:xfrm>
          <a:prstGeom prst="rect">
            <a:avLst/>
          </a:prstGeom>
          <a:solidFill>
            <a:srgbClr val="5BA78C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2.执行以下命令</a:t>
            </a:r>
            <a:r>
              <a:rPr lang="en-US" altLang="zh-CN" sz="2000" b="1">
                <a:solidFill>
                  <a:schemeClr val="bg1"/>
                </a:solidFill>
              </a:rPr>
              <a:t>,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将映射文件中的映射数据提交到数据库中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6500" y="1616075"/>
            <a:ext cx="6277610" cy="460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python  manage.py   makemigrations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1206500" y="1217295"/>
            <a:ext cx="6276975" cy="398780"/>
          </a:xfrm>
          <a:prstGeom prst="rect">
            <a:avLst/>
          </a:prstGeom>
          <a:solidFill>
            <a:srgbClr val="5BA78C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1.首先执行以下命令</a:t>
            </a:r>
            <a:r>
              <a:rPr lang="en-US" altLang="zh-CN" sz="2000" b="1">
                <a:solidFill>
                  <a:schemeClr val="bg1"/>
                </a:solidFill>
              </a:rPr>
              <a:t>,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要创建映射文件</a:t>
            </a:r>
            <a:endParaRPr lang="en-US" altLang="zh-CN" sz="2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5230" y="2448560"/>
            <a:ext cx="6620510" cy="460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python  manage.py   migrate</a:t>
            </a:r>
            <a:endParaRPr lang="zh-CN" altLang="en-US" sz="2400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500" y="2941955"/>
            <a:ext cx="8122285" cy="340106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6380480" y="2830195"/>
            <a:ext cx="4698365" cy="1113155"/>
          </a:xfrm>
          <a:prstGeom prst="wedgeEllipseCallout">
            <a:avLst>
              <a:gd name="adj1" fmla="val -38782"/>
              <a:gd name="adj2" fmla="val 6831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在执行前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保证我们创建模型的</a:t>
            </a:r>
            <a:r>
              <a:rPr lang="en-US" altLang="zh-CN" dirty="0">
                <a:solidFill>
                  <a:srgbClr val="FFFFFF"/>
                </a:solidFill>
              </a:rPr>
              <a:t>APP</a:t>
            </a:r>
            <a:r>
              <a:rPr lang="zh-CN" altLang="en-US" dirty="0">
                <a:solidFill>
                  <a:srgbClr val="FFFFFF"/>
                </a:solidFill>
              </a:rPr>
              <a:t>是已经注册过的</a:t>
            </a:r>
            <a:r>
              <a:rPr lang="en-US" altLang="zh-CN" dirty="0">
                <a:solidFill>
                  <a:srgbClr val="FFFFFF"/>
                </a:solidFill>
              </a:rPr>
              <a:t>APP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2" name=" 227"/>
          <p:cNvSpPr/>
          <p:nvPr/>
        </p:nvSpPr>
        <p:spPr>
          <a:xfrm>
            <a:off x="6019800" y="502920"/>
            <a:ext cx="4698365" cy="1113155"/>
          </a:xfrm>
          <a:prstGeom prst="wedgeEllipseCallout">
            <a:avLst>
              <a:gd name="adj1" fmla="val -38782"/>
              <a:gd name="adj2" fmla="val 68311"/>
            </a:avLst>
          </a:pr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命令后面可以跟</a:t>
            </a:r>
            <a:r>
              <a:rPr lang="en-US" altLang="zh-CN" dirty="0">
                <a:solidFill>
                  <a:srgbClr val="FFFFFF"/>
                </a:solidFill>
              </a:rPr>
              <a:t>app</a:t>
            </a:r>
            <a:r>
              <a:rPr lang="zh-CN" altLang="en-US" dirty="0">
                <a:solidFill>
                  <a:srgbClr val="FFFFFF"/>
                </a:solidFill>
              </a:rPr>
              <a:t>名称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表示指定对某个</a:t>
            </a:r>
            <a:r>
              <a:rPr lang="en-US" altLang="zh-CN" dirty="0">
                <a:solidFill>
                  <a:srgbClr val="FFFFFF"/>
                </a:solidFill>
              </a:rPr>
              <a:t>app</a:t>
            </a:r>
            <a:r>
              <a:rPr lang="zh-CN" altLang="en-US" dirty="0">
                <a:solidFill>
                  <a:srgbClr val="FFFFFF"/>
                </a:solidFill>
              </a:rPr>
              <a:t>的模型进行映射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没写所有的</a:t>
            </a:r>
            <a:r>
              <a:rPr lang="en-US" altLang="zh-CN" dirty="0">
                <a:solidFill>
                  <a:srgbClr val="FFFFFF"/>
                </a:solidFill>
              </a:rPr>
              <a:t>app</a:t>
            </a:r>
            <a:r>
              <a:rPr lang="zh-CN" altLang="en-US" dirty="0">
                <a:solidFill>
                  <a:srgbClr val="FFFFFF"/>
                </a:solidFill>
              </a:rPr>
              <a:t>都执行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将模型类映射到数据库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8625" y="1374775"/>
            <a:ext cx="5044440" cy="259969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721995" y="4265295"/>
            <a:ext cx="8930640" cy="1986280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打开数据我们能看到创建的以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名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_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模型名的数据表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而其他的一些表格是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django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自动生成的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如果要删除表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那么可以去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django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模型中注释掉模型类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然后执行映射的命令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不要手动在命令行里面去删除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数据的增删改查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----------</a:t>
            </a:r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增加数据</a:t>
            </a:r>
            <a:endParaRPr lang="zh-CN" altLang="en-US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6555" y="1784985"/>
            <a:ext cx="6377305" cy="43427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6555" y="1416685"/>
            <a:ext cx="637730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在视图函数中导入</a:t>
            </a:r>
            <a:r>
              <a:rPr lang="en-US" altLang="zh-CN" sz="1800" dirty="0"/>
              <a:t>User</a:t>
            </a:r>
            <a:r>
              <a:rPr lang="zh-CN" altLang="en-US" sz="1800" dirty="0"/>
              <a:t>模型类</a:t>
            </a:r>
            <a:r>
              <a:rPr lang="en-US" altLang="zh-CN" sz="1800" dirty="0"/>
              <a:t>,</a:t>
            </a:r>
            <a:r>
              <a:rPr lang="zh-CN" altLang="en-US" sz="1800" dirty="0"/>
              <a:t>然后使用下面的方法添加数据</a:t>
            </a:r>
            <a:endParaRPr lang="zh-CN" altLang="en-US" sz="18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数据的增删改查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----------</a:t>
            </a:r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查找数据</a:t>
            </a:r>
            <a:endParaRPr lang="zh-CN" altLang="en-US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7225" y="1371600"/>
            <a:ext cx="637730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</a:t>
            </a:r>
            <a:r>
              <a:rPr lang="zh-CN" altLang="en-US" sz="1800" dirty="0"/>
              <a:t>在视图函数中导入</a:t>
            </a:r>
            <a:r>
              <a:rPr lang="en-US" altLang="zh-CN" sz="1800" dirty="0"/>
              <a:t>User</a:t>
            </a:r>
            <a:r>
              <a:rPr lang="zh-CN" altLang="en-US" sz="1800" dirty="0"/>
              <a:t>模型类</a:t>
            </a:r>
            <a:r>
              <a:rPr lang="en-US" altLang="zh-CN" sz="1800" dirty="0"/>
              <a:t>,</a:t>
            </a:r>
            <a:r>
              <a:rPr lang="zh-CN" altLang="en-US" sz="1800" dirty="0"/>
              <a:t>实现简单的查找</a:t>
            </a:r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7225" y="1739900"/>
            <a:ext cx="6377305" cy="265684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6815455" y="2512060"/>
            <a:ext cx="4698365" cy="1113155"/>
          </a:xfrm>
          <a:prstGeom prst="wedgeEllipseCallout">
            <a:avLst>
              <a:gd name="adj1" fmla="val -54176"/>
              <a:gd name="adj2" fmla="val 78978"/>
            </a:avLst>
          </a:pr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可以在后台看到我们访问到的数据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并且输出方式就是模型中的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__str__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的格式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98600" y="4578985"/>
            <a:ext cx="7957185" cy="2009775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all()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filter()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方法返回的是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QuerySet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get()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方式返回的单个对象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,如果符合条件的对象有多个,则get报错！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数据的增删改查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--------</a:t>
            </a:r>
            <a:r>
              <a:rPr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数据库相关的接口（QuerySet API)</a:t>
            </a:r>
            <a:endParaRPr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12570" y="1943100"/>
            <a:ext cx="8745220" cy="2667000"/>
          </a:xfrm>
          <a:prstGeom prst="roundRect">
            <a:avLst/>
          </a:prstGeom>
          <a:solidFill>
            <a:srgbClr val="E5AB74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1.从数据库中查询出来的结果一般是一个集合，这个集合叫做 QuerySet.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2.QuerySet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是可迭代对象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3.QuerySet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支持切片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不支持负索引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list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强行将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QuerySet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变成列表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数据的增删改查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----------</a:t>
            </a:r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修改数据</a:t>
            </a:r>
            <a:endParaRPr lang="zh-CN" altLang="en-US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7460" y="1371600"/>
            <a:ext cx="637730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3.</a:t>
            </a:r>
            <a:r>
              <a:rPr lang="zh-CN" altLang="en-US" sz="1800" dirty="0"/>
              <a:t>在视图函数中导入</a:t>
            </a:r>
            <a:r>
              <a:rPr lang="en-US" altLang="zh-CN" sz="1800" dirty="0"/>
              <a:t>User</a:t>
            </a:r>
            <a:r>
              <a:rPr lang="zh-CN" altLang="en-US" sz="1800" dirty="0"/>
              <a:t>模型类</a:t>
            </a:r>
            <a:r>
              <a:rPr lang="en-US" altLang="zh-CN" sz="1800" dirty="0"/>
              <a:t>,</a:t>
            </a:r>
            <a:r>
              <a:rPr lang="zh-CN" altLang="en-US" sz="1800" dirty="0"/>
              <a:t>然后使用下面的方法更新数据</a:t>
            </a:r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410" y="1739900"/>
            <a:ext cx="6415405" cy="273939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7354570" y="1595755"/>
            <a:ext cx="3947795" cy="2058035"/>
          </a:xfrm>
          <a:prstGeom prst="wedgeEllipseCallout">
            <a:avLst>
              <a:gd name="adj1" fmla="val -54473"/>
              <a:gd name="adj2" fmla="val 68871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在这之前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我们在模型类中添加了一个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city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的属性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并设置了一个默认值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然后执行了映射命令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讲字段成功映射到了数据库中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数据的增删改查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----------</a:t>
            </a:r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删除数据</a:t>
            </a:r>
            <a:endParaRPr lang="zh-CN" altLang="en-US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1725" y="2295525"/>
            <a:ext cx="637730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4.</a:t>
            </a:r>
            <a:r>
              <a:rPr lang="zh-CN" altLang="en-US" sz="1800" dirty="0"/>
              <a:t>在视图函数中导入</a:t>
            </a:r>
            <a:r>
              <a:rPr lang="en-US" altLang="zh-CN" sz="1800" dirty="0"/>
              <a:t>User</a:t>
            </a:r>
            <a:r>
              <a:rPr lang="zh-CN" altLang="en-US" sz="1800" dirty="0"/>
              <a:t>模型类</a:t>
            </a:r>
            <a:r>
              <a:rPr lang="en-US" altLang="zh-CN" sz="1800" dirty="0"/>
              <a:t>,</a:t>
            </a:r>
            <a:r>
              <a:rPr lang="zh-CN" altLang="en-US" sz="1800" dirty="0"/>
              <a:t>然后使用下面的方法删除数据</a:t>
            </a:r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725" y="2663825"/>
            <a:ext cx="6376670" cy="171577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7479030" y="1476375"/>
            <a:ext cx="3480435" cy="1637030"/>
          </a:xfrm>
          <a:prstGeom prst="wedgeEllipseCallout">
            <a:avLst>
              <a:gd name="adj1" fmla="val -54473"/>
              <a:gd name="adj2" fmla="val 68871"/>
            </a:avLst>
          </a:prstGeom>
          <a:solidFill>
            <a:srgbClr val="E76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某个对象是否有某种方法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可以通过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dir(obj)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来进行查看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MH_SubTitle_3"/>
          <p:cNvSpPr/>
          <p:nvPr/>
        </p:nvSpPr>
        <p:spPr>
          <a:xfrm>
            <a:off x="4050803" y="2430261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django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模型的编写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MH_SubTitle_1"/>
          <p:cNvSpPr/>
          <p:nvPr/>
        </p:nvSpPr>
        <p:spPr>
          <a:xfrm>
            <a:off x="1829525" y="2430260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数据库的配置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MH_SubTitle_2"/>
          <p:cNvSpPr/>
          <p:nvPr/>
        </p:nvSpPr>
        <p:spPr>
          <a:xfrm>
            <a:off x="2943045" y="3554304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连接器的配置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SubTitle_4"/>
          <p:cNvSpPr/>
          <p:nvPr/>
        </p:nvSpPr>
        <p:spPr>
          <a:xfrm>
            <a:off x="7321373" y="3554301"/>
            <a:ext cx="1539140" cy="1539140"/>
          </a:xfrm>
          <a:custGeom>
            <a:avLst/>
            <a:gdLst>
              <a:gd name="connsiteX0" fmla="*/ 787650 w 1575299"/>
              <a:gd name="connsiteY0" fmla="*/ 0 h 1575300"/>
              <a:gd name="connsiteX1" fmla="*/ 921070 w 1575299"/>
              <a:gd name="connsiteY1" fmla="*/ 55265 h 1575300"/>
              <a:gd name="connsiteX2" fmla="*/ 1520035 w 1575299"/>
              <a:gd name="connsiteY2" fmla="*/ 654230 h 1575300"/>
              <a:gd name="connsiteX3" fmla="*/ 1520035 w 1575299"/>
              <a:gd name="connsiteY3" fmla="*/ 921071 h 1575300"/>
              <a:gd name="connsiteX4" fmla="*/ 921070 w 1575299"/>
              <a:gd name="connsiteY4" fmla="*/ 1520035 h 1575300"/>
              <a:gd name="connsiteX5" fmla="*/ 654229 w 1575299"/>
              <a:gd name="connsiteY5" fmla="*/ 1520035 h 1575300"/>
              <a:gd name="connsiteX6" fmla="*/ 55265 w 1575299"/>
              <a:gd name="connsiteY6" fmla="*/ 921071 h 1575300"/>
              <a:gd name="connsiteX7" fmla="*/ 55265 w 1575299"/>
              <a:gd name="connsiteY7" fmla="*/ 654230 h 1575300"/>
              <a:gd name="connsiteX8" fmla="*/ 654229 w 1575299"/>
              <a:gd name="connsiteY8" fmla="*/ 55265 h 1575300"/>
              <a:gd name="connsiteX9" fmla="*/ 787650 w 1575299"/>
              <a:gd name="connsiteY9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299" h="1575300">
                <a:moveTo>
                  <a:pt x="787650" y="0"/>
                </a:moveTo>
                <a:cubicBezTo>
                  <a:pt x="835939" y="0"/>
                  <a:pt x="884227" y="18422"/>
                  <a:pt x="921070" y="55265"/>
                </a:cubicBezTo>
                <a:lnTo>
                  <a:pt x="1520035" y="654230"/>
                </a:lnTo>
                <a:cubicBezTo>
                  <a:pt x="1593721" y="727916"/>
                  <a:pt x="1593721" y="847385"/>
                  <a:pt x="1520035" y="921071"/>
                </a:cubicBezTo>
                <a:lnTo>
                  <a:pt x="921070" y="1520035"/>
                </a:lnTo>
                <a:cubicBezTo>
                  <a:pt x="847384" y="1593722"/>
                  <a:pt x="727915" y="1593722"/>
                  <a:pt x="654229" y="1520035"/>
                </a:cubicBezTo>
                <a:lnTo>
                  <a:pt x="55265" y="921071"/>
                </a:lnTo>
                <a:cubicBezTo>
                  <a:pt x="-18422" y="847385"/>
                  <a:pt x="-18422" y="727916"/>
                  <a:pt x="55265" y="654230"/>
                </a:cubicBezTo>
                <a:lnTo>
                  <a:pt x="654229" y="55265"/>
                </a:lnTo>
                <a:cubicBezTo>
                  <a:pt x="691072" y="18422"/>
                  <a:pt x="739361" y="0"/>
                  <a:pt x="787650" y="0"/>
                </a:cubicBezTo>
                <a:close/>
              </a:path>
            </a:pathLst>
          </a:custGeom>
          <a:solidFill>
            <a:srgbClr val="E76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SubTitle_3"/>
          <p:cNvSpPr/>
          <p:nvPr/>
        </p:nvSpPr>
        <p:spPr>
          <a:xfrm>
            <a:off x="6266320" y="2430261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简单的增删改查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MH_SubTitle_2"/>
          <p:cNvSpPr/>
          <p:nvPr/>
        </p:nvSpPr>
        <p:spPr>
          <a:xfrm>
            <a:off x="5285562" y="3681304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模型映射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E9737E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E9737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9986" y="3096685"/>
            <a:ext cx="7561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dirty="0"/>
              <a:t>用</a:t>
            </a:r>
            <a:r>
              <a:rPr lang="en-US" altLang="zh-CN" sz="2400" dirty="0"/>
              <a:t>django</a:t>
            </a:r>
            <a:r>
              <a:rPr lang="zh-CN" altLang="en-US" sz="2400" dirty="0"/>
              <a:t>模型创建一个表</a:t>
            </a:r>
            <a:r>
              <a:rPr lang="en-US" altLang="zh-CN" sz="2400" dirty="0"/>
              <a:t>,</a:t>
            </a:r>
            <a:r>
              <a:rPr lang="zh-CN" altLang="en-US" sz="2400" dirty="0"/>
              <a:t>对这张表进行增删改查的操作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49750" y="5586383"/>
            <a:ext cx="957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业会在潭州客户端发布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大家讲自己的作业截图提交到潭州客户端的作业系统上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  <a:endParaRPr lang="en-US" altLang="zh-CN" dirty="0"/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235372" y="2039494"/>
            <a:ext cx="0" cy="2879946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5" name="椭圆 14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9378" y="2643015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24" name="椭圆 23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29378" y="3602997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27" name="椭圆 26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929379" y="4562978"/>
            <a:ext cx="611989" cy="611989"/>
            <a:chOff x="3694450" y="3813702"/>
            <a:chExt cx="612068" cy="612068"/>
          </a:xfrm>
          <a:solidFill>
            <a:srgbClr val="E76861"/>
          </a:solidFill>
        </p:grpSpPr>
        <p:sp>
          <p:nvSpPr>
            <p:cNvPr id="30" name="椭圆 29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TextBox 59"/>
            <p:cNvSpPr txBox="1"/>
            <p:nvPr/>
          </p:nvSpPr>
          <p:spPr>
            <a:xfrm>
              <a:off x="3797516" y="3965847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704840" y="4700905"/>
            <a:ext cx="218884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自定义过滤器的使用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04840" y="3755390"/>
            <a:ext cx="28206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自定义过滤器的注册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04840" y="2795270"/>
            <a:ext cx="229489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自定义过滤器标签编写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04740" y="183483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文件的路径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2314079" y="754936"/>
            <a:ext cx="80187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Django</a:t>
            </a:r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模型基础第一节</a:t>
            </a:r>
            <a:endParaRPr lang="zh-CN" altLang="en-US" sz="6000" dirty="0">
              <a:solidFill>
                <a:schemeClr val="accent2"/>
              </a:solidFill>
              <a:latin typeface="Adobe Gothic Std B" panose="020B0800000000000000" pitchFamily="34" charset="-128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Django</a:t>
              </a:r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ORM</a:t>
              </a:r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简介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模型的创建与映射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41221" r="36750"/>
          <a:stretch>
            <a:fillRect/>
          </a:stretch>
        </p:blipFill>
        <p:spPr>
          <a:xfrm flipH="1">
            <a:off x="92075" y="0"/>
            <a:ext cx="274634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6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数据库连接配置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41949" y="5437019"/>
            <a:ext cx="5754655" cy="646331"/>
            <a:chOff x="5141949" y="3469789"/>
            <a:chExt cx="5754655" cy="646331"/>
          </a:xfrm>
        </p:grpSpPr>
        <p:sp>
          <p:nvSpPr>
            <p:cNvPr id="20" name="文本框 14"/>
            <p:cNvSpPr txBox="1"/>
            <p:nvPr/>
          </p:nvSpPr>
          <p:spPr>
            <a:xfrm>
              <a:off x="5141949" y="3470374"/>
              <a:ext cx="690880" cy="6451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数据的增删改查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185" y="2677795"/>
            <a:ext cx="8136890" cy="1503045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之前我们是怎么操作数据库的呢</a:t>
            </a:r>
            <a:r>
              <a:rPr lang="en-US" altLang="zh-CN" sz="4000" dirty="0">
                <a:latin typeface="+mn-ea"/>
                <a:ea typeface="+mn-ea"/>
              </a:rPr>
              <a:t>?</a:t>
            </a:r>
            <a:endParaRPr lang="en-US" altLang="zh-CN" sz="40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Django</a:t>
            </a:r>
            <a:r>
              <a:rPr lang="zh-CN" altLang="en-US" dirty="0"/>
              <a:t>的</a:t>
            </a:r>
            <a:r>
              <a:rPr lang="en-US" altLang="zh-CN" dirty="0"/>
              <a:t>ORM</a:t>
            </a:r>
            <a:r>
              <a:rPr lang="zh-CN" altLang="en-US" dirty="0"/>
              <a:t>系统的分析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2" name="椭圆 1"/>
          <p:cNvSpPr/>
          <p:nvPr/>
        </p:nvSpPr>
        <p:spPr>
          <a:xfrm>
            <a:off x="8021955" y="3684270"/>
            <a:ext cx="1434465" cy="789940"/>
          </a:xfrm>
          <a:prstGeom prst="ellipse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135" name=" 135"/>
          <p:cNvSpPr/>
          <p:nvPr/>
        </p:nvSpPr>
        <p:spPr>
          <a:xfrm>
            <a:off x="6534150" y="3907790"/>
            <a:ext cx="1342390" cy="3422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5099685" y="3763645"/>
            <a:ext cx="1434465" cy="789940"/>
          </a:xfrm>
          <a:prstGeom prst="ellipse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099685" y="1775460"/>
            <a:ext cx="1434465" cy="789940"/>
          </a:xfrm>
          <a:prstGeom prst="ellipse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python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10" name=" 135"/>
          <p:cNvSpPr/>
          <p:nvPr/>
        </p:nvSpPr>
        <p:spPr>
          <a:xfrm>
            <a:off x="3554730" y="1999615"/>
            <a:ext cx="1342390" cy="3422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2790" y="1775460"/>
            <a:ext cx="1631315" cy="789940"/>
          </a:xfrm>
          <a:prstGeom prst="ellipse">
            <a:avLst/>
          </a:prstGeom>
          <a:solidFill>
            <a:srgbClr val="E973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orm</a:t>
            </a:r>
            <a:r>
              <a:rPr lang="zh-CN" altLang="en-US"/>
              <a:t>系统的方法</a:t>
            </a:r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513705" y="2750185"/>
            <a:ext cx="605790" cy="934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777355" y="3632200"/>
            <a:ext cx="64008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09005" y="2890520"/>
            <a:ext cx="64008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执行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87775" y="1631315"/>
            <a:ext cx="64008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封装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300480" y="4846320"/>
            <a:ext cx="8522335" cy="14179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1.ORM概念:对象关系映射（Object Relational Mapping,简称ORM）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2.ORM的优势:不用直接编写SQL代码，只需像操作对象一样从数据库操作数据。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1093450" y="6329680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631805" y="6148070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1078210" y="5752465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1412855" y="5971540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10106660" y="6069330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05435" y="315311"/>
            <a:ext cx="11239500" cy="968375"/>
          </a:xfrm>
        </p:spPr>
        <p:txBody>
          <a:bodyPr/>
          <a:lstStyle/>
          <a:p>
            <a:r>
              <a:rPr lang="en-US" altLang="zh-CN"/>
              <a:t>django</a:t>
            </a:r>
            <a:r>
              <a:rPr lang="zh-CN" altLang="en-US"/>
              <a:t>模型映射关系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2" name="同侧圆角矩形 1"/>
          <p:cNvSpPr/>
          <p:nvPr/>
        </p:nvSpPr>
        <p:spPr>
          <a:xfrm>
            <a:off x="2506980" y="1811655"/>
            <a:ext cx="1460500" cy="592455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模型类</a:t>
            </a:r>
            <a:endParaRPr lang="zh-CN" altLang="en-US" b="1"/>
          </a:p>
        </p:txBody>
      </p:sp>
      <p:sp>
        <p:nvSpPr>
          <p:cNvPr id="3" name="同侧圆角矩形 2"/>
          <p:cNvSpPr/>
          <p:nvPr/>
        </p:nvSpPr>
        <p:spPr>
          <a:xfrm>
            <a:off x="5227320" y="1811655"/>
            <a:ext cx="2171065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数据表</a:t>
            </a:r>
            <a:endParaRPr lang="zh-CN" altLang="en-US" b="1"/>
          </a:p>
        </p:txBody>
      </p:sp>
      <p:sp>
        <p:nvSpPr>
          <p:cNvPr id="4" name="同侧圆角矩形 3"/>
          <p:cNvSpPr/>
          <p:nvPr/>
        </p:nvSpPr>
        <p:spPr>
          <a:xfrm>
            <a:off x="2506980" y="2818765"/>
            <a:ext cx="1460500" cy="592455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类属性</a:t>
            </a:r>
            <a:endParaRPr lang="zh-CN" altLang="en-US" b="1"/>
          </a:p>
        </p:txBody>
      </p:sp>
      <p:sp>
        <p:nvSpPr>
          <p:cNvPr id="5" name="同侧圆角矩形 4"/>
          <p:cNvSpPr/>
          <p:nvPr/>
        </p:nvSpPr>
        <p:spPr>
          <a:xfrm>
            <a:off x="5227320" y="2818765"/>
            <a:ext cx="2251075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表字段名</a:t>
            </a:r>
            <a:endParaRPr lang="zh-CN" altLang="en-US" b="1"/>
          </a:p>
        </p:txBody>
      </p:sp>
      <p:sp>
        <p:nvSpPr>
          <p:cNvPr id="11" name="燕尾形箭头 10"/>
          <p:cNvSpPr/>
          <p:nvPr/>
        </p:nvSpPr>
        <p:spPr>
          <a:xfrm>
            <a:off x="4138930" y="192849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燕尾形箭头 11"/>
          <p:cNvSpPr/>
          <p:nvPr/>
        </p:nvSpPr>
        <p:spPr>
          <a:xfrm>
            <a:off x="4138930" y="298958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906905" y="3869690"/>
            <a:ext cx="7613650" cy="21018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模型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必须都写在app下的models.py文件中。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模型如果需要映射到数据库,所在的app必须被安装.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一个数据表对应一个模型类,表中的字段,对应模型中的类属性.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数据库的配置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508760" y="1510027"/>
            <a:ext cx="8383905" cy="2861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b="1" dirty="0"/>
              <a:t>DATABASES = {</a:t>
            </a:r>
            <a:endParaRPr lang="zh-CN" altLang="en-US" b="1" dirty="0"/>
          </a:p>
          <a:p>
            <a:r>
              <a:rPr lang="zh-CN" altLang="en-US" b="1" dirty="0"/>
              <a:t>    'default': {</a:t>
            </a:r>
            <a:endParaRPr lang="zh-CN" altLang="en-US" b="1" dirty="0"/>
          </a:p>
          <a:p>
            <a:r>
              <a:rPr lang="zh-CN" altLang="en-US" b="1" dirty="0"/>
              <a:t>        'ENGINE': 'django.db.backends.mysql',               # 数据库引擎</a:t>
            </a:r>
            <a:endParaRPr lang="zh-CN" altLang="en-US" b="1" dirty="0"/>
          </a:p>
          <a:p>
            <a:r>
              <a:rPr lang="zh-CN" altLang="en-US" b="1" dirty="0"/>
              <a:t>        'NAME': 'mydb',                                                      #数据库名称</a:t>
            </a:r>
            <a:endParaRPr lang="zh-CN" altLang="en-US" b="1" dirty="0"/>
          </a:p>
          <a:p>
            <a:r>
              <a:rPr lang="zh-CN" altLang="en-US" b="1" dirty="0"/>
              <a:t>        'USER': </a:t>
            </a:r>
            <a:r>
              <a:rPr lang="zh-CN" altLang="en-US" b="1" dirty="0" smtClean="0"/>
              <a:t>'admin',                                                      # </a:t>
            </a:r>
            <a:r>
              <a:rPr lang="zh-CN" altLang="en-US" b="1" dirty="0"/>
              <a:t>链接数据库的用户名</a:t>
            </a:r>
            <a:endParaRPr lang="zh-CN" altLang="en-US" b="1" dirty="0"/>
          </a:p>
          <a:p>
            <a:r>
              <a:rPr lang="zh-CN" altLang="en-US" b="1" dirty="0"/>
              <a:t>        'PASSWORD': </a:t>
            </a:r>
            <a:r>
              <a:rPr lang="zh-CN" altLang="en-US" b="1" dirty="0" smtClean="0"/>
              <a:t>'Root110qwe</a:t>
            </a:r>
            <a:r>
              <a:rPr lang="zh-CN" altLang="en-US" b="1" dirty="0"/>
              <a:t>',                                # 链接数据库的密码</a:t>
            </a:r>
            <a:endParaRPr lang="zh-CN" altLang="en-US" b="1" dirty="0"/>
          </a:p>
          <a:p>
            <a:r>
              <a:rPr lang="zh-CN" altLang="en-US" b="1" dirty="0"/>
              <a:t>        'HOST': '127.0.0.1',                                                # mysql服务器的域名和ip地址</a:t>
            </a:r>
            <a:endParaRPr lang="zh-CN" altLang="en-US" b="1" dirty="0"/>
          </a:p>
          <a:p>
            <a:r>
              <a:rPr lang="zh-CN" altLang="en-US" b="1" dirty="0"/>
              <a:t>        'PORT': '3306',                                                        # mysql的一个端口号,默认是3306</a:t>
            </a:r>
            <a:endParaRPr lang="zh-CN" altLang="en-US" b="1" dirty="0"/>
          </a:p>
          <a:p>
            <a:r>
              <a:rPr lang="zh-CN" altLang="en-US" b="1" dirty="0"/>
              <a:t>    }</a:t>
            </a:r>
            <a:endParaRPr lang="zh-CN" altLang="en-US" b="1" dirty="0"/>
          </a:p>
          <a:p>
            <a:r>
              <a:rPr lang="zh-CN" altLang="en-US" b="1" dirty="0"/>
              <a:t>}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508760" y="1023617"/>
            <a:ext cx="838327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在</a:t>
            </a:r>
            <a:r>
              <a:rPr lang="en-US" altLang="zh-CN" sz="1800" dirty="0"/>
              <a:t>settings.py</a:t>
            </a:r>
            <a:r>
              <a:rPr lang="zh-CN" altLang="en-US" sz="1800" dirty="0"/>
              <a:t>中配置</a:t>
            </a:r>
            <a:r>
              <a:rPr lang="en-US" altLang="zh-CN" sz="1800" dirty="0"/>
              <a:t>DATABASES</a:t>
            </a:r>
            <a:endParaRPr lang="en-US" altLang="zh-CN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1301303" y="4515032"/>
            <a:ext cx="9187130" cy="1754326"/>
          </a:xfrm>
          <a:prstGeom prst="rect">
            <a:avLst/>
          </a:prstGeom>
          <a:solidFill>
            <a:srgbClr val="E5AB74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创建一个管理员用户</a:t>
            </a:r>
            <a:r>
              <a:rPr lang="en-US" altLang="zh-CN" dirty="0"/>
              <a:t>taka</a:t>
            </a:r>
            <a:r>
              <a:rPr lang="zh-CN" altLang="en-US" dirty="0"/>
              <a:t>账号，密码为 </a:t>
            </a:r>
            <a:r>
              <a:rPr lang="en-US" altLang="zh-CN" dirty="0"/>
              <a:t>taka</a:t>
            </a:r>
            <a:r>
              <a:rPr lang="zh-CN" altLang="en-US" dirty="0"/>
              <a:t>：</a:t>
            </a:r>
            <a:endParaRPr lang="zh-CN" altLang="en-US" dirty="0"/>
          </a:p>
          <a:p>
            <a:r>
              <a:rPr lang="en-US" altLang="zh-CN" dirty="0"/>
              <a:t>CREATE USER 'taka'@'%'IDENTIFIED BY 'taka';</a:t>
            </a:r>
            <a:endParaRPr lang="en-US" altLang="zh-CN" dirty="0"/>
          </a:p>
          <a:p>
            <a:r>
              <a:rPr lang="zh-CN" altLang="en-US" dirty="0"/>
              <a:t>给这个用户授予所有远程访问，这个用户主要用于管理整个数据库，备份，还原等操作。</a:t>
            </a:r>
            <a:endParaRPr lang="zh-CN" altLang="en-US" dirty="0"/>
          </a:p>
          <a:p>
            <a:r>
              <a:rPr lang="en-US" altLang="zh-CN" dirty="0"/>
              <a:t>GRANT ALL ON *.* TO 'taka'@'%';</a:t>
            </a:r>
            <a:endParaRPr lang="en-US" altLang="zh-CN" dirty="0"/>
          </a:p>
          <a:p>
            <a:r>
              <a:rPr lang="zh-CN" altLang="en-US" dirty="0"/>
              <a:t>使授权立即生效：</a:t>
            </a:r>
            <a:endParaRPr lang="zh-CN" altLang="en-US" dirty="0"/>
          </a:p>
          <a:p>
            <a:r>
              <a:rPr lang="en-US" altLang="zh-CN" dirty="0"/>
              <a:t>FLUSH PRIVILEGES;</a:t>
            </a:r>
            <a:endParaRPr lang="zh-CN" altLang="en-US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82270" y="242921"/>
            <a:ext cx="11239500" cy="968375"/>
          </a:xfrm>
        </p:spPr>
        <p:txBody>
          <a:bodyPr/>
          <a:lstStyle/>
          <a:p>
            <a:r>
              <a:rPr lang="en-US" altLang="zh-CN"/>
              <a:t>pymsql</a:t>
            </a:r>
            <a:r>
              <a:rPr lang="zh-CN" altLang="en-US"/>
              <a:t>数据库连接器的配置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1300480" y="1324610"/>
            <a:ext cx="6033135" cy="1419225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在虚拟环境中安装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pymysql: 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pip install pymysql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187450" y="2743835"/>
            <a:ext cx="6258560" cy="26073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设置连接器为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pymysql: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在主目录下的的__init__.py文件添加下面两句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pymysql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pymysql.install_as_MySQLdb()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5310" y="1324610"/>
            <a:ext cx="5436235" cy="200723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django</a:t>
            </a:r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中的模型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dirty="0">
              <a:solidFill>
                <a:srgbClr val="E768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0605" y="1427480"/>
            <a:ext cx="680339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在</a:t>
            </a:r>
            <a:r>
              <a:rPr lang="en-US" altLang="zh-CN" sz="1800" dirty="0"/>
              <a:t>app</a:t>
            </a:r>
            <a:r>
              <a:rPr lang="zh-CN" altLang="en-US" sz="1800" dirty="0"/>
              <a:t>下面的</a:t>
            </a:r>
            <a:r>
              <a:rPr lang="en-US" altLang="zh-CN" sz="1800" dirty="0"/>
              <a:t>models.py</a:t>
            </a:r>
            <a:r>
              <a:rPr lang="zh-CN" altLang="en-US" sz="1800" dirty="0"/>
              <a:t>中创建</a:t>
            </a:r>
            <a:r>
              <a:rPr lang="en-US" altLang="zh-CN" sz="1800" dirty="0"/>
              <a:t>django</a:t>
            </a:r>
            <a:r>
              <a:rPr lang="zh-CN" altLang="en-US" sz="1800" dirty="0"/>
              <a:t>的模型类</a:t>
            </a:r>
            <a:r>
              <a:rPr lang="en-US" altLang="zh-CN" sz="1800" dirty="0"/>
              <a:t>.</a:t>
            </a:r>
            <a:endParaRPr lang="en-US" altLang="zh-CN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5" y="1795780"/>
            <a:ext cx="8961755" cy="3828415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3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5" name=" 227"/>
          <p:cNvSpPr/>
          <p:nvPr/>
        </p:nvSpPr>
        <p:spPr>
          <a:xfrm rot="20580000" flipV="1">
            <a:off x="6504305" y="5091430"/>
            <a:ext cx="2506345" cy="1306830"/>
          </a:xfrm>
          <a:prstGeom prst="wedgeEllipseCallout">
            <a:avLst>
              <a:gd name="adj1" fmla="val -40667"/>
              <a:gd name="adj2" fmla="val 69219"/>
            </a:avLst>
          </a:pr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51320" y="5283835"/>
            <a:ext cx="2011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这个</a:t>
            </a:r>
            <a:r>
              <a:rPr lang="en-US" altLang="zh-CN"/>
              <a:t>__str__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的作用我们将在查</a:t>
            </a:r>
            <a:endParaRPr lang="zh-CN" altLang="en-US"/>
          </a:p>
          <a:p>
            <a:r>
              <a:rPr lang="zh-CN" altLang="en-US"/>
              <a:t>询时看到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1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3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7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3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3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4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9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1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2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3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9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1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2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3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9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0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7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7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5.xml><?xml version="1.0" encoding="utf-8"?>
<p:tagLst xmlns:p="http://schemas.openxmlformats.org/presentationml/2006/main">
  <p:tag name="THINKCELLSHAPEDONOTDELETE" val="pKOZHO13yzUCaepRpRzBw5w"/>
</p:tagLst>
</file>

<file path=ppt/tags/tag76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2413</Words>
  <Application>WPS 演示</Application>
  <PresentationFormat>宽屏</PresentationFormat>
  <Paragraphs>218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Kozuka Gothic Pr6N B</vt:lpstr>
      <vt:lpstr>Calibri</vt:lpstr>
      <vt:lpstr>Adobe Gothic Std B</vt:lpstr>
      <vt:lpstr>Yu Gothic UI Semibold</vt:lpstr>
      <vt:lpstr>Arial Unicode MS</vt:lpstr>
      <vt:lpstr>Arial Narrow</vt:lpstr>
      <vt:lpstr>Calibri</vt:lpstr>
      <vt:lpstr>黑体</vt:lpstr>
      <vt:lpstr>Narkisim</vt:lpstr>
      <vt:lpstr>Segoe Print</vt:lpstr>
      <vt:lpstr>Calibri Light</vt:lpstr>
      <vt:lpstr>Arial Unicode MS</vt:lpstr>
      <vt:lpstr>Office 主题</vt:lpstr>
      <vt:lpstr>Django框架</vt:lpstr>
      <vt:lpstr>知识回顾:</vt:lpstr>
      <vt:lpstr>PowerPoint 演示文稿</vt:lpstr>
      <vt:lpstr>之前我们是怎么操作数据库的呢?</vt:lpstr>
      <vt:lpstr>Django的ORM系统的分析:</vt:lpstr>
      <vt:lpstr>django模型映射关系:</vt:lpstr>
      <vt:lpstr>数据库的配置:</vt:lpstr>
      <vt:lpstr>pymsql数据库连接器的配置:</vt:lpstr>
      <vt:lpstr>使用django中的模型:</vt:lpstr>
      <vt:lpstr>将模型类映射到数据库:</vt:lpstr>
      <vt:lpstr>将模型类映射到数据库:</vt:lpstr>
      <vt:lpstr>数据的增删改查----------增加数据</vt:lpstr>
      <vt:lpstr>数据的增删改查----------查找数据</vt:lpstr>
      <vt:lpstr>数据的增删改查--------数据库相关的接口（QuerySet API)</vt:lpstr>
      <vt:lpstr>数据的增删改查----------修改数据</vt:lpstr>
      <vt:lpstr>数据的增删改查----------删除数据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JiaNeng</cp:lastModifiedBy>
  <cp:revision>216</cp:revision>
  <dcterms:created xsi:type="dcterms:W3CDTF">2016-11-22T14:17:00Z</dcterms:created>
  <dcterms:modified xsi:type="dcterms:W3CDTF">2019-05-14T14:33:48Z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