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0"/>
  </p:handoutMasterIdLst>
  <p:sldIdLst>
    <p:sldId id="334" r:id="rId5"/>
    <p:sldId id="333" r:id="rId7"/>
    <p:sldId id="259" r:id="rId8"/>
    <p:sldId id="337" r:id="rId9"/>
    <p:sldId id="335" r:id="rId10"/>
    <p:sldId id="315" r:id="rId11"/>
    <p:sldId id="338" r:id="rId12"/>
    <p:sldId id="339" r:id="rId13"/>
    <p:sldId id="340" r:id="rId14"/>
    <p:sldId id="341" r:id="rId15"/>
    <p:sldId id="264" r:id="rId16"/>
    <p:sldId id="336" r:id="rId17"/>
    <p:sldId id="342" r:id="rId18"/>
    <p:sldId id="343" r:id="rId19"/>
    <p:sldId id="297" r:id="rId20"/>
    <p:sldId id="298" r:id="rId21"/>
    <p:sldId id="344" r:id="rId22"/>
    <p:sldId id="294" r:id="rId23"/>
    <p:sldId id="345" r:id="rId24"/>
    <p:sldId id="346" r:id="rId25"/>
    <p:sldId id="347" r:id="rId26"/>
    <p:sldId id="289" r:id="rId27"/>
    <p:sldId id="290" r:id="rId28"/>
    <p:sldId id="283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90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基本数据类型一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343" y="400297"/>
            <a:ext cx="500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内置数字类型转换函数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05074" y="1774845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22059" y="2297663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17108" y="1715579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778742" y="3260746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33941" y="2071179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258974" y="2306129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44008" y="2769679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55359" y="2536304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697500" y="3074510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52008" y="2344104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03134" y="2529707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04508" y="1999212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28558" y="3552845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383180" y="1922280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30992" y="3406796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31409" y="3762396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46375" y="4018382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28300" y="3758469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aphicFrame>
        <p:nvGraphicFramePr>
          <p:cNvPr id="64" name="表格 63"/>
          <p:cNvGraphicFramePr/>
          <p:nvPr/>
        </p:nvGraphicFramePr>
        <p:xfrm>
          <a:off x="264001" y="1829180"/>
          <a:ext cx="7582098" cy="179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27"/>
                <a:gridCol w="5496471"/>
              </a:tblGrid>
              <a:tr h="383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323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int(x)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转换为整数，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可以是浮点数或字符串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8323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float(x)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转换为浮点数，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可以是整数或字符串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</a:tr>
              <a:tr h="643826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complex(re, im)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生成一个复数，实部为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re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，虚部为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re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可以是整数，浮点数或字符串，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可以是整数或浮点数但不能为字符串，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没有时，默认为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0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   示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4664151" y="307522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1" name="Title 20"/>
          <p:cNvSpPr txBox="1"/>
          <p:nvPr/>
        </p:nvSpPr>
        <p:spPr>
          <a:xfrm>
            <a:off x="4670986" y="375273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4664150" y="178436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itle 20"/>
          <p:cNvSpPr txBox="1"/>
          <p:nvPr/>
        </p:nvSpPr>
        <p:spPr>
          <a:xfrm>
            <a:off x="4664151" y="2396034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31605" y="1754389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整数的四则运算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31604" y="2367629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整数与小数的四则运算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1604" y="3046816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decimal的运算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31603" y="3724327"/>
            <a:ext cx="2926359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复数演示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76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4436" y="348346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25" y="2220132"/>
            <a:ext cx="6664480" cy="378304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958680" y="1653896"/>
            <a:ext cx="7718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布尔值：只有两个值，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False.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布尔值为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的数：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025381" y="3048963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1" name="Title 20"/>
          <p:cNvSpPr txBox="1"/>
          <p:nvPr/>
        </p:nvSpPr>
        <p:spPr>
          <a:xfrm>
            <a:off x="3032216" y="3726474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3025380" y="1758102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itle 20"/>
          <p:cNvSpPr txBox="1"/>
          <p:nvPr/>
        </p:nvSpPr>
        <p:spPr>
          <a:xfrm>
            <a:off x="3025381" y="2369776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92835" y="1731529"/>
            <a:ext cx="8114664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（注意，这两个不要加引号，加上引号为字符串，会输出为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92834" y="2344769"/>
            <a:ext cx="8114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的数，包括：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（整数），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（浮点数），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0.0+0.0j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（复数）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92834" y="3023956"/>
            <a:ext cx="356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2833" y="3701467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3032216" y="4412212"/>
            <a:ext cx="1056860" cy="23108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6" name="Title 20"/>
          <p:cNvSpPr txBox="1"/>
          <p:nvPr/>
        </p:nvSpPr>
        <p:spPr>
          <a:xfrm>
            <a:off x="3053410" y="4270358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05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8" name="Title 20"/>
          <p:cNvSpPr txBox="1"/>
          <p:nvPr/>
        </p:nvSpPr>
        <p:spPr>
          <a:xfrm>
            <a:off x="3053410" y="4814242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06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83572" y="4295830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2833" y="4779745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空元祖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  <p:bldP spid="19" grpId="0"/>
      <p:bldP spid="56" grpId="0"/>
      <p:bldP spid="58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36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275829"/>
            <a:ext cx="7510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字符串是字符的序列表示，可以由一对单引号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，双引号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或三引号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(''')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其中单引号和双引号都可以表示单行字符串，两者作用相同。使用单引号时，双引号可以作为字符串的一部分，反之亦然。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三引号可以表示单行或多行字符串。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移除空白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s[0],s[1].....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s[0:2]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35467" y="2584619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161228" y="4652726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454025" y="1971904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266155" y="3675873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060767" y="1202178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02587" y="3694682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661522" y="2379656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50067" y="1589668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字符串方法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09734" y="3975501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80889" y="3041662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字符串基本的数据类型大家需要十分熟悉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13713" y="4528896"/>
            <a:ext cx="344002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实际中我们会将很多的字符串拼接起来，然后输出或者是传输，这就需要我们能够熟练的使用拼接，在不同的场景中选择方便和合适的方法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41572" y="1284181"/>
            <a:ext cx="3547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字符串方法可以方便的对字符串作出处理，虽然字符串是不可变对象，但是可以通过返回新对象的方法来实现增删改查，字符串方法很多，掌握常用的就好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6" name="TextBox 132"/>
          <p:cNvSpPr txBox="1"/>
          <p:nvPr/>
        </p:nvSpPr>
        <p:spPr>
          <a:xfrm>
            <a:off x="6797236" y="4067178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字符串拼接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2" grpId="0"/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71938" y="1630928"/>
          <a:ext cx="7009651" cy="3957257"/>
        </p:xfrm>
        <a:graphic>
          <a:graphicData uri="http://schemas.openxmlformats.org/drawingml/2006/table">
            <a:tbl>
              <a:tblPr/>
              <a:tblGrid>
                <a:gridCol w="2495735"/>
                <a:gridCol w="619762"/>
                <a:gridCol w="2332004"/>
                <a:gridCol w="1562150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capitalize()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首字母变大写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S.capitalize()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casefold()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小写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S.casefold()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center(width[, fillchar])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内容居中，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：总长度；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：空白处填充内容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S.center(20,'*')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count(sub[, start[, end]])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子序列个数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s.count('a') or s.count('a',0,10)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endswith(suffix[, start[, end]])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字符串中大于等于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的位置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是否以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xxx 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s.endswith('e') or s.endswith('e',0,6)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expandtabs(tabsize=8)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转换成空格，默认一个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转换成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个空格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s.expandtabs() or s.expandstabs(20)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find(sub[, start[, end]])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寻找子序列位置，如果没找到，返回 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en-US" altLang="zh-CN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s.find('e')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format(*args, **kwargs)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字符串格式化，动态参数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讲函数式编程时细说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“hello{0},age(1)".format('china', 69)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index(sub[, start[, end]])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子序列位置，如果没找到，报错，参考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</a:t>
                      </a:r>
                      <a:endParaRPr lang="en-US" altLang="zh-CN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7377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查看方法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1" name="Group 134"/>
          <p:cNvGrpSpPr/>
          <p:nvPr/>
        </p:nvGrpSpPr>
        <p:grpSpPr>
          <a:xfrm>
            <a:off x="1986211" y="2787623"/>
            <a:ext cx="864665" cy="865389"/>
            <a:chOff x="3287425" y="1417883"/>
            <a:chExt cx="648499" cy="649042"/>
          </a:xfrm>
        </p:grpSpPr>
        <p:sp>
          <p:nvSpPr>
            <p:cNvPr id="1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34"/>
          <p:cNvGrpSpPr/>
          <p:nvPr/>
        </p:nvGrpSpPr>
        <p:grpSpPr>
          <a:xfrm>
            <a:off x="1986210" y="3947132"/>
            <a:ext cx="864665" cy="865389"/>
            <a:chOff x="3287425" y="1417883"/>
            <a:chExt cx="648499" cy="649042"/>
          </a:xfrm>
        </p:grpSpPr>
        <p:sp>
          <p:nvSpPr>
            <p:cNvPr id="1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179220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79220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134"/>
          <p:cNvGrpSpPr/>
          <p:nvPr/>
        </p:nvGrpSpPr>
        <p:grpSpPr>
          <a:xfrm>
            <a:off x="6179220" y="2787623"/>
            <a:ext cx="864665" cy="865389"/>
            <a:chOff x="3287425" y="1417883"/>
            <a:chExt cx="648499" cy="649042"/>
          </a:xfrm>
        </p:grpSpPr>
        <p:sp>
          <p:nvSpPr>
            <p:cNvPr id="33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 134"/>
          <p:cNvGrpSpPr/>
          <p:nvPr/>
        </p:nvGrpSpPr>
        <p:grpSpPr>
          <a:xfrm>
            <a:off x="6179219" y="3947132"/>
            <a:ext cx="864665" cy="865389"/>
            <a:chOff x="3287425" y="1417883"/>
            <a:chExt cx="648499" cy="649042"/>
          </a:xfrm>
        </p:grpSpPr>
        <p:sp>
          <p:nvSpPr>
            <p:cNvPr id="36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51396" y="1569821"/>
          <a:ext cx="7091714" cy="3879634"/>
        </p:xfrm>
        <a:graphic>
          <a:graphicData uri="http://schemas.openxmlformats.org/drawingml/2006/table">
            <a:tbl>
              <a:tblPr/>
              <a:tblGrid>
                <a:gridCol w="1774439"/>
                <a:gridCol w="620326"/>
                <a:gridCol w="2847779"/>
                <a:gridCol w="1849170"/>
              </a:tblGrid>
              <a:tr h="38586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isalnum()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是否是字母和数字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isalpha()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是否是字母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isdigit()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是否是数字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islower()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是否小写</a:t>
                      </a:r>
                      <a:endParaRPr lang="zh-CN" alt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isspace()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是否空格</a:t>
                      </a:r>
                      <a:endParaRPr lang="zh-CN" alt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istitle()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是否标题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isupper()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是否大写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join(iterable)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列表拼接为字符串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= ["hello","world"]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 ="-".join(li)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ljust(width[, fillchar])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内容左对齐，右侧填充，参考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endParaRPr lang="en-US" altLang="zh-CN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lower()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变小写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lstrip([chars])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移除左侧空白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rstrip([chars])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移除右侧空白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strip([chars])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移除两侧空白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40192" y="1548762"/>
          <a:ext cx="7595857" cy="1748331"/>
        </p:xfrm>
        <a:graphic>
          <a:graphicData uri="http://schemas.openxmlformats.org/drawingml/2006/table">
            <a:tbl>
              <a:tblPr/>
              <a:tblGrid>
                <a:gridCol w="2495735"/>
                <a:gridCol w="620326"/>
                <a:gridCol w="1849170"/>
                <a:gridCol w="2630626"/>
              </a:tblGrid>
              <a:tr h="43112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partition(sep)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tuple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将字符串分割为前，中（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），后三部分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"hello-world".partition("-")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返回;('hello', '-', 'world')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replace(old, new[, count])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替换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"hello-world".replace('-', '/’)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返回：'hello/world’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split(sep=None, maxsplit=-1)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  <a:endParaRPr lang="en-US" sz="135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分割，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maxsplit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最多分割几次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"hello-world".split("-")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返回;['hello', 'world']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0" y="2070082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必须掌握：查看数据类型的方法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5115250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int、float、bool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的定义和使用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6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数字类型间的相互转化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3"/>
          <p:cNvGrpSpPr/>
          <p:nvPr/>
        </p:nvGrpSpPr>
        <p:grpSpPr>
          <a:xfrm>
            <a:off x="1194672" y="4565660"/>
            <a:ext cx="374477" cy="281039"/>
            <a:chOff x="789999" y="2242985"/>
            <a:chExt cx="504229" cy="378415"/>
          </a:xfrm>
        </p:grpSpPr>
        <p:sp>
          <p:nvSpPr>
            <p:cNvPr id="4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30130" y="4511639"/>
            <a:ext cx="5115250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19"/>
          <p:cNvGrpSpPr/>
          <p:nvPr/>
        </p:nvGrpSpPr>
        <p:grpSpPr>
          <a:xfrm>
            <a:off x="1194672" y="5292397"/>
            <a:ext cx="374477" cy="281039"/>
            <a:chOff x="789999" y="2242985"/>
            <a:chExt cx="504229" cy="378415"/>
          </a:xfrm>
        </p:grpSpPr>
        <p:sp>
          <p:nvSpPr>
            <p:cNvPr id="4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矩形 29"/>
          <p:cNvSpPr>
            <a:spLocks noChangeArrowheads="1"/>
          </p:cNvSpPr>
          <p:nvPr/>
        </p:nvSpPr>
        <p:spPr bwMode="auto">
          <a:xfrm>
            <a:off x="1743268" y="5326270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了解内容：complex、decimal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6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grpSp>
        <p:nvGrpSpPr>
          <p:cNvPr id="59" name="Group 19"/>
          <p:cNvGrpSpPr/>
          <p:nvPr/>
        </p:nvGrpSpPr>
        <p:grpSpPr>
          <a:xfrm>
            <a:off x="3721549" y="1955008"/>
            <a:ext cx="374477" cy="281039"/>
            <a:chOff x="789999" y="2242985"/>
            <a:chExt cx="504229" cy="378415"/>
          </a:xfrm>
        </p:grpSpPr>
        <p:sp>
          <p:nvSpPr>
            <p:cNvPr id="6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29"/>
          <p:cNvSpPr>
            <a:spLocks noChangeArrowheads="1"/>
          </p:cNvSpPr>
          <p:nvPr/>
        </p:nvSpPr>
        <p:spPr bwMode="auto">
          <a:xfrm>
            <a:off x="4262525" y="1997136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定义讲过的每种数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字类型并实现相互之间的转换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23"/>
          <p:cNvGrpSpPr/>
          <p:nvPr/>
        </p:nvGrpSpPr>
        <p:grpSpPr>
          <a:xfrm>
            <a:off x="3721546" y="2810580"/>
            <a:ext cx="374477" cy="281039"/>
            <a:chOff x="789999" y="2242985"/>
            <a:chExt cx="504229" cy="378415"/>
          </a:xfrm>
        </p:grpSpPr>
        <p:sp>
          <p:nvSpPr>
            <p:cNvPr id="6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721546" y="3686991"/>
            <a:ext cx="374477" cy="281039"/>
            <a:chOff x="789999" y="2242985"/>
            <a:chExt cx="504229" cy="378415"/>
          </a:xfrm>
        </p:grpSpPr>
        <p:sp>
          <p:nvSpPr>
            <p:cNvPr id="6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0" name="矩形 39"/>
          <p:cNvSpPr>
            <a:spLocks noChangeArrowheads="1"/>
          </p:cNvSpPr>
          <p:nvPr/>
        </p:nvSpPr>
        <p:spPr bwMode="auto">
          <a:xfrm>
            <a:off x="4269622" y="2836316"/>
            <a:ext cx="554029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自定义一个字符串（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“hello,world!”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），用切片的方式进行逆序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40"/>
          <p:cNvSpPr>
            <a:spLocks noChangeArrowheads="1"/>
          </p:cNvSpPr>
          <p:nvPr/>
        </p:nvSpPr>
        <p:spPr bwMode="auto">
          <a:xfrm>
            <a:off x="4263033" y="3705752"/>
            <a:ext cx="670639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有一个时间形式(eg: 20180929),要求从这个格式中得到年、月、日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62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84880" y="1456690"/>
            <a:ext cx="57003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sz="88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6948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5" y="3630757"/>
            <a:ext cx="4021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4436" y="348346"/>
            <a:ext cx="4026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查看数据类型的方法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：查看数据类型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：查看类下全部方法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：查看类下全部方法名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鼠标左键：查看类下某特定方法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36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91005" y="2831465"/>
            <a:ext cx="1576705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635" y="2968625"/>
            <a:ext cx="140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数字类型</a:t>
            </a:r>
            <a:endParaRPr lang="zh-CN" altLang="en-US" sz="2400" dirty="0"/>
          </a:p>
        </p:txBody>
      </p:sp>
      <p:sp>
        <p:nvSpPr>
          <p:cNvPr id="5" name="左大括号 4"/>
          <p:cNvSpPr/>
          <p:nvPr/>
        </p:nvSpPr>
        <p:spPr>
          <a:xfrm>
            <a:off x="3561556" y="1409064"/>
            <a:ext cx="1044734" cy="3577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75642" y="1409065"/>
            <a:ext cx="208788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75642" y="2782570"/>
            <a:ext cx="208661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75642" y="4251960"/>
            <a:ext cx="208661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51867" y="1592580"/>
            <a:ext cx="148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int(</a:t>
            </a:r>
            <a:r>
              <a:rPr lang="zh-CN" altLang="en-US" sz="2400"/>
              <a:t>整型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5859145" y="2965450"/>
            <a:ext cx="1851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/>
              <a:t>float(</a:t>
            </a:r>
            <a:r>
              <a:rPr lang="zh-CN" altLang="en-US" sz="2400"/>
              <a:t>浮点型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5786437" y="4435475"/>
            <a:ext cx="2016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/>
              <a:t>complex(</a:t>
            </a:r>
            <a:r>
              <a:rPr lang="zh-CN" altLang="en-US" sz="2400"/>
              <a:t>复数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343" y="40029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05074" y="1774845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22059" y="2297663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17108" y="1715579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778742" y="3260746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33941" y="2071179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258974" y="2306129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44008" y="2769679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55359" y="2536304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697500" y="3074510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52008" y="2344104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03134" y="2529707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04508" y="1999212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28558" y="3552845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383180" y="1922280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30992" y="3406796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31409" y="3762396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46375" y="4018382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28300" y="3758469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475615" y="1231294"/>
            <a:ext cx="810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整数类型与数学中整数的概念一致，整数类型共有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种进制表示：十进制，二进制，八进制，十六进制。默认情况下采用十进制，其他进制需要增加引导符号。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6" name="表格 65"/>
          <p:cNvGraphicFramePr/>
          <p:nvPr/>
        </p:nvGraphicFramePr>
        <p:xfrm>
          <a:off x="365822" y="2929648"/>
          <a:ext cx="745381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50"/>
                <a:gridCol w="1761802"/>
                <a:gridCol w="4458867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进制种类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引导符号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默认情况，例如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-500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由字符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组成，例如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0b1010,0B1010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有字符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组成，例如，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0o76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0O76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由字符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组成，例如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0xABC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60131" y="69747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1546" y="2122387"/>
            <a:ext cx="857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数类型与数学中实数的概念一致，表示带有小数的数值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语言要求所有浮点数必须带有小数部分，小数部分可以是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，这种设计可以区分浮点数和整数类型。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浮点数有两种表示方法：十进制表示和科学计数法表示。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77.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-3.14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96e4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4.3e-3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9.6E5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2"/>
          <p:cNvSpPr/>
          <p:nvPr/>
        </p:nvSpPr>
        <p:spPr bwMode="auto">
          <a:xfrm>
            <a:off x="10044509" y="91153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8937268" y="110728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8660458" y="144589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9261683" y="165929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7953443" y="222716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8663983" y="262926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8152677" y="340171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9885828" y="224127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0056853" y="177216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10850259" y="167163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11261069" y="218660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11276935" y="276682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11164095" y="359570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24976" y="34845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5314" y="1649959"/>
            <a:ext cx="7766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复数类型表示数学中的复数。很久以前，数学界被求解如下等式难住了：            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x² = -1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这是因为任何实数都不是上述等式的解。直到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世纪，数学家发明了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虚数单位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，记为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，并规定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=      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Python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语言中，复数的虚数部分通过后缀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来表示，例如：                        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12.3+4j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复数类型中实数部分和虚数部分的数值都是浮点类型。对于复数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，可以用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z.real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z.imag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分别获得它的实数部分和虚数部分。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复数类型在科学计算中十分常见，基于复数的运算属于数学的复变函数分支，该分支有效支撑众多科学和工程问题的数学表示和求解。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直接支持复数类型，为这类运算求解提供了便利。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0" name="对象 29"/>
          <p:cNvGraphicFramePr/>
          <p:nvPr/>
        </p:nvGraphicFramePr>
        <p:xfrm>
          <a:off x="4816321" y="2685300"/>
          <a:ext cx="606582" cy="26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" imgW="786765" imgH="436880" progId="Equation.KSEE3">
                  <p:embed/>
                </p:oleObj>
              </mc:Choice>
              <mc:Fallback>
                <p:oleObj name="" r:id="rId1" imgW="786765" imgH="436880" progId="Equation.KSEE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6321" y="2685300"/>
                        <a:ext cx="606582" cy="262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p="http://schemas.openxmlformats.org/presentationml/2006/main">
  <p:tag name="KSO_WM_DOC_GUID" val="{cff3f991-8a7f-4330-9446-88b7900ecb17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WPS 演示</Application>
  <PresentationFormat>宽屏</PresentationFormat>
  <Paragraphs>474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</vt:lpstr>
      <vt:lpstr>Calibri Light</vt:lpstr>
      <vt:lpstr>Calibri</vt:lpstr>
      <vt:lpstr>Arial Unicode MS</vt:lpstr>
      <vt:lpstr>Source Sans Pro ExtraLight</vt:lpstr>
      <vt:lpstr>Lato Regular</vt:lpstr>
      <vt:lpstr>Segoe Print</vt:lpstr>
      <vt:lpstr>方正姚体</vt:lpstr>
      <vt:lpstr>1_自定义设计方案</vt:lpstr>
      <vt:lpstr>Office 主题</vt:lpstr>
      <vt:lpstr>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202</cp:revision>
  <dcterms:created xsi:type="dcterms:W3CDTF">2017-08-12T10:14:00Z</dcterms:created>
  <dcterms:modified xsi:type="dcterms:W3CDTF">2019-03-23T14:25:10Z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