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3"/>
    <p:sldMasterId id="2147483662" r:id="rId4"/>
  </p:sldMasterIdLst>
  <p:notesMasterIdLst>
    <p:notesMasterId r:id="rId6"/>
  </p:notesMasterIdLst>
  <p:handoutMasterIdLst>
    <p:handoutMasterId r:id="rId31"/>
  </p:handoutMasterIdLst>
  <p:sldIdLst>
    <p:sldId id="334" r:id="rId5"/>
    <p:sldId id="287" r:id="rId7"/>
    <p:sldId id="258" r:id="rId8"/>
    <p:sldId id="360" r:id="rId9"/>
    <p:sldId id="259" r:id="rId10"/>
    <p:sldId id="260" r:id="rId11"/>
    <p:sldId id="293" r:id="rId12"/>
    <p:sldId id="295" r:id="rId13"/>
    <p:sldId id="336" r:id="rId14"/>
    <p:sldId id="337" r:id="rId15"/>
    <p:sldId id="338" r:id="rId16"/>
    <p:sldId id="321" r:id="rId17"/>
    <p:sldId id="339" r:id="rId18"/>
    <p:sldId id="340" r:id="rId19"/>
    <p:sldId id="341" r:id="rId20"/>
    <p:sldId id="342" r:id="rId21"/>
    <p:sldId id="306" r:id="rId22"/>
    <p:sldId id="343" r:id="rId23"/>
    <p:sldId id="344" r:id="rId24"/>
    <p:sldId id="345" r:id="rId25"/>
    <p:sldId id="346" r:id="rId26"/>
    <p:sldId id="265" r:id="rId27"/>
    <p:sldId id="289" r:id="rId28"/>
    <p:sldId id="358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8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02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  <a:endParaRPr lang="zh-CN" altLang="en-US" sz="120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5527" y="1382315"/>
            <a:ext cx="391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基本数据类型三</a:t>
            </a:r>
            <a:endParaRPr lang="zh-CN" altLang="en-US" sz="6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讲师：霏霏老师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7189" y="0"/>
            <a:ext cx="9565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200" dirty="0"/>
              <a:t>4001567315</a:t>
            </a:r>
            <a:endParaRPr kumimoji="1"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658" y="1221224"/>
            <a:ext cx="5171429" cy="4323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8307" y="1697338"/>
            <a:ext cx="81111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字符串总结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d.1、反斜杠可以用来转义，使用r可以让反斜杠不发生转义。两种让\不发生转义的方法(a:print（r‘Ru\nood');b:print（‘Ru\\nood’))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d.2、字符串可以用+运算符连接在一起（该方法效率比较低，不建议使用），用*运算符重复。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d.3、Python中的字符串有两种索引方式，从左往右以0开始，从右往左以-1开始。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d.4、Python中的字符串中字符不能改变。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d.5、print(l[::2]):第三个参数表示步长step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字符串的转义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05860" y="1033780"/>
            <a:ext cx="6330315" cy="66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字符前面加上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\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，字符就不在表示字符本身的意思，表示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ASCII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码中不能显示字符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常见如下：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96024" y="1724943"/>
            <a:ext cx="66154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\n	</a:t>
            </a:r>
            <a:r>
              <a:rPr lang="zh-CN" altLang="en-US" dirty="0"/>
              <a:t>换行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\t	</a:t>
            </a:r>
            <a:r>
              <a:rPr lang="zh-CN" altLang="en-US" dirty="0">
                <a:sym typeface="+mn-ea"/>
              </a:rPr>
              <a:t>水平制表符</a:t>
            </a:r>
            <a:endParaRPr lang="zh-CN" altLang="en-US" dirty="0">
              <a:sym typeface="+mn-ea"/>
            </a:endParaRPr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\b	</a:t>
            </a:r>
            <a:r>
              <a:rPr lang="zh-CN" altLang="en-US" dirty="0">
                <a:sym typeface="+mn-ea"/>
              </a:rPr>
              <a:t>退格</a:t>
            </a:r>
            <a:endParaRPr lang="zh-CN" altLang="en-US" dirty="0">
              <a:sym typeface="+mn-ea"/>
            </a:endParaRPr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\r	</a:t>
            </a:r>
            <a:r>
              <a:rPr lang="zh-CN" altLang="en-US" dirty="0">
                <a:sym typeface="+mn-ea"/>
              </a:rPr>
              <a:t>回车，当前位置移到本行开头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\\	</a:t>
            </a:r>
            <a:r>
              <a:rPr lang="zh-CN" altLang="en-US" dirty="0">
                <a:sym typeface="+mn-ea"/>
              </a:rPr>
              <a:t>代表反斜杠 </a:t>
            </a:r>
            <a:r>
              <a:rPr lang="en-US" altLang="zh-CN" dirty="0">
                <a:sym typeface="+mn-ea"/>
              </a:rPr>
              <a:t>\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\'	</a:t>
            </a:r>
            <a:r>
              <a:rPr lang="zh-CN" altLang="en-US" dirty="0">
                <a:sym typeface="+mn-ea"/>
              </a:rPr>
              <a:t>代表一个单引号，同样的 </a:t>
            </a:r>
            <a:r>
              <a:rPr lang="en-US" altLang="zh-CN" dirty="0">
                <a:sym typeface="+mn-ea"/>
              </a:rPr>
              <a:t>“ ? </a:t>
            </a:r>
            <a:r>
              <a:rPr lang="zh-CN" altLang="en-US" dirty="0">
                <a:sym typeface="+mn-ea"/>
              </a:rPr>
              <a:t>等符号也可以这么输出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>
                <a:sym typeface="+mn-ea"/>
              </a:rPr>
              <a:t>\0	</a:t>
            </a:r>
            <a:r>
              <a:rPr lang="zh-CN" altLang="en-US" dirty="0">
                <a:sym typeface="+mn-ea"/>
              </a:rPr>
              <a:t>代表一个空字符</a:t>
            </a:r>
            <a:endParaRPr lang="zh-CN" altLang="en-US" dirty="0"/>
          </a:p>
          <a:p>
            <a:pPr algn="l"/>
            <a:endParaRPr lang="zh-CN" altLang="en-US" dirty="0"/>
          </a:p>
          <a:p>
            <a:r>
              <a:rPr lang="en-US" altLang="zh-CN" dirty="0">
                <a:sym typeface="+mn-ea"/>
              </a:rPr>
              <a:t>\a	</a:t>
            </a:r>
            <a:r>
              <a:rPr lang="zh-CN" altLang="en-US" dirty="0">
                <a:sym typeface="+mn-ea"/>
              </a:rPr>
              <a:t>系统提示音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如果去掉字符串的转义，只需要在字符串前面加上  </a:t>
            </a:r>
            <a:r>
              <a:rPr lang="en-US" altLang="zh-CN" dirty="0"/>
              <a:t>r</a:t>
            </a:r>
            <a:endParaRPr lang="en-US" altLang="zh-CN" dirty="0"/>
          </a:p>
          <a:p>
            <a:r>
              <a:rPr lang="en-US" altLang="zh-CN" dirty="0"/>
              <a:t>r'abc\tabc'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435" y="1648047"/>
            <a:ext cx="6904762" cy="35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6569" y="1428192"/>
            <a:ext cx="6323228" cy="458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446" y="1333187"/>
            <a:ext cx="4123809" cy="22952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37" y="3850253"/>
            <a:ext cx="7819048" cy="193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2610" y="1671777"/>
            <a:ext cx="5286375" cy="405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6923" y="2443326"/>
            <a:ext cx="486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67600" y="3630757"/>
            <a:ext cx="450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</a:t>
            </a:r>
            <a:endParaRPr lang="zh-CN" altLang="en-US" sz="48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195" y="620210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--%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846104" y="1752787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10263089" y="2275605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758138" y="1693521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819772" y="3238688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974971" y="2049121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9300004" y="2284071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8085038" y="2747621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996389" y="2514246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738530" y="3052452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8593038" y="2322046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1044164" y="2507649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9545538" y="1977154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1469588" y="3530787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10424210" y="1900222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772022" y="3384738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872439" y="3740338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9487405" y="3996324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10569330" y="3736411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97037" y="1148409"/>
          <a:ext cx="7337523" cy="4897685"/>
        </p:xfrm>
        <a:graphic>
          <a:graphicData uri="http://schemas.openxmlformats.org/drawingml/2006/table">
            <a:tbl>
              <a:tblPr/>
              <a:tblGrid>
                <a:gridCol w="627063"/>
                <a:gridCol w="2619375"/>
                <a:gridCol w="387730"/>
                <a:gridCol w="608013"/>
                <a:gridCol w="3095342"/>
              </a:tblGrid>
              <a:tr h="41712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zh-CN" altLang="en-US" sz="135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altLang="en-US" sz="135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7588" marR="27588" marT="13794" marB="13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effectLst/>
                        </a:rPr>
                        <a:t>%%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百分号标记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%e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浮点数字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科学计数法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136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%c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字符及其</a:t>
                      </a:r>
                      <a:r>
                        <a:rPr lang="en-US" dirty="0">
                          <a:effectLst/>
                        </a:rPr>
                        <a:t>ASCII</a:t>
                      </a:r>
                      <a:r>
                        <a:rPr lang="zh-CN" altLang="en-US" dirty="0">
                          <a:effectLst/>
                        </a:rPr>
                        <a:t>码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%E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浮点数字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科学计数法，用</a:t>
                      </a:r>
                      <a:r>
                        <a:rPr lang="en-US" altLang="zh-CN">
                          <a:effectLst/>
                        </a:rPr>
                        <a:t>E</a:t>
                      </a:r>
                      <a:r>
                        <a:rPr lang="zh-CN" altLang="en-US">
                          <a:effectLst/>
                        </a:rPr>
                        <a:t>代替</a:t>
                      </a:r>
                      <a:r>
                        <a:rPr lang="en-US" altLang="zh-CN">
                          <a:effectLst/>
                        </a:rPr>
                        <a:t>e)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%s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字符串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%f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浮点数字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用小数点符号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%d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有符号整数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十进制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%g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浮点数字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根据值的大小采用</a:t>
                      </a:r>
                      <a:r>
                        <a:rPr lang="en-US" altLang="zh-CN" dirty="0">
                          <a:effectLst/>
                        </a:rPr>
                        <a:t>%e</a:t>
                      </a:r>
                      <a:r>
                        <a:rPr lang="zh-CN" altLang="en-US" dirty="0">
                          <a:effectLst/>
                        </a:rPr>
                        <a:t>或</a:t>
                      </a:r>
                      <a:r>
                        <a:rPr lang="en-US" altLang="zh-CN" dirty="0">
                          <a:effectLst/>
                        </a:rPr>
                        <a:t>%f)</a:t>
                      </a:r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710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%u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无符号整数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十进制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%G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浮点数字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类似于</a:t>
                      </a:r>
                      <a:r>
                        <a:rPr lang="en-US" altLang="zh-CN">
                          <a:effectLst/>
                        </a:rPr>
                        <a:t>%g)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%o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无符号整数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八进制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%p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指针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用十六进制打印值的内存地址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%x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无符号整数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十六进制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%n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存储输出字符的数量放进参数列表的下一个变量中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23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%X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无符号整数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十六进制大写字符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--%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380" y="1290999"/>
            <a:ext cx="7804830" cy="4276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2" y="1838667"/>
            <a:ext cx="4588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必须掌握列表、元祖、字典、集合的定义及区别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82651" y="2907821"/>
            <a:ext cx="4400917" cy="285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必须掌握列表、元祖、字典、集合的常用方法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886886" y="3918832"/>
            <a:ext cx="4204936" cy="285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了解列表、元祖、字典、集合的其他方法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--format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435" y="1348525"/>
            <a:ext cx="6028499" cy="4522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--format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5380" y="1505522"/>
            <a:ext cx="8000000" cy="33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格式化和转义应用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49211" y="2149276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475266" y="1944313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11638" y="2423452"/>
            <a:ext cx="674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格式化得到的结果都是字符串，通过把位置预先留出来，</a:t>
            </a:r>
            <a:endParaRPr kumimoji="1" lang="en-US" altLang="en-US" dirty="0"/>
          </a:p>
          <a:p>
            <a:r>
              <a:rPr kumimoji="1" lang="en-US" altLang="en-US" dirty="0"/>
              <a:t>后期再往其中填入内容可以让输出内容更加整洁美观，而又具有良好的可读性，同时让代码更简洁精练</a:t>
            </a:r>
            <a:endParaRPr kumimoji="1" lang="en-US" altLang="en-US" dirty="0"/>
          </a:p>
          <a:p>
            <a:endParaRPr kumimoji="1" lang="en-US" altLang="zh-CN" dirty="0"/>
          </a:p>
          <a:p>
            <a:r>
              <a:rPr kumimoji="1" lang="en-US" altLang="en-US" dirty="0"/>
              <a:t>字符串的转义可以方便我们表示我们不太方便表示的字符，同时转义有些情况下又会带来麻烦，特别是在表示路径的时候，这种情况下可以在字符串前面加上  r  来去掉字符串的转义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484509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特点及相互差异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4064664" cy="2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必须掌握：基本数据类型的创建方法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6500012" cy="47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必须掌握：字符串的格式化，两种方法选其一</a:t>
            </a:r>
            <a:endParaRPr lang="en-US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  <a:endParaRPr lang="zh-CN" altLang="en-US" sz="40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5529528" y="216022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找出两个列表中相同的元素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13947" y="3200132"/>
            <a:ext cx="5419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新建一个字典，用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种方法往字典里面插入值；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种方法取出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values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种方法取出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529528" y="4514401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定义我们学过的每种数据类型，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并且注明，哪些是可变，哪些是不可变的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07768" y="3055960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53"/>
          <p:cNvGrpSpPr/>
          <p:nvPr/>
        </p:nvGrpSpPr>
        <p:grpSpPr>
          <a:xfrm>
            <a:off x="4423349" y="4370231"/>
            <a:ext cx="802447" cy="925141"/>
            <a:chOff x="4231809" y="2366292"/>
            <a:chExt cx="570731" cy="657995"/>
          </a:xfrm>
        </p:grpSpPr>
        <p:grpSp>
          <p:nvGrpSpPr>
            <p:cNvPr id="50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03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lang="en-US" altLang="zh-CN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8716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list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特点比较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745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基本数据类型的创建及补充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86211" y="5077602"/>
            <a:ext cx="677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</a:t>
            </a:r>
            <a:r>
              <a:rPr lang="en-US" altLang="zh-CN" sz="3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%&amp;&amp;format</a:t>
            </a:r>
            <a:endParaRPr lang="zh-CN" altLang="en-US" sz="3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1627" y="670831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补充知识点</a:t>
            </a:r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6"/>
          <p:cNvGrpSpPr/>
          <p:nvPr/>
        </p:nvGrpSpPr>
        <p:grpSpPr>
          <a:xfrm>
            <a:off x="849211" y="2149276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Group 126"/>
          <p:cNvGrpSpPr/>
          <p:nvPr/>
        </p:nvGrpSpPr>
        <p:grpSpPr>
          <a:xfrm>
            <a:off x="475266" y="1944313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3499413" y="2407518"/>
            <a:ext cx="68564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**=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//=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成员运算符：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特点比较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195" y="620210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特点总结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/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97"/>
            <p:cNvSpPr/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Freeform 114"/>
            <p:cNvSpPr/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/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99"/>
            <p:cNvSpPr/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/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Freeform 102"/>
            <p:cNvSpPr/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04"/>
            <p:cNvSpPr/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/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3" name="Freeform 108"/>
            <p:cNvSpPr/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Freeform 112"/>
            <p:cNvSpPr/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/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106"/>
            <p:cNvSpPr/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113"/>
            <p:cNvSpPr/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/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Freeform 107"/>
            <p:cNvSpPr/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/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/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110"/>
            <p:cNvSpPr/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/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120"/>
            <p:cNvSpPr/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21"/>
            <p:cNvSpPr/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5" name="文本框 64"/>
          <p:cNvSpPr txBox="1"/>
          <p:nvPr/>
        </p:nvSpPr>
        <p:spPr>
          <a:xfrm>
            <a:off x="824182" y="2025179"/>
            <a:ext cx="8088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：有序，可修改，允许重复的集合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元祖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：有序，不可修改，允许重复的集合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：无序，可修改，允许重复的集合</a:t>
            </a:r>
            <a:endParaRPr lang="en-US" altLang="zh-CN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set</a:t>
            </a:r>
            <a:r>
              <a:rPr lang="zh-CN" altLang="en-US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：无序，不允许重复的集合</a:t>
            </a:r>
            <a:r>
              <a:rPr lang="en-US" altLang="zh-CN" sz="2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20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303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数据类型创建及方法补充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3368" y="1684270"/>
            <a:ext cx="5476985" cy="348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lang="zh-CN" altLang="en-US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351" y="1781562"/>
            <a:ext cx="7276190" cy="3961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98" y="1286143"/>
            <a:ext cx="4552381" cy="21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WPS 演示</Application>
  <PresentationFormat>宽屏</PresentationFormat>
  <Paragraphs>236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</vt:lpstr>
      <vt:lpstr>Calibri Light</vt:lpstr>
      <vt:lpstr>Raleway Black</vt:lpstr>
      <vt:lpstr>Calibri</vt:lpstr>
      <vt:lpstr>Arial Unicode MS</vt:lpstr>
      <vt:lpstr>方正姚体</vt:lpstr>
      <vt:lpstr>Segoe Print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JiaNeng</cp:lastModifiedBy>
  <cp:revision>190</cp:revision>
  <dcterms:created xsi:type="dcterms:W3CDTF">2017-08-12T10:14:00Z</dcterms:created>
  <dcterms:modified xsi:type="dcterms:W3CDTF">2018-12-11T17:10:46Z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