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31"/>
  </p:notesMasterIdLst>
  <p:handoutMasterIdLst>
    <p:handoutMasterId r:id="rId32"/>
  </p:handoutMasterIdLst>
  <p:sldIdLst>
    <p:sldId id="285" r:id="rId4"/>
    <p:sldId id="258" r:id="rId5"/>
    <p:sldId id="259" r:id="rId6"/>
    <p:sldId id="260" r:id="rId7"/>
    <p:sldId id="309" r:id="rId8"/>
    <p:sldId id="322" r:id="rId9"/>
    <p:sldId id="333" r:id="rId10"/>
    <p:sldId id="326" r:id="rId11"/>
    <p:sldId id="325" r:id="rId12"/>
    <p:sldId id="308" r:id="rId13"/>
    <p:sldId id="265" r:id="rId14"/>
    <p:sldId id="266" r:id="rId15"/>
    <p:sldId id="291" r:id="rId16"/>
    <p:sldId id="292" r:id="rId17"/>
    <p:sldId id="327" r:id="rId18"/>
    <p:sldId id="328" r:id="rId19"/>
    <p:sldId id="329" r:id="rId20"/>
    <p:sldId id="294" r:id="rId21"/>
    <p:sldId id="295" r:id="rId22"/>
    <p:sldId id="301" r:id="rId23"/>
    <p:sldId id="302" r:id="rId24"/>
    <p:sldId id="330" r:id="rId25"/>
    <p:sldId id="331" r:id="rId26"/>
    <p:sldId id="305" r:id="rId27"/>
    <p:sldId id="289" r:id="rId28"/>
    <p:sldId id="290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86391" autoAdjust="0"/>
  </p:normalViewPr>
  <p:slideViewPr>
    <p:cSldViewPr snapToGrid="0">
      <p:cViewPr varScale="1">
        <p:scale>
          <a:sx n="81" d="100"/>
          <a:sy n="81" d="100"/>
        </p:scale>
        <p:origin x="96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类定义、属性、初始化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3F9E70-37D3-45D9-A21B-B16174D61916}"/>
              </a:ext>
            </a:extLst>
          </p:cNvPr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3810921" y="138994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3807317" y="3190346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535210" y="1347891"/>
            <a:ext cx="5746926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在python中有两私有属性，分别是在属性前加  一个下换线(_) 和 两个下划线(__)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35210" y="3178670"/>
            <a:ext cx="590869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私有属性：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Python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中，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_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和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__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的使用 更多的是一种规范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约定，没有真正限制的目的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定义在类中的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私有属性也可以被子类继承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74812" y="2006181"/>
            <a:ext cx="2807347" cy="29861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8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定义</a:t>
            </a:r>
            <a:endParaRPr lang="en-US" sz="28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35983" y="4430715"/>
            <a:ext cx="2807347" cy="29861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8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封装</a:t>
            </a:r>
            <a:endParaRPr lang="en-US" sz="28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95017" y="4441145"/>
            <a:ext cx="2807347" cy="290467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属性</a:t>
            </a:r>
            <a:endParaRPr lang="en-US" sz="28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2382" y="3064002"/>
            <a:ext cx="3667328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变量在类中称为属性，但是类中的属性不仅仅只包含变量，函数等其他的对象也可以作为类的属性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35745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类可以把各种对象组织在一起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，作为类的属性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，通过 .  (点)运算符来调用类中封装好的对象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类的定义使用关键字 class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598868" y="289171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847287" y="309717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1639" y="3102537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类的定义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3" name="Oval 87"/>
          <p:cNvSpPr/>
          <p:nvPr/>
        </p:nvSpPr>
        <p:spPr bwMode="auto">
          <a:xfrm>
            <a:off x="1598868" y="4155507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4" name="Freeform 39"/>
          <p:cNvSpPr>
            <a:spLocks noChangeArrowheads="1"/>
          </p:cNvSpPr>
          <p:nvPr/>
        </p:nvSpPr>
        <p:spPr bwMode="auto">
          <a:xfrm>
            <a:off x="1819030" y="436340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91639" y="4361516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必须掌握：类的属性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3" grpId="0" animBg="1"/>
      <p:bldP spid="24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4698" y="2443326"/>
            <a:ext cx="444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类里面除了放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之后，还可以放些什么呢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64833" y="711400"/>
            <a:ext cx="6188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就是封装在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一种特殊的函数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67" y="2188079"/>
            <a:ext cx="3787494" cy="195987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89460" y="4499995"/>
            <a:ext cx="559480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懵逼了？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没关系，</a:t>
            </a:r>
            <a:r>
              <a:rPr lang="zh-CN" altLang="en-US" sz="28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先记住</a:t>
            </a:r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这个现象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，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待会就能看到这个机制的意义了！</a:t>
            </a:r>
            <a:endParaRPr lang="en-US" altLang="zh-CN" sz="28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10" y="1875623"/>
            <a:ext cx="3626937" cy="243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59371" y="605928"/>
            <a:ext cx="652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表示的是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</a:t>
            </a:r>
          </a:p>
        </p:txBody>
      </p:sp>
      <p:sp>
        <p:nvSpPr>
          <p:cNvPr id="5" name="矩形 4"/>
          <p:cNvSpPr/>
          <p:nvPr/>
        </p:nvSpPr>
        <p:spPr>
          <a:xfrm>
            <a:off x="3784561" y="5006488"/>
            <a:ext cx="547605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这样，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就将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name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变量与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eat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函数，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这两个相关</a:t>
            </a:r>
            <a:r>
              <a:rPr lang="zh-CN" altLang="en-US" sz="28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对象</a:t>
            </a:r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，通过</a:t>
            </a:r>
            <a:r>
              <a:rPr lang="zh-CN" altLang="en-US" sz="28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封装</a:t>
            </a:r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，</a:t>
            </a:r>
            <a:endParaRPr lang="en-US" altLang="zh-CN" sz="28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深度的绑定</a:t>
            </a:r>
            <a:r>
              <a:rPr lang="zh-CN" altLang="en-US" sz="28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在了类与实例中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17" y="1377968"/>
            <a:ext cx="5545509" cy="3453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64238" y="745534"/>
            <a:ext cx="544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的调用过程与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80" y="1574813"/>
            <a:ext cx="3950052" cy="31024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81268" y="4983309"/>
            <a:ext cx="58685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方法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总是定义在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类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中的，但是却叫“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实例方法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”，因为它表示该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类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所有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实例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所共有的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行为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5470" y="1787525"/>
            <a:ext cx="2773045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通常，将默认会传入的那个参数命名为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self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，用来表示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调用这个方法的实例对象本身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4639" y="2085328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类</a:t>
            </a:r>
            <a:r>
              <a:rPr lang="zh-CN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方法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35983" y="4403256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self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7895" y="4392930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调用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0123" y="3429000"/>
            <a:ext cx="3372489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方法的调用和属性调用一样，通过点操作符调用，传参和函数传参一样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2"/>
            <a:ext cx="325350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Self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代表的是实例本身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3"/>
            <a:ext cx="3236675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中的方法，就是函数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86495" y="3644864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06657" y="3852762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1517" y="2201328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方法的定义和调用</a:t>
            </a:r>
          </a:p>
        </p:txBody>
      </p:sp>
      <p:sp>
        <p:nvSpPr>
          <p:cNvPr id="26" name="矩形 25"/>
          <p:cNvSpPr/>
          <p:nvPr/>
        </p:nvSpPr>
        <p:spPr>
          <a:xfrm>
            <a:off x="2771517" y="389430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self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4487" y="403091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19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初始化和析构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2443326"/>
            <a:ext cx="56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2361" y="3716212"/>
            <a:ext cx="468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909221" y="2327565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19718" y="2430931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在刚才，实例化之后才添加 实例属性，那有没有办法在实例化的时候就添加实例属性呢？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745534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“初始化”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2502965" y="1877327"/>
            <a:ext cx="403977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中有很多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以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双下划线开头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且以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双下划线结尾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的固定方法。</a:t>
            </a:r>
            <a:endParaRPr lang="en-US" altLang="zh-CN" sz="24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他们会在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特定的时机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被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触发执行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。</a:t>
            </a:r>
            <a:endParaRPr lang="en-US" altLang="zh-CN" sz="24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__</a:t>
            </a:r>
            <a:r>
              <a:rPr lang="en-US" altLang="zh-CN" sz="2400" b="1" cap="none" spc="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init</a:t>
            </a:r>
            <a:r>
              <a:rPr lang="en-US" altLang="zh-CN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__ 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就是其中之一，它会在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实例化之后自动被调用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。以完成实例的</a:t>
            </a:r>
            <a:r>
              <a:rPr lang="zh-CN" altLang="en-US" sz="2400" b="1" cap="none" spc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初始化</a:t>
            </a:r>
            <a:r>
              <a:rPr lang="zh-CN" altLang="en-US" sz="2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。</a:t>
            </a:r>
            <a:endParaRPr lang="en-US" altLang="zh-CN" sz="24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068" y="2481262"/>
            <a:ext cx="5025741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8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 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的参数传递过程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2767330" y="2155825"/>
            <a:ext cx="2352040" cy="6775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产生一个类的实例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767330" y="3476625"/>
            <a:ext cx="2352040" cy="6775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自动调用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2767330" y="4808220"/>
            <a:ext cx="2352040" cy="7499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8" name="直接箭头连接符 7"/>
          <p:cNvCxnSpPr>
            <a:stCxn id="5" idx="1"/>
            <a:endCxn id="6" idx="3"/>
          </p:cNvCxnSpPr>
          <p:nvPr/>
        </p:nvCxnSpPr>
        <p:spPr>
          <a:xfrm>
            <a:off x="3943350" y="2833370"/>
            <a:ext cx="0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3"/>
          </p:cNvCxnSpPr>
          <p:nvPr/>
        </p:nvCxnSpPr>
        <p:spPr>
          <a:xfrm>
            <a:off x="3943350" y="4154170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斜纹 9"/>
          <p:cNvSpPr/>
          <p:nvPr/>
        </p:nvSpPr>
        <p:spPr>
          <a:xfrm>
            <a:off x="5652770" y="1675130"/>
            <a:ext cx="189230" cy="4619625"/>
          </a:xfrm>
          <a:prstGeom prst="diagStrip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451636"/>
            <a:ext cx="5663286" cy="2315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初始化和析构总结</a:t>
            </a: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6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71517" y="2201328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类的初始化方法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8463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必须掌握：类的定义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和方法概念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8" y="2917516"/>
            <a:ext cx="3740511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必须掌握：方法中self的作用和意义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7405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把上课的例子都敲一边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152994"/>
            <a:ext cx="48013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定义个矩形类，有长和宽两个实例属性，</a:t>
            </a:r>
          </a:p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还有一个计算面积的方法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008822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47987" y="255149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86761" y="2606984"/>
            <a:ext cx="420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之前我们在数据类型里面学习到了列表的方法，那是怎么做的可以让列表里面放下这么多方法呢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838452" y="500966"/>
            <a:ext cx="6942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是一个独立存放变量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2" y="2938840"/>
            <a:ext cx="4520565" cy="291528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973695" y="1947134"/>
            <a:ext cx="2934559" cy="3946936"/>
            <a:chOff x="7973695" y="1854200"/>
            <a:chExt cx="2568575" cy="4039870"/>
          </a:xfrm>
        </p:grpSpPr>
        <p:sp>
          <p:nvSpPr>
            <p:cNvPr id="5" name="对角圆角矩形 4"/>
            <p:cNvSpPr/>
            <p:nvPr/>
          </p:nvSpPr>
          <p:spPr>
            <a:xfrm>
              <a:off x="7973695" y="1854200"/>
              <a:ext cx="1977390" cy="95821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</a:t>
              </a: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  <a:p>
              <a:pPr algn="ctr"/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  <p:sp>
          <p:nvSpPr>
            <p:cNvPr id="7" name="上箭头 6"/>
            <p:cNvSpPr/>
            <p:nvPr/>
          </p:nvSpPr>
          <p:spPr>
            <a:xfrm>
              <a:off x="8773160" y="2812415"/>
              <a:ext cx="367030" cy="12814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7974330" y="4103370"/>
              <a:ext cx="1976755" cy="48323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9" name="上箭头 8"/>
            <p:cNvSpPr/>
            <p:nvPr/>
          </p:nvSpPr>
          <p:spPr>
            <a:xfrm rot="2460000">
              <a:off x="8348345" y="4424680"/>
              <a:ext cx="353060" cy="146939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37905" y="5128260"/>
              <a:ext cx="13131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查找变量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endPara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140190" y="3190875"/>
              <a:ext cx="14020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中找不到</a:t>
              </a:r>
            </a:p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转到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中查找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502965" y="1508844"/>
            <a:ext cx="5133975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运算符</a:t>
            </a:r>
            <a:r>
              <a:rPr lang="en-US" altLang="zh-CN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“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”</a:t>
            </a:r>
          </a:p>
          <a:p>
            <a:pPr algn="l"/>
            <a:r>
              <a:rPr lang="en-US" altLang="zh-CN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— </a:t>
            </a:r>
            <a:r>
              <a:rPr lang="zh-CN" altLang="en-US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用于进行变量空间的运算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79875" y="745490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189278" y="3573145"/>
            <a:ext cx="1135697" cy="1880235"/>
            <a:chOff x="8189278" y="3573145"/>
            <a:chExt cx="1135697" cy="1880235"/>
          </a:xfrm>
        </p:grpSpPr>
        <p:sp>
          <p:nvSpPr>
            <p:cNvPr id="2" name="笑脸 1"/>
            <p:cNvSpPr/>
            <p:nvPr/>
          </p:nvSpPr>
          <p:spPr>
            <a:xfrm>
              <a:off x="8300720" y="3573145"/>
              <a:ext cx="914400" cy="914400"/>
            </a:xfrm>
            <a:prstGeom prst="smileyFac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" name="下箭头标注 2"/>
            <p:cNvSpPr/>
            <p:nvPr/>
          </p:nvSpPr>
          <p:spPr>
            <a:xfrm>
              <a:off x="8447405" y="4504690"/>
              <a:ext cx="621665" cy="948690"/>
            </a:xfrm>
            <a:prstGeom prst="downArrow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" name="L 形 4"/>
            <p:cNvSpPr/>
            <p:nvPr/>
          </p:nvSpPr>
          <p:spPr>
            <a:xfrm rot="5400000">
              <a:off x="8031480" y="4662170"/>
              <a:ext cx="573405" cy="257810"/>
            </a:xfrm>
            <a:prstGeom prst="corne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0800000">
              <a:off x="9069070" y="4504690"/>
              <a:ext cx="255905" cy="572770"/>
            </a:xfrm>
            <a:prstGeom prst="corne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17443" y="3573145"/>
            <a:ext cx="1135697" cy="1880235"/>
            <a:chOff x="10017443" y="3573145"/>
            <a:chExt cx="1135697" cy="1880235"/>
          </a:xfrm>
        </p:grpSpPr>
        <p:sp>
          <p:nvSpPr>
            <p:cNvPr id="7" name="笑脸 6"/>
            <p:cNvSpPr/>
            <p:nvPr/>
          </p:nvSpPr>
          <p:spPr>
            <a:xfrm>
              <a:off x="10128885" y="3573145"/>
              <a:ext cx="914400" cy="914400"/>
            </a:xfrm>
            <a:prstGeom prst="smileyFac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下箭头标注 7"/>
            <p:cNvSpPr/>
            <p:nvPr/>
          </p:nvSpPr>
          <p:spPr>
            <a:xfrm>
              <a:off x="10275570" y="4504690"/>
              <a:ext cx="621665" cy="948690"/>
            </a:xfrm>
            <a:prstGeom prst="downArrow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L 形 8"/>
            <p:cNvSpPr/>
            <p:nvPr/>
          </p:nvSpPr>
          <p:spPr>
            <a:xfrm rot="5400000">
              <a:off x="9859645" y="4662170"/>
              <a:ext cx="573405" cy="257810"/>
            </a:xfrm>
            <a:prstGeom prst="corne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0800000">
              <a:off x="10897235" y="4504690"/>
              <a:ext cx="255905" cy="572770"/>
            </a:xfrm>
            <a:prstGeom prst="corne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401050" y="5652135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28580" y="5652135"/>
            <a:ext cx="71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小王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8663305" y="1867535"/>
            <a:ext cx="2064385" cy="1245235"/>
          </a:xfrm>
          <a:prstGeom prst="cloudCallo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</a:t>
            </a:r>
          </a:p>
        </p:txBody>
      </p:sp>
      <p:sp>
        <p:nvSpPr>
          <p:cNvPr id="14" name="斜纹 13"/>
          <p:cNvSpPr/>
          <p:nvPr/>
        </p:nvSpPr>
        <p:spPr>
          <a:xfrm>
            <a:off x="7114540" y="1757045"/>
            <a:ext cx="257175" cy="454723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Group 134"/>
          <p:cNvGrpSpPr/>
          <p:nvPr/>
        </p:nvGrpSpPr>
        <p:grpSpPr>
          <a:xfrm>
            <a:off x="1840041" y="2452967"/>
            <a:ext cx="864665" cy="865389"/>
            <a:chOff x="3287425" y="1417883"/>
            <a:chExt cx="648499" cy="649042"/>
          </a:xfrm>
        </p:grpSpPr>
        <p:sp>
          <p:nvSpPr>
            <p:cNvPr id="16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</p:grpSp>
      <p:grpSp>
        <p:nvGrpSpPr>
          <p:cNvPr id="18" name="Group 129"/>
          <p:cNvGrpSpPr/>
          <p:nvPr/>
        </p:nvGrpSpPr>
        <p:grpSpPr>
          <a:xfrm>
            <a:off x="1840676" y="4212398"/>
            <a:ext cx="864665" cy="865389"/>
            <a:chOff x="2779491" y="2517212"/>
            <a:chExt cx="648499" cy="649042"/>
          </a:xfrm>
        </p:grpSpPr>
        <p:sp>
          <p:nvSpPr>
            <p:cNvPr id="19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</a:p>
          </p:txBody>
        </p:sp>
      </p:grpSp>
      <p:sp>
        <p:nvSpPr>
          <p:cNvPr id="64" name="矩形 63"/>
          <p:cNvSpPr/>
          <p:nvPr/>
        </p:nvSpPr>
        <p:spPr>
          <a:xfrm>
            <a:off x="2926080" y="2502535"/>
            <a:ext cx="44456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是一类事物的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，不是真是存在的。</a:t>
            </a: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描绘了该类事物的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家具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5" name="矩形 64"/>
          <p:cNvSpPr/>
          <p:nvPr/>
        </p:nvSpPr>
        <p:spPr>
          <a:xfrm>
            <a:off x="2926080" y="4150360"/>
            <a:ext cx="418909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某类事物的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具体个体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，是该类事物的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具体表现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真实存在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句号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是具体的某个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加菲猫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是具体的某个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58" y="2064379"/>
            <a:ext cx="5568052" cy="3665047"/>
          </a:xfrm>
          <a:prstGeom prst="rect">
            <a:avLst/>
          </a:prstGeom>
        </p:spPr>
      </p:pic>
      <p:grpSp>
        <p:nvGrpSpPr>
          <p:cNvPr id="3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4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11648" y="112857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类其实就是模板，实例则是被印刷出来的书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83380" y="745490"/>
            <a:ext cx="559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实例也是一个独立存放变量的空间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2938780"/>
            <a:ext cx="6513195" cy="2914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0980" y="1634490"/>
            <a:ext cx="5902960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每个实例都是一个独立的变量空间。</a:t>
            </a:r>
          </a:p>
          <a:p>
            <a:pPr algn="ctr"/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不同实例之间的空间互相不可见。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758510" y="1009660"/>
            <a:ext cx="638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”，就是“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2" name="矩形 1"/>
          <p:cNvSpPr/>
          <p:nvPr/>
        </p:nvSpPr>
        <p:spPr>
          <a:xfrm>
            <a:off x="3969385" y="1862455"/>
            <a:ext cx="596646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小明是人，小王也是人</a:t>
            </a:r>
          </a:p>
          <a:p>
            <a:pPr algn="ctr"/>
            <a:r>
              <a:rPr lang="zh-CN" altLang="en-US" sz="3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但是小明是小明，小王是小王</a:t>
            </a:r>
          </a:p>
        </p:txBody>
      </p:sp>
      <p:sp>
        <p:nvSpPr>
          <p:cNvPr id="6" name="矩形 5"/>
          <p:cNvSpPr/>
          <p:nvPr/>
        </p:nvSpPr>
        <p:spPr>
          <a:xfrm>
            <a:off x="8232140" y="3529965"/>
            <a:ext cx="3042920" cy="1814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名字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不一样，</a:t>
            </a: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身高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不一样，</a:t>
            </a: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帅气程度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不一样，</a:t>
            </a: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大小</a:t>
            </a:r>
            <a:r>
              <a:rPr lang="zh-CN" altLang="en-US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也不一样</a:t>
            </a:r>
            <a:endParaRPr lang="zh-CN" altLang="en-US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96" y="3167411"/>
            <a:ext cx="4467225" cy="319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800</Words>
  <Application>Microsoft Office PowerPoint</Application>
  <PresentationFormat>宽屏</PresentationFormat>
  <Paragraphs>131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Lato Regular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232</cp:revision>
  <dcterms:created xsi:type="dcterms:W3CDTF">2017-08-12T10:14:00Z</dcterms:created>
  <dcterms:modified xsi:type="dcterms:W3CDTF">2018-11-06T14:42:47Z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