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3"/>
    <p:sldMasterId id="2147483662" r:id="rId4"/>
  </p:sldMasterIdLst>
  <p:notesMasterIdLst>
    <p:notesMasterId r:id="rId6"/>
  </p:notesMasterIdLst>
  <p:handoutMasterIdLst>
    <p:handoutMasterId r:id="rId50"/>
  </p:handoutMasterIdLst>
  <p:sldIdLst>
    <p:sldId id="285" r:id="rId5"/>
    <p:sldId id="287" r:id="rId7"/>
    <p:sldId id="258" r:id="rId8"/>
    <p:sldId id="301" r:id="rId9"/>
    <p:sldId id="302" r:id="rId10"/>
    <p:sldId id="303" r:id="rId11"/>
    <p:sldId id="322" r:id="rId12"/>
    <p:sldId id="332" r:id="rId13"/>
    <p:sldId id="333" r:id="rId14"/>
    <p:sldId id="336" r:id="rId15"/>
    <p:sldId id="304" r:id="rId16"/>
    <p:sldId id="337" r:id="rId17"/>
    <p:sldId id="338" r:id="rId18"/>
    <p:sldId id="339" r:id="rId19"/>
    <p:sldId id="305" r:id="rId20"/>
    <p:sldId id="259" r:id="rId21"/>
    <p:sldId id="260" r:id="rId22"/>
    <p:sldId id="264" r:id="rId23"/>
    <p:sldId id="306" r:id="rId24"/>
    <p:sldId id="308" r:id="rId25"/>
    <p:sldId id="307" r:id="rId26"/>
    <p:sldId id="309" r:id="rId27"/>
    <p:sldId id="310" r:id="rId28"/>
    <p:sldId id="311" r:id="rId29"/>
    <p:sldId id="312" r:id="rId30"/>
    <p:sldId id="353" r:id="rId31"/>
    <p:sldId id="265" r:id="rId32"/>
    <p:sldId id="266" r:id="rId33"/>
    <p:sldId id="291" r:id="rId34"/>
    <p:sldId id="292" r:id="rId35"/>
    <p:sldId id="315" r:id="rId36"/>
    <p:sldId id="316" r:id="rId37"/>
    <p:sldId id="298" r:id="rId38"/>
    <p:sldId id="317" r:id="rId39"/>
    <p:sldId id="299" r:id="rId40"/>
    <p:sldId id="324" r:id="rId41"/>
    <p:sldId id="318" r:id="rId42"/>
    <p:sldId id="319" r:id="rId43"/>
    <p:sldId id="320" r:id="rId44"/>
    <p:sldId id="294" r:id="rId45"/>
    <p:sldId id="295" r:id="rId46"/>
    <p:sldId id="289" r:id="rId47"/>
    <p:sldId id="290" r:id="rId48"/>
    <p:sldId id="283"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5C4CA"/>
    <a:srgbClr val="DF7A60"/>
    <a:srgbClr val="EECE52"/>
    <a:srgbClr val="784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86391" autoAdjust="0"/>
  </p:normalViewPr>
  <p:slideViewPr>
    <p:cSldViewPr snapToGrid="0">
      <p:cViewPr varScale="1">
        <p:scale>
          <a:sx n="77" d="100"/>
          <a:sy n="77" d="100"/>
        </p:scale>
        <p:origin x="96" y="8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33A6C2-DE8C-7E42-BA65-3FA1EC1B307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82E27-3EB6-BB47-B1FE-27F680FDB63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B7494-D075-4932-B485-21A15FEF21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5C95-64BC-4878-9AEE-F508225DA3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endParaRPr lang="zh-CN" altLang="en-US" sz="1200">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a:ea typeface="微软雅黑" panose="020B0503020204020204" pitchFamily="34" charset="-122"/>
              </a:rPr>
              <a:t>本PPT模板部分元素使用了幻灯片母版制作。如果需要修改，点击-视图-幻灯片母版-修改 完成后关闭编辑母版即可。</a:t>
            </a:r>
            <a:endParaRPr lang="zh-CN" altLang="en-US" sz="1200">
              <a:ea typeface="微软雅黑" panose="020B0503020204020204" pitchFamily="34" charset="-122"/>
            </a:endParaRPr>
          </a:p>
          <a:p>
            <a:endParaRPr lang="zh-CN" altLang="en-US"/>
          </a:p>
        </p:txBody>
      </p:sp>
      <p:sp>
        <p:nvSpPr>
          <p:cNvPr id="4" name="灯片编号占位符 3"/>
          <p:cNvSpPr>
            <a:spLocks noGrp="1"/>
          </p:cNvSpPr>
          <p:nvPr>
            <p:ph type="sldNum" sz="quarter" idx="10"/>
          </p:nvPr>
        </p:nvSpPr>
        <p:spPr/>
        <p:txBody>
          <a:bodyPr/>
          <a:lstStyle/>
          <a:p>
            <a:fld id="{31A05C95-64BC-4878-9AEE-F508225DA3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00CD2E-76D6-0048-9BC1-65A5D5DE9E6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
        <p:nvSpPr>
          <p:cNvPr id="7" name="标题 1"/>
          <p:cNvSpPr txBox="1"/>
          <p:nvPr userDrawn="1"/>
        </p:nvSpPr>
        <p:spPr>
          <a:xfrm>
            <a:off x="9617751"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6421" t="53545" r="22272"/>
          <a:stretch>
            <a:fillRect/>
          </a:stretch>
        </p:blipFill>
        <p:spPr>
          <a:xfrm>
            <a:off x="9140134" y="5748469"/>
            <a:ext cx="2962415" cy="1257304"/>
          </a:xfrm>
          <a:prstGeom prst="rect">
            <a:avLst/>
          </a:prstGeom>
        </p:spPr>
      </p:pic>
      <p:sp>
        <p:nvSpPr>
          <p:cNvPr id="4" name="标题 1"/>
          <p:cNvSpPr txBox="1"/>
          <p:nvPr userDrawn="1"/>
        </p:nvSpPr>
        <p:spPr>
          <a:xfrm>
            <a:off x="9627990"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30336"/>
            <a:ext cx="1951463" cy="72766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E333D41-EAB8-40B2-B281-A120D466E2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B9A114-A9FE-4EC0-B16E-17A5B5CFD3F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84D-572C-6B44-88BE-488C33AA6CF5}"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EFD16-EEA3-0749-81DC-447859110DCB}" type="slidenum">
              <a:rPr kumimoji="1" lang="zh-CN" altLang="en-US" smtClean="0"/>
            </a:fld>
            <a:endParaRPr kumimoji="1" lang="zh-CN" altLang="en-US"/>
          </a:p>
        </p:txBody>
      </p:sp>
      <p:sp>
        <p:nvSpPr>
          <p:cNvPr id="7" name="矩形 6"/>
          <p:cNvSpPr/>
          <p:nvPr userDrawn="1"/>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p:nvPr userDrawn="1"/>
        </p:nvSpPr>
        <p:spPr>
          <a:xfrm>
            <a:off x="9461634" y="0"/>
            <a:ext cx="2730366"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2325310" y="-212279"/>
            <a:ext cx="12192000" cy="5715000"/>
          </a:xfrm>
          <a:prstGeom prst="rect">
            <a:avLst/>
          </a:prstGeom>
        </p:spPr>
      </p:pic>
      <p:sp>
        <p:nvSpPr>
          <p:cNvPr id="11" name="文本框 10"/>
          <p:cNvSpPr txBox="1"/>
          <p:nvPr userDrawn="1"/>
        </p:nvSpPr>
        <p:spPr>
          <a:xfrm>
            <a:off x="7414807" y="2192859"/>
            <a:ext cx="4480257"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a:t>
            </a:r>
            <a:r>
              <a:rPr lang="zh-CN" altLang="en-US" sz="5400" b="1" dirty="0">
                <a:solidFill>
                  <a:srgbClr val="784B23"/>
                </a:solidFill>
                <a:latin typeface="微软雅黑" panose="020B0503020204020204" pitchFamily="34" charset="-122"/>
                <a:ea typeface="微软雅黑" panose="020B0503020204020204" pitchFamily="34" charset="-122"/>
              </a:rPr>
              <a:t> </a:t>
            </a:r>
            <a:r>
              <a:rPr lang="en-US" altLang="zh-CN" sz="5400" b="1" dirty="0">
                <a:solidFill>
                  <a:srgbClr val="784B23"/>
                </a:solidFill>
                <a:latin typeface="微软雅黑" panose="020B0503020204020204" pitchFamily="34" charset="-122"/>
                <a:ea typeface="微软雅黑" panose="020B0503020204020204" pitchFamily="34" charset="-122"/>
              </a:rPr>
              <a:t>XXX</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7641651" y="3380290"/>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知识点</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26421" t="53545" r="22272"/>
          <a:stretch>
            <a:fillRect/>
          </a:stretch>
        </p:blipFill>
        <p:spPr>
          <a:xfrm>
            <a:off x="0" y="3464816"/>
            <a:ext cx="8789291" cy="3730338"/>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8848" y="6134967"/>
            <a:ext cx="1963152" cy="732023"/>
          </a:xfrm>
          <a:prstGeom prst="rect">
            <a:avLst/>
          </a:prstGeom>
        </p:spPr>
      </p:pic>
    </p:spTree>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250"/>
                                        <p:tgtEl>
                                          <p:spTgt spid="9"/>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250" fill="hold"/>
                                        <p:tgtEl>
                                          <p:spTgt spid="10"/>
                                        </p:tgtEl>
                                        <p:attrNameLst>
                                          <p:attrName>ppt_w</p:attrName>
                                        </p:attrNameLst>
                                      </p:cBhvr>
                                      <p:tavLst>
                                        <p:tav tm="0">
                                          <p:val>
                                            <p:fltVal val="0"/>
                                          </p:val>
                                        </p:tav>
                                        <p:tav tm="100000">
                                          <p:val>
                                            <p:strVal val="#ppt_w"/>
                                          </p:val>
                                        </p:tav>
                                      </p:tavLst>
                                    </p:anim>
                                    <p:anim calcmode="lin" valueType="num">
                                      <p:cBhvr>
                                        <p:cTn id="16" dur="1250" fill="hold"/>
                                        <p:tgtEl>
                                          <p:spTgt spid="10"/>
                                        </p:tgtEl>
                                        <p:attrNameLst>
                                          <p:attrName>ppt_h</p:attrName>
                                        </p:attrNameLst>
                                      </p:cBhvr>
                                      <p:tavLst>
                                        <p:tav tm="0">
                                          <p:val>
                                            <p:fltVal val="0"/>
                                          </p:val>
                                        </p:tav>
                                        <p:tav tm="100000">
                                          <p:val>
                                            <p:strVal val="#ppt_h"/>
                                          </p:val>
                                        </p:tav>
                                      </p:tavLst>
                                    </p:anim>
                                    <p:animEffect transition="in" filter="fade">
                                      <p:cBhvr>
                                        <p:cTn id="17" dur="1250"/>
                                        <p:tgtEl>
                                          <p:spTgt spid="10"/>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33D41-EAB8-40B2-B281-A120D466E2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9A114-A9FE-4EC0-B16E-17A5B5CFD3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8ECF-C17C-9547-9729-DC0BA14056B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0CD2E-76D6-0048-9BC1-65A5D5DE9E6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944089" y="4239491"/>
            <a:ext cx="6781709" cy="2878283"/>
          </a:xfrm>
          <a:prstGeom prst="rect">
            <a:avLst/>
          </a:prstGeom>
        </p:spPr>
      </p:pic>
      <p:sp>
        <p:nvSpPr>
          <p:cNvPr id="7" name="文本框 6"/>
          <p:cNvSpPr txBox="1"/>
          <p:nvPr/>
        </p:nvSpPr>
        <p:spPr>
          <a:xfrm>
            <a:off x="3477293" y="1551592"/>
            <a:ext cx="5237414" cy="1938992"/>
          </a:xfrm>
          <a:prstGeom prst="rect">
            <a:avLst/>
          </a:prstGeom>
          <a:noFill/>
        </p:spPr>
        <p:txBody>
          <a:bodyPr wrap="square" rtlCol="0">
            <a:spAutoFit/>
          </a:bodyPr>
          <a:lstStyle/>
          <a:p>
            <a:pPr algn="ctr"/>
            <a:r>
              <a:rPr lang="zh-CN" altLang="en-US" sz="6000" b="1" dirty="0">
                <a:solidFill>
                  <a:srgbClr val="784B23"/>
                </a:solidFill>
                <a:latin typeface="微软雅黑" panose="020B0503020204020204" pitchFamily="34" charset="-122"/>
                <a:ea typeface="微软雅黑" panose="020B0503020204020204" pitchFamily="34" charset="-122"/>
              </a:rPr>
              <a:t>继承、多继承、魔术方法</a:t>
            </a:r>
            <a:endParaRPr lang="zh-CN" altLang="en-US" sz="6000" b="1" dirty="0">
              <a:solidFill>
                <a:srgbClr val="784B23"/>
              </a:solidFill>
              <a:latin typeface="微软雅黑" panose="020B0503020204020204" pitchFamily="34" charset="-122"/>
              <a:ea typeface="微软雅黑" panose="020B0503020204020204" pitchFamily="34" charset="-122"/>
            </a:endParaRP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8" name="文本框 7"/>
          <p:cNvSpPr txBox="1"/>
          <p:nvPr/>
        </p:nvSpPr>
        <p:spPr>
          <a:xfrm>
            <a:off x="4082715" y="3429000"/>
            <a:ext cx="4026569" cy="337185"/>
          </a:xfrm>
          <a:prstGeom prst="rect">
            <a:avLst/>
          </a:prstGeom>
          <a:noFill/>
        </p:spPr>
        <p:txBody>
          <a:bodyPr wrap="square" rtlCol="0">
            <a:spAutoFit/>
          </a:bodyPr>
          <a:lstStyle/>
          <a:p>
            <a:pPr algn="ctr"/>
            <a:r>
              <a:rPr lang="zh-CN" altLang="en-US" sz="1600" dirty="0">
                <a:solidFill>
                  <a:srgbClr val="784B23"/>
                </a:solidFill>
                <a:latin typeface="微软雅黑" panose="020B0503020204020204" pitchFamily="34" charset="-122"/>
                <a:ea typeface="微软雅黑" panose="020B0503020204020204" pitchFamily="34" charset="-122"/>
              </a:rPr>
              <a:t>讲师：霏霏老师</a:t>
            </a:r>
            <a:endParaRPr lang="zh-CN" altLang="en-US" sz="1600"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15" name="矩形 14"/>
          <p:cNvSpPr/>
          <p:nvPr/>
        </p:nvSpPr>
        <p:spPr>
          <a:xfrm>
            <a:off x="4200716" y="1633252"/>
            <a:ext cx="4435565" cy="2400657"/>
          </a:xfrm>
          <a:prstGeom prst="rect">
            <a:avLst/>
          </a:prstGeom>
        </p:spPr>
        <p:txBody>
          <a:bodyPr wrap="square">
            <a:spAutoFit/>
          </a:bodyPr>
          <a:lstStyle/>
          <a:p>
            <a:pPr fontAlgn="base">
              <a:lnSpc>
                <a:spcPts val="20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Rectangle:  </a:t>
            </a:r>
            <a:r>
              <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矩形类</a:t>
            </a:r>
            <a:endPar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6" name="矩形 15"/>
          <p:cNvSpPr/>
          <p:nvPr/>
        </p:nvSpPr>
        <p:spPr>
          <a:xfrm>
            <a:off x="4200716" y="4793861"/>
            <a:ext cx="4435565" cy="861774"/>
          </a:xfrm>
          <a:prstGeom prst="rect">
            <a:avLst/>
          </a:prstGeom>
        </p:spPr>
        <p:txBody>
          <a:bodyPr wrap="square">
            <a:spAutoFit/>
          </a:bodyPr>
          <a:lstStyle/>
          <a:p>
            <a:pPr fontAlgn="base">
              <a:lnSpc>
                <a:spcPts val="20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Square(Rectangle):  </a:t>
            </a:r>
            <a:r>
              <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正方形类</a:t>
            </a:r>
            <a:endPar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pass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3" name="文本框 12"/>
          <p:cNvSpPr txBox="1"/>
          <p:nvPr/>
        </p:nvSpPr>
        <p:spPr>
          <a:xfrm>
            <a:off x="3738982" y="435570"/>
            <a:ext cx="5359035"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从矩形类中</a:t>
            </a:r>
            <a:r>
              <a:rPr lang="zh-CN" altLang="en-US" sz="2800" b="1" dirty="0">
                <a:solidFill>
                  <a:srgbClr val="FF0000"/>
                </a:solidFill>
                <a:latin typeface="微软雅黑" panose="020B0503020204020204" pitchFamily="34" charset="-122"/>
                <a:ea typeface="微软雅黑" panose="020B0503020204020204" pitchFamily="34" charset="-122"/>
              </a:rPr>
              <a:t>派生</a:t>
            </a:r>
            <a:r>
              <a:rPr lang="zh-CN" altLang="en-US" sz="2800" b="1" dirty="0">
                <a:solidFill>
                  <a:srgbClr val="784B23"/>
                </a:solidFill>
                <a:latin typeface="微软雅黑" panose="020B0503020204020204" pitchFamily="34" charset="-122"/>
                <a:ea typeface="微软雅黑" panose="020B0503020204020204" pitchFamily="34" charset="-122"/>
              </a:rPr>
              <a:t>正方形类</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39548" y="1036930"/>
            <a:ext cx="2492990" cy="369332"/>
          </a:xfrm>
          <a:prstGeom prst="rect">
            <a:avLst/>
          </a:prstGeom>
          <a:noFill/>
        </p:spPr>
        <p:txBody>
          <a:bodyPr wrap="none" rtlCol="0">
            <a:spAutoFit/>
          </a:bodyPr>
          <a:lstStyle/>
          <a:p>
            <a:r>
              <a:rPr lang="zh-CN" altLang="en-US" dirty="0"/>
              <a:t>派生和继承是一个意思</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5017196" y="737077"/>
            <a:ext cx="3030220" cy="52197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继承搜索</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sp>
        <p:nvSpPr>
          <p:cNvPr id="5" name="对角圆角矩形 4"/>
          <p:cNvSpPr/>
          <p:nvPr/>
        </p:nvSpPr>
        <p:spPr>
          <a:xfrm>
            <a:off x="3115970" y="2433915"/>
            <a:ext cx="1678940" cy="6559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a:t>
            </a:r>
            <a:endParaRPr lang="zh-CN" altLang="en-US" dirty="0"/>
          </a:p>
        </p:txBody>
      </p:sp>
      <p:sp>
        <p:nvSpPr>
          <p:cNvPr id="6" name="对角圆角矩形 5"/>
          <p:cNvSpPr/>
          <p:nvPr/>
        </p:nvSpPr>
        <p:spPr>
          <a:xfrm>
            <a:off x="6029985" y="2433915"/>
            <a:ext cx="1678940" cy="6559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直接</a:t>
            </a:r>
            <a:r>
              <a:rPr lang="zh-CN" altLang="en-US" dirty="0">
                <a:solidFill>
                  <a:srgbClr val="FF0000"/>
                </a:solidFill>
              </a:rPr>
              <a:t>基类</a:t>
            </a:r>
            <a:endParaRPr lang="zh-CN" altLang="en-US" dirty="0">
              <a:solidFill>
                <a:srgbClr val="FF0000"/>
              </a:solidFill>
            </a:endParaRPr>
          </a:p>
        </p:txBody>
      </p:sp>
      <p:sp>
        <p:nvSpPr>
          <p:cNvPr id="7" name="圆角右箭头 6"/>
          <p:cNvSpPr/>
          <p:nvPr/>
        </p:nvSpPr>
        <p:spPr>
          <a:xfrm rot="18720000">
            <a:off x="2904515" y="3120985"/>
            <a:ext cx="454660" cy="83248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虚尾箭头 8"/>
          <p:cNvSpPr/>
          <p:nvPr/>
        </p:nvSpPr>
        <p:spPr>
          <a:xfrm>
            <a:off x="4920005" y="2572345"/>
            <a:ext cx="984885" cy="3790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8949715" y="2434550"/>
            <a:ext cx="1678940" cy="65595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间接基类</a:t>
            </a:r>
            <a:endParaRPr lang="zh-CN" altLang="en-US"/>
          </a:p>
        </p:txBody>
      </p:sp>
      <p:sp>
        <p:nvSpPr>
          <p:cNvPr id="12" name="虚尾箭头 11"/>
          <p:cNvSpPr/>
          <p:nvPr/>
        </p:nvSpPr>
        <p:spPr>
          <a:xfrm>
            <a:off x="7839735" y="2572980"/>
            <a:ext cx="984885" cy="3790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115970" y="4150320"/>
            <a:ext cx="2240280" cy="368300"/>
          </a:xfrm>
          <a:prstGeom prst="rect">
            <a:avLst/>
          </a:prstGeom>
          <a:noFill/>
        </p:spPr>
        <p:txBody>
          <a:bodyPr wrap="none" rtlCol="0">
            <a:spAutoFit/>
          </a:bodyPr>
          <a:lstStyle/>
          <a:p>
            <a:r>
              <a:rPr lang="zh-CN" altLang="en-US" dirty="0"/>
              <a:t>访问类的属性或方法</a:t>
            </a:r>
            <a:endParaRPr lang="zh-CN" altLang="en-US" dirty="0"/>
          </a:p>
        </p:txBody>
      </p:sp>
      <p:sp>
        <p:nvSpPr>
          <p:cNvPr id="14" name="文本框 13"/>
          <p:cNvSpPr txBox="1"/>
          <p:nvPr/>
        </p:nvSpPr>
        <p:spPr>
          <a:xfrm>
            <a:off x="4520626" y="1603500"/>
            <a:ext cx="2011680" cy="645160"/>
          </a:xfrm>
          <a:prstGeom prst="rect">
            <a:avLst/>
          </a:prstGeom>
          <a:noFill/>
        </p:spPr>
        <p:txBody>
          <a:bodyPr wrap="none" rtlCol="0">
            <a:spAutoFit/>
          </a:bodyPr>
          <a:lstStyle/>
          <a:p>
            <a:r>
              <a:rPr lang="zh-CN" altLang="en-US"/>
              <a:t>如果找不到</a:t>
            </a:r>
            <a:endParaRPr lang="zh-CN" altLang="en-US"/>
          </a:p>
          <a:p>
            <a:r>
              <a:rPr lang="zh-CN" altLang="en-US"/>
              <a:t>转到其父类中查找</a:t>
            </a:r>
            <a:endParaRPr lang="zh-CN" altLang="en-US"/>
          </a:p>
        </p:txBody>
      </p:sp>
      <p:sp>
        <p:nvSpPr>
          <p:cNvPr id="15" name="文本框 14"/>
          <p:cNvSpPr txBox="1"/>
          <p:nvPr/>
        </p:nvSpPr>
        <p:spPr>
          <a:xfrm>
            <a:off x="7265670" y="1577550"/>
            <a:ext cx="2697480" cy="645160"/>
          </a:xfrm>
          <a:prstGeom prst="rect">
            <a:avLst/>
          </a:prstGeom>
          <a:noFill/>
        </p:spPr>
        <p:txBody>
          <a:bodyPr wrap="none" rtlCol="0">
            <a:spAutoFit/>
          </a:bodyPr>
          <a:lstStyle/>
          <a:p>
            <a:r>
              <a:rPr lang="zh-CN" altLang="en-US" dirty="0"/>
              <a:t>如果再找不到</a:t>
            </a:r>
            <a:endParaRPr lang="zh-CN" altLang="en-US" dirty="0"/>
          </a:p>
          <a:p>
            <a:r>
              <a:rPr lang="zh-CN" altLang="en-US" dirty="0"/>
              <a:t>转到其父类的父类中查找</a:t>
            </a:r>
            <a:endParaRPr lang="zh-CN" altLang="en-US" dirty="0"/>
          </a:p>
        </p:txBody>
      </p:sp>
      <p:sp>
        <p:nvSpPr>
          <p:cNvPr id="16" name="矩形 15"/>
          <p:cNvSpPr/>
          <p:nvPr/>
        </p:nvSpPr>
        <p:spPr>
          <a:xfrm>
            <a:off x="4090299" y="4853100"/>
            <a:ext cx="4358005" cy="583565"/>
          </a:xfrm>
          <a:prstGeom prst="rect">
            <a:avLst/>
          </a:prstGeom>
          <a:noFill/>
          <a:ln>
            <a:noFill/>
          </a:ln>
        </p:spPr>
        <p:txBody>
          <a:bodyPr wrap="none" rtlCol="0" anchor="t">
            <a:spAutoFit/>
          </a:bodyPr>
          <a:lstStyle/>
          <a:p>
            <a:pPr algn="ct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不是变量空间的复制 ！</a:t>
            </a:r>
            <a:endPar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52465" y="721158"/>
            <a:ext cx="3037063"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思  考</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8917343" y="2243545"/>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1407606" y="2125942"/>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334328" y="2766363"/>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7829377" y="2184279"/>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9891011" y="3729446"/>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046210" y="2539879"/>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371243" y="2774829"/>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156277" y="3238379"/>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067628" y="3005004"/>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7809769" y="3543210"/>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8030672" y="2937264"/>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115403" y="2998407"/>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616777" y="2467912"/>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540827" y="4021545"/>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495449" y="2390980"/>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8843261" y="3875496"/>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7943678" y="4231096"/>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558644" y="4487082"/>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640569" y="4227169"/>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539194" y="2177718"/>
            <a:ext cx="4434840" cy="1015663"/>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正方形类继承矩形类之后，要求正方类在实例化的时候就判断是否满足正方形邻边相等的要求呢？</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51" grpId="0" bldLvl="0" animBg="1"/>
      <p:bldP spid="52" grpId="0" bldLvl="0" animBg="1"/>
      <p:bldP spid="53" grpId="0" bldLvl="0" animBg="1"/>
      <p:bldP spid="62" grpId="0" bldLvl="0" animBg="1"/>
      <p:bldP spid="63" grpId="0" bldLvl="0" animBg="1"/>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5086066" y="993453"/>
            <a:ext cx="3495370"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重用父类的 </a:t>
            </a:r>
            <a:r>
              <a:rPr lang="en-US" altLang="zh-CN" sz="2800" b="1" dirty="0">
                <a:solidFill>
                  <a:srgbClr val="FF0000"/>
                </a:solidFill>
                <a:latin typeface="微软雅黑" panose="020B0503020204020204" pitchFamily="34" charset="-122"/>
                <a:ea typeface="微软雅黑" panose="020B0503020204020204" pitchFamily="34" charset="-122"/>
              </a:rPr>
              <a:t>__init__</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879593" y="2054265"/>
            <a:ext cx="6502489" cy="1541897"/>
          </a:xfrm>
          <a:prstGeom prst="rect">
            <a:avLst/>
          </a:prstGeom>
        </p:spPr>
        <p:txBody>
          <a:bodyPr wrap="square">
            <a:spAutoFit/>
          </a:bodyPr>
          <a:lstStyle/>
          <a:p>
            <a:pPr fontAlgn="base">
              <a:lnSpc>
                <a:spcPts val="20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Square(Rectangle):  </a:t>
            </a:r>
            <a:r>
              <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正方形类</a:t>
            </a:r>
            <a:endPar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a:solidFill>
                  <a:srgbClr val="FFC000"/>
                </a:solidFill>
                <a:latin typeface="微软雅黑" panose="020B0503020204020204" pitchFamily="34" charset="-122"/>
                <a:ea typeface="微软雅黑" panose="020B0503020204020204" pitchFamily="34" charset="-122"/>
                <a:sym typeface="方正姚体" panose="02010601030101010101" pitchFamily="2" charset="-122"/>
              </a:rPr>
              <a:t>self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length, width):</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if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dirty="0">
                <a:latin typeface="微软雅黑" panose="020B0503020204020204" pitchFamily="34" charset="-122"/>
                <a:ea typeface="微软雅黑" panose="020B0503020204020204" pitchFamily="34" charset="-122"/>
                <a:sym typeface="方正姚体" panose="02010601030101010101" pitchFamily="2" charset="-122"/>
              </a:rPr>
              <a:t>length == width</a:t>
            </a:r>
            <a:r>
              <a:rPr lang="zh-CN" altLang="en-US"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500"/>
              </a:lnSpc>
              <a:spcBef>
                <a:spcPct val="0"/>
              </a:spcBef>
              <a:spcAft>
                <a:spcPct val="0"/>
              </a:spcAft>
            </a:pPr>
            <a:r>
              <a:rPr lang="en-US" altLang="zh-CN"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Rectangle.__init__(</a:t>
            </a:r>
            <a:r>
              <a:rPr lang="en-US" altLang="zh-CN" b="1" dirty="0">
                <a:solidFill>
                  <a:srgbClr val="FFC000"/>
                </a:solidFill>
                <a:latin typeface="微软雅黑" panose="020B0503020204020204" pitchFamily="34" charset="-122"/>
                <a:ea typeface="微软雅黑" panose="020B0503020204020204" pitchFamily="34" charset="-122"/>
                <a:sym typeface="方正姚体" panose="02010601030101010101" pitchFamily="2" charset="-122"/>
              </a:rPr>
              <a:t>self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length, width)</a:t>
            </a:r>
            <a:endParaRPr lang="en-US" altLang="zh-CN"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 name="箭头: 上 1"/>
          <p:cNvSpPr/>
          <p:nvPr/>
        </p:nvSpPr>
        <p:spPr>
          <a:xfrm>
            <a:off x="7130837" y="3596163"/>
            <a:ext cx="184363" cy="10243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72367" y="4652209"/>
            <a:ext cx="7109639" cy="1077218"/>
          </a:xfrm>
          <a:prstGeom prst="rect">
            <a:avLst/>
          </a:prstGeom>
          <a:noFill/>
        </p:spPr>
        <p:txBody>
          <a:bodyPr wrap="square" lIns="91440" tIns="45720" rIns="91440" bIns="45720">
            <a:spAutoFit/>
          </a:bodyPr>
          <a:lstStyle/>
          <a:p>
            <a:pPr algn="ctr"/>
            <a:r>
              <a:rPr lang="zh-CN" altLang="en-US" sz="3200" b="0" cap="none" spc="0" dirty="0">
                <a:ln w="0"/>
                <a:solidFill>
                  <a:srgbClr val="00B0F0"/>
                </a:solidFill>
                <a:effectLst>
                  <a:reflection blurRad="6350" stA="53000" endA="300" endPos="35500" dir="5400000" sy="-90000" algn="bl" rotWithShape="0"/>
                </a:effectLst>
              </a:rPr>
              <a:t>这个 </a:t>
            </a:r>
            <a:r>
              <a:rPr lang="en-US" altLang="zh-CN" sz="3200" b="0" cap="none" spc="0" dirty="0">
                <a:ln w="0"/>
                <a:solidFill>
                  <a:srgbClr val="FFC000"/>
                </a:solidFill>
                <a:effectLst>
                  <a:reflection blurRad="6350" stA="53000" endA="300" endPos="35500" dir="5400000" sy="-90000" algn="bl" rotWithShape="0"/>
                </a:effectLst>
              </a:rPr>
              <a:t>self</a:t>
            </a:r>
            <a:r>
              <a:rPr lang="en-US" altLang="zh-CN" sz="3200" b="0" cap="none" spc="0" dirty="0">
                <a:ln w="0"/>
                <a:solidFill>
                  <a:srgbClr val="00B0F0"/>
                </a:solidFill>
                <a:effectLst>
                  <a:reflection blurRad="6350" stA="53000" endA="300" endPos="35500" dir="5400000" sy="-90000" algn="bl" rotWithShape="0"/>
                </a:effectLst>
              </a:rPr>
              <a:t> </a:t>
            </a:r>
            <a:r>
              <a:rPr lang="zh-CN" altLang="en-US" sz="3200" b="0" cap="none" spc="0" dirty="0">
                <a:ln w="0"/>
                <a:solidFill>
                  <a:srgbClr val="00B0F0"/>
                </a:solidFill>
                <a:effectLst>
                  <a:reflection blurRad="6350" stA="53000" endA="300" endPos="35500" dir="5400000" sy="-90000" algn="bl" rotWithShape="0"/>
                </a:effectLst>
              </a:rPr>
              <a:t>是正方形类的实例</a:t>
            </a:r>
            <a:endParaRPr lang="en-US" altLang="zh-CN" sz="3200" b="0" cap="none" spc="0" dirty="0">
              <a:ln w="0"/>
              <a:solidFill>
                <a:srgbClr val="00B0F0"/>
              </a:solidFill>
              <a:effectLst>
                <a:reflection blurRad="6350" stA="53000" endA="300" endPos="35500" dir="5400000" sy="-90000" algn="bl" rotWithShape="0"/>
              </a:effectLst>
            </a:endParaRPr>
          </a:p>
          <a:p>
            <a:pPr algn="ctr"/>
            <a:r>
              <a:rPr lang="zh-CN" altLang="en-US" sz="3200" dirty="0">
                <a:ln w="0"/>
                <a:solidFill>
                  <a:srgbClr val="00B0F0"/>
                </a:solidFill>
                <a:effectLst>
                  <a:reflection blurRad="6350" stA="53000" endA="300" endPos="35500" dir="5400000" sy="-90000" algn="bl" rotWithShape="0"/>
                </a:effectLst>
              </a:rPr>
              <a:t>不是矩形类的实例</a:t>
            </a:r>
            <a:endParaRPr lang="zh-CN" altLang="en-US" sz="3200" b="0" cap="none" spc="0" dirty="0">
              <a:ln w="0"/>
              <a:solidFill>
                <a:srgbClr val="00B0F0"/>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756516" y="1150076"/>
            <a:ext cx="4026569"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顶级基类 </a:t>
            </a:r>
            <a:r>
              <a:rPr lang="en-US" altLang="zh-CN" sz="2800" b="1" dirty="0">
                <a:solidFill>
                  <a:srgbClr val="784B23"/>
                </a:solidFill>
                <a:latin typeface="微软雅黑" panose="020B0503020204020204" pitchFamily="34" charset="-122"/>
                <a:ea typeface="微软雅黑" panose="020B0503020204020204" pitchFamily="34" charset="-122"/>
              </a:rPr>
              <a:t>object</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570470" y="1969665"/>
            <a:ext cx="2149611" cy="770895"/>
          </a:xfrm>
          <a:prstGeom prst="rect">
            <a:avLst/>
          </a:prstGeom>
        </p:spPr>
      </p:pic>
      <p:pic>
        <p:nvPicPr>
          <p:cNvPr id="6" name="图片 5"/>
          <p:cNvPicPr>
            <a:picLocks noChangeAspect="1"/>
          </p:cNvPicPr>
          <p:nvPr/>
        </p:nvPicPr>
        <p:blipFill>
          <a:blip r:embed="rId2"/>
          <a:stretch>
            <a:fillRect/>
          </a:stretch>
        </p:blipFill>
        <p:spPr>
          <a:xfrm>
            <a:off x="6995740" y="1969664"/>
            <a:ext cx="3083580" cy="770895"/>
          </a:xfrm>
          <a:prstGeom prst="rect">
            <a:avLst/>
          </a:prstGeom>
        </p:spPr>
      </p:pic>
      <p:sp>
        <p:nvSpPr>
          <p:cNvPr id="15" name="文本框 14"/>
          <p:cNvSpPr txBox="1"/>
          <p:nvPr/>
        </p:nvSpPr>
        <p:spPr>
          <a:xfrm>
            <a:off x="4756518" y="3297093"/>
            <a:ext cx="4026569" cy="523220"/>
          </a:xfrm>
          <a:prstGeom prst="rect">
            <a:avLst/>
          </a:prstGeom>
          <a:noFill/>
        </p:spPr>
        <p:txBody>
          <a:bodyPr wrap="square" rtlCol="0">
            <a:spAutoFit/>
          </a:bodyPr>
          <a:lstStyle/>
          <a:p>
            <a:pPr algn="ctr"/>
            <a:r>
              <a:rPr lang="en-US" altLang="zh-CN" sz="2800" b="1" dirty="0">
                <a:solidFill>
                  <a:srgbClr val="784B23"/>
                </a:solidFill>
                <a:latin typeface="微软雅黑" panose="020B0503020204020204" pitchFamily="34" charset="-122"/>
                <a:ea typeface="微软雅黑" panose="020B0503020204020204" pitchFamily="34" charset="-122"/>
              </a:rPr>
              <a:t>__bases__ </a:t>
            </a:r>
            <a:r>
              <a:rPr lang="zh-CN" altLang="en-US" sz="2800" b="1" dirty="0">
                <a:solidFill>
                  <a:srgbClr val="784B23"/>
                </a:solidFill>
                <a:latin typeface="微软雅黑" panose="020B0503020204020204" pitchFamily="34" charset="-122"/>
                <a:ea typeface="微软雅黑" panose="020B0503020204020204" pitchFamily="34" charset="-122"/>
              </a:rPr>
              <a:t>特殊属性</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sp>
        <p:nvSpPr>
          <p:cNvPr id="9" name="矩形 8"/>
          <p:cNvSpPr/>
          <p:nvPr/>
        </p:nvSpPr>
        <p:spPr>
          <a:xfrm>
            <a:off x="3767131" y="5226243"/>
            <a:ext cx="6457217" cy="584775"/>
          </a:xfrm>
          <a:prstGeom prst="rect">
            <a:avLst/>
          </a:prstGeom>
          <a:noFill/>
        </p:spPr>
        <p:txBody>
          <a:bodyPr wrap="none" lIns="91440" tIns="45720" rIns="91440" bIns="45720">
            <a:spAutoFit/>
          </a:bodyPr>
          <a:lstStyle/>
          <a:p>
            <a:pPr algn="ctr"/>
            <a:r>
              <a:rPr lang="zh-CN" altLang="en-US" sz="3200" b="1" cap="none" spc="0" dirty="0">
                <a:solidFill>
                  <a:srgbClr val="FF0000"/>
                </a:solidFill>
                <a:effectLst>
                  <a:outerShdw blurRad="38100" dist="19050" dir="2700000" algn="tl" rotWithShape="0">
                    <a:schemeClr val="dk1">
                      <a:lumMod val="50000"/>
                      <a:alpha val="40000"/>
                    </a:schemeClr>
                  </a:outerShdw>
                </a:effectLst>
              </a:rPr>
              <a:t>思考</a:t>
            </a:r>
            <a:r>
              <a:rPr lang="zh-CN" altLang="en-US" sz="32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：为什么返回的是一个元祖 ？</a:t>
            </a:r>
            <a:endParaRPr lang="zh-CN" altLang="en-US" sz="3200" b="1" cap="none" spc="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5122857" y="4146489"/>
            <a:ext cx="2665153" cy="646331"/>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Square. __bases__</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Rectangle. __bases__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继承</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679592" y="2798521"/>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1928011" y="3003980"/>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626024" y="3007722"/>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a:t>
            </a: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继承的概念和使用方法</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3" name="Oval 87"/>
          <p:cNvSpPr/>
          <p:nvPr/>
        </p:nvSpPr>
        <p:spPr bwMode="auto">
          <a:xfrm>
            <a:off x="1679592" y="3767770"/>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24" name="Oval 91"/>
          <p:cNvSpPr/>
          <p:nvPr/>
        </p:nvSpPr>
        <p:spPr bwMode="auto">
          <a:xfrm>
            <a:off x="1679592" y="4763047"/>
            <a:ext cx="764860" cy="7650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26" name="Freeform 39"/>
          <p:cNvSpPr>
            <a:spLocks noChangeArrowheads="1"/>
          </p:cNvSpPr>
          <p:nvPr/>
        </p:nvSpPr>
        <p:spPr bwMode="auto">
          <a:xfrm>
            <a:off x="1899754" y="3975668"/>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21"/>
          <p:cNvSpPr>
            <a:spLocks noChangeArrowheads="1"/>
          </p:cNvSpPr>
          <p:nvPr/>
        </p:nvSpPr>
        <p:spPr bwMode="auto">
          <a:xfrm>
            <a:off x="1817209" y="5023989"/>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矩形 27"/>
          <p:cNvSpPr/>
          <p:nvPr/>
        </p:nvSpPr>
        <p:spPr>
          <a:xfrm>
            <a:off x="2605064" y="3978380"/>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 </a:t>
            </a: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继承搜索</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9" name="矩形 28"/>
          <p:cNvSpPr/>
          <p:nvPr/>
        </p:nvSpPr>
        <p:spPr>
          <a:xfrm>
            <a:off x="2626024" y="4973620"/>
            <a:ext cx="2994620" cy="273216"/>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zh-CN" sz="1200" dirty="0">
                <a:latin typeface="微软雅黑" panose="020B0503020204020204" pitchFamily="34" charset="-122"/>
                <a:ea typeface="微软雅黑" panose="020B0503020204020204" pitchFamily="34" charset="-122"/>
                <a:sym typeface="方正姚体" panose="02010601030101010101" pitchFamily="2" charset="-122"/>
              </a:rPr>
              <a:t>object </a:t>
            </a: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基类</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2"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1000"/>
                                        <p:tgtEl>
                                          <p:spTgt spid="11"/>
                                        </p:tgtEl>
                                      </p:cBhvr>
                                    </p:animEffect>
                                    <p:anim calcmode="lin" valueType="num">
                                      <p:cBhvr>
                                        <p:cTn id="79" dur="1000" fill="hold"/>
                                        <p:tgtEl>
                                          <p:spTgt spid="11"/>
                                        </p:tgtEl>
                                        <p:attrNameLst>
                                          <p:attrName>ppt_x</p:attrName>
                                        </p:attrNameLst>
                                      </p:cBhvr>
                                      <p:tavLst>
                                        <p:tav tm="0">
                                          <p:val>
                                            <p:strVal val="#ppt_x"/>
                                          </p:val>
                                        </p:tav>
                                        <p:tav tm="100000">
                                          <p:val>
                                            <p:strVal val="#ppt_x"/>
                                          </p:val>
                                        </p:tav>
                                      </p:tavLst>
                                    </p:anim>
                                    <p:anim calcmode="lin" valueType="num">
                                      <p:cBhvr>
                                        <p:cTn id="80" dur="1000" fill="hold"/>
                                        <p:tgtEl>
                                          <p:spTgt spid="11"/>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childTnLst>
                          </p:cTn>
                        </p:par>
                        <p:par>
                          <p:cTn id="85" fill="hold">
                            <p:stCondLst>
                              <p:cond delay="3000"/>
                            </p:stCondLst>
                            <p:childTnLst>
                              <p:par>
                                <p:cTn id="86" presetID="53" presetClass="entr" presetSubtype="16"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p:cTn id="88" dur="500" fill="hold"/>
                                        <p:tgtEl>
                                          <p:spTgt spid="23"/>
                                        </p:tgtEl>
                                        <p:attrNameLst>
                                          <p:attrName>ppt_w</p:attrName>
                                        </p:attrNameLst>
                                      </p:cBhvr>
                                      <p:tavLst>
                                        <p:tav tm="0">
                                          <p:val>
                                            <p:fltVal val="0"/>
                                          </p:val>
                                        </p:tav>
                                        <p:tav tm="100000">
                                          <p:val>
                                            <p:strVal val="#ppt_w"/>
                                          </p:val>
                                        </p:tav>
                                      </p:tavLst>
                                    </p:anim>
                                    <p:anim calcmode="lin" valueType="num">
                                      <p:cBhvr>
                                        <p:cTn id="89" dur="500" fill="hold"/>
                                        <p:tgtEl>
                                          <p:spTgt spid="23"/>
                                        </p:tgtEl>
                                        <p:attrNameLst>
                                          <p:attrName>ppt_h</p:attrName>
                                        </p:attrNameLst>
                                      </p:cBhvr>
                                      <p:tavLst>
                                        <p:tav tm="0">
                                          <p:val>
                                            <p:fltVal val="0"/>
                                          </p:val>
                                        </p:tav>
                                        <p:tav tm="100000">
                                          <p:val>
                                            <p:strVal val="#ppt_h"/>
                                          </p:val>
                                        </p:tav>
                                      </p:tavLst>
                                    </p:anim>
                                    <p:animEffect transition="in" filter="fade">
                                      <p:cBhvr>
                                        <p:cTn id="90" dur="500"/>
                                        <p:tgtEl>
                                          <p:spTgt spid="2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p:cTn id="93" dur="500" fill="hold"/>
                                        <p:tgtEl>
                                          <p:spTgt spid="26"/>
                                        </p:tgtEl>
                                        <p:attrNameLst>
                                          <p:attrName>ppt_w</p:attrName>
                                        </p:attrNameLst>
                                      </p:cBhvr>
                                      <p:tavLst>
                                        <p:tav tm="0">
                                          <p:val>
                                            <p:fltVal val="0"/>
                                          </p:val>
                                        </p:tav>
                                        <p:tav tm="100000">
                                          <p:val>
                                            <p:strVal val="#ppt_w"/>
                                          </p:val>
                                        </p:tav>
                                      </p:tavLst>
                                    </p:anim>
                                    <p:anim calcmode="lin" valueType="num">
                                      <p:cBhvr>
                                        <p:cTn id="94" dur="500" fill="hold"/>
                                        <p:tgtEl>
                                          <p:spTgt spid="26"/>
                                        </p:tgtEl>
                                        <p:attrNameLst>
                                          <p:attrName>ppt_h</p:attrName>
                                        </p:attrNameLst>
                                      </p:cBhvr>
                                      <p:tavLst>
                                        <p:tav tm="0">
                                          <p:val>
                                            <p:fltVal val="0"/>
                                          </p:val>
                                        </p:tav>
                                        <p:tav tm="100000">
                                          <p:val>
                                            <p:strVal val="#ppt_h"/>
                                          </p:val>
                                        </p:tav>
                                      </p:tavLst>
                                    </p:anim>
                                    <p:animEffect transition="in" filter="fade">
                                      <p:cBhvr>
                                        <p:cTn id="95" dur="500"/>
                                        <p:tgtEl>
                                          <p:spTgt spid="26"/>
                                        </p:tgtEl>
                                      </p:cBhvr>
                                    </p:animEffect>
                                  </p:childTnLst>
                                </p:cTn>
                              </p:par>
                            </p:childTnLst>
                          </p:cTn>
                        </p:par>
                        <p:par>
                          <p:cTn id="96" fill="hold">
                            <p:stCondLst>
                              <p:cond delay="3500"/>
                            </p:stCondLst>
                            <p:childTnLst>
                              <p:par>
                                <p:cTn id="97" presetID="53" presetClass="entr" presetSubtype="16"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p:cTn id="99" dur="500" fill="hold"/>
                                        <p:tgtEl>
                                          <p:spTgt spid="24"/>
                                        </p:tgtEl>
                                        <p:attrNameLst>
                                          <p:attrName>ppt_w</p:attrName>
                                        </p:attrNameLst>
                                      </p:cBhvr>
                                      <p:tavLst>
                                        <p:tav tm="0">
                                          <p:val>
                                            <p:fltVal val="0"/>
                                          </p:val>
                                        </p:tav>
                                        <p:tav tm="100000">
                                          <p:val>
                                            <p:strVal val="#ppt_w"/>
                                          </p:val>
                                        </p:tav>
                                      </p:tavLst>
                                    </p:anim>
                                    <p:anim calcmode="lin" valueType="num">
                                      <p:cBhvr>
                                        <p:cTn id="100" dur="500" fill="hold"/>
                                        <p:tgtEl>
                                          <p:spTgt spid="24"/>
                                        </p:tgtEl>
                                        <p:attrNameLst>
                                          <p:attrName>ppt_h</p:attrName>
                                        </p:attrNameLst>
                                      </p:cBhvr>
                                      <p:tavLst>
                                        <p:tav tm="0">
                                          <p:val>
                                            <p:fltVal val="0"/>
                                          </p:val>
                                        </p:tav>
                                        <p:tav tm="100000">
                                          <p:val>
                                            <p:strVal val="#ppt_h"/>
                                          </p:val>
                                        </p:tav>
                                      </p:tavLst>
                                    </p:anim>
                                    <p:animEffect transition="in" filter="fade">
                                      <p:cBhvr>
                                        <p:cTn id="101" dur="500"/>
                                        <p:tgtEl>
                                          <p:spTgt spid="24"/>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Effect transition="in" filter="fade">
                                      <p:cBhvr>
                                        <p:cTn id="106" dur="500"/>
                                        <p:tgtEl>
                                          <p:spTgt spid="2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500"/>
                                        <p:tgtEl>
                                          <p:spTgt spid="2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3" grpId="0" animBg="1"/>
      <p:bldP spid="24" grpId="0" animBg="1"/>
      <p:bldP spid="26" grpId="0" animBg="1"/>
      <p:bldP spid="27" grpId="0" animBg="1"/>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574146" y="2443326"/>
            <a:ext cx="4215438"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TWO</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多继承</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78406" y="1973162"/>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14" name="Group 129"/>
          <p:cNvGrpSpPr/>
          <p:nvPr/>
        </p:nvGrpSpPr>
        <p:grpSpPr>
          <a:xfrm>
            <a:off x="878406" y="3643796"/>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035817" y="1813522"/>
            <a:ext cx="4204936" cy="830997"/>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刚才</a:t>
            </a:r>
            <a:r>
              <a:rPr lang="en-US" altLang="en-US" sz="1600" b="1" dirty="0">
                <a:solidFill>
                  <a:schemeClr val="bg2">
                    <a:lumMod val="25000"/>
                  </a:schemeClr>
                </a:solidFill>
                <a:latin typeface="微软雅黑" panose="020B0503020204020204" pitchFamily="34" charset="-122"/>
                <a:ea typeface="微软雅黑" panose="020B0503020204020204" pitchFamily="34" charset="-122"/>
              </a:rPr>
              <a:t>讲到了继承，一个类可以继承一个类，继承之后可以</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使用父类的方法和属性</a:t>
            </a:r>
            <a:r>
              <a:rPr lang="en-US" altLang="en-US" sz="1600" b="1" dirty="0">
                <a:solidFill>
                  <a:schemeClr val="bg2">
                    <a:lumMod val="25000"/>
                  </a:schemeClr>
                </a:solidFill>
                <a:latin typeface="微软雅黑" panose="020B0503020204020204" pitchFamily="34" charset="-122"/>
                <a:ea typeface="微软雅黑" panose="020B0503020204020204" pitchFamily="34" charset="-122"/>
              </a:rPr>
              <a:t>，那一个类可以继承多个类</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吗？</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2035817" y="3657545"/>
            <a:ext cx="4204936" cy="830997"/>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如果可以继承多个类的话，那如果两个父类中有一样的方法的情况下，子类继承哪一个呢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10000"/>
                            </p:stCondLst>
                            <p:childTnLst>
                              <p:par>
                                <p:cTn id="116" presetID="10" presetClass="entr" presetSubtype="0" fill="hold" grpId="0" nodeType="after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623658" y="1387987"/>
            <a:ext cx="2926359" cy="4516621"/>
          </a:xfrm>
          <a:prstGeom prst="rect">
            <a:avLst/>
          </a:prstGeom>
        </p:spPr>
        <p:txBody>
          <a:bodyPr wrap="square">
            <a:spAutoFit/>
          </a:bodyPr>
          <a:lstStyle/>
          <a:p>
            <a:pPr fontAlgn="base">
              <a:lnSpc>
                <a:spcPts val="1500"/>
              </a:lnSpc>
              <a:spcBef>
                <a:spcPct val="0"/>
              </a:spcBef>
              <a:spcAft>
                <a:spcPct val="0"/>
              </a:spcAft>
            </a:pPr>
            <a:r>
              <a:rPr lang="en-US" altLang="zh-CN" b="1" dirty="0">
                <a:solidFill>
                  <a:srgbClr val="00B050"/>
                </a:solidFill>
              </a:rPr>
              <a:t>class</a:t>
            </a:r>
            <a:r>
              <a:rPr lang="en-US" altLang="zh-CN" b="1" dirty="0"/>
              <a:t> 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Base')</a:t>
            </a:r>
            <a:br>
              <a:rPr lang="en-US" altLang="zh-CN" b="1" dirty="0"/>
            </a:br>
            <a:br>
              <a:rPr lang="en-US" altLang="zh-CN" b="1" dirty="0"/>
            </a:br>
            <a:br>
              <a:rPr lang="en-US" altLang="zh-CN" b="1" dirty="0"/>
            </a:br>
            <a:r>
              <a:rPr lang="en-US" altLang="zh-CN" b="1" dirty="0">
                <a:solidFill>
                  <a:srgbClr val="00B050"/>
                </a:solidFill>
              </a:rPr>
              <a:t>class</a:t>
            </a:r>
            <a:r>
              <a:rPr lang="en-US" altLang="zh-CN" b="1" dirty="0"/>
              <a:t> A(Base):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A')</a:t>
            </a:r>
            <a:br>
              <a:rPr lang="en-US" altLang="zh-CN" b="1" dirty="0"/>
            </a:br>
            <a:br>
              <a:rPr lang="en-US" altLang="zh-CN" b="1" dirty="0"/>
            </a:br>
            <a:br>
              <a:rPr lang="en-US" altLang="zh-CN" b="1" dirty="0"/>
            </a:br>
            <a:r>
              <a:rPr lang="en-US" altLang="zh-CN" b="1" dirty="0">
                <a:solidFill>
                  <a:srgbClr val="00B050"/>
                </a:solidFill>
              </a:rPr>
              <a:t>class</a:t>
            </a:r>
            <a:r>
              <a:rPr lang="en-US" altLang="zh-CN" b="1" dirty="0"/>
              <a:t> B(Base):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t>
            </a:r>
            <a:br>
              <a:rPr lang="en-US" altLang="zh-CN" b="1" dirty="0"/>
            </a:br>
            <a:br>
              <a:rPr lang="en-US" altLang="zh-CN" b="1" dirty="0"/>
            </a:br>
            <a:br>
              <a:rPr lang="en-US" altLang="zh-CN" b="1" dirty="0"/>
            </a:br>
            <a:r>
              <a:rPr lang="en-US" altLang="zh-CN" b="1" dirty="0">
                <a:solidFill>
                  <a:srgbClr val="00B050"/>
                </a:solidFill>
              </a:rPr>
              <a:t>class</a:t>
            </a:r>
            <a:r>
              <a:rPr lang="en-US" altLang="zh-CN" b="1" dirty="0"/>
              <a:t> C(A, B):</a:t>
            </a:r>
            <a:br>
              <a:rPr lang="en-US" altLang="zh-CN" b="1" dirty="0"/>
            </a:br>
            <a:r>
              <a:rPr lang="en-US" altLang="zh-CN" b="1" dirty="0"/>
              <a:t>    </a:t>
            </a:r>
            <a:r>
              <a:rPr lang="en-US" altLang="en-US" b="1" dirty="0">
                <a:solidFill>
                  <a:srgbClr val="00B050"/>
                </a:solidFill>
              </a:rPr>
              <a:t>pass</a:t>
            </a:r>
            <a:br>
              <a:rPr lang="en-US" altLang="zh-CN" b="1" dirty="0"/>
            </a:br>
            <a:br>
              <a:rPr lang="en-US" altLang="zh-CN" b="1" dirty="0"/>
            </a:br>
            <a:br>
              <a:rPr lang="en-US" altLang="zh-CN" b="1" dirty="0"/>
            </a:br>
            <a:r>
              <a:rPr lang="en-US" altLang="zh-CN" b="1" dirty="0"/>
              <a:t>c = C()</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 name="矩形 2"/>
          <p:cNvSpPr/>
          <p:nvPr/>
        </p:nvSpPr>
        <p:spPr>
          <a:xfrm>
            <a:off x="8346084" y="1196592"/>
            <a:ext cx="1508746" cy="923330"/>
          </a:xfrm>
          <a:prstGeom prst="rect">
            <a:avLst/>
          </a:prstGeom>
          <a:noFill/>
        </p:spPr>
        <p:txBody>
          <a:bodyPr wrap="none" lIns="91440" tIns="45720" rIns="91440" bIns="45720">
            <a:spAutoFit/>
          </a:bodyPr>
          <a:lstStyle/>
          <a:p>
            <a:pPr algn="ctr"/>
            <a:r>
              <a:rPr lang="en-US" altLang="en-US" sz="5400" dirty="0">
                <a:ln w="0"/>
                <a:solidFill>
                  <a:schemeClr val="accent1"/>
                </a:solidFill>
                <a:effectLst>
                  <a:outerShdw blurRad="38100" dist="25400" dir="5400000" algn="ctr" rotWithShape="0">
                    <a:srgbClr val="6E747A">
                      <a:alpha val="43000"/>
                    </a:srgbClr>
                  </a:outerShdw>
                </a:effectLst>
              </a:rPr>
              <a:t>Base</a:t>
            </a:r>
            <a:endParaRPr lang="en-US" altLang="en-US" sz="5400"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7741431" y="2603659"/>
            <a:ext cx="604653" cy="923330"/>
          </a:xfrm>
          <a:prstGeom prst="rect">
            <a:avLst/>
          </a:prstGeom>
          <a:noFill/>
        </p:spPr>
        <p:txBody>
          <a:bodyPr wrap="none" lIns="91440" tIns="45720" rIns="91440" bIns="45720">
            <a:spAutoFit/>
          </a:bodyPr>
          <a:lstStyle/>
          <a:p>
            <a:pPr algn="ctr"/>
            <a:r>
              <a:rPr lang="en-US"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矩形 5"/>
          <p:cNvSpPr/>
          <p:nvPr/>
        </p:nvSpPr>
        <p:spPr>
          <a:xfrm>
            <a:off x="9949174" y="2606007"/>
            <a:ext cx="572593" cy="923330"/>
          </a:xfrm>
          <a:prstGeom prst="rect">
            <a:avLst/>
          </a:prstGeom>
          <a:noFill/>
        </p:spPr>
        <p:txBody>
          <a:bodyPr wrap="none" lIns="91440" tIns="45720" rIns="91440" bIns="45720">
            <a:spAutoFit/>
          </a:bodyPr>
          <a:lstStyle/>
          <a:p>
            <a:pPr algn="ctr"/>
            <a:r>
              <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矩形 6"/>
          <p:cNvSpPr/>
          <p:nvPr/>
        </p:nvSpPr>
        <p:spPr>
          <a:xfrm>
            <a:off x="8824580" y="4092193"/>
            <a:ext cx="551754" cy="923330"/>
          </a:xfrm>
          <a:prstGeom prst="rect">
            <a:avLst/>
          </a:prstGeom>
          <a:noFill/>
        </p:spPr>
        <p:txBody>
          <a:bodyPr wrap="none" lIns="91440" tIns="45720" rIns="91440" bIns="45720">
            <a:spAutoFit/>
          </a:bodyPr>
          <a:lstStyle/>
          <a:p>
            <a:pPr algn="ctr"/>
            <a:r>
              <a:rPr lang="en-US" altLang="en-US" sz="5400" b="1" cap="none" spc="0" dirty="0">
                <a:ln w="22225">
                  <a:solidFill>
                    <a:schemeClr val="accent2"/>
                  </a:solidFill>
                  <a:prstDash val="solid"/>
                </a:ln>
                <a:solidFill>
                  <a:schemeClr val="accent2">
                    <a:lumMod val="40000"/>
                    <a:lumOff val="60000"/>
                  </a:schemeClr>
                </a:solidFill>
                <a:effectLst/>
              </a:rPr>
              <a:t>C</a:t>
            </a:r>
            <a:endParaRPr lang="en-US" altLang="en-US" sz="5400" b="1" cap="none" spc="0" dirty="0">
              <a:ln w="22225">
                <a:solidFill>
                  <a:schemeClr val="accent2"/>
                </a:solidFill>
                <a:prstDash val="solid"/>
              </a:ln>
              <a:solidFill>
                <a:schemeClr val="accent2">
                  <a:lumMod val="40000"/>
                  <a:lumOff val="60000"/>
                </a:schemeClr>
              </a:solidFill>
              <a:effectLst/>
            </a:endParaRPr>
          </a:p>
        </p:txBody>
      </p:sp>
      <p:cxnSp>
        <p:nvCxnSpPr>
          <p:cNvPr id="37" name="直线箭头连接符 36"/>
          <p:cNvCxnSpPr/>
          <p:nvPr/>
        </p:nvCxnSpPr>
        <p:spPr>
          <a:xfrm flipV="1">
            <a:off x="8090145" y="2121054"/>
            <a:ext cx="1005899" cy="535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直线箭头连接符 38"/>
          <p:cNvCxnSpPr>
            <a:stCxn id="6" idx="0"/>
            <a:endCxn id="3" idx="2"/>
          </p:cNvCxnSpPr>
          <p:nvPr/>
        </p:nvCxnSpPr>
        <p:spPr>
          <a:xfrm flipH="1" flipV="1">
            <a:off x="9100457" y="2119922"/>
            <a:ext cx="1135014" cy="4860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线箭头连接符 43"/>
          <p:cNvCxnSpPr>
            <a:stCxn id="7" idx="0"/>
            <a:endCxn id="5" idx="2"/>
          </p:cNvCxnSpPr>
          <p:nvPr/>
        </p:nvCxnSpPr>
        <p:spPr>
          <a:xfrm flipH="1" flipV="1">
            <a:off x="8043758" y="3526989"/>
            <a:ext cx="1056699" cy="565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线箭头连接符 45"/>
          <p:cNvCxnSpPr>
            <a:stCxn id="7" idx="0"/>
            <a:endCxn id="6" idx="2"/>
          </p:cNvCxnSpPr>
          <p:nvPr/>
        </p:nvCxnSpPr>
        <p:spPr>
          <a:xfrm flipV="1">
            <a:off x="9100457" y="3529337"/>
            <a:ext cx="1135014" cy="5628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arn(inVertical)">
                                      <p:cBhvr>
                                        <p:cTn id="35" dur="500"/>
                                        <p:tgtEl>
                                          <p:spTgt spid="39"/>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arn(inVertical)">
                                      <p:cBhvr>
                                        <p:cTn id="39" dur="500"/>
                                        <p:tgtEl>
                                          <p:spTgt spid="44"/>
                                        </p:tgtEl>
                                      </p:cBhvr>
                                    </p:animEffect>
                                  </p:childTnLst>
                                </p:cTn>
                              </p:par>
                            </p:childTnLst>
                          </p:cTn>
                        </p:par>
                        <p:par>
                          <p:cTn id="40" fill="hold">
                            <p:stCondLst>
                              <p:cond delay="4500"/>
                            </p:stCondLst>
                            <p:childTnLst>
                              <p:par>
                                <p:cTn id="41" presetID="16" presetClass="entr" presetSubtype="2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arn(inVertical)">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矩形 2"/>
          <p:cNvSpPr/>
          <p:nvPr/>
        </p:nvSpPr>
        <p:spPr>
          <a:xfrm>
            <a:off x="4102295" y="1426791"/>
            <a:ext cx="1508746" cy="923330"/>
          </a:xfrm>
          <a:prstGeom prst="rect">
            <a:avLst/>
          </a:prstGeom>
          <a:noFill/>
        </p:spPr>
        <p:txBody>
          <a:bodyPr wrap="none" lIns="91440" tIns="45720" rIns="91440" bIns="45720">
            <a:spAutoFit/>
          </a:bodyPr>
          <a:lstStyle/>
          <a:p>
            <a:pPr algn="ctr"/>
            <a:r>
              <a:rPr lang="en-US" altLang="en-US" sz="5400" dirty="0">
                <a:ln w="0"/>
                <a:solidFill>
                  <a:schemeClr val="accent1"/>
                </a:solidFill>
                <a:effectLst>
                  <a:outerShdw blurRad="38100" dist="25400" dir="5400000" algn="ctr" rotWithShape="0">
                    <a:srgbClr val="6E747A">
                      <a:alpha val="43000"/>
                    </a:srgbClr>
                  </a:outerShdw>
                </a:effectLst>
              </a:rPr>
              <a:t>Base</a:t>
            </a:r>
            <a:endParaRPr lang="en-US" altLang="en-US" sz="5400"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3497642" y="2833858"/>
            <a:ext cx="604653" cy="923330"/>
          </a:xfrm>
          <a:prstGeom prst="rect">
            <a:avLst/>
          </a:prstGeom>
          <a:noFill/>
        </p:spPr>
        <p:txBody>
          <a:bodyPr wrap="none" lIns="91440" tIns="45720" rIns="91440" bIns="45720">
            <a:spAutoFit/>
          </a:bodyPr>
          <a:lstStyle/>
          <a:p>
            <a:pPr algn="ctr"/>
            <a:r>
              <a:rPr lang="en-US"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矩形 5"/>
          <p:cNvSpPr/>
          <p:nvPr/>
        </p:nvSpPr>
        <p:spPr>
          <a:xfrm>
            <a:off x="5705385" y="2836206"/>
            <a:ext cx="572593" cy="923330"/>
          </a:xfrm>
          <a:prstGeom prst="rect">
            <a:avLst/>
          </a:prstGeom>
          <a:noFill/>
        </p:spPr>
        <p:txBody>
          <a:bodyPr wrap="none" lIns="91440" tIns="45720" rIns="91440" bIns="45720">
            <a:spAutoFit/>
          </a:bodyPr>
          <a:lstStyle/>
          <a:p>
            <a:pPr algn="ctr"/>
            <a:r>
              <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矩形 6"/>
          <p:cNvSpPr/>
          <p:nvPr/>
        </p:nvSpPr>
        <p:spPr>
          <a:xfrm>
            <a:off x="4580791" y="4322392"/>
            <a:ext cx="551754" cy="923330"/>
          </a:xfrm>
          <a:prstGeom prst="rect">
            <a:avLst/>
          </a:prstGeom>
          <a:noFill/>
        </p:spPr>
        <p:txBody>
          <a:bodyPr wrap="none" lIns="91440" tIns="45720" rIns="91440" bIns="45720">
            <a:spAutoFit/>
          </a:bodyPr>
          <a:lstStyle/>
          <a:p>
            <a:pPr algn="ctr"/>
            <a:r>
              <a:rPr lang="en-US" altLang="en-US" sz="5400" b="1" cap="none" spc="0" dirty="0">
                <a:ln w="22225">
                  <a:solidFill>
                    <a:schemeClr val="accent2"/>
                  </a:solidFill>
                  <a:prstDash val="solid"/>
                </a:ln>
                <a:solidFill>
                  <a:schemeClr val="accent2">
                    <a:lumMod val="40000"/>
                    <a:lumOff val="60000"/>
                  </a:schemeClr>
                </a:solidFill>
                <a:effectLst/>
              </a:rPr>
              <a:t>C</a:t>
            </a:r>
            <a:endParaRPr lang="en-US" altLang="en-US" sz="5400" b="1" cap="none" spc="0" dirty="0">
              <a:ln w="22225">
                <a:solidFill>
                  <a:schemeClr val="accent2"/>
                </a:solidFill>
                <a:prstDash val="solid"/>
              </a:ln>
              <a:solidFill>
                <a:schemeClr val="accent2">
                  <a:lumMod val="40000"/>
                  <a:lumOff val="60000"/>
                </a:schemeClr>
              </a:solidFill>
              <a:effectLst/>
            </a:endParaRPr>
          </a:p>
        </p:txBody>
      </p:sp>
      <p:cxnSp>
        <p:nvCxnSpPr>
          <p:cNvPr id="37" name="直线箭头连接符 36"/>
          <p:cNvCxnSpPr/>
          <p:nvPr/>
        </p:nvCxnSpPr>
        <p:spPr>
          <a:xfrm flipV="1">
            <a:off x="3846356" y="2351253"/>
            <a:ext cx="1005899" cy="535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直线箭头连接符 38"/>
          <p:cNvCxnSpPr>
            <a:stCxn id="6" idx="0"/>
            <a:endCxn id="3" idx="2"/>
          </p:cNvCxnSpPr>
          <p:nvPr/>
        </p:nvCxnSpPr>
        <p:spPr>
          <a:xfrm flipH="1" flipV="1">
            <a:off x="4856668" y="2350121"/>
            <a:ext cx="1135014" cy="4860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线箭头连接符 43"/>
          <p:cNvCxnSpPr>
            <a:stCxn id="7" idx="0"/>
            <a:endCxn id="5" idx="2"/>
          </p:cNvCxnSpPr>
          <p:nvPr/>
        </p:nvCxnSpPr>
        <p:spPr>
          <a:xfrm flipH="1" flipV="1">
            <a:off x="3799969" y="3757188"/>
            <a:ext cx="1056699" cy="565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线箭头连接符 45"/>
          <p:cNvCxnSpPr>
            <a:stCxn id="7" idx="0"/>
            <a:endCxn id="6" idx="2"/>
          </p:cNvCxnSpPr>
          <p:nvPr/>
        </p:nvCxnSpPr>
        <p:spPr>
          <a:xfrm flipV="1">
            <a:off x="4856668" y="3759536"/>
            <a:ext cx="1135014" cy="5628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文本框 7"/>
          <p:cNvSpPr txBox="1"/>
          <p:nvPr/>
        </p:nvSpPr>
        <p:spPr>
          <a:xfrm>
            <a:off x="6840399" y="2239967"/>
            <a:ext cx="5032147" cy="1200329"/>
          </a:xfrm>
          <a:prstGeom prst="rect">
            <a:avLst/>
          </a:prstGeom>
          <a:noFill/>
        </p:spPr>
        <p:txBody>
          <a:bodyPr wrap="none" rtlCol="0">
            <a:spAutoFit/>
          </a:bodyPr>
          <a:lstStyle/>
          <a:p>
            <a:r>
              <a:rPr kumimoji="1" lang="en-US" altLang="en-US" dirty="0"/>
              <a:t>通过C类实例的方法调用来看</a:t>
            </a:r>
            <a:endParaRPr kumimoji="1" lang="en-US" altLang="en-US" dirty="0"/>
          </a:p>
          <a:p>
            <a:endParaRPr kumimoji="1" lang="en-US" altLang="en-US" dirty="0"/>
          </a:p>
          <a:p>
            <a:r>
              <a:rPr kumimoji="1" lang="en-US" altLang="en-US" dirty="0"/>
              <a:t>当继承多个父类时，如果父类中有相同的方法，</a:t>
            </a:r>
            <a:endParaRPr kumimoji="1" lang="en-US" altLang="en-US" dirty="0"/>
          </a:p>
          <a:p>
            <a:r>
              <a:rPr kumimoji="1" lang="en-US" altLang="en-US" dirty="0"/>
              <a:t>那么子类会优先使用最先被继承的方法</a:t>
            </a:r>
            <a:endParaRPr kumimoji="1"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Vertical)">
                                      <p:cBhvr>
                                        <p:cTn id="27" dur="500"/>
                                        <p:tgtEl>
                                          <p:spTgt spid="37"/>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arn(inVertical)">
                                      <p:cBhvr>
                                        <p:cTn id="31" dur="500"/>
                                        <p:tgtEl>
                                          <p:spTgt spid="39"/>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arn(inVertical)">
                                      <p:cBhvr>
                                        <p:cTn id="35" dur="500"/>
                                        <p:tgtEl>
                                          <p:spTgt spid="44"/>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grpSp>
        <p:nvGrpSpPr>
          <p:cNvPr id="10" name="Group 10"/>
          <p:cNvGrpSpPr/>
          <p:nvPr/>
        </p:nvGrpSpPr>
        <p:grpSpPr>
          <a:xfrm>
            <a:off x="8281558" y="1333625"/>
            <a:ext cx="3250604" cy="4448109"/>
            <a:chOff x="13970835" y="3543714"/>
            <a:chExt cx="6501208" cy="8896217"/>
          </a:xfrm>
        </p:grpSpPr>
        <p:grpSp>
          <p:nvGrpSpPr>
            <p:cNvPr id="11" name="Group 5"/>
            <p:cNvGrpSpPr/>
            <p:nvPr/>
          </p:nvGrpSpPr>
          <p:grpSpPr>
            <a:xfrm>
              <a:off x="17264877" y="5815634"/>
              <a:ext cx="1947527" cy="1946233"/>
              <a:chOff x="14612205" y="5681418"/>
              <a:chExt cx="2077516" cy="2076135"/>
            </a:xfrm>
          </p:grpSpPr>
          <p:sp>
            <p:nvSpPr>
              <p:cNvPr id="61" name="Freeform 2"/>
              <p:cNvSpPr>
                <a:spLocks noChangeArrowheads="1"/>
              </p:cNvSpPr>
              <p:nvPr/>
            </p:nvSpPr>
            <p:spPr bwMode="auto">
              <a:xfrm>
                <a:off x="14612205" y="5681418"/>
                <a:ext cx="2077516" cy="2076135"/>
              </a:xfrm>
              <a:custGeom>
                <a:avLst/>
                <a:gdLst>
                  <a:gd name="T0" fmla="*/ 4351 w 4352"/>
                  <a:gd name="T1" fmla="*/ 2179 h 4352"/>
                  <a:gd name="T2" fmla="*/ 4351 w 4352"/>
                  <a:gd name="T3" fmla="*/ 2179 h 4352"/>
                  <a:gd name="T4" fmla="*/ 2172 w 4352"/>
                  <a:gd name="T5" fmla="*/ 4351 h 4352"/>
                  <a:gd name="T6" fmla="*/ 0 w 4352"/>
                  <a:gd name="T7" fmla="*/ 2179 h 4352"/>
                  <a:gd name="T8" fmla="*/ 2172 w 4352"/>
                  <a:gd name="T9" fmla="*/ 0 h 4352"/>
                  <a:gd name="T10" fmla="*/ 4351 w 4352"/>
                  <a:gd name="T11" fmla="*/ 2179 h 4352"/>
                </a:gdLst>
                <a:ahLst/>
                <a:cxnLst>
                  <a:cxn ang="0">
                    <a:pos x="T0" y="T1"/>
                  </a:cxn>
                  <a:cxn ang="0">
                    <a:pos x="T2" y="T3"/>
                  </a:cxn>
                  <a:cxn ang="0">
                    <a:pos x="T4" y="T5"/>
                  </a:cxn>
                  <a:cxn ang="0">
                    <a:pos x="T6" y="T7"/>
                  </a:cxn>
                  <a:cxn ang="0">
                    <a:pos x="T8" y="T9"/>
                  </a:cxn>
                  <a:cxn ang="0">
                    <a:pos x="T10" y="T11"/>
                  </a:cxn>
                </a:cxnLst>
                <a:rect l="0" t="0" r="r" b="b"/>
                <a:pathLst>
                  <a:path w="4352" h="4352">
                    <a:moveTo>
                      <a:pt x="4351" y="2179"/>
                    </a:moveTo>
                    <a:lnTo>
                      <a:pt x="4351" y="2179"/>
                    </a:lnTo>
                    <a:cubicBezTo>
                      <a:pt x="4351" y="3378"/>
                      <a:pt x="3377" y="4351"/>
                      <a:pt x="2172" y="4351"/>
                    </a:cubicBezTo>
                    <a:cubicBezTo>
                      <a:pt x="974" y="4351"/>
                      <a:pt x="0" y="3378"/>
                      <a:pt x="0" y="2179"/>
                    </a:cubicBezTo>
                    <a:cubicBezTo>
                      <a:pt x="0" y="974"/>
                      <a:pt x="974" y="0"/>
                      <a:pt x="2172" y="0"/>
                    </a:cubicBezTo>
                    <a:cubicBezTo>
                      <a:pt x="3377" y="0"/>
                      <a:pt x="4351" y="974"/>
                      <a:pt x="4351" y="2179"/>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2" name="Freeform 3"/>
              <p:cNvSpPr>
                <a:spLocks noChangeArrowheads="1"/>
              </p:cNvSpPr>
              <p:nvPr/>
            </p:nvSpPr>
            <p:spPr bwMode="auto">
              <a:xfrm>
                <a:off x="15111568" y="5990943"/>
                <a:ext cx="1064042" cy="1436028"/>
              </a:xfrm>
              <a:custGeom>
                <a:avLst/>
                <a:gdLst>
                  <a:gd name="T0" fmla="*/ 2232 w 2233"/>
                  <a:gd name="T1" fmla="*/ 1033 h 3014"/>
                  <a:gd name="T2" fmla="*/ 2232 w 2233"/>
                  <a:gd name="T3" fmla="*/ 1033 h 3014"/>
                  <a:gd name="T4" fmla="*/ 1086 w 2233"/>
                  <a:gd name="T5" fmla="*/ 46 h 3014"/>
                  <a:gd name="T6" fmla="*/ 206 w 2233"/>
                  <a:gd name="T7" fmla="*/ 754 h 3014"/>
                  <a:gd name="T8" fmla="*/ 179 w 2233"/>
                  <a:gd name="T9" fmla="*/ 1304 h 3014"/>
                  <a:gd name="T10" fmla="*/ 265 w 2233"/>
                  <a:gd name="T11" fmla="*/ 1423 h 3014"/>
                  <a:gd name="T12" fmla="*/ 27 w 2233"/>
                  <a:gd name="T13" fmla="*/ 1920 h 3014"/>
                  <a:gd name="T14" fmla="*/ 265 w 2233"/>
                  <a:gd name="T15" fmla="*/ 2019 h 3014"/>
                  <a:gd name="T16" fmla="*/ 265 w 2233"/>
                  <a:gd name="T17" fmla="*/ 2331 h 3014"/>
                  <a:gd name="T18" fmla="*/ 649 w 2233"/>
                  <a:gd name="T19" fmla="*/ 2635 h 3014"/>
                  <a:gd name="T20" fmla="*/ 848 w 2233"/>
                  <a:gd name="T21" fmla="*/ 2596 h 3014"/>
                  <a:gd name="T22" fmla="*/ 894 w 2233"/>
                  <a:gd name="T23" fmla="*/ 3013 h 3014"/>
                  <a:gd name="T24" fmla="*/ 2060 w 2233"/>
                  <a:gd name="T25" fmla="*/ 3013 h 3014"/>
                  <a:gd name="T26" fmla="*/ 1888 w 2233"/>
                  <a:gd name="T27" fmla="*/ 2125 h 3014"/>
                  <a:gd name="T28" fmla="*/ 2232 w 2233"/>
                  <a:gd name="T29" fmla="*/ 1033 h 3014"/>
                  <a:gd name="T30" fmla="*/ 941 w 2233"/>
                  <a:gd name="T31" fmla="*/ 1384 h 3014"/>
                  <a:gd name="T32" fmla="*/ 941 w 2233"/>
                  <a:gd name="T33" fmla="*/ 1384 h 3014"/>
                  <a:gd name="T34" fmla="*/ 1338 w 2233"/>
                  <a:gd name="T35" fmla="*/ 913 h 3014"/>
                  <a:gd name="T36" fmla="*/ 504 w 2233"/>
                  <a:gd name="T37" fmla="*/ 913 h 3014"/>
                  <a:gd name="T38" fmla="*/ 1451 w 2233"/>
                  <a:gd name="T39" fmla="*/ 304 h 3014"/>
                  <a:gd name="T40" fmla="*/ 1067 w 2233"/>
                  <a:gd name="T41" fmla="*/ 748 h 3014"/>
                  <a:gd name="T42" fmla="*/ 1881 w 2233"/>
                  <a:gd name="T43" fmla="*/ 748 h 3014"/>
                  <a:gd name="T44" fmla="*/ 941 w 2233"/>
                  <a:gd name="T45" fmla="*/ 1384 h 3014"/>
                  <a:gd name="T46" fmla="*/ 941 w 2233"/>
                  <a:gd name="T47" fmla="*/ 1384 h 3014"/>
                  <a:gd name="T48" fmla="*/ 941 w 2233"/>
                  <a:gd name="T49" fmla="*/ 1384 h 3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3" h="3014">
                    <a:moveTo>
                      <a:pt x="2232" y="1033"/>
                    </a:moveTo>
                    <a:lnTo>
                      <a:pt x="2232" y="1033"/>
                    </a:lnTo>
                    <a:cubicBezTo>
                      <a:pt x="2232" y="198"/>
                      <a:pt x="1557" y="0"/>
                      <a:pt x="1086" y="46"/>
                    </a:cubicBezTo>
                    <a:cubicBezTo>
                      <a:pt x="616" y="92"/>
                      <a:pt x="206" y="337"/>
                      <a:pt x="206" y="754"/>
                    </a:cubicBezTo>
                    <a:cubicBezTo>
                      <a:pt x="206" y="1165"/>
                      <a:pt x="179" y="1304"/>
                      <a:pt x="179" y="1304"/>
                    </a:cubicBezTo>
                    <a:cubicBezTo>
                      <a:pt x="265" y="1423"/>
                      <a:pt x="265" y="1423"/>
                      <a:pt x="265" y="1423"/>
                    </a:cubicBezTo>
                    <a:cubicBezTo>
                      <a:pt x="265" y="1423"/>
                      <a:pt x="0" y="1860"/>
                      <a:pt x="27" y="1920"/>
                    </a:cubicBezTo>
                    <a:cubicBezTo>
                      <a:pt x="47" y="1980"/>
                      <a:pt x="265" y="2019"/>
                      <a:pt x="265" y="2019"/>
                    </a:cubicBezTo>
                    <a:cubicBezTo>
                      <a:pt x="265" y="2019"/>
                      <a:pt x="285" y="2046"/>
                      <a:pt x="265" y="2331"/>
                    </a:cubicBezTo>
                    <a:cubicBezTo>
                      <a:pt x="245" y="2648"/>
                      <a:pt x="477" y="2662"/>
                      <a:pt x="649" y="2635"/>
                    </a:cubicBezTo>
                    <a:cubicBezTo>
                      <a:pt x="729" y="2622"/>
                      <a:pt x="788" y="2609"/>
                      <a:pt x="848" y="2596"/>
                    </a:cubicBezTo>
                    <a:cubicBezTo>
                      <a:pt x="894" y="3013"/>
                      <a:pt x="894" y="3013"/>
                      <a:pt x="894" y="3013"/>
                    </a:cubicBezTo>
                    <a:cubicBezTo>
                      <a:pt x="2060" y="3013"/>
                      <a:pt x="2060" y="3013"/>
                      <a:pt x="2060" y="3013"/>
                    </a:cubicBezTo>
                    <a:cubicBezTo>
                      <a:pt x="1888" y="2125"/>
                      <a:pt x="1888" y="2125"/>
                      <a:pt x="1888" y="2125"/>
                    </a:cubicBezTo>
                    <a:cubicBezTo>
                      <a:pt x="1961" y="1840"/>
                      <a:pt x="2232" y="1668"/>
                      <a:pt x="2232" y="1033"/>
                    </a:cubicBezTo>
                    <a:close/>
                    <a:moveTo>
                      <a:pt x="941" y="1384"/>
                    </a:moveTo>
                    <a:lnTo>
                      <a:pt x="941" y="1384"/>
                    </a:lnTo>
                    <a:cubicBezTo>
                      <a:pt x="1338" y="913"/>
                      <a:pt x="1338" y="913"/>
                      <a:pt x="1338" y="913"/>
                    </a:cubicBezTo>
                    <a:cubicBezTo>
                      <a:pt x="504" y="913"/>
                      <a:pt x="504" y="913"/>
                      <a:pt x="504" y="913"/>
                    </a:cubicBezTo>
                    <a:cubicBezTo>
                      <a:pt x="1451" y="304"/>
                      <a:pt x="1451" y="304"/>
                      <a:pt x="1451" y="304"/>
                    </a:cubicBezTo>
                    <a:cubicBezTo>
                      <a:pt x="1067" y="748"/>
                      <a:pt x="1067" y="748"/>
                      <a:pt x="1067" y="748"/>
                    </a:cubicBezTo>
                    <a:cubicBezTo>
                      <a:pt x="1881" y="748"/>
                      <a:pt x="1881" y="748"/>
                      <a:pt x="1881" y="748"/>
                    </a:cubicBezTo>
                    <a:lnTo>
                      <a:pt x="941" y="1384"/>
                    </a:lnTo>
                    <a:close/>
                    <a:moveTo>
                      <a:pt x="941" y="1384"/>
                    </a:moveTo>
                    <a:lnTo>
                      <a:pt x="941" y="138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12" name="Freeform 4"/>
            <p:cNvSpPr>
              <a:spLocks noChangeArrowheads="1"/>
            </p:cNvSpPr>
            <p:nvPr/>
          </p:nvSpPr>
          <p:spPr bwMode="auto">
            <a:xfrm>
              <a:off x="15002597" y="3543714"/>
              <a:ext cx="1544590" cy="1539615"/>
            </a:xfrm>
            <a:custGeom>
              <a:avLst/>
              <a:gdLst>
                <a:gd name="T0" fmla="*/ 3451 w 3452"/>
                <a:gd name="T1" fmla="*/ 1722 h 3444"/>
                <a:gd name="T2" fmla="*/ 3451 w 3452"/>
                <a:gd name="T3" fmla="*/ 1722 h 3444"/>
                <a:gd name="T4" fmla="*/ 1722 w 3452"/>
                <a:gd name="T5" fmla="*/ 3443 h 3444"/>
                <a:gd name="T6" fmla="*/ 0 w 3452"/>
                <a:gd name="T7" fmla="*/ 1722 h 3444"/>
                <a:gd name="T8" fmla="*/ 1722 w 3452"/>
                <a:gd name="T9" fmla="*/ 0 h 3444"/>
                <a:gd name="T10" fmla="*/ 3451 w 3452"/>
                <a:gd name="T11" fmla="*/ 1722 h 3444"/>
              </a:gdLst>
              <a:ahLst/>
              <a:cxnLst>
                <a:cxn ang="0">
                  <a:pos x="T0" y="T1"/>
                </a:cxn>
                <a:cxn ang="0">
                  <a:pos x="T2" y="T3"/>
                </a:cxn>
                <a:cxn ang="0">
                  <a:pos x="T4" y="T5"/>
                </a:cxn>
                <a:cxn ang="0">
                  <a:pos x="T6" y="T7"/>
                </a:cxn>
                <a:cxn ang="0">
                  <a:pos x="T8" y="T9"/>
                </a:cxn>
                <a:cxn ang="0">
                  <a:pos x="T10" y="T11"/>
                </a:cxn>
              </a:cxnLst>
              <a:rect l="0" t="0" r="r" b="b"/>
              <a:pathLst>
                <a:path w="3452" h="3444">
                  <a:moveTo>
                    <a:pt x="3451" y="1722"/>
                  </a:moveTo>
                  <a:lnTo>
                    <a:pt x="3451" y="1722"/>
                  </a:lnTo>
                  <a:cubicBezTo>
                    <a:pt x="3451" y="2675"/>
                    <a:pt x="2676" y="3443"/>
                    <a:pt x="1722" y="3443"/>
                  </a:cubicBezTo>
                  <a:cubicBezTo>
                    <a:pt x="775" y="3443"/>
                    <a:pt x="0" y="2675"/>
                    <a:pt x="0" y="1722"/>
                  </a:cubicBezTo>
                  <a:cubicBezTo>
                    <a:pt x="0" y="768"/>
                    <a:pt x="775" y="0"/>
                    <a:pt x="1722" y="0"/>
                  </a:cubicBezTo>
                  <a:cubicBezTo>
                    <a:pt x="2676" y="0"/>
                    <a:pt x="3451" y="768"/>
                    <a:pt x="3451" y="1722"/>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5"/>
            <p:cNvSpPr>
              <a:spLocks noChangeArrowheads="1"/>
            </p:cNvSpPr>
            <p:nvPr/>
          </p:nvSpPr>
          <p:spPr bwMode="auto">
            <a:xfrm>
              <a:off x="15766991" y="4272070"/>
              <a:ext cx="464167" cy="509257"/>
            </a:xfrm>
            <a:custGeom>
              <a:avLst/>
              <a:gdLst>
                <a:gd name="T0" fmla="*/ 914 w 1040"/>
                <a:gd name="T1" fmla="*/ 483 h 1140"/>
                <a:gd name="T2" fmla="*/ 914 w 1040"/>
                <a:gd name="T3" fmla="*/ 483 h 1140"/>
                <a:gd name="T4" fmla="*/ 583 w 1040"/>
                <a:gd name="T5" fmla="*/ 139 h 1140"/>
                <a:gd name="T6" fmla="*/ 106 w 1040"/>
                <a:gd name="T7" fmla="*/ 126 h 1140"/>
                <a:gd name="T8" fmla="*/ 6 w 1040"/>
                <a:gd name="T9" fmla="*/ 225 h 1140"/>
                <a:gd name="T10" fmla="*/ 0 w 1040"/>
                <a:gd name="T11" fmla="*/ 225 h 1140"/>
                <a:gd name="T12" fmla="*/ 146 w 1040"/>
                <a:gd name="T13" fmla="*/ 377 h 1140"/>
                <a:gd name="T14" fmla="*/ 152 w 1040"/>
                <a:gd name="T15" fmla="*/ 377 h 1140"/>
                <a:gd name="T16" fmla="*/ 252 w 1040"/>
                <a:gd name="T17" fmla="*/ 278 h 1140"/>
                <a:gd name="T18" fmla="*/ 430 w 1040"/>
                <a:gd name="T19" fmla="*/ 285 h 1140"/>
                <a:gd name="T20" fmla="*/ 761 w 1040"/>
                <a:gd name="T21" fmla="*/ 629 h 1140"/>
                <a:gd name="T22" fmla="*/ 761 w 1040"/>
                <a:gd name="T23" fmla="*/ 808 h 1140"/>
                <a:gd name="T24" fmla="*/ 702 w 1040"/>
                <a:gd name="T25" fmla="*/ 861 h 1140"/>
                <a:gd name="T26" fmla="*/ 523 w 1040"/>
                <a:gd name="T27" fmla="*/ 854 h 1140"/>
                <a:gd name="T28" fmla="*/ 377 w 1040"/>
                <a:gd name="T29" fmla="*/ 702 h 1140"/>
                <a:gd name="T30" fmla="*/ 146 w 1040"/>
                <a:gd name="T31" fmla="*/ 761 h 1140"/>
                <a:gd name="T32" fmla="*/ 371 w 1040"/>
                <a:gd name="T33" fmla="*/ 1000 h 1140"/>
                <a:gd name="T34" fmla="*/ 847 w 1040"/>
                <a:gd name="T35" fmla="*/ 1006 h 1140"/>
                <a:gd name="T36" fmla="*/ 900 w 1040"/>
                <a:gd name="T37" fmla="*/ 953 h 1140"/>
                <a:gd name="T38" fmla="*/ 914 w 1040"/>
                <a:gd name="T39" fmla="*/ 483 h 1140"/>
                <a:gd name="T40" fmla="*/ 914 w 1040"/>
                <a:gd name="T41" fmla="*/ 483 h 1140"/>
                <a:gd name="T42" fmla="*/ 914 w 1040"/>
                <a:gd name="T43" fmla="*/ 483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6"/>
            <p:cNvSpPr>
              <a:spLocks noChangeArrowheads="1"/>
            </p:cNvSpPr>
            <p:nvPr/>
          </p:nvSpPr>
          <p:spPr bwMode="auto">
            <a:xfrm>
              <a:off x="15316650" y="3841767"/>
              <a:ext cx="503671" cy="471754"/>
            </a:xfrm>
            <a:custGeom>
              <a:avLst/>
              <a:gdLst>
                <a:gd name="T0" fmla="*/ 278 w 1127"/>
                <a:gd name="T1" fmla="*/ 337 h 1060"/>
                <a:gd name="T2" fmla="*/ 278 w 1127"/>
                <a:gd name="T3" fmla="*/ 337 h 1060"/>
                <a:gd name="T4" fmla="*/ 338 w 1127"/>
                <a:gd name="T5" fmla="*/ 278 h 1060"/>
                <a:gd name="T6" fmla="*/ 517 w 1127"/>
                <a:gd name="T7" fmla="*/ 284 h 1060"/>
                <a:gd name="T8" fmla="*/ 848 w 1127"/>
                <a:gd name="T9" fmla="*/ 629 h 1060"/>
                <a:gd name="T10" fmla="*/ 848 w 1127"/>
                <a:gd name="T11" fmla="*/ 807 h 1060"/>
                <a:gd name="T12" fmla="*/ 742 w 1127"/>
                <a:gd name="T13" fmla="*/ 907 h 1060"/>
                <a:gd name="T14" fmla="*/ 742 w 1127"/>
                <a:gd name="T15" fmla="*/ 907 h 1060"/>
                <a:gd name="T16" fmla="*/ 888 w 1127"/>
                <a:gd name="T17" fmla="*/ 1059 h 1060"/>
                <a:gd name="T18" fmla="*/ 888 w 1127"/>
                <a:gd name="T19" fmla="*/ 1053 h 1060"/>
                <a:gd name="T20" fmla="*/ 987 w 1127"/>
                <a:gd name="T21" fmla="*/ 960 h 1060"/>
                <a:gd name="T22" fmla="*/ 1000 w 1127"/>
                <a:gd name="T23" fmla="*/ 483 h 1060"/>
                <a:gd name="T24" fmla="*/ 669 w 1127"/>
                <a:gd name="T25" fmla="*/ 139 h 1060"/>
                <a:gd name="T26" fmla="*/ 192 w 1127"/>
                <a:gd name="T27" fmla="*/ 132 h 1060"/>
                <a:gd name="T28" fmla="*/ 139 w 1127"/>
                <a:gd name="T29" fmla="*/ 185 h 1060"/>
                <a:gd name="T30" fmla="*/ 126 w 1127"/>
                <a:gd name="T31" fmla="*/ 655 h 1060"/>
                <a:gd name="T32" fmla="*/ 358 w 1127"/>
                <a:gd name="T33" fmla="*/ 900 h 1060"/>
                <a:gd name="T34" fmla="*/ 424 w 1127"/>
                <a:gd name="T35" fmla="*/ 668 h 1060"/>
                <a:gd name="T36" fmla="*/ 278 w 1127"/>
                <a:gd name="T37" fmla="*/ 516 h 1060"/>
                <a:gd name="T38" fmla="*/ 278 w 1127"/>
                <a:gd name="T39" fmla="*/ 337 h 1060"/>
                <a:gd name="T40" fmla="*/ 278 w 1127"/>
                <a:gd name="T41" fmla="*/ 337 h 1060"/>
                <a:gd name="T42" fmla="*/ 278 w 1127"/>
                <a:gd name="T43" fmla="*/ 33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lnTo>
                    <a:pt x="742" y="907"/>
                  </a:ln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7"/>
            <p:cNvSpPr>
              <a:spLocks noChangeArrowheads="1"/>
            </p:cNvSpPr>
            <p:nvPr/>
          </p:nvSpPr>
          <p:spPr bwMode="auto">
            <a:xfrm>
              <a:off x="15506267" y="4100344"/>
              <a:ext cx="464167" cy="477675"/>
            </a:xfrm>
            <a:custGeom>
              <a:avLst/>
              <a:gdLst>
                <a:gd name="T0" fmla="*/ 1040 w 1041"/>
                <a:gd name="T1" fmla="*/ 841 h 1073"/>
                <a:gd name="T2" fmla="*/ 1040 w 1041"/>
                <a:gd name="T3" fmla="*/ 841 h 1073"/>
                <a:gd name="T4" fmla="*/ 894 w 1041"/>
                <a:gd name="T5" fmla="*/ 695 h 1073"/>
                <a:gd name="T6" fmla="*/ 788 w 1041"/>
                <a:gd name="T7" fmla="*/ 794 h 1073"/>
                <a:gd name="T8" fmla="*/ 609 w 1041"/>
                <a:gd name="T9" fmla="*/ 788 h 1073"/>
                <a:gd name="T10" fmla="*/ 278 w 1041"/>
                <a:gd name="T11" fmla="*/ 443 h 1073"/>
                <a:gd name="T12" fmla="*/ 285 w 1041"/>
                <a:gd name="T13" fmla="*/ 265 h 1073"/>
                <a:gd name="T14" fmla="*/ 404 w 1041"/>
                <a:gd name="T15" fmla="*/ 152 h 1073"/>
                <a:gd name="T16" fmla="*/ 258 w 1041"/>
                <a:gd name="T17" fmla="*/ 0 h 1073"/>
                <a:gd name="T18" fmla="*/ 139 w 1041"/>
                <a:gd name="T19" fmla="*/ 119 h 1073"/>
                <a:gd name="T20" fmla="*/ 126 w 1041"/>
                <a:gd name="T21" fmla="*/ 589 h 1073"/>
                <a:gd name="T22" fmla="*/ 464 w 1041"/>
                <a:gd name="T23" fmla="*/ 933 h 1073"/>
                <a:gd name="T24" fmla="*/ 934 w 1041"/>
                <a:gd name="T25" fmla="*/ 947 h 1073"/>
                <a:gd name="T26" fmla="*/ 1040 w 1041"/>
                <a:gd name="T27" fmla="*/ 841 h 1073"/>
                <a:gd name="T28" fmla="*/ 1040 w 1041"/>
                <a:gd name="T29" fmla="*/ 841 h 1073"/>
                <a:gd name="T30" fmla="*/ 1040 w 1041"/>
                <a:gd name="T31" fmla="*/ 841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nvGrpSpPr>
            <p:cNvPr id="16" name="Group 6"/>
            <p:cNvGrpSpPr/>
            <p:nvPr/>
          </p:nvGrpSpPr>
          <p:grpSpPr>
            <a:xfrm>
              <a:off x="16751331" y="4254306"/>
              <a:ext cx="1289792" cy="1286961"/>
              <a:chOff x="14064382" y="4015878"/>
              <a:chExt cx="1375880" cy="1372860"/>
            </a:xfrm>
          </p:grpSpPr>
          <p:sp>
            <p:nvSpPr>
              <p:cNvPr id="59" name="Freeform 8"/>
              <p:cNvSpPr>
                <a:spLocks noChangeArrowheads="1"/>
              </p:cNvSpPr>
              <p:nvPr/>
            </p:nvSpPr>
            <p:spPr bwMode="auto">
              <a:xfrm>
                <a:off x="14064382" y="4015878"/>
                <a:ext cx="1375880" cy="1372860"/>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0" name="Freeform 9"/>
              <p:cNvSpPr>
                <a:spLocks noChangeArrowheads="1"/>
              </p:cNvSpPr>
              <p:nvPr/>
            </p:nvSpPr>
            <p:spPr bwMode="auto">
              <a:xfrm>
                <a:off x="14298260" y="4264340"/>
                <a:ext cx="906016" cy="871724"/>
              </a:xfrm>
              <a:custGeom>
                <a:avLst/>
                <a:gdLst>
                  <a:gd name="T0" fmla="*/ 1881 w 1902"/>
                  <a:gd name="T1" fmla="*/ 529 h 1828"/>
                  <a:gd name="T2" fmla="*/ 1881 w 1902"/>
                  <a:gd name="T3" fmla="*/ 529 h 1828"/>
                  <a:gd name="T4" fmla="*/ 1901 w 1902"/>
                  <a:gd name="T5" fmla="*/ 602 h 1828"/>
                  <a:gd name="T6" fmla="*/ 1822 w 1902"/>
                  <a:gd name="T7" fmla="*/ 1059 h 1828"/>
                  <a:gd name="T8" fmla="*/ 1789 w 1902"/>
                  <a:gd name="T9" fmla="*/ 1119 h 1828"/>
                  <a:gd name="T10" fmla="*/ 1722 w 1902"/>
                  <a:gd name="T11" fmla="*/ 1139 h 1828"/>
                  <a:gd name="T12" fmla="*/ 563 w 1902"/>
                  <a:gd name="T13" fmla="*/ 1139 h 1828"/>
                  <a:gd name="T14" fmla="*/ 543 w 1902"/>
                  <a:gd name="T15" fmla="*/ 1271 h 1828"/>
                  <a:gd name="T16" fmla="*/ 1643 w 1902"/>
                  <a:gd name="T17" fmla="*/ 1271 h 1828"/>
                  <a:gd name="T18" fmla="*/ 1716 w 1902"/>
                  <a:gd name="T19" fmla="*/ 1298 h 1828"/>
                  <a:gd name="T20" fmla="*/ 1742 w 1902"/>
                  <a:gd name="T21" fmla="*/ 1370 h 1828"/>
                  <a:gd name="T22" fmla="*/ 1716 w 1902"/>
                  <a:gd name="T23" fmla="*/ 1437 h 1828"/>
                  <a:gd name="T24" fmla="*/ 1643 w 1902"/>
                  <a:gd name="T25" fmla="*/ 1470 h 1828"/>
                  <a:gd name="T26" fmla="*/ 424 w 1902"/>
                  <a:gd name="T27" fmla="*/ 1470 h 1828"/>
                  <a:gd name="T28" fmla="*/ 351 w 1902"/>
                  <a:gd name="T29" fmla="*/ 1430 h 1828"/>
                  <a:gd name="T30" fmla="*/ 325 w 1902"/>
                  <a:gd name="T31" fmla="*/ 1351 h 1828"/>
                  <a:gd name="T32" fmla="*/ 378 w 1902"/>
                  <a:gd name="T33" fmla="*/ 1066 h 1828"/>
                  <a:gd name="T34" fmla="*/ 298 w 1902"/>
                  <a:gd name="T35" fmla="*/ 264 h 1828"/>
                  <a:gd name="T36" fmla="*/ 73 w 1902"/>
                  <a:gd name="T37" fmla="*/ 198 h 1828"/>
                  <a:gd name="T38" fmla="*/ 14 w 1902"/>
                  <a:gd name="T39" fmla="*/ 145 h 1828"/>
                  <a:gd name="T40" fmla="*/ 7 w 1902"/>
                  <a:gd name="T41" fmla="*/ 72 h 1828"/>
                  <a:gd name="T42" fmla="*/ 60 w 1902"/>
                  <a:gd name="T43" fmla="*/ 13 h 1828"/>
                  <a:gd name="T44" fmla="*/ 133 w 1902"/>
                  <a:gd name="T45" fmla="*/ 6 h 1828"/>
                  <a:gd name="T46" fmla="*/ 424 w 1902"/>
                  <a:gd name="T47" fmla="*/ 99 h 1828"/>
                  <a:gd name="T48" fmla="*/ 464 w 1902"/>
                  <a:gd name="T49" fmla="*/ 132 h 1828"/>
                  <a:gd name="T50" fmla="*/ 490 w 1902"/>
                  <a:gd name="T51" fmla="*/ 185 h 1828"/>
                  <a:gd name="T52" fmla="*/ 504 w 1902"/>
                  <a:gd name="T53" fmla="*/ 344 h 1828"/>
                  <a:gd name="T54" fmla="*/ 1815 w 1902"/>
                  <a:gd name="T55" fmla="*/ 490 h 1828"/>
                  <a:gd name="T56" fmla="*/ 1881 w 1902"/>
                  <a:gd name="T57" fmla="*/ 529 h 1828"/>
                  <a:gd name="T58" fmla="*/ 577 w 1902"/>
                  <a:gd name="T59" fmla="*/ 1523 h 1828"/>
                  <a:gd name="T60" fmla="*/ 577 w 1902"/>
                  <a:gd name="T61" fmla="*/ 1523 h 1828"/>
                  <a:gd name="T62" fmla="*/ 683 w 1902"/>
                  <a:gd name="T63" fmla="*/ 1562 h 1828"/>
                  <a:gd name="T64" fmla="*/ 722 w 1902"/>
                  <a:gd name="T65" fmla="*/ 1668 h 1828"/>
                  <a:gd name="T66" fmla="*/ 683 w 1902"/>
                  <a:gd name="T67" fmla="*/ 1781 h 1828"/>
                  <a:gd name="T68" fmla="*/ 577 w 1902"/>
                  <a:gd name="T69" fmla="*/ 1827 h 1828"/>
                  <a:gd name="T70" fmla="*/ 464 w 1902"/>
                  <a:gd name="T71" fmla="*/ 1781 h 1828"/>
                  <a:gd name="T72" fmla="*/ 424 w 1902"/>
                  <a:gd name="T73" fmla="*/ 1668 h 1828"/>
                  <a:gd name="T74" fmla="*/ 464 w 1902"/>
                  <a:gd name="T75" fmla="*/ 1562 h 1828"/>
                  <a:gd name="T76" fmla="*/ 577 w 1902"/>
                  <a:gd name="T77" fmla="*/ 1523 h 1828"/>
                  <a:gd name="T78" fmla="*/ 1464 w 1902"/>
                  <a:gd name="T79" fmla="*/ 1523 h 1828"/>
                  <a:gd name="T80" fmla="*/ 1464 w 1902"/>
                  <a:gd name="T81" fmla="*/ 1523 h 1828"/>
                  <a:gd name="T82" fmla="*/ 1570 w 1902"/>
                  <a:gd name="T83" fmla="*/ 1562 h 1828"/>
                  <a:gd name="T84" fmla="*/ 1616 w 1902"/>
                  <a:gd name="T85" fmla="*/ 1668 h 1828"/>
                  <a:gd name="T86" fmla="*/ 1570 w 1902"/>
                  <a:gd name="T87" fmla="*/ 1781 h 1828"/>
                  <a:gd name="T88" fmla="*/ 1464 w 1902"/>
                  <a:gd name="T89" fmla="*/ 1827 h 1828"/>
                  <a:gd name="T90" fmla="*/ 1358 w 1902"/>
                  <a:gd name="T91" fmla="*/ 1781 h 1828"/>
                  <a:gd name="T92" fmla="*/ 1318 w 1902"/>
                  <a:gd name="T93" fmla="*/ 1668 h 1828"/>
                  <a:gd name="T94" fmla="*/ 1358 w 1902"/>
                  <a:gd name="T95" fmla="*/ 1562 h 1828"/>
                  <a:gd name="T96" fmla="*/ 1464 w 1902"/>
                  <a:gd name="T97" fmla="*/ 1523 h 1828"/>
                  <a:gd name="T98" fmla="*/ 1464 w 1902"/>
                  <a:gd name="T99" fmla="*/ 1523 h 1828"/>
                  <a:gd name="T100" fmla="*/ 1464 w 1902"/>
                  <a:gd name="T101" fmla="*/ 1523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2" h="1828">
                    <a:moveTo>
                      <a:pt x="1881" y="529"/>
                    </a:moveTo>
                    <a:lnTo>
                      <a:pt x="1881" y="529"/>
                    </a:lnTo>
                    <a:cubicBezTo>
                      <a:pt x="1895" y="549"/>
                      <a:pt x="1901" y="576"/>
                      <a:pt x="1901" y="602"/>
                    </a:cubicBezTo>
                    <a:cubicBezTo>
                      <a:pt x="1822" y="1059"/>
                      <a:pt x="1822" y="1059"/>
                      <a:pt x="1822" y="1059"/>
                    </a:cubicBezTo>
                    <a:cubicBezTo>
                      <a:pt x="1815" y="1086"/>
                      <a:pt x="1808" y="1106"/>
                      <a:pt x="1789" y="1119"/>
                    </a:cubicBezTo>
                    <a:cubicBezTo>
                      <a:pt x="1769" y="1132"/>
                      <a:pt x="1749" y="1139"/>
                      <a:pt x="1722" y="1139"/>
                    </a:cubicBezTo>
                    <a:cubicBezTo>
                      <a:pt x="563" y="1139"/>
                      <a:pt x="563" y="1139"/>
                      <a:pt x="563" y="1139"/>
                    </a:cubicBezTo>
                    <a:cubicBezTo>
                      <a:pt x="543" y="1271"/>
                      <a:pt x="543" y="1271"/>
                      <a:pt x="543" y="1271"/>
                    </a:cubicBezTo>
                    <a:cubicBezTo>
                      <a:pt x="1643" y="1271"/>
                      <a:pt x="1643" y="1271"/>
                      <a:pt x="1643" y="1271"/>
                    </a:cubicBezTo>
                    <a:cubicBezTo>
                      <a:pt x="1669" y="1271"/>
                      <a:pt x="1696" y="1278"/>
                      <a:pt x="1716" y="1298"/>
                    </a:cubicBezTo>
                    <a:cubicBezTo>
                      <a:pt x="1736" y="1318"/>
                      <a:pt x="1742" y="1344"/>
                      <a:pt x="1742" y="1370"/>
                    </a:cubicBezTo>
                    <a:cubicBezTo>
                      <a:pt x="1742" y="1397"/>
                      <a:pt x="1736" y="1417"/>
                      <a:pt x="1716" y="1437"/>
                    </a:cubicBezTo>
                    <a:cubicBezTo>
                      <a:pt x="1696" y="1457"/>
                      <a:pt x="1669" y="1470"/>
                      <a:pt x="1643" y="1470"/>
                    </a:cubicBezTo>
                    <a:cubicBezTo>
                      <a:pt x="424" y="1470"/>
                      <a:pt x="424" y="1470"/>
                      <a:pt x="424" y="1470"/>
                    </a:cubicBezTo>
                    <a:cubicBezTo>
                      <a:pt x="398" y="1470"/>
                      <a:pt x="371" y="1457"/>
                      <a:pt x="351" y="1430"/>
                    </a:cubicBezTo>
                    <a:cubicBezTo>
                      <a:pt x="332" y="1410"/>
                      <a:pt x="325" y="1384"/>
                      <a:pt x="325" y="1351"/>
                    </a:cubicBezTo>
                    <a:cubicBezTo>
                      <a:pt x="378" y="1066"/>
                      <a:pt x="378" y="1066"/>
                      <a:pt x="378" y="1066"/>
                    </a:cubicBezTo>
                    <a:cubicBezTo>
                      <a:pt x="298" y="264"/>
                      <a:pt x="298" y="264"/>
                      <a:pt x="298" y="264"/>
                    </a:cubicBezTo>
                    <a:cubicBezTo>
                      <a:pt x="73" y="198"/>
                      <a:pt x="73" y="198"/>
                      <a:pt x="73" y="198"/>
                    </a:cubicBezTo>
                    <a:cubicBezTo>
                      <a:pt x="47" y="185"/>
                      <a:pt x="27" y="172"/>
                      <a:pt x="14" y="145"/>
                    </a:cubicBezTo>
                    <a:cubicBezTo>
                      <a:pt x="7" y="125"/>
                      <a:pt x="0" y="99"/>
                      <a:pt x="7" y="72"/>
                    </a:cubicBezTo>
                    <a:cubicBezTo>
                      <a:pt x="20" y="46"/>
                      <a:pt x="33" y="26"/>
                      <a:pt x="60" y="13"/>
                    </a:cubicBezTo>
                    <a:cubicBezTo>
                      <a:pt x="80" y="6"/>
                      <a:pt x="106" y="0"/>
                      <a:pt x="133" y="6"/>
                    </a:cubicBezTo>
                    <a:cubicBezTo>
                      <a:pt x="424" y="99"/>
                      <a:pt x="424" y="99"/>
                      <a:pt x="424" y="99"/>
                    </a:cubicBezTo>
                    <a:cubicBezTo>
                      <a:pt x="438" y="106"/>
                      <a:pt x="457" y="119"/>
                      <a:pt x="464" y="132"/>
                    </a:cubicBezTo>
                    <a:cubicBezTo>
                      <a:pt x="477" y="145"/>
                      <a:pt x="484" y="165"/>
                      <a:pt x="490" y="185"/>
                    </a:cubicBezTo>
                    <a:cubicBezTo>
                      <a:pt x="504" y="344"/>
                      <a:pt x="504" y="344"/>
                      <a:pt x="504" y="344"/>
                    </a:cubicBezTo>
                    <a:cubicBezTo>
                      <a:pt x="1815" y="490"/>
                      <a:pt x="1815" y="490"/>
                      <a:pt x="1815" y="490"/>
                    </a:cubicBezTo>
                    <a:cubicBezTo>
                      <a:pt x="1842" y="496"/>
                      <a:pt x="1861" y="510"/>
                      <a:pt x="1881" y="529"/>
                    </a:cubicBezTo>
                    <a:close/>
                    <a:moveTo>
                      <a:pt x="577" y="1523"/>
                    </a:moveTo>
                    <a:lnTo>
                      <a:pt x="577" y="1523"/>
                    </a:lnTo>
                    <a:cubicBezTo>
                      <a:pt x="616" y="1523"/>
                      <a:pt x="649" y="1536"/>
                      <a:pt x="683" y="1562"/>
                    </a:cubicBezTo>
                    <a:cubicBezTo>
                      <a:pt x="709" y="1596"/>
                      <a:pt x="722" y="1629"/>
                      <a:pt x="722" y="1668"/>
                    </a:cubicBezTo>
                    <a:cubicBezTo>
                      <a:pt x="722" y="1715"/>
                      <a:pt x="709" y="1748"/>
                      <a:pt x="683" y="1781"/>
                    </a:cubicBezTo>
                    <a:cubicBezTo>
                      <a:pt x="649" y="1808"/>
                      <a:pt x="616" y="1827"/>
                      <a:pt x="577" y="1827"/>
                    </a:cubicBezTo>
                    <a:cubicBezTo>
                      <a:pt x="530" y="1827"/>
                      <a:pt x="497" y="1808"/>
                      <a:pt x="464" y="1781"/>
                    </a:cubicBezTo>
                    <a:cubicBezTo>
                      <a:pt x="438" y="1748"/>
                      <a:pt x="424" y="1715"/>
                      <a:pt x="424" y="1668"/>
                    </a:cubicBezTo>
                    <a:cubicBezTo>
                      <a:pt x="424" y="1629"/>
                      <a:pt x="438" y="1596"/>
                      <a:pt x="464" y="1562"/>
                    </a:cubicBezTo>
                    <a:cubicBezTo>
                      <a:pt x="497" y="1536"/>
                      <a:pt x="530" y="1523"/>
                      <a:pt x="577" y="1523"/>
                    </a:cubicBezTo>
                    <a:close/>
                    <a:moveTo>
                      <a:pt x="1464" y="1523"/>
                    </a:moveTo>
                    <a:lnTo>
                      <a:pt x="1464" y="1523"/>
                    </a:lnTo>
                    <a:cubicBezTo>
                      <a:pt x="1510" y="1523"/>
                      <a:pt x="1543" y="1536"/>
                      <a:pt x="1570" y="1562"/>
                    </a:cubicBezTo>
                    <a:cubicBezTo>
                      <a:pt x="1603" y="1596"/>
                      <a:pt x="1616" y="1629"/>
                      <a:pt x="1616" y="1668"/>
                    </a:cubicBezTo>
                    <a:cubicBezTo>
                      <a:pt x="1616" y="1715"/>
                      <a:pt x="1603" y="1748"/>
                      <a:pt x="1570" y="1781"/>
                    </a:cubicBezTo>
                    <a:cubicBezTo>
                      <a:pt x="1543" y="1808"/>
                      <a:pt x="1510" y="1827"/>
                      <a:pt x="1464" y="1827"/>
                    </a:cubicBezTo>
                    <a:cubicBezTo>
                      <a:pt x="1424" y="1827"/>
                      <a:pt x="1391" y="1808"/>
                      <a:pt x="1358" y="1781"/>
                    </a:cubicBezTo>
                    <a:cubicBezTo>
                      <a:pt x="1331" y="1748"/>
                      <a:pt x="1318" y="1715"/>
                      <a:pt x="1318" y="1668"/>
                    </a:cubicBezTo>
                    <a:cubicBezTo>
                      <a:pt x="1318" y="1629"/>
                      <a:pt x="1331" y="1596"/>
                      <a:pt x="1358" y="1562"/>
                    </a:cubicBezTo>
                    <a:cubicBezTo>
                      <a:pt x="1391" y="1536"/>
                      <a:pt x="1424" y="1523"/>
                      <a:pt x="1464" y="1523"/>
                    </a:cubicBezTo>
                    <a:close/>
                    <a:moveTo>
                      <a:pt x="1464" y="1523"/>
                    </a:moveTo>
                    <a:lnTo>
                      <a:pt x="1464" y="152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7" name="Group 8"/>
            <p:cNvGrpSpPr/>
            <p:nvPr/>
          </p:nvGrpSpPr>
          <p:grpSpPr>
            <a:xfrm>
              <a:off x="19216354" y="4730006"/>
              <a:ext cx="707114" cy="706645"/>
              <a:chOff x="16839319" y="4759159"/>
              <a:chExt cx="754311" cy="753810"/>
            </a:xfrm>
          </p:grpSpPr>
          <p:sp>
            <p:nvSpPr>
              <p:cNvPr id="57" name="Freeform 10"/>
              <p:cNvSpPr>
                <a:spLocks noChangeArrowheads="1"/>
              </p:cNvSpPr>
              <p:nvPr/>
            </p:nvSpPr>
            <p:spPr bwMode="auto">
              <a:xfrm>
                <a:off x="16839319" y="4759159"/>
                <a:ext cx="754311" cy="753810"/>
              </a:xfrm>
              <a:custGeom>
                <a:avLst/>
                <a:gdLst>
                  <a:gd name="T0" fmla="*/ 1582 w 1583"/>
                  <a:gd name="T1" fmla="*/ 794 h 1583"/>
                  <a:gd name="T2" fmla="*/ 1582 w 1583"/>
                  <a:gd name="T3" fmla="*/ 794 h 1583"/>
                  <a:gd name="T4" fmla="*/ 788 w 1583"/>
                  <a:gd name="T5" fmla="*/ 1582 h 1583"/>
                  <a:gd name="T6" fmla="*/ 0 w 1583"/>
                  <a:gd name="T7" fmla="*/ 794 h 1583"/>
                  <a:gd name="T8" fmla="*/ 788 w 1583"/>
                  <a:gd name="T9" fmla="*/ 0 h 1583"/>
                  <a:gd name="T10" fmla="*/ 1582 w 1583"/>
                  <a:gd name="T11" fmla="*/ 794 h 1583"/>
                </a:gdLst>
                <a:ahLst/>
                <a:cxnLst>
                  <a:cxn ang="0">
                    <a:pos x="T0" y="T1"/>
                  </a:cxn>
                  <a:cxn ang="0">
                    <a:pos x="T2" y="T3"/>
                  </a:cxn>
                  <a:cxn ang="0">
                    <a:pos x="T4" y="T5"/>
                  </a:cxn>
                  <a:cxn ang="0">
                    <a:pos x="T6" y="T7"/>
                  </a:cxn>
                  <a:cxn ang="0">
                    <a:pos x="T8" y="T9"/>
                  </a:cxn>
                  <a:cxn ang="0">
                    <a:pos x="T10" y="T11"/>
                  </a:cxn>
                </a:cxnLst>
                <a:rect l="0" t="0" r="r" b="b"/>
                <a:pathLst>
                  <a:path w="1583" h="1583">
                    <a:moveTo>
                      <a:pt x="1582" y="794"/>
                    </a:moveTo>
                    <a:lnTo>
                      <a:pt x="1582" y="794"/>
                    </a:lnTo>
                    <a:cubicBezTo>
                      <a:pt x="1582" y="1225"/>
                      <a:pt x="1225" y="1582"/>
                      <a:pt x="788" y="1582"/>
                    </a:cubicBezTo>
                    <a:cubicBezTo>
                      <a:pt x="351" y="1582"/>
                      <a:pt x="0" y="1225"/>
                      <a:pt x="0" y="794"/>
                    </a:cubicBezTo>
                    <a:cubicBezTo>
                      <a:pt x="0" y="357"/>
                      <a:pt x="351" y="0"/>
                      <a:pt x="788" y="0"/>
                    </a:cubicBezTo>
                    <a:cubicBezTo>
                      <a:pt x="1225" y="0"/>
                      <a:pt x="1582" y="357"/>
                      <a:pt x="1582" y="794"/>
                    </a:cubicBezTo>
                  </a:path>
                </a:pathLst>
              </a:custGeom>
              <a:solidFill>
                <a:schemeClr val="accent4">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6984703" y="4900235"/>
                <a:ext cx="463543" cy="469552"/>
              </a:xfrm>
              <a:custGeom>
                <a:avLst/>
                <a:gdLst>
                  <a:gd name="T0" fmla="*/ 794 w 974"/>
                  <a:gd name="T1" fmla="*/ 629 h 988"/>
                  <a:gd name="T2" fmla="*/ 794 w 974"/>
                  <a:gd name="T3" fmla="*/ 629 h 988"/>
                  <a:gd name="T4" fmla="*/ 655 w 974"/>
                  <a:gd name="T5" fmla="*/ 695 h 988"/>
                  <a:gd name="T6" fmla="*/ 351 w 974"/>
                  <a:gd name="T7" fmla="*/ 543 h 988"/>
                  <a:gd name="T8" fmla="*/ 358 w 974"/>
                  <a:gd name="T9" fmla="*/ 496 h 988"/>
                  <a:gd name="T10" fmla="*/ 351 w 974"/>
                  <a:gd name="T11" fmla="*/ 443 h 988"/>
                  <a:gd name="T12" fmla="*/ 655 w 974"/>
                  <a:gd name="T13" fmla="*/ 284 h 988"/>
                  <a:gd name="T14" fmla="*/ 794 w 974"/>
                  <a:gd name="T15" fmla="*/ 357 h 988"/>
                  <a:gd name="T16" fmla="*/ 973 w 974"/>
                  <a:gd name="T17" fmla="*/ 178 h 988"/>
                  <a:gd name="T18" fmla="*/ 794 w 974"/>
                  <a:gd name="T19" fmla="*/ 0 h 988"/>
                  <a:gd name="T20" fmla="*/ 615 w 974"/>
                  <a:gd name="T21" fmla="*/ 178 h 988"/>
                  <a:gd name="T22" fmla="*/ 622 w 974"/>
                  <a:gd name="T23" fmla="*/ 225 h 988"/>
                  <a:gd name="T24" fmla="*/ 318 w 974"/>
                  <a:gd name="T25" fmla="*/ 384 h 988"/>
                  <a:gd name="T26" fmla="*/ 179 w 974"/>
                  <a:gd name="T27" fmla="*/ 311 h 988"/>
                  <a:gd name="T28" fmla="*/ 0 w 974"/>
                  <a:gd name="T29" fmla="*/ 496 h 988"/>
                  <a:gd name="T30" fmla="*/ 179 w 974"/>
                  <a:gd name="T31" fmla="*/ 675 h 988"/>
                  <a:gd name="T32" fmla="*/ 318 w 974"/>
                  <a:gd name="T33" fmla="*/ 602 h 988"/>
                  <a:gd name="T34" fmla="*/ 622 w 974"/>
                  <a:gd name="T35" fmla="*/ 755 h 988"/>
                  <a:gd name="T36" fmla="*/ 615 w 974"/>
                  <a:gd name="T37" fmla="*/ 808 h 988"/>
                  <a:gd name="T38" fmla="*/ 794 w 974"/>
                  <a:gd name="T39" fmla="*/ 987 h 988"/>
                  <a:gd name="T40" fmla="*/ 973 w 974"/>
                  <a:gd name="T41" fmla="*/ 808 h 988"/>
                  <a:gd name="T42" fmla="*/ 794 w 974"/>
                  <a:gd name="T43" fmla="*/ 629 h 988"/>
                  <a:gd name="T44" fmla="*/ 794 w 974"/>
                  <a:gd name="T45" fmla="*/ 629 h 988"/>
                  <a:gd name="T46" fmla="*/ 794 w 974"/>
                  <a:gd name="T47" fmla="*/ 62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988">
                    <a:moveTo>
                      <a:pt x="794" y="629"/>
                    </a:moveTo>
                    <a:lnTo>
                      <a:pt x="794" y="629"/>
                    </a:lnTo>
                    <a:cubicBezTo>
                      <a:pt x="734" y="629"/>
                      <a:pt x="688" y="655"/>
                      <a:pt x="655" y="695"/>
                    </a:cubicBezTo>
                    <a:cubicBezTo>
                      <a:pt x="351" y="543"/>
                      <a:pt x="351" y="543"/>
                      <a:pt x="351" y="543"/>
                    </a:cubicBezTo>
                    <a:cubicBezTo>
                      <a:pt x="351" y="523"/>
                      <a:pt x="358" y="510"/>
                      <a:pt x="358" y="496"/>
                    </a:cubicBezTo>
                    <a:cubicBezTo>
                      <a:pt x="358" y="477"/>
                      <a:pt x="351" y="457"/>
                      <a:pt x="351" y="443"/>
                    </a:cubicBezTo>
                    <a:cubicBezTo>
                      <a:pt x="655" y="284"/>
                      <a:pt x="655" y="284"/>
                      <a:pt x="655" y="284"/>
                    </a:cubicBezTo>
                    <a:cubicBezTo>
                      <a:pt x="681" y="331"/>
                      <a:pt x="734" y="357"/>
                      <a:pt x="794" y="357"/>
                    </a:cubicBezTo>
                    <a:cubicBezTo>
                      <a:pt x="893" y="357"/>
                      <a:pt x="973" y="278"/>
                      <a:pt x="973" y="178"/>
                    </a:cubicBezTo>
                    <a:cubicBezTo>
                      <a:pt x="973" y="79"/>
                      <a:pt x="893" y="0"/>
                      <a:pt x="794" y="0"/>
                    </a:cubicBezTo>
                    <a:cubicBezTo>
                      <a:pt x="694" y="0"/>
                      <a:pt x="615" y="79"/>
                      <a:pt x="615" y="178"/>
                    </a:cubicBezTo>
                    <a:cubicBezTo>
                      <a:pt x="615" y="198"/>
                      <a:pt x="615" y="212"/>
                      <a:pt x="622" y="225"/>
                    </a:cubicBezTo>
                    <a:cubicBezTo>
                      <a:pt x="318" y="384"/>
                      <a:pt x="318" y="384"/>
                      <a:pt x="318" y="384"/>
                    </a:cubicBezTo>
                    <a:cubicBezTo>
                      <a:pt x="285" y="337"/>
                      <a:pt x="232" y="311"/>
                      <a:pt x="179" y="311"/>
                    </a:cubicBezTo>
                    <a:cubicBezTo>
                      <a:pt x="79" y="311"/>
                      <a:pt x="0" y="397"/>
                      <a:pt x="0" y="496"/>
                    </a:cubicBezTo>
                    <a:cubicBezTo>
                      <a:pt x="0" y="589"/>
                      <a:pt x="79" y="675"/>
                      <a:pt x="179" y="675"/>
                    </a:cubicBezTo>
                    <a:cubicBezTo>
                      <a:pt x="238" y="675"/>
                      <a:pt x="285" y="642"/>
                      <a:pt x="318" y="602"/>
                    </a:cubicBezTo>
                    <a:cubicBezTo>
                      <a:pt x="622" y="755"/>
                      <a:pt x="622" y="755"/>
                      <a:pt x="622" y="755"/>
                    </a:cubicBezTo>
                    <a:cubicBezTo>
                      <a:pt x="622" y="775"/>
                      <a:pt x="615" y="788"/>
                      <a:pt x="615" y="808"/>
                    </a:cubicBezTo>
                    <a:cubicBezTo>
                      <a:pt x="615" y="907"/>
                      <a:pt x="694" y="987"/>
                      <a:pt x="794" y="987"/>
                    </a:cubicBezTo>
                    <a:cubicBezTo>
                      <a:pt x="893" y="987"/>
                      <a:pt x="973" y="907"/>
                      <a:pt x="973" y="808"/>
                    </a:cubicBezTo>
                    <a:cubicBezTo>
                      <a:pt x="973" y="708"/>
                      <a:pt x="893" y="629"/>
                      <a:pt x="794" y="629"/>
                    </a:cubicBezTo>
                    <a:close/>
                    <a:moveTo>
                      <a:pt x="794" y="629"/>
                    </a:moveTo>
                    <a:lnTo>
                      <a:pt x="794" y="62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8" name="Group 14"/>
            <p:cNvGrpSpPr/>
            <p:nvPr/>
          </p:nvGrpSpPr>
          <p:grpSpPr>
            <a:xfrm>
              <a:off x="14636808" y="5418887"/>
              <a:ext cx="1050796" cy="1048123"/>
              <a:chOff x="14636808" y="5418887"/>
              <a:chExt cx="1050796" cy="1048123"/>
            </a:xfrm>
          </p:grpSpPr>
          <p:sp>
            <p:nvSpPr>
              <p:cNvPr id="52" name="Freeform 12"/>
              <p:cNvSpPr>
                <a:spLocks noChangeArrowheads="1"/>
              </p:cNvSpPr>
              <p:nvPr/>
            </p:nvSpPr>
            <p:spPr bwMode="auto">
              <a:xfrm>
                <a:off x="14636808" y="5418887"/>
                <a:ext cx="1050796" cy="1048123"/>
              </a:xfrm>
              <a:custGeom>
                <a:avLst/>
                <a:gdLst>
                  <a:gd name="T0" fmla="*/ 2351 w 2352"/>
                  <a:gd name="T1" fmla="*/ 1172 h 2345"/>
                  <a:gd name="T2" fmla="*/ 2351 w 2352"/>
                  <a:gd name="T3" fmla="*/ 1172 h 2345"/>
                  <a:gd name="T4" fmla="*/ 1179 w 2352"/>
                  <a:gd name="T5" fmla="*/ 2344 h 2345"/>
                  <a:gd name="T6" fmla="*/ 0 w 2352"/>
                  <a:gd name="T7" fmla="*/ 1172 h 2345"/>
                  <a:gd name="T8" fmla="*/ 1179 w 2352"/>
                  <a:gd name="T9" fmla="*/ 0 h 2345"/>
                  <a:gd name="T10" fmla="*/ 2351 w 2352"/>
                  <a:gd name="T11" fmla="*/ 1172 h 2345"/>
                </a:gdLst>
                <a:ahLst/>
                <a:cxnLst>
                  <a:cxn ang="0">
                    <a:pos x="T0" y="T1"/>
                  </a:cxn>
                  <a:cxn ang="0">
                    <a:pos x="T2" y="T3"/>
                  </a:cxn>
                  <a:cxn ang="0">
                    <a:pos x="T4" y="T5"/>
                  </a:cxn>
                  <a:cxn ang="0">
                    <a:pos x="T6" y="T7"/>
                  </a:cxn>
                  <a:cxn ang="0">
                    <a:pos x="T8" y="T9"/>
                  </a:cxn>
                  <a:cxn ang="0">
                    <a:pos x="T10" y="T11"/>
                  </a:cxn>
                </a:cxnLst>
                <a:rect l="0" t="0" r="r" b="b"/>
                <a:pathLst>
                  <a:path w="2352" h="2345">
                    <a:moveTo>
                      <a:pt x="2351" y="1172"/>
                    </a:moveTo>
                    <a:lnTo>
                      <a:pt x="2351" y="1172"/>
                    </a:lnTo>
                    <a:cubicBezTo>
                      <a:pt x="2351" y="1821"/>
                      <a:pt x="1822" y="2344"/>
                      <a:pt x="1179" y="2344"/>
                    </a:cubicBezTo>
                    <a:cubicBezTo>
                      <a:pt x="530" y="2344"/>
                      <a:pt x="0" y="1821"/>
                      <a:pt x="0" y="1172"/>
                    </a:cubicBezTo>
                    <a:cubicBezTo>
                      <a:pt x="0" y="523"/>
                      <a:pt x="530" y="0"/>
                      <a:pt x="1179" y="0"/>
                    </a:cubicBezTo>
                    <a:cubicBezTo>
                      <a:pt x="1822" y="0"/>
                      <a:pt x="2351" y="523"/>
                      <a:pt x="2351" y="1172"/>
                    </a:cubicBezTo>
                  </a:path>
                </a:pathLst>
              </a:custGeom>
              <a:solidFill>
                <a:schemeClr val="accent6"/>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3" name="Freeform 13"/>
              <p:cNvSpPr>
                <a:spLocks noChangeArrowheads="1"/>
              </p:cNvSpPr>
              <p:nvPr/>
            </p:nvSpPr>
            <p:spPr bwMode="auto">
              <a:xfrm>
                <a:off x="14690137" y="5470208"/>
                <a:ext cx="944136" cy="943508"/>
              </a:xfrm>
              <a:custGeom>
                <a:avLst/>
                <a:gdLst>
                  <a:gd name="T0" fmla="*/ 1059 w 2113"/>
                  <a:gd name="T1" fmla="*/ 2112 h 2113"/>
                  <a:gd name="T2" fmla="*/ 1059 w 2113"/>
                  <a:gd name="T3" fmla="*/ 2112 h 2113"/>
                  <a:gd name="T4" fmla="*/ 0 w 2113"/>
                  <a:gd name="T5" fmla="*/ 1059 h 2113"/>
                  <a:gd name="T6" fmla="*/ 1059 w 2113"/>
                  <a:gd name="T7" fmla="*/ 0 h 2113"/>
                  <a:gd name="T8" fmla="*/ 2112 w 2113"/>
                  <a:gd name="T9" fmla="*/ 1059 h 2113"/>
                  <a:gd name="T10" fmla="*/ 1059 w 2113"/>
                  <a:gd name="T11" fmla="*/ 2112 h 2113"/>
                  <a:gd name="T12" fmla="*/ 1059 w 2113"/>
                  <a:gd name="T13" fmla="*/ 132 h 2113"/>
                  <a:gd name="T14" fmla="*/ 1059 w 2113"/>
                  <a:gd name="T15" fmla="*/ 132 h 2113"/>
                  <a:gd name="T16" fmla="*/ 126 w 2113"/>
                  <a:gd name="T17" fmla="*/ 1059 h 2113"/>
                  <a:gd name="T18" fmla="*/ 1059 w 2113"/>
                  <a:gd name="T19" fmla="*/ 1987 h 2113"/>
                  <a:gd name="T20" fmla="*/ 1986 w 2113"/>
                  <a:gd name="T21" fmla="*/ 1059 h 2113"/>
                  <a:gd name="T22" fmla="*/ 1059 w 2113"/>
                  <a:gd name="T23" fmla="*/ 132 h 2113"/>
                  <a:gd name="T24" fmla="*/ 1059 w 2113"/>
                  <a:gd name="T25" fmla="*/ 132 h 2113"/>
                  <a:gd name="T26" fmla="*/ 1059 w 2113"/>
                  <a:gd name="T27" fmla="*/ 13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3" h="2113">
                    <a:moveTo>
                      <a:pt x="1059" y="2112"/>
                    </a:moveTo>
                    <a:lnTo>
                      <a:pt x="1059" y="2112"/>
                    </a:lnTo>
                    <a:cubicBezTo>
                      <a:pt x="476" y="2112"/>
                      <a:pt x="0" y="1642"/>
                      <a:pt x="0" y="1059"/>
                    </a:cubicBezTo>
                    <a:cubicBezTo>
                      <a:pt x="0" y="477"/>
                      <a:pt x="476" y="0"/>
                      <a:pt x="1059" y="0"/>
                    </a:cubicBezTo>
                    <a:cubicBezTo>
                      <a:pt x="1635" y="0"/>
                      <a:pt x="2112" y="477"/>
                      <a:pt x="2112" y="1059"/>
                    </a:cubicBezTo>
                    <a:cubicBezTo>
                      <a:pt x="2112" y="1642"/>
                      <a:pt x="1635" y="2112"/>
                      <a:pt x="1059" y="2112"/>
                    </a:cubicBezTo>
                    <a:close/>
                    <a:moveTo>
                      <a:pt x="1059" y="132"/>
                    </a:moveTo>
                    <a:lnTo>
                      <a:pt x="1059" y="132"/>
                    </a:lnTo>
                    <a:cubicBezTo>
                      <a:pt x="543" y="132"/>
                      <a:pt x="126" y="543"/>
                      <a:pt x="126" y="1059"/>
                    </a:cubicBezTo>
                    <a:cubicBezTo>
                      <a:pt x="126" y="1569"/>
                      <a:pt x="543" y="1987"/>
                      <a:pt x="1059" y="1987"/>
                    </a:cubicBezTo>
                    <a:cubicBezTo>
                      <a:pt x="1569" y="1987"/>
                      <a:pt x="1986" y="1569"/>
                      <a:pt x="1986" y="1059"/>
                    </a:cubicBezTo>
                    <a:cubicBezTo>
                      <a:pt x="1986" y="543"/>
                      <a:pt x="1569" y="132"/>
                      <a:pt x="1059" y="132"/>
                    </a:cubicBezTo>
                    <a:close/>
                    <a:moveTo>
                      <a:pt x="1059" y="132"/>
                    </a:moveTo>
                    <a:lnTo>
                      <a:pt x="1059" y="132"/>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4" name="Freeform 14"/>
              <p:cNvSpPr>
                <a:spLocks noChangeArrowheads="1"/>
              </p:cNvSpPr>
              <p:nvPr/>
            </p:nvSpPr>
            <p:spPr bwMode="auto">
              <a:xfrm>
                <a:off x="15314295" y="5659699"/>
                <a:ext cx="134312" cy="134223"/>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5" name="Freeform 15"/>
              <p:cNvSpPr>
                <a:spLocks noChangeArrowheads="1"/>
              </p:cNvSpPr>
              <p:nvPr/>
            </p:nvSpPr>
            <p:spPr bwMode="auto">
              <a:xfrm>
                <a:off x="15178007" y="5839321"/>
                <a:ext cx="79008" cy="78955"/>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6" name="Freeform 16"/>
              <p:cNvSpPr>
                <a:spLocks noChangeArrowheads="1"/>
              </p:cNvSpPr>
              <p:nvPr/>
            </p:nvSpPr>
            <p:spPr bwMode="auto">
              <a:xfrm>
                <a:off x="14877780" y="5677464"/>
                <a:ext cx="553050" cy="550708"/>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19" name="Group 17"/>
            <p:cNvGrpSpPr/>
            <p:nvPr/>
          </p:nvGrpSpPr>
          <p:grpSpPr>
            <a:xfrm>
              <a:off x="16265436" y="7890168"/>
              <a:ext cx="1491261" cy="1492243"/>
              <a:chOff x="16265436" y="7890168"/>
              <a:chExt cx="1491261" cy="1492243"/>
            </a:xfrm>
          </p:grpSpPr>
          <p:sp>
            <p:nvSpPr>
              <p:cNvPr id="50" name="Freeform 17"/>
              <p:cNvSpPr>
                <a:spLocks noChangeArrowheads="1"/>
              </p:cNvSpPr>
              <p:nvPr/>
            </p:nvSpPr>
            <p:spPr bwMode="auto">
              <a:xfrm>
                <a:off x="16265436" y="7890168"/>
                <a:ext cx="1491261" cy="1492243"/>
              </a:xfrm>
              <a:custGeom>
                <a:avLst/>
                <a:gdLst>
                  <a:gd name="T0" fmla="*/ 3331 w 3332"/>
                  <a:gd name="T1" fmla="*/ 1668 h 3338"/>
                  <a:gd name="T2" fmla="*/ 3331 w 3332"/>
                  <a:gd name="T3" fmla="*/ 1668 h 3338"/>
                  <a:gd name="T4" fmla="*/ 1669 w 3332"/>
                  <a:gd name="T5" fmla="*/ 3337 h 3338"/>
                  <a:gd name="T6" fmla="*/ 0 w 3332"/>
                  <a:gd name="T7" fmla="*/ 1668 h 3338"/>
                  <a:gd name="T8" fmla="*/ 1669 w 3332"/>
                  <a:gd name="T9" fmla="*/ 0 h 3338"/>
                  <a:gd name="T10" fmla="*/ 3331 w 3332"/>
                  <a:gd name="T11" fmla="*/ 1668 h 3338"/>
                </a:gdLst>
                <a:ahLst/>
                <a:cxnLst>
                  <a:cxn ang="0">
                    <a:pos x="T0" y="T1"/>
                  </a:cxn>
                  <a:cxn ang="0">
                    <a:pos x="T2" y="T3"/>
                  </a:cxn>
                  <a:cxn ang="0">
                    <a:pos x="T4" y="T5"/>
                  </a:cxn>
                  <a:cxn ang="0">
                    <a:pos x="T6" y="T7"/>
                  </a:cxn>
                  <a:cxn ang="0">
                    <a:pos x="T8" y="T9"/>
                  </a:cxn>
                  <a:cxn ang="0">
                    <a:pos x="T10" y="T11"/>
                  </a:cxn>
                </a:cxnLst>
                <a:rect l="0" t="0" r="r" b="b"/>
                <a:pathLst>
                  <a:path w="3332" h="3338">
                    <a:moveTo>
                      <a:pt x="3331" y="1668"/>
                    </a:moveTo>
                    <a:lnTo>
                      <a:pt x="3331" y="1668"/>
                    </a:lnTo>
                    <a:cubicBezTo>
                      <a:pt x="3331" y="2589"/>
                      <a:pt x="2590" y="3337"/>
                      <a:pt x="1669" y="3337"/>
                    </a:cubicBezTo>
                    <a:cubicBezTo>
                      <a:pt x="742" y="3337"/>
                      <a:pt x="0" y="2589"/>
                      <a:pt x="0" y="1668"/>
                    </a:cubicBezTo>
                    <a:cubicBezTo>
                      <a:pt x="0" y="748"/>
                      <a:pt x="742" y="0"/>
                      <a:pt x="1669" y="0"/>
                    </a:cubicBezTo>
                    <a:cubicBezTo>
                      <a:pt x="2590" y="0"/>
                      <a:pt x="3331" y="748"/>
                      <a:pt x="3331" y="1668"/>
                    </a:cubicBez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51" name="Freeform 18"/>
              <p:cNvSpPr>
                <a:spLocks noChangeArrowheads="1"/>
              </p:cNvSpPr>
              <p:nvPr/>
            </p:nvSpPr>
            <p:spPr bwMode="auto">
              <a:xfrm>
                <a:off x="16528135" y="8200065"/>
                <a:ext cx="961913" cy="874423"/>
              </a:xfrm>
              <a:custGeom>
                <a:avLst/>
                <a:gdLst>
                  <a:gd name="T0" fmla="*/ 2006 w 2153"/>
                  <a:gd name="T1" fmla="*/ 767 h 1960"/>
                  <a:gd name="T2" fmla="*/ 1814 w 2153"/>
                  <a:gd name="T3" fmla="*/ 198 h 1960"/>
                  <a:gd name="T4" fmla="*/ 198 w 2153"/>
                  <a:gd name="T5" fmla="*/ 0 h 1960"/>
                  <a:gd name="T6" fmla="*/ 0 w 2153"/>
                  <a:gd name="T7" fmla="*/ 1025 h 1960"/>
                  <a:gd name="T8" fmla="*/ 377 w 2153"/>
                  <a:gd name="T9" fmla="*/ 1224 h 1960"/>
                  <a:gd name="T10" fmla="*/ 543 w 2153"/>
                  <a:gd name="T11" fmla="*/ 1959 h 1960"/>
                  <a:gd name="T12" fmla="*/ 1066 w 2153"/>
                  <a:gd name="T13" fmla="*/ 1800 h 1960"/>
                  <a:gd name="T14" fmla="*/ 1192 w 2153"/>
                  <a:gd name="T15" fmla="*/ 1224 h 1960"/>
                  <a:gd name="T16" fmla="*/ 1337 w 2153"/>
                  <a:gd name="T17" fmla="*/ 1655 h 1960"/>
                  <a:gd name="T18" fmla="*/ 2152 w 2153"/>
                  <a:gd name="T19" fmla="*/ 1509 h 1960"/>
                  <a:gd name="T20" fmla="*/ 2006 w 2153"/>
                  <a:gd name="T21" fmla="*/ 767 h 1960"/>
                  <a:gd name="T22" fmla="*/ 1966 w 2153"/>
                  <a:gd name="T23" fmla="*/ 846 h 1960"/>
                  <a:gd name="T24" fmla="*/ 1966 w 2153"/>
                  <a:gd name="T25" fmla="*/ 933 h 1960"/>
                  <a:gd name="T26" fmla="*/ 1966 w 2153"/>
                  <a:gd name="T27" fmla="*/ 846 h 1960"/>
                  <a:gd name="T28" fmla="*/ 2046 w 2153"/>
                  <a:gd name="T29" fmla="*/ 1535 h 1960"/>
                  <a:gd name="T30" fmla="*/ 1304 w 2153"/>
                  <a:gd name="T31" fmla="*/ 999 h 1960"/>
                  <a:gd name="T32" fmla="*/ 2046 w 2153"/>
                  <a:gd name="T33" fmla="*/ 1535 h 1960"/>
                  <a:gd name="T34" fmla="*/ 1841 w 2153"/>
                  <a:gd name="T35" fmla="*/ 846 h 1960"/>
                  <a:gd name="T36" fmla="*/ 1841 w 2153"/>
                  <a:gd name="T37" fmla="*/ 933 h 1960"/>
                  <a:gd name="T38" fmla="*/ 1841 w 2153"/>
                  <a:gd name="T39" fmla="*/ 846 h 1960"/>
                  <a:gd name="T40" fmla="*/ 1576 w 2153"/>
                  <a:gd name="T41" fmla="*/ 98 h 1960"/>
                  <a:gd name="T42" fmla="*/ 1576 w 2153"/>
                  <a:gd name="T43" fmla="*/ 218 h 1960"/>
                  <a:gd name="T44" fmla="*/ 1576 w 2153"/>
                  <a:gd name="T45" fmla="*/ 98 h 1960"/>
                  <a:gd name="T46" fmla="*/ 1410 w 2153"/>
                  <a:gd name="T47" fmla="*/ 98 h 1960"/>
                  <a:gd name="T48" fmla="*/ 1410 w 2153"/>
                  <a:gd name="T49" fmla="*/ 218 h 1960"/>
                  <a:gd name="T50" fmla="*/ 1410 w 2153"/>
                  <a:gd name="T51" fmla="*/ 98 h 1960"/>
                  <a:gd name="T52" fmla="*/ 721 w 2153"/>
                  <a:gd name="T53" fmla="*/ 919 h 1960"/>
                  <a:gd name="T54" fmla="*/ 807 w 2153"/>
                  <a:gd name="T55" fmla="*/ 919 h 1960"/>
                  <a:gd name="T56" fmla="*/ 721 w 2153"/>
                  <a:gd name="T57" fmla="*/ 919 h 1960"/>
                  <a:gd name="T58" fmla="*/ 847 w 2153"/>
                  <a:gd name="T59" fmla="*/ 919 h 1960"/>
                  <a:gd name="T60" fmla="*/ 933 w 2153"/>
                  <a:gd name="T61" fmla="*/ 919 h 1960"/>
                  <a:gd name="T62" fmla="*/ 847 w 2153"/>
                  <a:gd name="T63" fmla="*/ 919 h 1960"/>
                  <a:gd name="T64" fmla="*/ 940 w 2153"/>
                  <a:gd name="T65" fmla="*/ 1820 h 1960"/>
                  <a:gd name="T66" fmla="*/ 503 w 2153"/>
                  <a:gd name="T67" fmla="*/ 1045 h 1960"/>
                  <a:gd name="T68" fmla="*/ 940 w 2153"/>
                  <a:gd name="T69" fmla="*/ 1820 h 1960"/>
                  <a:gd name="T70" fmla="*/ 1066 w 2153"/>
                  <a:gd name="T71" fmla="*/ 1058 h 1960"/>
                  <a:gd name="T72" fmla="*/ 900 w 2153"/>
                  <a:gd name="T73" fmla="*/ 787 h 1960"/>
                  <a:gd name="T74" fmla="*/ 377 w 2153"/>
                  <a:gd name="T75" fmla="*/ 952 h 1960"/>
                  <a:gd name="T76" fmla="*/ 152 w 2153"/>
                  <a:gd name="T77" fmla="*/ 1058 h 1960"/>
                  <a:gd name="T78" fmla="*/ 1669 w 2153"/>
                  <a:gd name="T79" fmla="*/ 310 h 1960"/>
                  <a:gd name="T80" fmla="*/ 1337 w 2153"/>
                  <a:gd name="T81" fmla="*/ 767 h 1960"/>
                  <a:gd name="T82" fmla="*/ 1192 w 2153"/>
                  <a:gd name="T83" fmla="*/ 1058 h 1960"/>
                  <a:gd name="T84" fmla="*/ 1066 w 2153"/>
                  <a:gd name="T85" fmla="*/ 1058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3" h="1960">
                    <a:moveTo>
                      <a:pt x="2006" y="767"/>
                    </a:moveTo>
                    <a:lnTo>
                      <a:pt x="2006" y="767"/>
                    </a:lnTo>
                    <a:cubicBezTo>
                      <a:pt x="1814" y="767"/>
                      <a:pt x="1814" y="767"/>
                      <a:pt x="1814" y="767"/>
                    </a:cubicBezTo>
                    <a:cubicBezTo>
                      <a:pt x="1814" y="198"/>
                      <a:pt x="1814" y="198"/>
                      <a:pt x="1814" y="198"/>
                    </a:cubicBezTo>
                    <a:cubicBezTo>
                      <a:pt x="1814" y="85"/>
                      <a:pt x="1728" y="0"/>
                      <a:pt x="1622" y="0"/>
                    </a:cubicBezTo>
                    <a:cubicBezTo>
                      <a:pt x="198" y="0"/>
                      <a:pt x="198" y="0"/>
                      <a:pt x="198" y="0"/>
                    </a:cubicBezTo>
                    <a:cubicBezTo>
                      <a:pt x="92" y="0"/>
                      <a:pt x="0" y="85"/>
                      <a:pt x="0" y="198"/>
                    </a:cubicBezTo>
                    <a:cubicBezTo>
                      <a:pt x="0" y="1025"/>
                      <a:pt x="0" y="1025"/>
                      <a:pt x="0" y="1025"/>
                    </a:cubicBezTo>
                    <a:cubicBezTo>
                      <a:pt x="0" y="1138"/>
                      <a:pt x="92" y="1224"/>
                      <a:pt x="198" y="1224"/>
                    </a:cubicBezTo>
                    <a:cubicBezTo>
                      <a:pt x="377" y="1224"/>
                      <a:pt x="377" y="1224"/>
                      <a:pt x="377" y="1224"/>
                    </a:cubicBezTo>
                    <a:cubicBezTo>
                      <a:pt x="377" y="1800"/>
                      <a:pt x="377" y="1800"/>
                      <a:pt x="377" y="1800"/>
                    </a:cubicBezTo>
                    <a:cubicBezTo>
                      <a:pt x="377" y="1886"/>
                      <a:pt x="450" y="1959"/>
                      <a:pt x="543" y="1959"/>
                    </a:cubicBezTo>
                    <a:cubicBezTo>
                      <a:pt x="900" y="1959"/>
                      <a:pt x="900" y="1959"/>
                      <a:pt x="900" y="1959"/>
                    </a:cubicBezTo>
                    <a:cubicBezTo>
                      <a:pt x="993" y="1959"/>
                      <a:pt x="1066" y="1886"/>
                      <a:pt x="1066" y="1800"/>
                    </a:cubicBezTo>
                    <a:cubicBezTo>
                      <a:pt x="1066" y="1224"/>
                      <a:pt x="1066" y="1224"/>
                      <a:pt x="1066" y="1224"/>
                    </a:cubicBezTo>
                    <a:cubicBezTo>
                      <a:pt x="1192" y="1224"/>
                      <a:pt x="1192" y="1224"/>
                      <a:pt x="1192" y="1224"/>
                    </a:cubicBezTo>
                    <a:cubicBezTo>
                      <a:pt x="1192" y="1509"/>
                      <a:pt x="1192" y="1509"/>
                      <a:pt x="1192" y="1509"/>
                    </a:cubicBezTo>
                    <a:cubicBezTo>
                      <a:pt x="1192" y="1588"/>
                      <a:pt x="1258" y="1655"/>
                      <a:pt x="1337" y="1655"/>
                    </a:cubicBezTo>
                    <a:cubicBezTo>
                      <a:pt x="2006" y="1655"/>
                      <a:pt x="2006" y="1655"/>
                      <a:pt x="2006" y="1655"/>
                    </a:cubicBezTo>
                    <a:cubicBezTo>
                      <a:pt x="2086" y="1655"/>
                      <a:pt x="2152" y="1588"/>
                      <a:pt x="2152" y="1509"/>
                    </a:cubicBezTo>
                    <a:cubicBezTo>
                      <a:pt x="2152" y="913"/>
                      <a:pt x="2152" y="913"/>
                      <a:pt x="2152" y="913"/>
                    </a:cubicBezTo>
                    <a:cubicBezTo>
                      <a:pt x="2152" y="833"/>
                      <a:pt x="2086" y="767"/>
                      <a:pt x="2006" y="767"/>
                    </a:cubicBezTo>
                    <a:close/>
                    <a:moveTo>
                      <a:pt x="1966" y="846"/>
                    </a:moveTo>
                    <a:lnTo>
                      <a:pt x="1966" y="846"/>
                    </a:lnTo>
                    <a:cubicBezTo>
                      <a:pt x="1993" y="846"/>
                      <a:pt x="2013" y="866"/>
                      <a:pt x="2013" y="893"/>
                    </a:cubicBezTo>
                    <a:cubicBezTo>
                      <a:pt x="2013" y="913"/>
                      <a:pt x="1993" y="933"/>
                      <a:pt x="1966" y="933"/>
                    </a:cubicBezTo>
                    <a:cubicBezTo>
                      <a:pt x="1940" y="933"/>
                      <a:pt x="1920" y="913"/>
                      <a:pt x="1920" y="893"/>
                    </a:cubicBezTo>
                    <a:cubicBezTo>
                      <a:pt x="1920" y="866"/>
                      <a:pt x="1940" y="846"/>
                      <a:pt x="1966" y="846"/>
                    </a:cubicBezTo>
                    <a:close/>
                    <a:moveTo>
                      <a:pt x="2046" y="1535"/>
                    </a:moveTo>
                    <a:lnTo>
                      <a:pt x="2046" y="1535"/>
                    </a:lnTo>
                    <a:cubicBezTo>
                      <a:pt x="1304" y="1535"/>
                      <a:pt x="1304" y="1535"/>
                      <a:pt x="1304" y="1535"/>
                    </a:cubicBezTo>
                    <a:cubicBezTo>
                      <a:pt x="1304" y="999"/>
                      <a:pt x="1304" y="999"/>
                      <a:pt x="1304" y="999"/>
                    </a:cubicBezTo>
                    <a:cubicBezTo>
                      <a:pt x="2046" y="999"/>
                      <a:pt x="2046" y="999"/>
                      <a:pt x="2046" y="999"/>
                    </a:cubicBezTo>
                    <a:lnTo>
                      <a:pt x="2046" y="1535"/>
                    </a:lnTo>
                    <a:close/>
                    <a:moveTo>
                      <a:pt x="1841" y="846"/>
                    </a:moveTo>
                    <a:lnTo>
                      <a:pt x="1841" y="846"/>
                    </a:lnTo>
                    <a:cubicBezTo>
                      <a:pt x="1867" y="846"/>
                      <a:pt x="1887" y="866"/>
                      <a:pt x="1887" y="893"/>
                    </a:cubicBezTo>
                    <a:cubicBezTo>
                      <a:pt x="1887" y="913"/>
                      <a:pt x="1867" y="933"/>
                      <a:pt x="1841" y="933"/>
                    </a:cubicBezTo>
                    <a:cubicBezTo>
                      <a:pt x="1814" y="933"/>
                      <a:pt x="1794" y="913"/>
                      <a:pt x="1794" y="893"/>
                    </a:cubicBezTo>
                    <a:cubicBezTo>
                      <a:pt x="1794" y="866"/>
                      <a:pt x="1814" y="846"/>
                      <a:pt x="1841" y="846"/>
                    </a:cubicBezTo>
                    <a:close/>
                    <a:moveTo>
                      <a:pt x="1576" y="98"/>
                    </a:moveTo>
                    <a:lnTo>
                      <a:pt x="1576" y="98"/>
                    </a:lnTo>
                    <a:cubicBezTo>
                      <a:pt x="1609" y="98"/>
                      <a:pt x="1635" y="125"/>
                      <a:pt x="1635" y="158"/>
                    </a:cubicBezTo>
                    <a:cubicBezTo>
                      <a:pt x="1635" y="191"/>
                      <a:pt x="1609" y="218"/>
                      <a:pt x="1576" y="218"/>
                    </a:cubicBezTo>
                    <a:cubicBezTo>
                      <a:pt x="1543" y="218"/>
                      <a:pt x="1516" y="191"/>
                      <a:pt x="1516" y="158"/>
                    </a:cubicBezTo>
                    <a:cubicBezTo>
                      <a:pt x="1516" y="125"/>
                      <a:pt x="1543" y="98"/>
                      <a:pt x="1576" y="98"/>
                    </a:cubicBezTo>
                    <a:close/>
                    <a:moveTo>
                      <a:pt x="1410" y="98"/>
                    </a:moveTo>
                    <a:lnTo>
                      <a:pt x="1410" y="98"/>
                    </a:lnTo>
                    <a:cubicBezTo>
                      <a:pt x="1443" y="98"/>
                      <a:pt x="1470" y="125"/>
                      <a:pt x="1470" y="158"/>
                    </a:cubicBezTo>
                    <a:cubicBezTo>
                      <a:pt x="1470" y="191"/>
                      <a:pt x="1443" y="218"/>
                      <a:pt x="1410" y="218"/>
                    </a:cubicBezTo>
                    <a:cubicBezTo>
                      <a:pt x="1377" y="218"/>
                      <a:pt x="1351" y="191"/>
                      <a:pt x="1351" y="158"/>
                    </a:cubicBezTo>
                    <a:cubicBezTo>
                      <a:pt x="1351" y="125"/>
                      <a:pt x="1377" y="98"/>
                      <a:pt x="1410" y="98"/>
                    </a:cubicBezTo>
                    <a:close/>
                    <a:moveTo>
                      <a:pt x="721" y="919"/>
                    </a:moveTo>
                    <a:lnTo>
                      <a:pt x="721" y="919"/>
                    </a:lnTo>
                    <a:cubicBezTo>
                      <a:pt x="721" y="893"/>
                      <a:pt x="741" y="873"/>
                      <a:pt x="761" y="873"/>
                    </a:cubicBezTo>
                    <a:cubicBezTo>
                      <a:pt x="788" y="873"/>
                      <a:pt x="807" y="893"/>
                      <a:pt x="807" y="919"/>
                    </a:cubicBezTo>
                    <a:cubicBezTo>
                      <a:pt x="807" y="946"/>
                      <a:pt x="788" y="966"/>
                      <a:pt x="761" y="966"/>
                    </a:cubicBezTo>
                    <a:cubicBezTo>
                      <a:pt x="741" y="966"/>
                      <a:pt x="721" y="946"/>
                      <a:pt x="721" y="919"/>
                    </a:cubicBezTo>
                    <a:close/>
                    <a:moveTo>
                      <a:pt x="847" y="919"/>
                    </a:moveTo>
                    <a:lnTo>
                      <a:pt x="847" y="919"/>
                    </a:lnTo>
                    <a:cubicBezTo>
                      <a:pt x="847" y="893"/>
                      <a:pt x="867" y="873"/>
                      <a:pt x="887" y="873"/>
                    </a:cubicBezTo>
                    <a:cubicBezTo>
                      <a:pt x="913" y="873"/>
                      <a:pt x="933" y="893"/>
                      <a:pt x="933" y="919"/>
                    </a:cubicBezTo>
                    <a:cubicBezTo>
                      <a:pt x="933" y="946"/>
                      <a:pt x="913" y="966"/>
                      <a:pt x="887" y="966"/>
                    </a:cubicBezTo>
                    <a:cubicBezTo>
                      <a:pt x="867" y="966"/>
                      <a:pt x="847" y="946"/>
                      <a:pt x="847" y="919"/>
                    </a:cubicBezTo>
                    <a:close/>
                    <a:moveTo>
                      <a:pt x="940" y="1820"/>
                    </a:moveTo>
                    <a:lnTo>
                      <a:pt x="940" y="1820"/>
                    </a:lnTo>
                    <a:cubicBezTo>
                      <a:pt x="503" y="1820"/>
                      <a:pt x="503" y="1820"/>
                      <a:pt x="503" y="1820"/>
                    </a:cubicBezTo>
                    <a:cubicBezTo>
                      <a:pt x="503" y="1045"/>
                      <a:pt x="503" y="1045"/>
                      <a:pt x="503" y="1045"/>
                    </a:cubicBezTo>
                    <a:cubicBezTo>
                      <a:pt x="940" y="1045"/>
                      <a:pt x="940" y="1045"/>
                      <a:pt x="940" y="1045"/>
                    </a:cubicBezTo>
                    <a:lnTo>
                      <a:pt x="940" y="1820"/>
                    </a:lnTo>
                    <a:close/>
                    <a:moveTo>
                      <a:pt x="1066" y="1058"/>
                    </a:moveTo>
                    <a:lnTo>
                      <a:pt x="1066" y="1058"/>
                    </a:lnTo>
                    <a:cubicBezTo>
                      <a:pt x="1066" y="952"/>
                      <a:pt x="1066" y="952"/>
                      <a:pt x="1066" y="952"/>
                    </a:cubicBezTo>
                    <a:cubicBezTo>
                      <a:pt x="1066" y="860"/>
                      <a:pt x="993" y="787"/>
                      <a:pt x="900" y="787"/>
                    </a:cubicBezTo>
                    <a:cubicBezTo>
                      <a:pt x="543" y="787"/>
                      <a:pt x="543" y="787"/>
                      <a:pt x="543" y="787"/>
                    </a:cubicBezTo>
                    <a:cubicBezTo>
                      <a:pt x="450" y="787"/>
                      <a:pt x="377" y="860"/>
                      <a:pt x="377" y="952"/>
                    </a:cubicBezTo>
                    <a:cubicBezTo>
                      <a:pt x="377" y="1058"/>
                      <a:pt x="377" y="1058"/>
                      <a:pt x="377" y="1058"/>
                    </a:cubicBezTo>
                    <a:cubicBezTo>
                      <a:pt x="152" y="1058"/>
                      <a:pt x="152" y="1058"/>
                      <a:pt x="152" y="1058"/>
                    </a:cubicBezTo>
                    <a:cubicBezTo>
                      <a:pt x="152" y="310"/>
                      <a:pt x="152" y="310"/>
                      <a:pt x="152" y="310"/>
                    </a:cubicBezTo>
                    <a:cubicBezTo>
                      <a:pt x="1669" y="310"/>
                      <a:pt x="1669" y="310"/>
                      <a:pt x="1669" y="310"/>
                    </a:cubicBezTo>
                    <a:cubicBezTo>
                      <a:pt x="1669" y="767"/>
                      <a:pt x="1669" y="767"/>
                      <a:pt x="1669" y="767"/>
                    </a:cubicBezTo>
                    <a:cubicBezTo>
                      <a:pt x="1337" y="767"/>
                      <a:pt x="1337" y="767"/>
                      <a:pt x="1337" y="767"/>
                    </a:cubicBezTo>
                    <a:cubicBezTo>
                      <a:pt x="1258" y="767"/>
                      <a:pt x="1192" y="833"/>
                      <a:pt x="1192" y="913"/>
                    </a:cubicBezTo>
                    <a:cubicBezTo>
                      <a:pt x="1192" y="1058"/>
                      <a:pt x="1192" y="1058"/>
                      <a:pt x="1192" y="1058"/>
                    </a:cubicBezTo>
                    <a:lnTo>
                      <a:pt x="1066" y="1058"/>
                    </a:lnTo>
                    <a:close/>
                    <a:moveTo>
                      <a:pt x="1066" y="1058"/>
                    </a:moveTo>
                    <a:lnTo>
                      <a:pt x="1066" y="1058"/>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0" name="Group 7"/>
            <p:cNvGrpSpPr/>
            <p:nvPr/>
          </p:nvGrpSpPr>
          <p:grpSpPr>
            <a:xfrm>
              <a:off x="18347275" y="3778604"/>
              <a:ext cx="770320" cy="771782"/>
              <a:chOff x="15766849" y="3508425"/>
              <a:chExt cx="821736" cy="823295"/>
            </a:xfrm>
          </p:grpSpPr>
          <p:sp>
            <p:nvSpPr>
              <p:cNvPr id="48" name="Freeform 19"/>
              <p:cNvSpPr>
                <a:spLocks noChangeArrowheads="1"/>
              </p:cNvSpPr>
              <p:nvPr/>
            </p:nvSpPr>
            <p:spPr bwMode="auto">
              <a:xfrm>
                <a:off x="15766849" y="3508425"/>
                <a:ext cx="821736" cy="823295"/>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9" name="Freeform 20"/>
              <p:cNvSpPr>
                <a:spLocks noChangeArrowheads="1"/>
              </p:cNvSpPr>
              <p:nvPr/>
            </p:nvSpPr>
            <p:spPr bwMode="auto">
              <a:xfrm>
                <a:off x="16019691" y="3632656"/>
                <a:ext cx="313945" cy="581149"/>
              </a:xfrm>
              <a:custGeom>
                <a:avLst/>
                <a:gdLst>
                  <a:gd name="T0" fmla="*/ 636 w 663"/>
                  <a:gd name="T1" fmla="*/ 0 h 1220"/>
                  <a:gd name="T2" fmla="*/ 636 w 663"/>
                  <a:gd name="T3" fmla="*/ 0 h 1220"/>
                  <a:gd name="T4" fmla="*/ 477 w 663"/>
                  <a:gd name="T5" fmla="*/ 0 h 1220"/>
                  <a:gd name="T6" fmla="*/ 185 w 663"/>
                  <a:gd name="T7" fmla="*/ 298 h 1220"/>
                  <a:gd name="T8" fmla="*/ 185 w 663"/>
                  <a:gd name="T9" fmla="*/ 437 h 1220"/>
                  <a:gd name="T10" fmla="*/ 27 w 663"/>
                  <a:gd name="T11" fmla="*/ 437 h 1220"/>
                  <a:gd name="T12" fmla="*/ 0 w 663"/>
                  <a:gd name="T13" fmla="*/ 464 h 1220"/>
                  <a:gd name="T14" fmla="*/ 0 w 663"/>
                  <a:gd name="T15" fmla="*/ 662 h 1220"/>
                  <a:gd name="T16" fmla="*/ 27 w 663"/>
                  <a:gd name="T17" fmla="*/ 689 h 1220"/>
                  <a:gd name="T18" fmla="*/ 185 w 663"/>
                  <a:gd name="T19" fmla="*/ 689 h 1220"/>
                  <a:gd name="T20" fmla="*/ 185 w 663"/>
                  <a:gd name="T21" fmla="*/ 1192 h 1220"/>
                  <a:gd name="T22" fmla="*/ 212 w 663"/>
                  <a:gd name="T23" fmla="*/ 1219 h 1220"/>
                  <a:gd name="T24" fmla="*/ 417 w 663"/>
                  <a:gd name="T25" fmla="*/ 1219 h 1220"/>
                  <a:gd name="T26" fmla="*/ 444 w 663"/>
                  <a:gd name="T27" fmla="*/ 1192 h 1220"/>
                  <a:gd name="T28" fmla="*/ 444 w 663"/>
                  <a:gd name="T29" fmla="*/ 689 h 1220"/>
                  <a:gd name="T30" fmla="*/ 629 w 663"/>
                  <a:gd name="T31" fmla="*/ 689 h 1220"/>
                  <a:gd name="T32" fmla="*/ 656 w 663"/>
                  <a:gd name="T33" fmla="*/ 662 h 1220"/>
                  <a:gd name="T34" fmla="*/ 656 w 663"/>
                  <a:gd name="T35" fmla="*/ 464 h 1220"/>
                  <a:gd name="T36" fmla="*/ 649 w 663"/>
                  <a:gd name="T37" fmla="*/ 444 h 1220"/>
                  <a:gd name="T38" fmla="*/ 629 w 663"/>
                  <a:gd name="T39" fmla="*/ 437 h 1220"/>
                  <a:gd name="T40" fmla="*/ 444 w 663"/>
                  <a:gd name="T41" fmla="*/ 437 h 1220"/>
                  <a:gd name="T42" fmla="*/ 444 w 663"/>
                  <a:gd name="T43" fmla="*/ 318 h 1220"/>
                  <a:gd name="T44" fmla="*/ 530 w 663"/>
                  <a:gd name="T45" fmla="*/ 232 h 1220"/>
                  <a:gd name="T46" fmla="*/ 636 w 663"/>
                  <a:gd name="T47" fmla="*/ 232 h 1220"/>
                  <a:gd name="T48" fmla="*/ 662 w 663"/>
                  <a:gd name="T49" fmla="*/ 205 h 1220"/>
                  <a:gd name="T50" fmla="*/ 662 w 663"/>
                  <a:gd name="T51" fmla="*/ 20 h 1220"/>
                  <a:gd name="T52" fmla="*/ 636 w 663"/>
                  <a:gd name="T53" fmla="*/ 0 h 1220"/>
                  <a:gd name="T54" fmla="*/ 636 w 663"/>
                  <a:gd name="T55" fmla="*/ 0 h 1220"/>
                  <a:gd name="T56" fmla="*/ 636 w 663"/>
                  <a:gd name="T57"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3" h="1220">
                    <a:moveTo>
                      <a:pt x="636" y="0"/>
                    </a:moveTo>
                    <a:lnTo>
                      <a:pt x="636" y="0"/>
                    </a:lnTo>
                    <a:cubicBezTo>
                      <a:pt x="477" y="0"/>
                      <a:pt x="477" y="0"/>
                      <a:pt x="477" y="0"/>
                    </a:cubicBezTo>
                    <a:cubicBezTo>
                      <a:pt x="298" y="0"/>
                      <a:pt x="185" y="113"/>
                      <a:pt x="185" y="298"/>
                    </a:cubicBezTo>
                    <a:cubicBezTo>
                      <a:pt x="185" y="437"/>
                      <a:pt x="185" y="437"/>
                      <a:pt x="185" y="437"/>
                    </a:cubicBezTo>
                    <a:cubicBezTo>
                      <a:pt x="27" y="437"/>
                      <a:pt x="27" y="437"/>
                      <a:pt x="27" y="437"/>
                    </a:cubicBezTo>
                    <a:cubicBezTo>
                      <a:pt x="13" y="437"/>
                      <a:pt x="0" y="444"/>
                      <a:pt x="0" y="464"/>
                    </a:cubicBezTo>
                    <a:cubicBezTo>
                      <a:pt x="0" y="662"/>
                      <a:pt x="0" y="662"/>
                      <a:pt x="0" y="662"/>
                    </a:cubicBezTo>
                    <a:cubicBezTo>
                      <a:pt x="0" y="676"/>
                      <a:pt x="13" y="689"/>
                      <a:pt x="27" y="689"/>
                    </a:cubicBezTo>
                    <a:cubicBezTo>
                      <a:pt x="185" y="689"/>
                      <a:pt x="185" y="689"/>
                      <a:pt x="185" y="689"/>
                    </a:cubicBezTo>
                    <a:cubicBezTo>
                      <a:pt x="185" y="1192"/>
                      <a:pt x="185" y="1192"/>
                      <a:pt x="185" y="1192"/>
                    </a:cubicBezTo>
                    <a:cubicBezTo>
                      <a:pt x="185" y="1205"/>
                      <a:pt x="199" y="1219"/>
                      <a:pt x="212" y="1219"/>
                    </a:cubicBezTo>
                    <a:cubicBezTo>
                      <a:pt x="417" y="1219"/>
                      <a:pt x="417" y="1219"/>
                      <a:pt x="417" y="1219"/>
                    </a:cubicBezTo>
                    <a:cubicBezTo>
                      <a:pt x="430" y="1219"/>
                      <a:pt x="444" y="1205"/>
                      <a:pt x="444" y="1192"/>
                    </a:cubicBezTo>
                    <a:cubicBezTo>
                      <a:pt x="444" y="689"/>
                      <a:pt x="444" y="689"/>
                      <a:pt x="444" y="689"/>
                    </a:cubicBezTo>
                    <a:cubicBezTo>
                      <a:pt x="629" y="689"/>
                      <a:pt x="629" y="689"/>
                      <a:pt x="629" y="689"/>
                    </a:cubicBezTo>
                    <a:cubicBezTo>
                      <a:pt x="642" y="689"/>
                      <a:pt x="656" y="676"/>
                      <a:pt x="656" y="662"/>
                    </a:cubicBezTo>
                    <a:cubicBezTo>
                      <a:pt x="656" y="464"/>
                      <a:pt x="656" y="464"/>
                      <a:pt x="656" y="464"/>
                    </a:cubicBezTo>
                    <a:cubicBezTo>
                      <a:pt x="656" y="457"/>
                      <a:pt x="649" y="450"/>
                      <a:pt x="649" y="444"/>
                    </a:cubicBezTo>
                    <a:cubicBezTo>
                      <a:pt x="642" y="437"/>
                      <a:pt x="636" y="437"/>
                      <a:pt x="629" y="437"/>
                    </a:cubicBezTo>
                    <a:cubicBezTo>
                      <a:pt x="444" y="437"/>
                      <a:pt x="444" y="437"/>
                      <a:pt x="444" y="437"/>
                    </a:cubicBezTo>
                    <a:cubicBezTo>
                      <a:pt x="444" y="318"/>
                      <a:pt x="444" y="318"/>
                      <a:pt x="444" y="318"/>
                    </a:cubicBezTo>
                    <a:cubicBezTo>
                      <a:pt x="444" y="265"/>
                      <a:pt x="457" y="232"/>
                      <a:pt x="530" y="232"/>
                    </a:cubicBezTo>
                    <a:cubicBezTo>
                      <a:pt x="636" y="232"/>
                      <a:pt x="636" y="232"/>
                      <a:pt x="636" y="232"/>
                    </a:cubicBezTo>
                    <a:cubicBezTo>
                      <a:pt x="649" y="232"/>
                      <a:pt x="662" y="225"/>
                      <a:pt x="662" y="205"/>
                    </a:cubicBezTo>
                    <a:cubicBezTo>
                      <a:pt x="662" y="20"/>
                      <a:pt x="662" y="20"/>
                      <a:pt x="662" y="20"/>
                    </a:cubicBezTo>
                    <a:cubicBezTo>
                      <a:pt x="662" y="7"/>
                      <a:pt x="649" y="0"/>
                      <a:pt x="636" y="0"/>
                    </a:cubicBezTo>
                    <a:close/>
                    <a:moveTo>
                      <a:pt x="636" y="0"/>
                    </a:moveTo>
                    <a:lnTo>
                      <a:pt x="636" y="0"/>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1" name="Group 4"/>
            <p:cNvGrpSpPr/>
            <p:nvPr/>
          </p:nvGrpSpPr>
          <p:grpSpPr>
            <a:xfrm>
              <a:off x="15848673" y="6307127"/>
              <a:ext cx="790072" cy="789546"/>
              <a:chOff x="13101476" y="6205716"/>
              <a:chExt cx="842806" cy="842245"/>
            </a:xfrm>
          </p:grpSpPr>
          <p:sp>
            <p:nvSpPr>
              <p:cNvPr id="46" name="Freeform 40"/>
              <p:cNvSpPr>
                <a:spLocks noChangeArrowheads="1"/>
              </p:cNvSpPr>
              <p:nvPr/>
            </p:nvSpPr>
            <p:spPr bwMode="auto">
              <a:xfrm>
                <a:off x="13101476" y="6205716"/>
                <a:ext cx="842806" cy="842245"/>
              </a:xfrm>
              <a:custGeom>
                <a:avLst/>
                <a:gdLst>
                  <a:gd name="T0" fmla="*/ 1768 w 1769"/>
                  <a:gd name="T1" fmla="*/ 881 h 1769"/>
                  <a:gd name="T2" fmla="*/ 1768 w 1769"/>
                  <a:gd name="T3" fmla="*/ 881 h 1769"/>
                  <a:gd name="T4" fmla="*/ 881 w 1769"/>
                  <a:gd name="T5" fmla="*/ 1768 h 1769"/>
                  <a:gd name="T6" fmla="*/ 0 w 1769"/>
                  <a:gd name="T7" fmla="*/ 881 h 1769"/>
                  <a:gd name="T8" fmla="*/ 881 w 1769"/>
                  <a:gd name="T9" fmla="*/ 0 h 1769"/>
                  <a:gd name="T10" fmla="*/ 1768 w 1769"/>
                  <a:gd name="T11" fmla="*/ 881 h 1769"/>
                </a:gdLst>
                <a:ahLst/>
                <a:cxnLst>
                  <a:cxn ang="0">
                    <a:pos x="T0" y="T1"/>
                  </a:cxn>
                  <a:cxn ang="0">
                    <a:pos x="T2" y="T3"/>
                  </a:cxn>
                  <a:cxn ang="0">
                    <a:pos x="T4" y="T5"/>
                  </a:cxn>
                  <a:cxn ang="0">
                    <a:pos x="T6" y="T7"/>
                  </a:cxn>
                  <a:cxn ang="0">
                    <a:pos x="T8" y="T9"/>
                  </a:cxn>
                  <a:cxn ang="0">
                    <a:pos x="T10" y="T11"/>
                  </a:cxn>
                </a:cxnLst>
                <a:rect l="0" t="0" r="r" b="b"/>
                <a:pathLst>
                  <a:path w="1769" h="1769">
                    <a:moveTo>
                      <a:pt x="1768" y="881"/>
                    </a:moveTo>
                    <a:lnTo>
                      <a:pt x="1768" y="881"/>
                    </a:lnTo>
                    <a:cubicBezTo>
                      <a:pt x="1768" y="1371"/>
                      <a:pt x="1371" y="1768"/>
                      <a:pt x="881" y="1768"/>
                    </a:cubicBezTo>
                    <a:cubicBezTo>
                      <a:pt x="397" y="1768"/>
                      <a:pt x="0" y="1371"/>
                      <a:pt x="0" y="881"/>
                    </a:cubicBezTo>
                    <a:cubicBezTo>
                      <a:pt x="0" y="397"/>
                      <a:pt x="397" y="0"/>
                      <a:pt x="881" y="0"/>
                    </a:cubicBezTo>
                    <a:cubicBezTo>
                      <a:pt x="1371" y="0"/>
                      <a:pt x="1768" y="397"/>
                      <a:pt x="1768" y="881"/>
                    </a:cubicBezTo>
                  </a:path>
                </a:pathLst>
              </a:custGeom>
              <a:solidFill>
                <a:schemeClr val="accent2">
                  <a:lumMod val="60000"/>
                  <a:lumOff val="4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7" name="Freeform 41"/>
              <p:cNvSpPr>
                <a:spLocks noChangeArrowheads="1"/>
              </p:cNvSpPr>
              <p:nvPr/>
            </p:nvSpPr>
            <p:spPr bwMode="auto">
              <a:xfrm>
                <a:off x="13274251" y="6376270"/>
                <a:ext cx="501469" cy="501136"/>
              </a:xfrm>
              <a:custGeom>
                <a:avLst/>
                <a:gdLst>
                  <a:gd name="T0" fmla="*/ 1046 w 1054"/>
                  <a:gd name="T1" fmla="*/ 464 h 1054"/>
                  <a:gd name="T2" fmla="*/ 914 w 1054"/>
                  <a:gd name="T3" fmla="*/ 265 h 1054"/>
                  <a:gd name="T4" fmla="*/ 940 w 1054"/>
                  <a:gd name="T5" fmla="*/ 193 h 1054"/>
                  <a:gd name="T6" fmla="*/ 861 w 1054"/>
                  <a:gd name="T7" fmla="*/ 113 h 1054"/>
                  <a:gd name="T8" fmla="*/ 794 w 1054"/>
                  <a:gd name="T9" fmla="*/ 140 h 1054"/>
                  <a:gd name="T10" fmla="*/ 589 w 1054"/>
                  <a:gd name="T11" fmla="*/ 0 h 1054"/>
                  <a:gd name="T12" fmla="*/ 529 w 1054"/>
                  <a:gd name="T13" fmla="*/ 0 h 1054"/>
                  <a:gd name="T14" fmla="*/ 463 w 1054"/>
                  <a:gd name="T15" fmla="*/ 0 h 1054"/>
                  <a:gd name="T16" fmla="*/ 264 w 1054"/>
                  <a:gd name="T17" fmla="*/ 140 h 1054"/>
                  <a:gd name="T18" fmla="*/ 192 w 1054"/>
                  <a:gd name="T19" fmla="*/ 113 h 1054"/>
                  <a:gd name="T20" fmla="*/ 112 w 1054"/>
                  <a:gd name="T21" fmla="*/ 193 h 1054"/>
                  <a:gd name="T22" fmla="*/ 139 w 1054"/>
                  <a:gd name="T23" fmla="*/ 259 h 1054"/>
                  <a:gd name="T24" fmla="*/ 0 w 1054"/>
                  <a:gd name="T25" fmla="*/ 464 h 1054"/>
                  <a:gd name="T26" fmla="*/ 0 w 1054"/>
                  <a:gd name="T27" fmla="*/ 524 h 1054"/>
                  <a:gd name="T28" fmla="*/ 0 w 1054"/>
                  <a:gd name="T29" fmla="*/ 583 h 1054"/>
                  <a:gd name="T30" fmla="*/ 139 w 1054"/>
                  <a:gd name="T31" fmla="*/ 788 h 1054"/>
                  <a:gd name="T32" fmla="*/ 112 w 1054"/>
                  <a:gd name="T33" fmla="*/ 861 h 1054"/>
                  <a:gd name="T34" fmla="*/ 192 w 1054"/>
                  <a:gd name="T35" fmla="*/ 941 h 1054"/>
                  <a:gd name="T36" fmla="*/ 258 w 1054"/>
                  <a:gd name="T37" fmla="*/ 914 h 1054"/>
                  <a:gd name="T38" fmla="*/ 463 w 1054"/>
                  <a:gd name="T39" fmla="*/ 1047 h 1054"/>
                  <a:gd name="T40" fmla="*/ 523 w 1054"/>
                  <a:gd name="T41" fmla="*/ 1053 h 1054"/>
                  <a:gd name="T42" fmla="*/ 582 w 1054"/>
                  <a:gd name="T43" fmla="*/ 1047 h 1054"/>
                  <a:gd name="T44" fmla="*/ 788 w 1054"/>
                  <a:gd name="T45" fmla="*/ 914 h 1054"/>
                  <a:gd name="T46" fmla="*/ 854 w 1054"/>
                  <a:gd name="T47" fmla="*/ 941 h 1054"/>
                  <a:gd name="T48" fmla="*/ 933 w 1054"/>
                  <a:gd name="T49" fmla="*/ 861 h 1054"/>
                  <a:gd name="T50" fmla="*/ 914 w 1054"/>
                  <a:gd name="T51" fmla="*/ 795 h 1054"/>
                  <a:gd name="T52" fmla="*/ 1046 w 1054"/>
                  <a:gd name="T53" fmla="*/ 590 h 1054"/>
                  <a:gd name="T54" fmla="*/ 1053 w 1054"/>
                  <a:gd name="T55" fmla="*/ 530 h 1054"/>
                  <a:gd name="T56" fmla="*/ 1046 w 1054"/>
                  <a:gd name="T57" fmla="*/ 464 h 1054"/>
                  <a:gd name="T58" fmla="*/ 523 w 1054"/>
                  <a:gd name="T59" fmla="*/ 815 h 1054"/>
                  <a:gd name="T60" fmla="*/ 523 w 1054"/>
                  <a:gd name="T61" fmla="*/ 239 h 1054"/>
                  <a:gd name="T62" fmla="*/ 523 w 1054"/>
                  <a:gd name="T63" fmla="*/ 8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4" h="1054">
                    <a:moveTo>
                      <a:pt x="1046" y="464"/>
                    </a:moveTo>
                    <a:lnTo>
                      <a:pt x="1046" y="464"/>
                    </a:lnTo>
                    <a:cubicBezTo>
                      <a:pt x="986" y="444"/>
                      <a:pt x="986" y="444"/>
                      <a:pt x="986" y="444"/>
                    </a:cubicBezTo>
                    <a:cubicBezTo>
                      <a:pt x="973" y="378"/>
                      <a:pt x="953" y="318"/>
                      <a:pt x="914" y="265"/>
                    </a:cubicBezTo>
                    <a:cubicBezTo>
                      <a:pt x="940" y="199"/>
                      <a:pt x="940" y="199"/>
                      <a:pt x="940" y="199"/>
                    </a:cubicBezTo>
                    <a:cubicBezTo>
                      <a:pt x="940" y="199"/>
                      <a:pt x="940" y="199"/>
                      <a:pt x="940" y="193"/>
                    </a:cubicBezTo>
                    <a:cubicBezTo>
                      <a:pt x="900" y="153"/>
                      <a:pt x="900" y="153"/>
                      <a:pt x="900" y="153"/>
                    </a:cubicBezTo>
                    <a:cubicBezTo>
                      <a:pt x="861" y="113"/>
                      <a:pt x="861" y="113"/>
                      <a:pt x="861" y="113"/>
                    </a:cubicBezTo>
                    <a:lnTo>
                      <a:pt x="854" y="113"/>
                    </a:lnTo>
                    <a:cubicBezTo>
                      <a:pt x="794" y="140"/>
                      <a:pt x="794" y="140"/>
                      <a:pt x="794" y="140"/>
                    </a:cubicBezTo>
                    <a:cubicBezTo>
                      <a:pt x="741" y="106"/>
                      <a:pt x="682" y="80"/>
                      <a:pt x="615" y="67"/>
                    </a:cubicBezTo>
                    <a:cubicBezTo>
                      <a:pt x="589" y="0"/>
                      <a:pt x="589" y="0"/>
                      <a:pt x="589" y="0"/>
                    </a:cubicBezTo>
                    <a:lnTo>
                      <a:pt x="582" y="0"/>
                    </a:lnTo>
                    <a:cubicBezTo>
                      <a:pt x="529" y="0"/>
                      <a:pt x="529" y="0"/>
                      <a:pt x="529" y="0"/>
                    </a:cubicBezTo>
                    <a:cubicBezTo>
                      <a:pt x="470" y="0"/>
                      <a:pt x="470" y="0"/>
                      <a:pt x="470" y="0"/>
                    </a:cubicBezTo>
                    <a:lnTo>
                      <a:pt x="463" y="0"/>
                    </a:lnTo>
                    <a:cubicBezTo>
                      <a:pt x="443" y="67"/>
                      <a:pt x="443" y="67"/>
                      <a:pt x="443" y="67"/>
                    </a:cubicBezTo>
                    <a:cubicBezTo>
                      <a:pt x="377" y="73"/>
                      <a:pt x="317" y="100"/>
                      <a:pt x="264" y="140"/>
                    </a:cubicBezTo>
                    <a:cubicBezTo>
                      <a:pt x="198" y="113"/>
                      <a:pt x="198" y="113"/>
                      <a:pt x="198" y="113"/>
                    </a:cubicBezTo>
                    <a:lnTo>
                      <a:pt x="192" y="113"/>
                    </a:lnTo>
                    <a:cubicBezTo>
                      <a:pt x="152" y="153"/>
                      <a:pt x="152" y="153"/>
                      <a:pt x="152" y="153"/>
                    </a:cubicBezTo>
                    <a:cubicBezTo>
                      <a:pt x="112" y="193"/>
                      <a:pt x="112" y="193"/>
                      <a:pt x="112" y="193"/>
                    </a:cubicBezTo>
                    <a:lnTo>
                      <a:pt x="112" y="199"/>
                    </a:lnTo>
                    <a:cubicBezTo>
                      <a:pt x="139" y="259"/>
                      <a:pt x="139" y="259"/>
                      <a:pt x="139" y="259"/>
                    </a:cubicBezTo>
                    <a:cubicBezTo>
                      <a:pt x="99" y="312"/>
                      <a:pt x="79" y="371"/>
                      <a:pt x="66" y="438"/>
                    </a:cubicBezTo>
                    <a:cubicBezTo>
                      <a:pt x="0" y="464"/>
                      <a:pt x="0" y="464"/>
                      <a:pt x="0" y="464"/>
                    </a:cubicBezTo>
                    <a:cubicBezTo>
                      <a:pt x="0" y="464"/>
                      <a:pt x="0" y="464"/>
                      <a:pt x="0" y="471"/>
                    </a:cubicBezTo>
                    <a:cubicBezTo>
                      <a:pt x="0" y="524"/>
                      <a:pt x="0" y="524"/>
                      <a:pt x="0" y="524"/>
                    </a:cubicBezTo>
                    <a:cubicBezTo>
                      <a:pt x="0" y="583"/>
                      <a:pt x="0" y="583"/>
                      <a:pt x="0" y="583"/>
                    </a:cubicBezTo>
                    <a:lnTo>
                      <a:pt x="0" y="583"/>
                    </a:lnTo>
                    <a:cubicBezTo>
                      <a:pt x="66" y="610"/>
                      <a:pt x="66" y="610"/>
                      <a:pt x="66" y="610"/>
                    </a:cubicBezTo>
                    <a:cubicBezTo>
                      <a:pt x="72" y="676"/>
                      <a:pt x="99" y="735"/>
                      <a:pt x="139" y="788"/>
                    </a:cubicBezTo>
                    <a:cubicBezTo>
                      <a:pt x="112" y="855"/>
                      <a:pt x="112" y="855"/>
                      <a:pt x="112" y="855"/>
                    </a:cubicBezTo>
                    <a:cubicBezTo>
                      <a:pt x="106" y="855"/>
                      <a:pt x="112" y="855"/>
                      <a:pt x="112" y="861"/>
                    </a:cubicBezTo>
                    <a:cubicBezTo>
                      <a:pt x="152" y="901"/>
                      <a:pt x="152" y="901"/>
                      <a:pt x="152" y="901"/>
                    </a:cubicBezTo>
                    <a:cubicBezTo>
                      <a:pt x="192" y="941"/>
                      <a:pt x="192" y="941"/>
                      <a:pt x="192" y="941"/>
                    </a:cubicBezTo>
                    <a:cubicBezTo>
                      <a:pt x="192" y="941"/>
                      <a:pt x="192" y="941"/>
                      <a:pt x="198" y="941"/>
                    </a:cubicBezTo>
                    <a:cubicBezTo>
                      <a:pt x="258" y="914"/>
                      <a:pt x="258" y="914"/>
                      <a:pt x="258" y="914"/>
                    </a:cubicBezTo>
                    <a:cubicBezTo>
                      <a:pt x="311" y="947"/>
                      <a:pt x="370" y="974"/>
                      <a:pt x="437" y="987"/>
                    </a:cubicBezTo>
                    <a:cubicBezTo>
                      <a:pt x="463" y="1047"/>
                      <a:pt x="463" y="1047"/>
                      <a:pt x="463" y="1047"/>
                    </a:cubicBezTo>
                    <a:cubicBezTo>
                      <a:pt x="463" y="1053"/>
                      <a:pt x="463" y="1053"/>
                      <a:pt x="470" y="1053"/>
                    </a:cubicBezTo>
                    <a:cubicBezTo>
                      <a:pt x="523" y="1053"/>
                      <a:pt x="523" y="1053"/>
                      <a:pt x="523" y="1053"/>
                    </a:cubicBezTo>
                    <a:cubicBezTo>
                      <a:pt x="582" y="1053"/>
                      <a:pt x="582" y="1053"/>
                      <a:pt x="582" y="1053"/>
                    </a:cubicBezTo>
                    <a:cubicBezTo>
                      <a:pt x="582" y="1053"/>
                      <a:pt x="582" y="1053"/>
                      <a:pt x="582" y="1047"/>
                    </a:cubicBezTo>
                    <a:cubicBezTo>
                      <a:pt x="609" y="987"/>
                      <a:pt x="609" y="987"/>
                      <a:pt x="609" y="987"/>
                    </a:cubicBezTo>
                    <a:cubicBezTo>
                      <a:pt x="675" y="974"/>
                      <a:pt x="735" y="954"/>
                      <a:pt x="788" y="914"/>
                    </a:cubicBezTo>
                    <a:cubicBezTo>
                      <a:pt x="847" y="941"/>
                      <a:pt x="847" y="941"/>
                      <a:pt x="847" y="941"/>
                    </a:cubicBezTo>
                    <a:cubicBezTo>
                      <a:pt x="854" y="941"/>
                      <a:pt x="854" y="941"/>
                      <a:pt x="854" y="941"/>
                    </a:cubicBezTo>
                    <a:cubicBezTo>
                      <a:pt x="894" y="901"/>
                      <a:pt x="894" y="901"/>
                      <a:pt x="894" y="901"/>
                    </a:cubicBezTo>
                    <a:cubicBezTo>
                      <a:pt x="933" y="861"/>
                      <a:pt x="933" y="861"/>
                      <a:pt x="933" y="861"/>
                    </a:cubicBezTo>
                    <a:cubicBezTo>
                      <a:pt x="940" y="861"/>
                      <a:pt x="940" y="855"/>
                      <a:pt x="940" y="855"/>
                    </a:cubicBezTo>
                    <a:cubicBezTo>
                      <a:pt x="914" y="795"/>
                      <a:pt x="914" y="795"/>
                      <a:pt x="914" y="795"/>
                    </a:cubicBezTo>
                    <a:cubicBezTo>
                      <a:pt x="947" y="742"/>
                      <a:pt x="973" y="683"/>
                      <a:pt x="986" y="616"/>
                    </a:cubicBezTo>
                    <a:cubicBezTo>
                      <a:pt x="1046" y="590"/>
                      <a:pt x="1046" y="590"/>
                      <a:pt x="1046" y="590"/>
                    </a:cubicBezTo>
                    <a:cubicBezTo>
                      <a:pt x="1053" y="590"/>
                      <a:pt x="1053" y="590"/>
                      <a:pt x="1053" y="583"/>
                    </a:cubicBezTo>
                    <a:cubicBezTo>
                      <a:pt x="1053" y="530"/>
                      <a:pt x="1053" y="530"/>
                      <a:pt x="1053" y="530"/>
                    </a:cubicBezTo>
                    <a:cubicBezTo>
                      <a:pt x="1053" y="471"/>
                      <a:pt x="1053" y="471"/>
                      <a:pt x="1053" y="471"/>
                    </a:cubicBezTo>
                    <a:cubicBezTo>
                      <a:pt x="1053" y="471"/>
                      <a:pt x="1053" y="471"/>
                      <a:pt x="1046" y="464"/>
                    </a:cubicBezTo>
                    <a:close/>
                    <a:moveTo>
                      <a:pt x="523" y="815"/>
                    </a:moveTo>
                    <a:lnTo>
                      <a:pt x="523" y="815"/>
                    </a:lnTo>
                    <a:cubicBezTo>
                      <a:pt x="370" y="815"/>
                      <a:pt x="238" y="683"/>
                      <a:pt x="238" y="524"/>
                    </a:cubicBezTo>
                    <a:cubicBezTo>
                      <a:pt x="238" y="371"/>
                      <a:pt x="370" y="239"/>
                      <a:pt x="523" y="239"/>
                    </a:cubicBezTo>
                    <a:cubicBezTo>
                      <a:pt x="682" y="239"/>
                      <a:pt x="808" y="371"/>
                      <a:pt x="808" y="524"/>
                    </a:cubicBezTo>
                    <a:cubicBezTo>
                      <a:pt x="808" y="683"/>
                      <a:pt x="682" y="815"/>
                      <a:pt x="523" y="815"/>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2" name="Group 11"/>
            <p:cNvGrpSpPr/>
            <p:nvPr/>
          </p:nvGrpSpPr>
          <p:grpSpPr>
            <a:xfrm>
              <a:off x="14493987" y="7249294"/>
              <a:ext cx="1645325" cy="1644231"/>
              <a:chOff x="19502585" y="4333825"/>
              <a:chExt cx="1755143" cy="1753976"/>
            </a:xfrm>
          </p:grpSpPr>
          <p:sp>
            <p:nvSpPr>
              <p:cNvPr id="44" name="Freeform 44"/>
              <p:cNvSpPr>
                <a:spLocks noChangeArrowheads="1"/>
              </p:cNvSpPr>
              <p:nvPr/>
            </p:nvSpPr>
            <p:spPr bwMode="auto">
              <a:xfrm>
                <a:off x="19502585" y="4333825"/>
                <a:ext cx="1755143" cy="1753976"/>
              </a:xfrm>
              <a:custGeom>
                <a:avLst/>
                <a:gdLst>
                  <a:gd name="T0" fmla="*/ 3675 w 3676"/>
                  <a:gd name="T1" fmla="*/ 1841 h 3677"/>
                  <a:gd name="T2" fmla="*/ 3675 w 3676"/>
                  <a:gd name="T3" fmla="*/ 1841 h 3677"/>
                  <a:gd name="T4" fmla="*/ 1841 w 3676"/>
                  <a:gd name="T5" fmla="*/ 3676 h 3677"/>
                  <a:gd name="T6" fmla="*/ 0 w 3676"/>
                  <a:gd name="T7" fmla="*/ 1841 h 3677"/>
                  <a:gd name="T8" fmla="*/ 1841 w 3676"/>
                  <a:gd name="T9" fmla="*/ 0 h 3677"/>
                  <a:gd name="T10" fmla="*/ 3675 w 3676"/>
                  <a:gd name="T11" fmla="*/ 1841 h 3677"/>
                </a:gdLst>
                <a:ahLst/>
                <a:cxnLst>
                  <a:cxn ang="0">
                    <a:pos x="T0" y="T1"/>
                  </a:cxn>
                  <a:cxn ang="0">
                    <a:pos x="T2" y="T3"/>
                  </a:cxn>
                  <a:cxn ang="0">
                    <a:pos x="T4" y="T5"/>
                  </a:cxn>
                  <a:cxn ang="0">
                    <a:pos x="T6" y="T7"/>
                  </a:cxn>
                  <a:cxn ang="0">
                    <a:pos x="T8" y="T9"/>
                  </a:cxn>
                  <a:cxn ang="0">
                    <a:pos x="T10" y="T11"/>
                  </a:cxn>
                </a:cxnLst>
                <a:rect l="0" t="0" r="r" b="b"/>
                <a:pathLst>
                  <a:path w="3676" h="3677">
                    <a:moveTo>
                      <a:pt x="3675" y="1841"/>
                    </a:moveTo>
                    <a:lnTo>
                      <a:pt x="3675" y="1841"/>
                    </a:lnTo>
                    <a:cubicBezTo>
                      <a:pt x="3675" y="2855"/>
                      <a:pt x="2854" y="3676"/>
                      <a:pt x="1841" y="3676"/>
                    </a:cubicBezTo>
                    <a:cubicBezTo>
                      <a:pt x="821" y="3676"/>
                      <a:pt x="0" y="2855"/>
                      <a:pt x="0" y="1841"/>
                    </a:cubicBezTo>
                    <a:cubicBezTo>
                      <a:pt x="0" y="822"/>
                      <a:pt x="821" y="0"/>
                      <a:pt x="1841" y="0"/>
                    </a:cubicBezTo>
                    <a:cubicBezTo>
                      <a:pt x="2854" y="0"/>
                      <a:pt x="3675" y="822"/>
                      <a:pt x="3675" y="1841"/>
                    </a:cubicBezTo>
                  </a:path>
                </a:pathLst>
              </a:custGeom>
              <a:solidFill>
                <a:schemeClr val="accent5"/>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5" name="Freeform 45"/>
              <p:cNvSpPr>
                <a:spLocks noChangeArrowheads="1"/>
              </p:cNvSpPr>
              <p:nvPr/>
            </p:nvSpPr>
            <p:spPr bwMode="auto">
              <a:xfrm>
                <a:off x="19886062" y="4717047"/>
                <a:ext cx="988190" cy="987533"/>
              </a:xfrm>
              <a:custGeom>
                <a:avLst/>
                <a:gdLst>
                  <a:gd name="T0" fmla="*/ 1040 w 2074"/>
                  <a:gd name="T1" fmla="*/ 0 h 2073"/>
                  <a:gd name="T2" fmla="*/ 1040 w 2074"/>
                  <a:gd name="T3" fmla="*/ 2072 h 2073"/>
                  <a:gd name="T4" fmla="*/ 1040 w 2074"/>
                  <a:gd name="T5" fmla="*/ 0 h 2073"/>
                  <a:gd name="T6" fmla="*/ 1643 w 2074"/>
                  <a:gd name="T7" fmla="*/ 967 h 2073"/>
                  <a:gd name="T8" fmla="*/ 1775 w 2074"/>
                  <a:gd name="T9" fmla="*/ 529 h 2073"/>
                  <a:gd name="T10" fmla="*/ 1643 w 2074"/>
                  <a:gd name="T11" fmla="*/ 967 h 2073"/>
                  <a:gd name="T12" fmla="*/ 1497 w 2074"/>
                  <a:gd name="T13" fmla="*/ 967 h 2073"/>
                  <a:gd name="T14" fmla="*/ 1113 w 2074"/>
                  <a:gd name="T15" fmla="*/ 695 h 2073"/>
                  <a:gd name="T16" fmla="*/ 1497 w 2074"/>
                  <a:gd name="T17" fmla="*/ 967 h 2073"/>
                  <a:gd name="T18" fmla="*/ 1113 w 2074"/>
                  <a:gd name="T19" fmla="*/ 549 h 2073"/>
                  <a:gd name="T20" fmla="*/ 1212 w 2074"/>
                  <a:gd name="T21" fmla="*/ 159 h 2073"/>
                  <a:gd name="T22" fmla="*/ 1113 w 2074"/>
                  <a:gd name="T23" fmla="*/ 549 h 2073"/>
                  <a:gd name="T24" fmla="*/ 973 w 2074"/>
                  <a:gd name="T25" fmla="*/ 556 h 2073"/>
                  <a:gd name="T26" fmla="*/ 887 w 2074"/>
                  <a:gd name="T27" fmla="*/ 152 h 2073"/>
                  <a:gd name="T28" fmla="*/ 973 w 2074"/>
                  <a:gd name="T29" fmla="*/ 556 h 2073"/>
                  <a:gd name="T30" fmla="*/ 973 w 2074"/>
                  <a:gd name="T31" fmla="*/ 695 h 2073"/>
                  <a:gd name="T32" fmla="*/ 589 w 2074"/>
                  <a:gd name="T33" fmla="*/ 967 h 2073"/>
                  <a:gd name="T34" fmla="*/ 973 w 2074"/>
                  <a:gd name="T35" fmla="*/ 695 h 2073"/>
                  <a:gd name="T36" fmla="*/ 450 w 2074"/>
                  <a:gd name="T37" fmla="*/ 967 h 2073"/>
                  <a:gd name="T38" fmla="*/ 298 w 2074"/>
                  <a:gd name="T39" fmla="*/ 536 h 2073"/>
                  <a:gd name="T40" fmla="*/ 450 w 2074"/>
                  <a:gd name="T41" fmla="*/ 967 h 2073"/>
                  <a:gd name="T42" fmla="*/ 450 w 2074"/>
                  <a:gd name="T43" fmla="*/ 1106 h 2073"/>
                  <a:gd name="T44" fmla="*/ 291 w 2074"/>
                  <a:gd name="T45" fmla="*/ 1529 h 2073"/>
                  <a:gd name="T46" fmla="*/ 450 w 2074"/>
                  <a:gd name="T47" fmla="*/ 1106 h 2073"/>
                  <a:gd name="T48" fmla="*/ 589 w 2074"/>
                  <a:gd name="T49" fmla="*/ 1106 h 2073"/>
                  <a:gd name="T50" fmla="*/ 973 w 2074"/>
                  <a:gd name="T51" fmla="*/ 1364 h 2073"/>
                  <a:gd name="T52" fmla="*/ 589 w 2074"/>
                  <a:gd name="T53" fmla="*/ 1106 h 2073"/>
                  <a:gd name="T54" fmla="*/ 973 w 2074"/>
                  <a:gd name="T55" fmla="*/ 1503 h 2073"/>
                  <a:gd name="T56" fmla="*/ 887 w 2074"/>
                  <a:gd name="T57" fmla="*/ 1920 h 2073"/>
                  <a:gd name="T58" fmla="*/ 973 w 2074"/>
                  <a:gd name="T59" fmla="*/ 1503 h 2073"/>
                  <a:gd name="T60" fmla="*/ 1113 w 2074"/>
                  <a:gd name="T61" fmla="*/ 1503 h 2073"/>
                  <a:gd name="T62" fmla="*/ 1212 w 2074"/>
                  <a:gd name="T63" fmla="*/ 1913 h 2073"/>
                  <a:gd name="T64" fmla="*/ 1113 w 2074"/>
                  <a:gd name="T65" fmla="*/ 1503 h 2073"/>
                  <a:gd name="T66" fmla="*/ 1113 w 2074"/>
                  <a:gd name="T67" fmla="*/ 1364 h 2073"/>
                  <a:gd name="T68" fmla="*/ 1497 w 2074"/>
                  <a:gd name="T69" fmla="*/ 1106 h 2073"/>
                  <a:gd name="T70" fmla="*/ 1113 w 2074"/>
                  <a:gd name="T71" fmla="*/ 1364 h 2073"/>
                  <a:gd name="T72" fmla="*/ 1643 w 2074"/>
                  <a:gd name="T73" fmla="*/ 1106 h 2073"/>
                  <a:gd name="T74" fmla="*/ 1782 w 2074"/>
                  <a:gd name="T75" fmla="*/ 1536 h 2073"/>
                  <a:gd name="T76" fmla="*/ 1643 w 2074"/>
                  <a:gd name="T77" fmla="*/ 1106 h 2073"/>
                  <a:gd name="T78" fmla="*/ 1682 w 2074"/>
                  <a:gd name="T79" fmla="*/ 417 h 2073"/>
                  <a:gd name="T80" fmla="*/ 1431 w 2074"/>
                  <a:gd name="T81" fmla="*/ 231 h 2073"/>
                  <a:gd name="T82" fmla="*/ 662 w 2074"/>
                  <a:gd name="T83" fmla="*/ 225 h 2073"/>
                  <a:gd name="T84" fmla="*/ 543 w 2074"/>
                  <a:gd name="T85" fmla="*/ 483 h 2073"/>
                  <a:gd name="T86" fmla="*/ 662 w 2074"/>
                  <a:gd name="T87" fmla="*/ 225 h 2073"/>
                  <a:gd name="T88" fmla="*/ 378 w 2074"/>
                  <a:gd name="T89" fmla="*/ 1642 h 2073"/>
                  <a:gd name="T90" fmla="*/ 662 w 2074"/>
                  <a:gd name="T91" fmla="*/ 1854 h 2073"/>
                  <a:gd name="T92" fmla="*/ 1431 w 2074"/>
                  <a:gd name="T93" fmla="*/ 1841 h 2073"/>
                  <a:gd name="T94" fmla="*/ 1550 w 2074"/>
                  <a:gd name="T95" fmla="*/ 1589 h 2073"/>
                  <a:gd name="T96" fmla="*/ 1431 w 2074"/>
                  <a:gd name="T97" fmla="*/ 184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4" h="2073">
                    <a:moveTo>
                      <a:pt x="1040" y="0"/>
                    </a:moveTo>
                    <a:lnTo>
                      <a:pt x="1040" y="0"/>
                    </a:lnTo>
                    <a:cubicBezTo>
                      <a:pt x="464" y="0"/>
                      <a:pt x="0" y="463"/>
                      <a:pt x="0" y="1039"/>
                    </a:cubicBezTo>
                    <a:cubicBezTo>
                      <a:pt x="0" y="1609"/>
                      <a:pt x="464" y="2072"/>
                      <a:pt x="1040" y="2072"/>
                    </a:cubicBezTo>
                    <a:cubicBezTo>
                      <a:pt x="1609" y="2072"/>
                      <a:pt x="2073" y="1609"/>
                      <a:pt x="2073" y="1039"/>
                    </a:cubicBezTo>
                    <a:cubicBezTo>
                      <a:pt x="2073" y="463"/>
                      <a:pt x="1609" y="0"/>
                      <a:pt x="1040" y="0"/>
                    </a:cubicBezTo>
                    <a:close/>
                    <a:moveTo>
                      <a:pt x="1643" y="967"/>
                    </a:moveTo>
                    <a:lnTo>
                      <a:pt x="1643" y="967"/>
                    </a:lnTo>
                    <a:cubicBezTo>
                      <a:pt x="1636" y="841"/>
                      <a:pt x="1616" y="721"/>
                      <a:pt x="1583" y="602"/>
                    </a:cubicBezTo>
                    <a:cubicBezTo>
                      <a:pt x="1649" y="582"/>
                      <a:pt x="1715" y="556"/>
                      <a:pt x="1775" y="529"/>
                    </a:cubicBezTo>
                    <a:cubicBezTo>
                      <a:pt x="1861" y="655"/>
                      <a:pt x="1921" y="801"/>
                      <a:pt x="1934" y="967"/>
                    </a:cubicBezTo>
                    <a:lnTo>
                      <a:pt x="1643" y="967"/>
                    </a:lnTo>
                    <a:close/>
                    <a:moveTo>
                      <a:pt x="1497" y="967"/>
                    </a:moveTo>
                    <a:lnTo>
                      <a:pt x="1497" y="967"/>
                    </a:lnTo>
                    <a:cubicBezTo>
                      <a:pt x="1113" y="967"/>
                      <a:pt x="1113" y="967"/>
                      <a:pt x="1113" y="967"/>
                    </a:cubicBezTo>
                    <a:cubicBezTo>
                      <a:pt x="1113" y="695"/>
                      <a:pt x="1113" y="695"/>
                      <a:pt x="1113" y="695"/>
                    </a:cubicBezTo>
                    <a:cubicBezTo>
                      <a:pt x="1232" y="688"/>
                      <a:pt x="1344" y="668"/>
                      <a:pt x="1450" y="642"/>
                    </a:cubicBezTo>
                    <a:cubicBezTo>
                      <a:pt x="1477" y="748"/>
                      <a:pt x="1497" y="854"/>
                      <a:pt x="1497" y="967"/>
                    </a:cubicBezTo>
                    <a:close/>
                    <a:moveTo>
                      <a:pt x="1113" y="549"/>
                    </a:moveTo>
                    <a:lnTo>
                      <a:pt x="1113" y="549"/>
                    </a:lnTo>
                    <a:cubicBezTo>
                      <a:pt x="1113" y="145"/>
                      <a:pt x="1113" y="145"/>
                      <a:pt x="1113" y="145"/>
                    </a:cubicBezTo>
                    <a:cubicBezTo>
                      <a:pt x="1146" y="145"/>
                      <a:pt x="1179" y="152"/>
                      <a:pt x="1212" y="159"/>
                    </a:cubicBezTo>
                    <a:cubicBezTo>
                      <a:pt x="1291" y="258"/>
                      <a:pt x="1358" y="377"/>
                      <a:pt x="1411" y="510"/>
                    </a:cubicBezTo>
                    <a:cubicBezTo>
                      <a:pt x="1311" y="529"/>
                      <a:pt x="1219" y="549"/>
                      <a:pt x="1113" y="549"/>
                    </a:cubicBezTo>
                    <a:close/>
                    <a:moveTo>
                      <a:pt x="973" y="556"/>
                    </a:moveTo>
                    <a:lnTo>
                      <a:pt x="973" y="556"/>
                    </a:lnTo>
                    <a:cubicBezTo>
                      <a:pt x="874" y="549"/>
                      <a:pt x="775" y="536"/>
                      <a:pt x="682" y="516"/>
                    </a:cubicBezTo>
                    <a:cubicBezTo>
                      <a:pt x="728" y="377"/>
                      <a:pt x="801" y="258"/>
                      <a:pt x="887" y="152"/>
                    </a:cubicBezTo>
                    <a:cubicBezTo>
                      <a:pt x="914" y="152"/>
                      <a:pt x="940" y="145"/>
                      <a:pt x="973" y="145"/>
                    </a:cubicBezTo>
                    <a:lnTo>
                      <a:pt x="973" y="556"/>
                    </a:lnTo>
                    <a:close/>
                    <a:moveTo>
                      <a:pt x="973" y="695"/>
                    </a:moveTo>
                    <a:lnTo>
                      <a:pt x="973" y="695"/>
                    </a:lnTo>
                    <a:cubicBezTo>
                      <a:pt x="973" y="967"/>
                      <a:pt x="973" y="967"/>
                      <a:pt x="973" y="967"/>
                    </a:cubicBezTo>
                    <a:cubicBezTo>
                      <a:pt x="589" y="967"/>
                      <a:pt x="589" y="967"/>
                      <a:pt x="589" y="967"/>
                    </a:cubicBezTo>
                    <a:cubicBezTo>
                      <a:pt x="596" y="854"/>
                      <a:pt x="609" y="748"/>
                      <a:pt x="636" y="649"/>
                    </a:cubicBezTo>
                    <a:cubicBezTo>
                      <a:pt x="742" y="675"/>
                      <a:pt x="854" y="688"/>
                      <a:pt x="973" y="695"/>
                    </a:cubicBezTo>
                    <a:close/>
                    <a:moveTo>
                      <a:pt x="450" y="967"/>
                    </a:moveTo>
                    <a:lnTo>
                      <a:pt x="450" y="967"/>
                    </a:lnTo>
                    <a:cubicBezTo>
                      <a:pt x="146" y="967"/>
                      <a:pt x="146" y="967"/>
                      <a:pt x="146" y="967"/>
                    </a:cubicBezTo>
                    <a:cubicBezTo>
                      <a:pt x="159" y="808"/>
                      <a:pt x="212" y="662"/>
                      <a:pt x="298" y="536"/>
                    </a:cubicBezTo>
                    <a:cubicBezTo>
                      <a:pt x="364" y="562"/>
                      <a:pt x="430" y="596"/>
                      <a:pt x="503" y="615"/>
                    </a:cubicBezTo>
                    <a:cubicBezTo>
                      <a:pt x="470" y="728"/>
                      <a:pt x="457" y="841"/>
                      <a:pt x="450" y="967"/>
                    </a:cubicBezTo>
                    <a:close/>
                    <a:moveTo>
                      <a:pt x="450" y="1106"/>
                    </a:moveTo>
                    <a:lnTo>
                      <a:pt x="450" y="1106"/>
                    </a:lnTo>
                    <a:cubicBezTo>
                      <a:pt x="457" y="1225"/>
                      <a:pt x="470" y="1337"/>
                      <a:pt x="497" y="1443"/>
                    </a:cubicBezTo>
                    <a:cubicBezTo>
                      <a:pt x="424" y="1470"/>
                      <a:pt x="358" y="1496"/>
                      <a:pt x="291" y="1529"/>
                    </a:cubicBezTo>
                    <a:cubicBezTo>
                      <a:pt x="205" y="1404"/>
                      <a:pt x="159" y="1258"/>
                      <a:pt x="146" y="1106"/>
                    </a:cubicBezTo>
                    <a:lnTo>
                      <a:pt x="450" y="1106"/>
                    </a:lnTo>
                    <a:close/>
                    <a:moveTo>
                      <a:pt x="589" y="1106"/>
                    </a:moveTo>
                    <a:lnTo>
                      <a:pt x="589" y="1106"/>
                    </a:lnTo>
                    <a:cubicBezTo>
                      <a:pt x="973" y="1106"/>
                      <a:pt x="973" y="1106"/>
                      <a:pt x="973" y="1106"/>
                    </a:cubicBezTo>
                    <a:cubicBezTo>
                      <a:pt x="973" y="1364"/>
                      <a:pt x="973" y="1364"/>
                      <a:pt x="973" y="1364"/>
                    </a:cubicBezTo>
                    <a:cubicBezTo>
                      <a:pt x="854" y="1364"/>
                      <a:pt x="742" y="1377"/>
                      <a:pt x="636" y="1404"/>
                    </a:cubicBezTo>
                    <a:cubicBezTo>
                      <a:pt x="609" y="1311"/>
                      <a:pt x="596" y="1212"/>
                      <a:pt x="589" y="1106"/>
                    </a:cubicBezTo>
                    <a:close/>
                    <a:moveTo>
                      <a:pt x="973" y="1503"/>
                    </a:moveTo>
                    <a:lnTo>
                      <a:pt x="973" y="1503"/>
                    </a:lnTo>
                    <a:cubicBezTo>
                      <a:pt x="973" y="1933"/>
                      <a:pt x="973" y="1933"/>
                      <a:pt x="973" y="1933"/>
                    </a:cubicBezTo>
                    <a:cubicBezTo>
                      <a:pt x="940" y="1927"/>
                      <a:pt x="914" y="1927"/>
                      <a:pt x="887" y="1920"/>
                    </a:cubicBezTo>
                    <a:cubicBezTo>
                      <a:pt x="795" y="1814"/>
                      <a:pt x="722" y="1682"/>
                      <a:pt x="675" y="1543"/>
                    </a:cubicBezTo>
                    <a:cubicBezTo>
                      <a:pt x="768" y="1516"/>
                      <a:pt x="867" y="1503"/>
                      <a:pt x="973" y="1503"/>
                    </a:cubicBezTo>
                    <a:close/>
                    <a:moveTo>
                      <a:pt x="1113" y="1503"/>
                    </a:moveTo>
                    <a:lnTo>
                      <a:pt x="1113" y="1503"/>
                    </a:lnTo>
                    <a:cubicBezTo>
                      <a:pt x="1219" y="1510"/>
                      <a:pt x="1318" y="1523"/>
                      <a:pt x="1417" y="1549"/>
                    </a:cubicBezTo>
                    <a:cubicBezTo>
                      <a:pt x="1364" y="1688"/>
                      <a:pt x="1298" y="1814"/>
                      <a:pt x="1212" y="1913"/>
                    </a:cubicBezTo>
                    <a:cubicBezTo>
                      <a:pt x="1179" y="1920"/>
                      <a:pt x="1146" y="1927"/>
                      <a:pt x="1113" y="1933"/>
                    </a:cubicBezTo>
                    <a:lnTo>
                      <a:pt x="1113" y="1503"/>
                    </a:lnTo>
                    <a:close/>
                    <a:moveTo>
                      <a:pt x="1113" y="1364"/>
                    </a:moveTo>
                    <a:lnTo>
                      <a:pt x="1113" y="1364"/>
                    </a:lnTo>
                    <a:cubicBezTo>
                      <a:pt x="1113" y="1106"/>
                      <a:pt x="1113" y="1106"/>
                      <a:pt x="1113" y="1106"/>
                    </a:cubicBezTo>
                    <a:cubicBezTo>
                      <a:pt x="1497" y="1106"/>
                      <a:pt x="1497" y="1106"/>
                      <a:pt x="1497" y="1106"/>
                    </a:cubicBezTo>
                    <a:cubicBezTo>
                      <a:pt x="1497" y="1212"/>
                      <a:pt x="1477" y="1318"/>
                      <a:pt x="1457" y="1410"/>
                    </a:cubicBezTo>
                    <a:cubicBezTo>
                      <a:pt x="1344" y="1384"/>
                      <a:pt x="1232" y="1371"/>
                      <a:pt x="1113" y="1364"/>
                    </a:cubicBezTo>
                    <a:close/>
                    <a:moveTo>
                      <a:pt x="1643" y="1106"/>
                    </a:moveTo>
                    <a:lnTo>
                      <a:pt x="1643" y="1106"/>
                    </a:lnTo>
                    <a:cubicBezTo>
                      <a:pt x="1934" y="1106"/>
                      <a:pt x="1934" y="1106"/>
                      <a:pt x="1934" y="1106"/>
                    </a:cubicBezTo>
                    <a:cubicBezTo>
                      <a:pt x="1921" y="1265"/>
                      <a:pt x="1868" y="1410"/>
                      <a:pt x="1782" y="1536"/>
                    </a:cubicBezTo>
                    <a:cubicBezTo>
                      <a:pt x="1722" y="1503"/>
                      <a:pt x="1656" y="1476"/>
                      <a:pt x="1590" y="1457"/>
                    </a:cubicBezTo>
                    <a:cubicBezTo>
                      <a:pt x="1616" y="1344"/>
                      <a:pt x="1636" y="1225"/>
                      <a:pt x="1643" y="1106"/>
                    </a:cubicBezTo>
                    <a:close/>
                    <a:moveTo>
                      <a:pt x="1682" y="417"/>
                    </a:moveTo>
                    <a:lnTo>
                      <a:pt x="1682" y="417"/>
                    </a:lnTo>
                    <a:cubicBezTo>
                      <a:pt x="1636" y="437"/>
                      <a:pt x="1590" y="457"/>
                      <a:pt x="1543" y="470"/>
                    </a:cubicBezTo>
                    <a:cubicBezTo>
                      <a:pt x="1510" y="384"/>
                      <a:pt x="1477" y="304"/>
                      <a:pt x="1431" y="231"/>
                    </a:cubicBezTo>
                    <a:cubicBezTo>
                      <a:pt x="1530" y="278"/>
                      <a:pt x="1609" y="337"/>
                      <a:pt x="1682" y="417"/>
                    </a:cubicBezTo>
                    <a:close/>
                    <a:moveTo>
                      <a:pt x="662" y="225"/>
                    </a:moveTo>
                    <a:lnTo>
                      <a:pt x="662" y="225"/>
                    </a:lnTo>
                    <a:cubicBezTo>
                      <a:pt x="616" y="304"/>
                      <a:pt x="576" y="390"/>
                      <a:pt x="543" y="483"/>
                    </a:cubicBezTo>
                    <a:cubicBezTo>
                      <a:pt x="490" y="463"/>
                      <a:pt x="437" y="443"/>
                      <a:pt x="391" y="423"/>
                    </a:cubicBezTo>
                    <a:cubicBezTo>
                      <a:pt x="464" y="337"/>
                      <a:pt x="563" y="271"/>
                      <a:pt x="662" y="225"/>
                    </a:cubicBezTo>
                    <a:close/>
                    <a:moveTo>
                      <a:pt x="378" y="1642"/>
                    </a:moveTo>
                    <a:lnTo>
                      <a:pt x="378" y="1642"/>
                    </a:lnTo>
                    <a:cubicBezTo>
                      <a:pt x="430" y="1616"/>
                      <a:pt x="483" y="1596"/>
                      <a:pt x="536" y="1576"/>
                    </a:cubicBezTo>
                    <a:cubicBezTo>
                      <a:pt x="570" y="1675"/>
                      <a:pt x="616" y="1768"/>
                      <a:pt x="662" y="1854"/>
                    </a:cubicBezTo>
                    <a:cubicBezTo>
                      <a:pt x="556" y="1801"/>
                      <a:pt x="457" y="1728"/>
                      <a:pt x="378" y="1642"/>
                    </a:cubicBezTo>
                    <a:close/>
                    <a:moveTo>
                      <a:pt x="1431" y="1841"/>
                    </a:moveTo>
                    <a:lnTo>
                      <a:pt x="1431" y="1841"/>
                    </a:lnTo>
                    <a:cubicBezTo>
                      <a:pt x="1477" y="1761"/>
                      <a:pt x="1517" y="1682"/>
                      <a:pt x="1550" y="1589"/>
                    </a:cubicBezTo>
                    <a:cubicBezTo>
                      <a:pt x="1603" y="1609"/>
                      <a:pt x="1649" y="1629"/>
                      <a:pt x="1695" y="1649"/>
                    </a:cubicBezTo>
                    <a:cubicBezTo>
                      <a:pt x="1623" y="1728"/>
                      <a:pt x="1530" y="1794"/>
                      <a:pt x="1431" y="1841"/>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3" name="Group 15"/>
            <p:cNvGrpSpPr/>
            <p:nvPr/>
          </p:nvGrpSpPr>
          <p:grpSpPr>
            <a:xfrm>
              <a:off x="19352642" y="7299628"/>
              <a:ext cx="770320" cy="771782"/>
              <a:chOff x="19352642" y="7299628"/>
              <a:chExt cx="770320" cy="771782"/>
            </a:xfrm>
          </p:grpSpPr>
          <p:sp>
            <p:nvSpPr>
              <p:cNvPr id="42" name="Freeform 19"/>
              <p:cNvSpPr>
                <a:spLocks noChangeArrowheads="1"/>
              </p:cNvSpPr>
              <p:nvPr/>
            </p:nvSpPr>
            <p:spPr bwMode="auto">
              <a:xfrm>
                <a:off x="19352642" y="7299628"/>
                <a:ext cx="770320" cy="771782"/>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3" name="Freeform 152"/>
              <p:cNvSpPr>
                <a:spLocks noChangeArrowheads="1"/>
              </p:cNvSpPr>
              <p:nvPr/>
            </p:nvSpPr>
            <p:spPr bwMode="auto">
              <a:xfrm>
                <a:off x="19520871" y="7547768"/>
                <a:ext cx="426498" cy="214099"/>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4" name="Group 16"/>
            <p:cNvGrpSpPr/>
            <p:nvPr/>
          </p:nvGrpSpPr>
          <p:grpSpPr>
            <a:xfrm>
              <a:off x="18567508" y="8327743"/>
              <a:ext cx="1289792" cy="1286961"/>
              <a:chOff x="18567508" y="8327743"/>
              <a:chExt cx="1289792" cy="1286961"/>
            </a:xfrm>
          </p:grpSpPr>
          <p:sp>
            <p:nvSpPr>
              <p:cNvPr id="40" name="Freeform 8"/>
              <p:cNvSpPr>
                <a:spLocks noChangeArrowheads="1"/>
              </p:cNvSpPr>
              <p:nvPr/>
            </p:nvSpPr>
            <p:spPr bwMode="auto">
              <a:xfrm>
                <a:off x="18567508" y="8327743"/>
                <a:ext cx="1289792" cy="1286961"/>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2"/>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41" name="Freeform 250"/>
              <p:cNvSpPr>
                <a:spLocks noChangeArrowheads="1"/>
              </p:cNvSpPr>
              <p:nvPr/>
            </p:nvSpPr>
            <p:spPr bwMode="auto">
              <a:xfrm>
                <a:off x="18903937" y="8646372"/>
                <a:ext cx="616934" cy="578859"/>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sp>
          <p:nvSpPr>
            <p:cNvPr id="25" name="Freeform 31"/>
            <p:cNvSpPr>
              <a:spLocks noEditPoints="1"/>
            </p:cNvSpPr>
            <p:nvPr/>
          </p:nvSpPr>
          <p:spPr bwMode="auto">
            <a:xfrm>
              <a:off x="19662860" y="6008221"/>
              <a:ext cx="809183" cy="810990"/>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5"/>
            </a:solidFill>
            <a:ln>
              <a:noFill/>
            </a:ln>
          </p:spPr>
          <p:txBody>
            <a:bodyPr vert="horz" wrap="square" lIns="91423" tIns="45711" rIns="91423" bIns="45711" numCol="1" anchor="t" anchorCtr="0" compatLnSpc="1"/>
            <a:lstStyle/>
            <a:p>
              <a:pPr>
                <a:lnSpc>
                  <a:spcPts val="1500"/>
                </a:lnSpc>
              </a:pPr>
              <a:endParaRPr lang="id-ID" sz="1200">
                <a:solidFill>
                  <a:schemeClr val="bg1">
                    <a:lumMod val="50000"/>
                  </a:schemeClr>
                </a:solidFill>
                <a:latin typeface="Raleway Black"/>
                <a:ea typeface="微软雅黑" panose="020B0503020204020204" pitchFamily="34" charset="-122"/>
                <a:cs typeface="Raleway Black"/>
              </a:endParaRPr>
            </a:p>
          </p:txBody>
        </p:sp>
        <p:sp>
          <p:nvSpPr>
            <p:cNvPr id="26" name="Freeform 38"/>
            <p:cNvSpPr>
              <a:spLocks noEditPoints="1"/>
            </p:cNvSpPr>
            <p:nvPr/>
          </p:nvSpPr>
          <p:spPr bwMode="auto">
            <a:xfrm>
              <a:off x="15566710" y="8945894"/>
              <a:ext cx="807447" cy="82020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sp>
          <p:nvSpPr>
            <p:cNvPr id="27" name="Freeform 21"/>
            <p:cNvSpPr/>
            <p:nvPr/>
          </p:nvSpPr>
          <p:spPr bwMode="auto">
            <a:xfrm>
              <a:off x="13970835" y="6413716"/>
              <a:ext cx="918608" cy="914274"/>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23" tIns="45711" rIns="91423" bIns="45711" numCol="1" anchor="t" anchorCtr="0" compatLnSpc="1"/>
            <a:lstStyle/>
            <a:p>
              <a:pPr>
                <a:lnSpc>
                  <a:spcPts val="1500"/>
                </a:lnSpc>
              </a:pPr>
              <a:endParaRPr lang="id-ID" sz="1200" dirty="0">
                <a:solidFill>
                  <a:schemeClr val="bg1">
                    <a:lumMod val="50000"/>
                  </a:schemeClr>
                </a:solidFill>
                <a:latin typeface="Calibri Light" panose="020F0302020204030204"/>
                <a:ea typeface="微软雅黑" panose="020B0503020204020204" pitchFamily="34" charset="-122"/>
              </a:endParaRPr>
            </a:p>
          </p:txBody>
        </p:sp>
        <p:grpSp>
          <p:nvGrpSpPr>
            <p:cNvPr id="28" name="Group 20"/>
            <p:cNvGrpSpPr/>
            <p:nvPr/>
          </p:nvGrpSpPr>
          <p:grpSpPr>
            <a:xfrm>
              <a:off x="15267971" y="9715995"/>
              <a:ext cx="3620504" cy="2723936"/>
              <a:chOff x="15267971" y="9715995"/>
              <a:chExt cx="3620504" cy="2723936"/>
            </a:xfrm>
          </p:grpSpPr>
          <p:sp>
            <p:nvSpPr>
              <p:cNvPr id="32" name="Freeform 21"/>
              <p:cNvSpPr>
                <a:spLocks noChangeArrowheads="1"/>
              </p:cNvSpPr>
              <p:nvPr/>
            </p:nvSpPr>
            <p:spPr bwMode="auto">
              <a:xfrm>
                <a:off x="15431911" y="11790529"/>
                <a:ext cx="2832407" cy="564525"/>
              </a:xfrm>
              <a:custGeom>
                <a:avLst/>
                <a:gdLst>
                  <a:gd name="T0" fmla="*/ 3166 w 6326"/>
                  <a:gd name="T1" fmla="*/ 0 h 1266"/>
                  <a:gd name="T2" fmla="*/ 0 w 6326"/>
                  <a:gd name="T3" fmla="*/ 629 h 1266"/>
                  <a:gd name="T4" fmla="*/ 3166 w 6326"/>
                  <a:gd name="T5" fmla="*/ 1265 h 1266"/>
                  <a:gd name="T6" fmla="*/ 6325 w 6326"/>
                  <a:gd name="T7" fmla="*/ 629 h 1266"/>
                  <a:gd name="T8" fmla="*/ 3166 w 6326"/>
                  <a:gd name="T9" fmla="*/ 0 h 1266"/>
                </a:gdLst>
                <a:ahLst/>
                <a:cxnLst>
                  <a:cxn ang="0">
                    <a:pos x="T0" y="T1"/>
                  </a:cxn>
                  <a:cxn ang="0">
                    <a:pos x="T2" y="T3"/>
                  </a:cxn>
                  <a:cxn ang="0">
                    <a:pos x="T4" y="T5"/>
                  </a:cxn>
                  <a:cxn ang="0">
                    <a:pos x="T6" y="T7"/>
                  </a:cxn>
                  <a:cxn ang="0">
                    <a:pos x="T8" y="T9"/>
                  </a:cxn>
                </a:cxnLst>
                <a:rect l="0" t="0" r="r" b="b"/>
                <a:pathLst>
                  <a:path w="6326" h="1266">
                    <a:moveTo>
                      <a:pt x="3166" y="0"/>
                    </a:moveTo>
                    <a:lnTo>
                      <a:pt x="0" y="629"/>
                    </a:lnTo>
                    <a:lnTo>
                      <a:pt x="3166" y="1265"/>
                    </a:lnTo>
                    <a:lnTo>
                      <a:pt x="6325" y="629"/>
                    </a:lnTo>
                    <a:lnTo>
                      <a:pt x="3166"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3" name="Freeform 23"/>
              <p:cNvSpPr>
                <a:spLocks noChangeArrowheads="1"/>
              </p:cNvSpPr>
              <p:nvPr/>
            </p:nvSpPr>
            <p:spPr bwMode="auto">
              <a:xfrm>
                <a:off x="16850089" y="9915356"/>
                <a:ext cx="1414228" cy="2524575"/>
              </a:xfrm>
              <a:custGeom>
                <a:avLst/>
                <a:gdLst>
                  <a:gd name="T0" fmla="*/ 3159 w 3160"/>
                  <a:gd name="T1" fmla="*/ 0 h 5644"/>
                  <a:gd name="T2" fmla="*/ 3159 w 3160"/>
                  <a:gd name="T3" fmla="*/ 4821 h 5644"/>
                  <a:gd name="T4" fmla="*/ 0 w 3160"/>
                  <a:gd name="T5" fmla="*/ 5643 h 5644"/>
                  <a:gd name="T6" fmla="*/ 0 w 3160"/>
                  <a:gd name="T7" fmla="*/ 444 h 5644"/>
                  <a:gd name="T8" fmla="*/ 3159 w 3160"/>
                  <a:gd name="T9" fmla="*/ 0 h 5644"/>
                </a:gdLst>
                <a:ahLst/>
                <a:cxnLst>
                  <a:cxn ang="0">
                    <a:pos x="T0" y="T1"/>
                  </a:cxn>
                  <a:cxn ang="0">
                    <a:pos x="T2" y="T3"/>
                  </a:cxn>
                  <a:cxn ang="0">
                    <a:pos x="T4" y="T5"/>
                  </a:cxn>
                  <a:cxn ang="0">
                    <a:pos x="T6" y="T7"/>
                  </a:cxn>
                  <a:cxn ang="0">
                    <a:pos x="T8" y="T9"/>
                  </a:cxn>
                </a:cxnLst>
                <a:rect l="0" t="0" r="r" b="b"/>
                <a:pathLst>
                  <a:path w="3160" h="5644">
                    <a:moveTo>
                      <a:pt x="3159" y="0"/>
                    </a:moveTo>
                    <a:lnTo>
                      <a:pt x="3159" y="4821"/>
                    </a:lnTo>
                    <a:lnTo>
                      <a:pt x="0" y="5643"/>
                    </a:lnTo>
                    <a:lnTo>
                      <a:pt x="0" y="444"/>
                    </a:lnTo>
                    <a:lnTo>
                      <a:pt x="3159" y="0"/>
                    </a:lnTo>
                  </a:path>
                </a:pathLst>
              </a:custGeom>
              <a:solidFill>
                <a:srgbClr val="AF937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4" name="Freeform 24"/>
              <p:cNvSpPr>
                <a:spLocks noChangeArrowheads="1"/>
              </p:cNvSpPr>
              <p:nvPr/>
            </p:nvSpPr>
            <p:spPr bwMode="auto">
              <a:xfrm>
                <a:off x="16850089" y="9715995"/>
                <a:ext cx="1414228" cy="396747"/>
              </a:xfrm>
              <a:custGeom>
                <a:avLst/>
                <a:gdLst>
                  <a:gd name="T0" fmla="*/ 0 w 3160"/>
                  <a:gd name="T1" fmla="*/ 0 h 889"/>
                  <a:gd name="T2" fmla="*/ 3159 w 3160"/>
                  <a:gd name="T3" fmla="*/ 444 h 889"/>
                  <a:gd name="T4" fmla="*/ 0 w 3160"/>
                  <a:gd name="T5" fmla="*/ 888 h 889"/>
                  <a:gd name="T6" fmla="*/ 0 w 3160"/>
                  <a:gd name="T7" fmla="*/ 0 h 889"/>
                </a:gdLst>
                <a:ahLst/>
                <a:cxnLst>
                  <a:cxn ang="0">
                    <a:pos x="T0" y="T1"/>
                  </a:cxn>
                  <a:cxn ang="0">
                    <a:pos x="T2" y="T3"/>
                  </a:cxn>
                  <a:cxn ang="0">
                    <a:pos x="T4" y="T5"/>
                  </a:cxn>
                  <a:cxn ang="0">
                    <a:pos x="T6" y="T7"/>
                  </a:cxn>
                </a:cxnLst>
                <a:rect l="0" t="0" r="r" b="b"/>
                <a:pathLst>
                  <a:path w="3160" h="889">
                    <a:moveTo>
                      <a:pt x="0" y="0"/>
                    </a:moveTo>
                    <a:lnTo>
                      <a:pt x="3159" y="444"/>
                    </a:lnTo>
                    <a:lnTo>
                      <a:pt x="0" y="888"/>
                    </a:lnTo>
                    <a:lnTo>
                      <a:pt x="0"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5" name="Freeform 25"/>
              <p:cNvSpPr>
                <a:spLocks noChangeArrowheads="1"/>
              </p:cNvSpPr>
              <p:nvPr/>
            </p:nvSpPr>
            <p:spPr bwMode="auto">
              <a:xfrm>
                <a:off x="15431911" y="9715995"/>
                <a:ext cx="1416204" cy="396747"/>
              </a:xfrm>
              <a:custGeom>
                <a:avLst/>
                <a:gdLst>
                  <a:gd name="T0" fmla="*/ 0 w 3167"/>
                  <a:gd name="T1" fmla="*/ 444 h 889"/>
                  <a:gd name="T2" fmla="*/ 3166 w 3167"/>
                  <a:gd name="T3" fmla="*/ 0 h 889"/>
                  <a:gd name="T4" fmla="*/ 3166 w 3167"/>
                  <a:gd name="T5" fmla="*/ 888 h 889"/>
                  <a:gd name="T6" fmla="*/ 0 w 3167"/>
                  <a:gd name="T7" fmla="*/ 444 h 889"/>
                </a:gdLst>
                <a:ahLst/>
                <a:cxnLst>
                  <a:cxn ang="0">
                    <a:pos x="T0" y="T1"/>
                  </a:cxn>
                  <a:cxn ang="0">
                    <a:pos x="T2" y="T3"/>
                  </a:cxn>
                  <a:cxn ang="0">
                    <a:pos x="T4" y="T5"/>
                  </a:cxn>
                  <a:cxn ang="0">
                    <a:pos x="T6" y="T7"/>
                  </a:cxn>
                </a:cxnLst>
                <a:rect l="0" t="0" r="r" b="b"/>
                <a:pathLst>
                  <a:path w="3167" h="889">
                    <a:moveTo>
                      <a:pt x="0" y="444"/>
                    </a:moveTo>
                    <a:lnTo>
                      <a:pt x="3166" y="0"/>
                    </a:lnTo>
                    <a:lnTo>
                      <a:pt x="3166" y="888"/>
                    </a:lnTo>
                    <a:lnTo>
                      <a:pt x="0" y="444"/>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6" name="Freeform 26"/>
              <p:cNvSpPr>
                <a:spLocks noChangeArrowheads="1"/>
              </p:cNvSpPr>
              <p:nvPr/>
            </p:nvSpPr>
            <p:spPr bwMode="auto">
              <a:xfrm>
                <a:off x="16850089" y="10041683"/>
                <a:ext cx="1414228" cy="982985"/>
              </a:xfrm>
              <a:custGeom>
                <a:avLst/>
                <a:gdLst>
                  <a:gd name="T0" fmla="*/ 3159 w 3160"/>
                  <a:gd name="T1" fmla="*/ 0 h 2200"/>
                  <a:gd name="T2" fmla="*/ 0 w 3160"/>
                  <a:gd name="T3" fmla="*/ 159 h 2200"/>
                  <a:gd name="T4" fmla="*/ 1377 w 3160"/>
                  <a:gd name="T5" fmla="*/ 2199 h 2200"/>
                  <a:gd name="T6" fmla="*/ 3159 w 3160"/>
                  <a:gd name="T7" fmla="*/ 1768 h 2200"/>
                  <a:gd name="T8" fmla="*/ 3159 w 3160"/>
                  <a:gd name="T9" fmla="*/ 0 h 2200"/>
                </a:gdLst>
                <a:ahLst/>
                <a:cxnLst>
                  <a:cxn ang="0">
                    <a:pos x="T0" y="T1"/>
                  </a:cxn>
                  <a:cxn ang="0">
                    <a:pos x="T2" y="T3"/>
                  </a:cxn>
                  <a:cxn ang="0">
                    <a:pos x="T4" y="T5"/>
                  </a:cxn>
                  <a:cxn ang="0">
                    <a:pos x="T6" y="T7"/>
                  </a:cxn>
                  <a:cxn ang="0">
                    <a:pos x="T8" y="T9"/>
                  </a:cxn>
                </a:cxnLst>
                <a:rect l="0" t="0" r="r" b="b"/>
                <a:pathLst>
                  <a:path w="3160" h="2200">
                    <a:moveTo>
                      <a:pt x="3159" y="0"/>
                    </a:moveTo>
                    <a:lnTo>
                      <a:pt x="0" y="159"/>
                    </a:lnTo>
                    <a:lnTo>
                      <a:pt x="1377" y="2199"/>
                    </a:lnTo>
                    <a:lnTo>
                      <a:pt x="3159" y="1768"/>
                    </a:lnTo>
                    <a:lnTo>
                      <a:pt x="3159" y="0"/>
                    </a:lnTo>
                  </a:path>
                </a:pathLst>
              </a:custGeom>
              <a:solidFill>
                <a:srgbClr val="6C543C"/>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7" name="Freeform 27"/>
              <p:cNvSpPr>
                <a:spLocks noChangeArrowheads="1"/>
              </p:cNvSpPr>
              <p:nvPr/>
            </p:nvSpPr>
            <p:spPr bwMode="auto">
              <a:xfrm>
                <a:off x="16850089" y="9915356"/>
                <a:ext cx="2038386" cy="961273"/>
              </a:xfrm>
              <a:custGeom>
                <a:avLst/>
                <a:gdLst>
                  <a:gd name="T0" fmla="*/ 0 w 4557"/>
                  <a:gd name="T1" fmla="*/ 444 h 2153"/>
                  <a:gd name="T2" fmla="*/ 1708 w 4557"/>
                  <a:gd name="T3" fmla="*/ 2152 h 2153"/>
                  <a:gd name="T4" fmla="*/ 4556 w 4557"/>
                  <a:gd name="T5" fmla="*/ 1398 h 2153"/>
                  <a:gd name="T6" fmla="*/ 3159 w 4557"/>
                  <a:gd name="T7" fmla="*/ 0 h 2153"/>
                  <a:gd name="T8" fmla="*/ 0 w 4557"/>
                  <a:gd name="T9" fmla="*/ 444 h 2153"/>
                </a:gdLst>
                <a:ahLst/>
                <a:cxnLst>
                  <a:cxn ang="0">
                    <a:pos x="T0" y="T1"/>
                  </a:cxn>
                  <a:cxn ang="0">
                    <a:pos x="T2" y="T3"/>
                  </a:cxn>
                  <a:cxn ang="0">
                    <a:pos x="T4" y="T5"/>
                  </a:cxn>
                  <a:cxn ang="0">
                    <a:pos x="T6" y="T7"/>
                  </a:cxn>
                  <a:cxn ang="0">
                    <a:pos x="T8" y="T9"/>
                  </a:cxn>
                </a:cxnLst>
                <a:rect l="0" t="0" r="r" b="b"/>
                <a:pathLst>
                  <a:path w="4557" h="2153">
                    <a:moveTo>
                      <a:pt x="0" y="444"/>
                    </a:moveTo>
                    <a:lnTo>
                      <a:pt x="1708" y="2152"/>
                    </a:lnTo>
                    <a:lnTo>
                      <a:pt x="4556" y="1398"/>
                    </a:lnTo>
                    <a:lnTo>
                      <a:pt x="3159" y="0"/>
                    </a:lnTo>
                    <a:lnTo>
                      <a:pt x="0" y="444"/>
                    </a:lnTo>
                  </a:path>
                </a:pathLst>
              </a:custGeom>
              <a:solidFill>
                <a:srgbClr val="BFA27E"/>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8" name="Freeform 28"/>
              <p:cNvSpPr>
                <a:spLocks noChangeArrowheads="1"/>
              </p:cNvSpPr>
              <p:nvPr/>
            </p:nvSpPr>
            <p:spPr bwMode="auto">
              <a:xfrm>
                <a:off x="15267971" y="9915356"/>
                <a:ext cx="161965" cy="805337"/>
              </a:xfrm>
              <a:custGeom>
                <a:avLst/>
                <a:gdLst>
                  <a:gd name="T0" fmla="*/ 364 w 365"/>
                  <a:gd name="T1" fmla="*/ 0 h 1803"/>
                  <a:gd name="T2" fmla="*/ 364 w 365"/>
                  <a:gd name="T3" fmla="*/ 0 h 1803"/>
                  <a:gd name="T4" fmla="*/ 0 w 365"/>
                  <a:gd name="T5" fmla="*/ 1802 h 1803"/>
                  <a:gd name="T6" fmla="*/ 364 w 365"/>
                  <a:gd name="T7" fmla="*/ 1802 h 1803"/>
                  <a:gd name="T8" fmla="*/ 364 w 365"/>
                  <a:gd name="T9" fmla="*/ 0 h 1803"/>
                </a:gdLst>
                <a:ahLst/>
                <a:cxnLst>
                  <a:cxn ang="0">
                    <a:pos x="T0" y="T1"/>
                  </a:cxn>
                  <a:cxn ang="0">
                    <a:pos x="T2" y="T3"/>
                  </a:cxn>
                  <a:cxn ang="0">
                    <a:pos x="T4" y="T5"/>
                  </a:cxn>
                  <a:cxn ang="0">
                    <a:pos x="T6" y="T7"/>
                  </a:cxn>
                  <a:cxn ang="0">
                    <a:pos x="T8" y="T9"/>
                  </a:cxn>
                </a:cxnLst>
                <a:rect l="0" t="0" r="r" b="b"/>
                <a:pathLst>
                  <a:path w="365" h="1803">
                    <a:moveTo>
                      <a:pt x="364" y="0"/>
                    </a:moveTo>
                    <a:lnTo>
                      <a:pt x="364" y="0"/>
                    </a:lnTo>
                    <a:cubicBezTo>
                      <a:pt x="305" y="7"/>
                      <a:pt x="0" y="1802"/>
                      <a:pt x="0" y="1802"/>
                    </a:cubicBezTo>
                    <a:cubicBezTo>
                      <a:pt x="364" y="1802"/>
                      <a:pt x="364" y="1802"/>
                      <a:pt x="364" y="1802"/>
                    </a:cubicBezTo>
                    <a:lnTo>
                      <a:pt x="364" y="0"/>
                    </a:lnTo>
                  </a:path>
                </a:pathLst>
              </a:custGeom>
              <a:solidFill>
                <a:srgbClr val="A68C5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9" name="Freeform 22"/>
              <p:cNvSpPr>
                <a:spLocks noChangeArrowheads="1"/>
              </p:cNvSpPr>
              <p:nvPr/>
            </p:nvSpPr>
            <p:spPr bwMode="auto">
              <a:xfrm>
                <a:off x="15431911" y="9915356"/>
                <a:ext cx="1416204" cy="2524575"/>
              </a:xfrm>
              <a:custGeom>
                <a:avLst/>
                <a:gdLst>
                  <a:gd name="T0" fmla="*/ 3166 w 3167"/>
                  <a:gd name="T1" fmla="*/ 444 h 5644"/>
                  <a:gd name="T2" fmla="*/ 3166 w 3167"/>
                  <a:gd name="T3" fmla="*/ 5643 h 5644"/>
                  <a:gd name="T4" fmla="*/ 0 w 3167"/>
                  <a:gd name="T5" fmla="*/ 4821 h 5644"/>
                  <a:gd name="T6" fmla="*/ 0 w 3167"/>
                  <a:gd name="T7" fmla="*/ 0 h 5644"/>
                  <a:gd name="T8" fmla="*/ 3166 w 3167"/>
                  <a:gd name="T9" fmla="*/ 444 h 5644"/>
                </a:gdLst>
                <a:ahLst/>
                <a:cxnLst>
                  <a:cxn ang="0">
                    <a:pos x="T0" y="T1"/>
                  </a:cxn>
                  <a:cxn ang="0">
                    <a:pos x="T2" y="T3"/>
                  </a:cxn>
                  <a:cxn ang="0">
                    <a:pos x="T4" y="T5"/>
                  </a:cxn>
                  <a:cxn ang="0">
                    <a:pos x="T6" y="T7"/>
                  </a:cxn>
                  <a:cxn ang="0">
                    <a:pos x="T8" y="T9"/>
                  </a:cxn>
                </a:cxnLst>
                <a:rect l="0" t="0" r="r" b="b"/>
                <a:pathLst>
                  <a:path w="3167" h="5644">
                    <a:moveTo>
                      <a:pt x="3166" y="444"/>
                    </a:moveTo>
                    <a:lnTo>
                      <a:pt x="3166" y="5643"/>
                    </a:lnTo>
                    <a:lnTo>
                      <a:pt x="0" y="4821"/>
                    </a:lnTo>
                    <a:lnTo>
                      <a:pt x="0" y="0"/>
                    </a:lnTo>
                    <a:lnTo>
                      <a:pt x="3166" y="444"/>
                    </a:lnTo>
                  </a:path>
                </a:pathLst>
              </a:custGeom>
              <a:solidFill>
                <a:srgbClr val="745B3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nvGrpSpPr>
            <p:cNvPr id="29" name="Group 1"/>
            <p:cNvGrpSpPr/>
            <p:nvPr/>
          </p:nvGrpSpPr>
          <p:grpSpPr>
            <a:xfrm>
              <a:off x="17545352" y="9514661"/>
              <a:ext cx="689338" cy="497415"/>
              <a:chOff x="14911401" y="9627338"/>
              <a:chExt cx="735348" cy="530615"/>
            </a:xfrm>
          </p:grpSpPr>
          <p:sp>
            <p:nvSpPr>
              <p:cNvPr id="30" name="Freeform 42"/>
              <p:cNvSpPr>
                <a:spLocks noChangeArrowheads="1"/>
              </p:cNvSpPr>
              <p:nvPr/>
            </p:nvSpPr>
            <p:spPr bwMode="auto">
              <a:xfrm>
                <a:off x="14911401" y="9627338"/>
                <a:ext cx="735348" cy="530615"/>
              </a:xfrm>
              <a:custGeom>
                <a:avLst/>
                <a:gdLst>
                  <a:gd name="T0" fmla="*/ 1530 w 1544"/>
                  <a:gd name="T1" fmla="*/ 908 h 1114"/>
                  <a:gd name="T2" fmla="*/ 1530 w 1544"/>
                  <a:gd name="T3" fmla="*/ 908 h 1114"/>
                  <a:gd name="T4" fmla="*/ 1543 w 1544"/>
                  <a:gd name="T5" fmla="*/ 775 h 1114"/>
                  <a:gd name="T6" fmla="*/ 768 w 1544"/>
                  <a:gd name="T7" fmla="*/ 0 h 1114"/>
                  <a:gd name="T8" fmla="*/ 0 w 1544"/>
                  <a:gd name="T9" fmla="*/ 775 h 1114"/>
                  <a:gd name="T10" fmla="*/ 73 w 1544"/>
                  <a:gd name="T11" fmla="*/ 1113 h 1114"/>
                  <a:gd name="T12" fmla="*/ 1530 w 1544"/>
                  <a:gd name="T13" fmla="*/ 908 h 1114"/>
                </a:gdLst>
                <a:ahLst/>
                <a:cxnLst>
                  <a:cxn ang="0">
                    <a:pos x="T0" y="T1"/>
                  </a:cxn>
                  <a:cxn ang="0">
                    <a:pos x="T2" y="T3"/>
                  </a:cxn>
                  <a:cxn ang="0">
                    <a:pos x="T4" y="T5"/>
                  </a:cxn>
                  <a:cxn ang="0">
                    <a:pos x="T6" y="T7"/>
                  </a:cxn>
                  <a:cxn ang="0">
                    <a:pos x="T8" y="T9"/>
                  </a:cxn>
                  <a:cxn ang="0">
                    <a:pos x="T10" y="T11"/>
                  </a:cxn>
                  <a:cxn ang="0">
                    <a:pos x="T12" y="T13"/>
                  </a:cxn>
                </a:cxnLst>
                <a:rect l="0" t="0" r="r" b="b"/>
                <a:pathLst>
                  <a:path w="1544" h="1114">
                    <a:moveTo>
                      <a:pt x="1530" y="908"/>
                    </a:moveTo>
                    <a:lnTo>
                      <a:pt x="1530" y="908"/>
                    </a:lnTo>
                    <a:cubicBezTo>
                      <a:pt x="1543" y="861"/>
                      <a:pt x="1543" y="815"/>
                      <a:pt x="1543" y="775"/>
                    </a:cubicBezTo>
                    <a:cubicBezTo>
                      <a:pt x="1543" y="345"/>
                      <a:pt x="1199" y="0"/>
                      <a:pt x="768" y="0"/>
                    </a:cubicBezTo>
                    <a:cubicBezTo>
                      <a:pt x="345" y="0"/>
                      <a:pt x="0" y="345"/>
                      <a:pt x="0" y="775"/>
                    </a:cubicBezTo>
                    <a:cubicBezTo>
                      <a:pt x="0" y="894"/>
                      <a:pt x="27" y="1007"/>
                      <a:pt x="73" y="1113"/>
                    </a:cubicBezTo>
                    <a:lnTo>
                      <a:pt x="1530" y="908"/>
                    </a:lnTo>
                  </a:path>
                </a:pathLst>
              </a:custGeom>
              <a:solidFill>
                <a:schemeClr val="accent1">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31" name="Freeform 43"/>
              <p:cNvSpPr>
                <a:spLocks noChangeArrowheads="1"/>
              </p:cNvSpPr>
              <p:nvPr/>
            </p:nvSpPr>
            <p:spPr bwMode="auto">
              <a:xfrm>
                <a:off x="15090498" y="9808420"/>
                <a:ext cx="379263" cy="307420"/>
              </a:xfrm>
              <a:custGeom>
                <a:avLst/>
                <a:gdLst>
                  <a:gd name="T0" fmla="*/ 795 w 796"/>
                  <a:gd name="T1" fmla="*/ 79 h 650"/>
                  <a:gd name="T2" fmla="*/ 795 w 796"/>
                  <a:gd name="T3" fmla="*/ 79 h 650"/>
                  <a:gd name="T4" fmla="*/ 702 w 796"/>
                  <a:gd name="T5" fmla="*/ 106 h 650"/>
                  <a:gd name="T6" fmla="*/ 775 w 796"/>
                  <a:gd name="T7" fmla="*/ 13 h 650"/>
                  <a:gd name="T8" fmla="*/ 669 w 796"/>
                  <a:gd name="T9" fmla="*/ 53 h 650"/>
                  <a:gd name="T10" fmla="*/ 550 w 796"/>
                  <a:gd name="T11" fmla="*/ 0 h 650"/>
                  <a:gd name="T12" fmla="*/ 391 w 796"/>
                  <a:gd name="T13" fmla="*/ 165 h 650"/>
                  <a:gd name="T14" fmla="*/ 391 w 796"/>
                  <a:gd name="T15" fmla="*/ 205 h 650"/>
                  <a:gd name="T16" fmla="*/ 60 w 796"/>
                  <a:gd name="T17" fmla="*/ 33 h 650"/>
                  <a:gd name="T18" fmla="*/ 33 w 796"/>
                  <a:gd name="T19" fmla="*/ 112 h 650"/>
                  <a:gd name="T20" fmla="*/ 106 w 796"/>
                  <a:gd name="T21" fmla="*/ 251 h 650"/>
                  <a:gd name="T22" fmla="*/ 33 w 796"/>
                  <a:gd name="T23" fmla="*/ 231 h 650"/>
                  <a:gd name="T24" fmla="*/ 33 w 796"/>
                  <a:gd name="T25" fmla="*/ 231 h 650"/>
                  <a:gd name="T26" fmla="*/ 166 w 796"/>
                  <a:gd name="T27" fmla="*/ 390 h 650"/>
                  <a:gd name="T28" fmla="*/ 119 w 796"/>
                  <a:gd name="T29" fmla="*/ 397 h 650"/>
                  <a:gd name="T30" fmla="*/ 93 w 796"/>
                  <a:gd name="T31" fmla="*/ 397 h 650"/>
                  <a:gd name="T32" fmla="*/ 245 w 796"/>
                  <a:gd name="T33" fmla="*/ 510 h 650"/>
                  <a:gd name="T34" fmla="*/ 40 w 796"/>
                  <a:gd name="T35" fmla="*/ 576 h 650"/>
                  <a:gd name="T36" fmla="*/ 0 w 796"/>
                  <a:gd name="T37" fmla="*/ 576 h 650"/>
                  <a:gd name="T38" fmla="*/ 252 w 796"/>
                  <a:gd name="T39" fmla="*/ 649 h 650"/>
                  <a:gd name="T40" fmla="*/ 715 w 796"/>
                  <a:gd name="T41" fmla="*/ 185 h 650"/>
                  <a:gd name="T42" fmla="*/ 715 w 796"/>
                  <a:gd name="T43" fmla="*/ 165 h 650"/>
                  <a:gd name="T44" fmla="*/ 795 w 796"/>
                  <a:gd name="T45" fmla="*/ 79 h 650"/>
                  <a:gd name="T46" fmla="*/ 795 w 796"/>
                  <a:gd name="T47" fmla="*/ 79 h 650"/>
                  <a:gd name="T48" fmla="*/ 795 w 796"/>
                  <a:gd name="T49" fmla="*/ 7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6" h="650">
                    <a:moveTo>
                      <a:pt x="795" y="79"/>
                    </a:moveTo>
                    <a:lnTo>
                      <a:pt x="795" y="79"/>
                    </a:lnTo>
                    <a:cubicBezTo>
                      <a:pt x="768" y="92"/>
                      <a:pt x="735" y="99"/>
                      <a:pt x="702" y="106"/>
                    </a:cubicBezTo>
                    <a:cubicBezTo>
                      <a:pt x="735" y="86"/>
                      <a:pt x="762" y="53"/>
                      <a:pt x="775" y="13"/>
                    </a:cubicBezTo>
                    <a:cubicBezTo>
                      <a:pt x="742" y="33"/>
                      <a:pt x="709" y="46"/>
                      <a:pt x="669" y="53"/>
                    </a:cubicBezTo>
                    <a:cubicBezTo>
                      <a:pt x="642" y="20"/>
                      <a:pt x="603" y="0"/>
                      <a:pt x="550" y="0"/>
                    </a:cubicBezTo>
                    <a:cubicBezTo>
                      <a:pt x="464" y="0"/>
                      <a:pt x="391" y="79"/>
                      <a:pt x="391" y="165"/>
                    </a:cubicBezTo>
                    <a:cubicBezTo>
                      <a:pt x="391" y="178"/>
                      <a:pt x="391" y="192"/>
                      <a:pt x="391" y="205"/>
                    </a:cubicBezTo>
                    <a:cubicBezTo>
                      <a:pt x="258" y="198"/>
                      <a:pt x="139" y="132"/>
                      <a:pt x="60" y="33"/>
                    </a:cubicBezTo>
                    <a:cubicBezTo>
                      <a:pt x="46" y="59"/>
                      <a:pt x="33" y="86"/>
                      <a:pt x="33" y="112"/>
                    </a:cubicBezTo>
                    <a:cubicBezTo>
                      <a:pt x="33" y="172"/>
                      <a:pt x="66" y="218"/>
                      <a:pt x="106" y="251"/>
                    </a:cubicBezTo>
                    <a:cubicBezTo>
                      <a:pt x="80" y="251"/>
                      <a:pt x="53" y="245"/>
                      <a:pt x="33" y="231"/>
                    </a:cubicBezTo>
                    <a:lnTo>
                      <a:pt x="33" y="231"/>
                    </a:lnTo>
                    <a:cubicBezTo>
                      <a:pt x="33" y="311"/>
                      <a:pt x="93" y="377"/>
                      <a:pt x="166" y="390"/>
                    </a:cubicBezTo>
                    <a:cubicBezTo>
                      <a:pt x="152" y="397"/>
                      <a:pt x="139" y="397"/>
                      <a:pt x="119" y="397"/>
                    </a:cubicBezTo>
                    <a:cubicBezTo>
                      <a:pt x="113" y="397"/>
                      <a:pt x="99" y="397"/>
                      <a:pt x="93" y="397"/>
                    </a:cubicBezTo>
                    <a:cubicBezTo>
                      <a:pt x="113" y="457"/>
                      <a:pt x="172" y="510"/>
                      <a:pt x="245" y="510"/>
                    </a:cubicBezTo>
                    <a:cubicBezTo>
                      <a:pt x="186" y="549"/>
                      <a:pt x="119" y="576"/>
                      <a:pt x="40" y="576"/>
                    </a:cubicBezTo>
                    <a:cubicBezTo>
                      <a:pt x="27" y="576"/>
                      <a:pt x="13" y="576"/>
                      <a:pt x="0" y="576"/>
                    </a:cubicBezTo>
                    <a:cubicBezTo>
                      <a:pt x="73" y="622"/>
                      <a:pt x="159" y="649"/>
                      <a:pt x="252" y="649"/>
                    </a:cubicBezTo>
                    <a:cubicBezTo>
                      <a:pt x="550" y="649"/>
                      <a:pt x="715" y="404"/>
                      <a:pt x="715" y="185"/>
                    </a:cubicBezTo>
                    <a:cubicBezTo>
                      <a:pt x="715" y="165"/>
                      <a:pt x="715" y="165"/>
                      <a:pt x="715" y="165"/>
                    </a:cubicBezTo>
                    <a:cubicBezTo>
                      <a:pt x="748" y="139"/>
                      <a:pt x="775" y="112"/>
                      <a:pt x="795" y="79"/>
                    </a:cubicBezTo>
                    <a:close/>
                    <a:moveTo>
                      <a:pt x="795" y="79"/>
                    </a:moveTo>
                    <a:lnTo>
                      <a:pt x="795" y="79"/>
                    </a:lnTo>
                    <a:close/>
                  </a:path>
                </a:pathLst>
              </a:custGeom>
              <a:solidFill>
                <a:schemeClr val="bg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grpSp>
      <p:sp>
        <p:nvSpPr>
          <p:cNvPr id="79" name="文本框 78"/>
          <p:cNvSpPr txBox="1"/>
          <p:nvPr/>
        </p:nvSpPr>
        <p:spPr>
          <a:xfrm>
            <a:off x="3595152" y="588423"/>
            <a:ext cx="4026569" cy="769441"/>
          </a:xfrm>
          <a:prstGeom prst="rect">
            <a:avLst/>
          </a:prstGeom>
          <a:noFill/>
        </p:spPr>
        <p:txBody>
          <a:bodyPr wrap="square" rtlCol="0">
            <a:spAutoFit/>
          </a:bodyPr>
          <a:lstStyle/>
          <a:p>
            <a:pPr algn="ctr"/>
            <a:r>
              <a:rPr lang="zh-CN" altLang="en-US" sz="4400" b="1" dirty="0">
                <a:solidFill>
                  <a:srgbClr val="784B23"/>
                </a:solidFill>
                <a:latin typeface="微软雅黑" panose="020B0503020204020204" pitchFamily="34" charset="-122"/>
                <a:ea typeface="微软雅黑" panose="020B0503020204020204" pitchFamily="34" charset="-122"/>
              </a:rPr>
              <a:t>知识点回顾</a:t>
            </a:r>
            <a:endParaRPr lang="zh-CN" altLang="en-US" sz="4400" b="1" dirty="0">
              <a:solidFill>
                <a:srgbClr val="784B23"/>
              </a:solidFill>
              <a:latin typeface="微软雅黑" panose="020B0503020204020204" pitchFamily="34" charset="-122"/>
              <a:ea typeface="微软雅黑" panose="020B0503020204020204" pitchFamily="34" charset="-122"/>
            </a:endParaRPr>
          </a:p>
        </p:txBody>
      </p:sp>
      <p:grpSp>
        <p:nvGrpSpPr>
          <p:cNvPr id="99" name="Group 134"/>
          <p:cNvGrpSpPr/>
          <p:nvPr/>
        </p:nvGrpSpPr>
        <p:grpSpPr>
          <a:xfrm>
            <a:off x="861158" y="1885845"/>
            <a:ext cx="864664" cy="865391"/>
            <a:chOff x="0" y="0"/>
            <a:chExt cx="864663" cy="865390"/>
          </a:xfrm>
        </p:grpSpPr>
        <p:sp>
          <p:nvSpPr>
            <p:cNvPr id="100" name="Oval 72"/>
            <p:cNvSpPr/>
            <p:nvPr/>
          </p:nvSpPr>
          <p:spPr>
            <a:xfrm>
              <a:off x="0" y="-1"/>
              <a:ext cx="864664" cy="865392"/>
            </a:xfrm>
            <a:prstGeom prst="ellipse">
              <a:avLst/>
            </a:prstGeom>
            <a:solidFill>
              <a:srgbClr val="C1E7EA"/>
            </a:solidFill>
            <a:ln w="12700" cap="flat">
              <a:noFill/>
              <a:miter lim="400000"/>
            </a:ln>
            <a:effectLst/>
          </p:spPr>
          <p:txBody>
            <a:bodyPr wrap="square" lIns="45719" tIns="45719" rIns="45719" bIns="45719" numCol="1" anchor="ctr">
              <a:noAutofit/>
            </a:bodyPr>
            <a:lstStyle/>
            <a:p>
              <a:pPr algn="ctr">
                <a:defRPr sz="1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grpSp>
          <p:nvGrpSpPr>
            <p:cNvPr id="101" name="Oval 73"/>
            <p:cNvGrpSpPr/>
            <p:nvPr/>
          </p:nvGrpSpPr>
          <p:grpSpPr>
            <a:xfrm>
              <a:off x="99769" y="99853"/>
              <a:ext cx="665127" cy="665685"/>
              <a:chOff x="0" y="0"/>
              <a:chExt cx="665126" cy="665683"/>
            </a:xfrm>
          </p:grpSpPr>
          <p:sp>
            <p:nvSpPr>
              <p:cNvPr id="102" name="圆形"/>
              <p:cNvSpPr/>
              <p:nvPr/>
            </p:nvSpPr>
            <p:spPr>
              <a:xfrm>
                <a:off x="-1" y="0"/>
                <a:ext cx="665128" cy="665684"/>
              </a:xfrm>
              <a:prstGeom prst="ellipse">
                <a:avLst/>
              </a:prstGeom>
              <a:solidFill>
                <a:srgbClr val="65C4CA"/>
              </a:solidFill>
              <a:ln w="12700" cap="flat">
                <a:noFill/>
                <a:miter lim="400000"/>
              </a:ln>
              <a:effectLst/>
            </p:spPr>
            <p:txBody>
              <a:bodyPr wrap="square" lIns="45719" tIns="45719" rIns="45719" bIns="45719" numCol="1" anchor="ctr">
                <a:noAutofit/>
              </a:bodyPr>
              <a:lstStyle/>
              <a:p>
                <a:pPr algn="ctr">
                  <a:defRPr sz="1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103" name="01"/>
              <p:cNvSpPr txBox="1"/>
              <p:nvPr/>
            </p:nvSpPr>
            <p:spPr>
              <a:xfrm>
                <a:off x="97404" y="166471"/>
                <a:ext cx="470318" cy="3327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mj-lt"/>
                    <a:ea typeface="+mj-ea"/>
                    <a:cs typeface="+mj-cs"/>
                    <a:sym typeface="Calibri" panose="020F0502020204030204"/>
                  </a:defRPr>
                </a:lvl1pPr>
              </a:lstStyle>
              <a:p>
                <a:r>
                  <a:t>01</a:t>
                </a:r>
              </a:p>
            </p:txBody>
          </p:sp>
        </p:grpSp>
      </p:grpSp>
      <p:grpSp>
        <p:nvGrpSpPr>
          <p:cNvPr id="104" name="Group 129"/>
          <p:cNvGrpSpPr/>
          <p:nvPr/>
        </p:nvGrpSpPr>
        <p:grpSpPr>
          <a:xfrm>
            <a:off x="861158" y="2882642"/>
            <a:ext cx="864664" cy="865391"/>
            <a:chOff x="0" y="0"/>
            <a:chExt cx="864663" cy="865390"/>
          </a:xfrm>
        </p:grpSpPr>
        <p:sp>
          <p:nvSpPr>
            <p:cNvPr id="105" name="Oval 75"/>
            <p:cNvSpPr/>
            <p:nvPr/>
          </p:nvSpPr>
          <p:spPr>
            <a:xfrm>
              <a:off x="0" y="-1"/>
              <a:ext cx="864664" cy="865392"/>
            </a:xfrm>
            <a:prstGeom prst="ellipse">
              <a:avLst/>
            </a:prstGeom>
            <a:solidFill>
              <a:srgbClr val="F8EBBA"/>
            </a:solidFill>
            <a:ln w="12700" cap="flat">
              <a:noFill/>
              <a:miter lim="400000"/>
            </a:ln>
            <a:effectLst/>
          </p:spPr>
          <p:txBody>
            <a:bodyPr wrap="square" lIns="45719" tIns="45719" rIns="45719" bIns="45719" numCol="1" anchor="ctr">
              <a:noAutofit/>
            </a:bodyPr>
            <a:lstStyle/>
            <a:p>
              <a:pPr algn="ctr">
                <a:defRPr sz="1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grpSp>
          <p:nvGrpSpPr>
            <p:cNvPr id="106" name="Oval 76"/>
            <p:cNvGrpSpPr/>
            <p:nvPr/>
          </p:nvGrpSpPr>
          <p:grpSpPr>
            <a:xfrm>
              <a:off x="99769" y="99853"/>
              <a:ext cx="665127" cy="665685"/>
              <a:chOff x="0" y="0"/>
              <a:chExt cx="665126" cy="665683"/>
            </a:xfrm>
          </p:grpSpPr>
          <p:sp>
            <p:nvSpPr>
              <p:cNvPr id="107" name="圆形"/>
              <p:cNvSpPr/>
              <p:nvPr/>
            </p:nvSpPr>
            <p:spPr>
              <a:xfrm>
                <a:off x="-1" y="0"/>
                <a:ext cx="665128" cy="665684"/>
              </a:xfrm>
              <a:prstGeom prst="ellipse">
                <a:avLst/>
              </a:prstGeom>
              <a:solidFill>
                <a:srgbClr val="EECE52"/>
              </a:solidFill>
              <a:ln w="12700" cap="flat">
                <a:noFill/>
                <a:miter lim="400000"/>
              </a:ln>
              <a:effectLst/>
            </p:spPr>
            <p:txBody>
              <a:bodyPr wrap="square" lIns="45719" tIns="45719" rIns="45719" bIns="45719" numCol="1" anchor="ctr">
                <a:noAutofit/>
              </a:bodyPr>
              <a:lstStyle/>
              <a:p>
                <a:pPr algn="ctr">
                  <a:defRPr sz="16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108" name="02"/>
              <p:cNvSpPr txBox="1"/>
              <p:nvPr/>
            </p:nvSpPr>
            <p:spPr>
              <a:xfrm>
                <a:off x="97404" y="166471"/>
                <a:ext cx="470318" cy="3327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mj-lt"/>
                    <a:ea typeface="+mj-ea"/>
                    <a:cs typeface="+mj-cs"/>
                    <a:sym typeface="Calibri" panose="020F0502020204030204"/>
                  </a:defRPr>
                </a:lvl1pPr>
              </a:lstStyle>
              <a:p>
                <a:r>
                  <a:t>02</a:t>
                </a:r>
              </a:p>
            </p:txBody>
          </p:sp>
        </p:grpSp>
      </p:grpSp>
      <p:grpSp>
        <p:nvGrpSpPr>
          <p:cNvPr id="109" name="Group 130"/>
          <p:cNvGrpSpPr/>
          <p:nvPr/>
        </p:nvGrpSpPr>
        <p:grpSpPr>
          <a:xfrm>
            <a:off x="861158" y="3909390"/>
            <a:ext cx="864664" cy="865391"/>
            <a:chOff x="0" y="0"/>
            <a:chExt cx="864663" cy="865390"/>
          </a:xfrm>
        </p:grpSpPr>
        <p:sp>
          <p:nvSpPr>
            <p:cNvPr id="110" name="Oval 78"/>
            <p:cNvSpPr/>
            <p:nvPr/>
          </p:nvSpPr>
          <p:spPr>
            <a:xfrm>
              <a:off x="0" y="-1"/>
              <a:ext cx="864664" cy="865392"/>
            </a:xfrm>
            <a:prstGeom prst="ellipse">
              <a:avLst/>
            </a:prstGeom>
            <a:solidFill>
              <a:srgbClr val="F2CABF"/>
            </a:solidFill>
            <a:ln w="12700" cap="flat">
              <a:noFill/>
              <a:miter lim="400000"/>
            </a:ln>
            <a:effectLst/>
          </p:spPr>
          <p:txBody>
            <a:bodyPr wrap="square" lIns="45719" tIns="45719" rIns="45719" bIns="45719" numCol="1" anchor="ctr">
              <a:noAutofit/>
            </a:bodyPr>
            <a:lstStyle/>
            <a:p>
              <a:pPr algn="ctr">
                <a:defRPr sz="1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grpSp>
          <p:nvGrpSpPr>
            <p:cNvPr id="111" name="Oval 79"/>
            <p:cNvGrpSpPr/>
            <p:nvPr/>
          </p:nvGrpSpPr>
          <p:grpSpPr>
            <a:xfrm>
              <a:off x="99769" y="99853"/>
              <a:ext cx="665127" cy="665685"/>
              <a:chOff x="0" y="0"/>
              <a:chExt cx="665126" cy="665683"/>
            </a:xfrm>
          </p:grpSpPr>
          <p:sp>
            <p:nvSpPr>
              <p:cNvPr id="112" name="圆形"/>
              <p:cNvSpPr/>
              <p:nvPr/>
            </p:nvSpPr>
            <p:spPr>
              <a:xfrm>
                <a:off x="-1" y="0"/>
                <a:ext cx="665128" cy="665684"/>
              </a:xfrm>
              <a:prstGeom prst="ellipse">
                <a:avLst/>
              </a:prstGeom>
              <a:solidFill>
                <a:srgbClr val="DF7A60"/>
              </a:solidFill>
              <a:ln w="12700" cap="flat">
                <a:noFill/>
                <a:miter lim="400000"/>
              </a:ln>
              <a:effectLst/>
            </p:spPr>
            <p:txBody>
              <a:bodyPr wrap="square" lIns="45719" tIns="45719" rIns="45719" bIns="45719" numCol="1" anchor="ctr">
                <a:noAutofit/>
              </a:bodyPr>
              <a:lstStyle/>
              <a:p>
                <a:pPr algn="ctr">
                  <a:defRPr sz="1600">
                    <a:solidFill>
                      <a:srgbClr val="FFFFFF"/>
                    </a:solidFill>
                    <a:latin typeface="Calibri Light" panose="020F0302020204030204"/>
                    <a:ea typeface="Calibri Light" panose="020F0302020204030204"/>
                    <a:cs typeface="Calibri Light" panose="020F0302020204030204"/>
                    <a:sym typeface="Calibri Light" panose="020F0302020204030204"/>
                  </a:defRPr>
                </a:pPr>
              </a:p>
            </p:txBody>
          </p:sp>
          <p:sp>
            <p:nvSpPr>
              <p:cNvPr id="113" name="03"/>
              <p:cNvSpPr txBox="1"/>
              <p:nvPr/>
            </p:nvSpPr>
            <p:spPr>
              <a:xfrm>
                <a:off x="97404" y="166471"/>
                <a:ext cx="470318" cy="332741"/>
              </a:xfrm>
              <a:prstGeom prst="rect">
                <a:avLst/>
              </a:prstGeom>
              <a:noFill/>
              <a:ln w="12700" cap="flat">
                <a:noFill/>
                <a:miter lim="400000"/>
              </a:ln>
              <a:effectLst/>
            </p:spPr>
            <p:txBody>
              <a:bodyPr wrap="square" lIns="45719" tIns="45719" rIns="45719" bIns="45719" numCol="1" anchor="ctr">
                <a:spAutoFit/>
              </a:bodyPr>
              <a:lstStyle>
                <a:lvl1pPr algn="ctr">
                  <a:defRPr sz="1600" b="1">
                    <a:solidFill>
                      <a:srgbClr val="FFFFFF"/>
                    </a:solidFill>
                    <a:latin typeface="+mj-lt"/>
                    <a:ea typeface="+mj-ea"/>
                    <a:cs typeface="+mj-cs"/>
                    <a:sym typeface="Calibri" panose="020F0502020204030204"/>
                  </a:defRPr>
                </a:lvl1pPr>
              </a:lstStyle>
              <a:p>
                <a:r>
                  <a:t>03</a:t>
                </a:r>
              </a:p>
            </p:txBody>
          </p:sp>
        </p:grpSp>
      </p:grpSp>
      <p:sp>
        <p:nvSpPr>
          <p:cNvPr id="114" name="矩形 74"/>
          <p:cNvSpPr txBox="1"/>
          <p:nvPr/>
        </p:nvSpPr>
        <p:spPr>
          <a:xfrm>
            <a:off x="1941995" y="2043706"/>
            <a:ext cx="4204937" cy="370841"/>
          </a:xfrm>
          <a:prstGeom prst="rect">
            <a:avLst/>
          </a:prstGeom>
          <a:ln w="12700">
            <a:miter lim="400000"/>
          </a:ln>
        </p:spPr>
        <p:txBody>
          <a:bodyPr lIns="45719" rIns="45719">
            <a:spAutoFit/>
          </a:bodyPr>
          <a:lstStyle>
            <a:lvl1pPr>
              <a:defRPr sz="1600" b="1">
                <a:solidFill>
                  <a:srgbClr val="3B3838"/>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必须掌握：类的定义，属性和方法的概念</a:t>
            </a:r>
            <a:endParaRPr dirty="0"/>
          </a:p>
        </p:txBody>
      </p:sp>
      <p:sp>
        <p:nvSpPr>
          <p:cNvPr id="115" name="矩形 75"/>
          <p:cNvSpPr txBox="1"/>
          <p:nvPr/>
        </p:nvSpPr>
        <p:spPr>
          <a:xfrm>
            <a:off x="1941995" y="3112859"/>
            <a:ext cx="4204937" cy="370841"/>
          </a:xfrm>
          <a:prstGeom prst="rect">
            <a:avLst/>
          </a:prstGeom>
          <a:ln w="12700">
            <a:miter lim="400000"/>
          </a:ln>
        </p:spPr>
        <p:txBody>
          <a:bodyPr lIns="45719" rIns="45719">
            <a:spAutoFit/>
          </a:bodyPr>
          <a:lstStyle/>
          <a:p>
            <a:pPr>
              <a:defRPr sz="1600" b="1">
                <a:solidFill>
                  <a:srgbClr val="3B3838"/>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dirty="0" err="1"/>
              <a:t>必须掌握：方法中self的作用和意义</a:t>
            </a:r>
            <a:endParaRPr dirty="0"/>
          </a:p>
        </p:txBody>
      </p:sp>
      <p:sp>
        <p:nvSpPr>
          <p:cNvPr id="116" name="矩形 76"/>
          <p:cNvSpPr txBox="1"/>
          <p:nvPr/>
        </p:nvSpPr>
        <p:spPr>
          <a:xfrm>
            <a:off x="1946227" y="4123871"/>
            <a:ext cx="4204937" cy="338554"/>
          </a:xfrm>
          <a:prstGeom prst="rect">
            <a:avLst/>
          </a:prstGeom>
          <a:ln w="12700">
            <a:miter lim="400000"/>
          </a:ln>
        </p:spPr>
        <p:txBody>
          <a:bodyPr lIns="45719" rIns="45719">
            <a:spAutoFit/>
          </a:bodyPr>
          <a:lstStyle>
            <a:lvl1pPr>
              <a:defRPr sz="1600" b="1">
                <a:solidFill>
                  <a:srgbClr val="3B3838"/>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dirty="0" err="1"/>
              <a:t>必须掌握：初始化方法</a:t>
            </a:r>
            <a:endParaRPr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2000"/>
                            </p:stCondLst>
                            <p:childTnLst>
                              <p:par>
                                <p:cTn id="18" presetID="23" presetClass="entr" presetSubtype="16" fill="hold" grpId="0" nodeType="afterEffect">
                                  <p:stCondLst>
                                    <p:cond delay="0"/>
                                  </p:stCondLst>
                                  <p:childTnLst>
                                    <p:set>
                                      <p:cBhvr>
                                        <p:cTn id="19" dur="indefinite" fill="hold"/>
                                        <p:tgtEl>
                                          <p:spTgt spid="99"/>
                                        </p:tgtEl>
                                        <p:attrNameLst>
                                          <p:attrName>style.visibility</p:attrName>
                                        </p:attrNameLst>
                                      </p:cBhvr>
                                      <p:to>
                                        <p:strVal val="visible"/>
                                      </p:to>
                                    </p:set>
                                    <p:anim calcmode="lin" valueType="num">
                                      <p:cBhvr>
                                        <p:cTn id="20" dur="500" fill="hold"/>
                                        <p:tgtEl>
                                          <p:spTgt spid="99"/>
                                        </p:tgtEl>
                                        <p:attrNameLst>
                                          <p:attrName>ppt_w</p:attrName>
                                        </p:attrNameLst>
                                      </p:cBhvr>
                                      <p:tavLst>
                                        <p:tav tm="0">
                                          <p:val>
                                            <p:fltVal val="0"/>
                                          </p:val>
                                        </p:tav>
                                        <p:tav tm="100000">
                                          <p:val>
                                            <p:strVal val="#ppt_w"/>
                                          </p:val>
                                        </p:tav>
                                      </p:tavLst>
                                    </p:anim>
                                    <p:anim calcmode="lin" valueType="num">
                                      <p:cBhvr>
                                        <p:cTn id="21" dur="500" fill="hold"/>
                                        <p:tgtEl>
                                          <p:spTgt spid="99"/>
                                        </p:tgtEl>
                                        <p:attrNameLst>
                                          <p:attrName>ppt_h</p:attrName>
                                        </p:attrNameLst>
                                      </p:cBhvr>
                                      <p:tavLst>
                                        <p:tav tm="0">
                                          <p:val>
                                            <p:fltVal val="0"/>
                                          </p:val>
                                        </p:tav>
                                        <p:tav tm="100000">
                                          <p:val>
                                            <p:strVal val="#ppt_h"/>
                                          </p:val>
                                        </p:tav>
                                      </p:tavLst>
                                    </p:anim>
                                  </p:childTnLst>
                                </p:cTn>
                              </p:par>
                            </p:childTnLst>
                          </p:cTn>
                        </p:par>
                        <p:par>
                          <p:cTn id="22" fill="hold">
                            <p:stCondLst>
                              <p:cond delay="2500"/>
                            </p:stCondLst>
                            <p:childTnLst>
                              <p:par>
                                <p:cTn id="23" presetID="23" presetClass="entr" presetSubtype="16" fill="hold" grpId="0" nodeType="afterEffect">
                                  <p:stCondLst>
                                    <p:cond delay="0"/>
                                  </p:stCondLst>
                                  <p:childTnLst>
                                    <p:set>
                                      <p:cBhvr>
                                        <p:cTn id="24" dur="indefinite" fill="hold"/>
                                        <p:tgtEl>
                                          <p:spTgt spid="104"/>
                                        </p:tgtEl>
                                        <p:attrNameLst>
                                          <p:attrName>style.visibility</p:attrName>
                                        </p:attrNameLst>
                                      </p:cBhvr>
                                      <p:to>
                                        <p:strVal val="visible"/>
                                      </p:to>
                                    </p:set>
                                    <p:anim calcmode="lin" valueType="num">
                                      <p:cBhvr>
                                        <p:cTn id="25" dur="500" fill="hold"/>
                                        <p:tgtEl>
                                          <p:spTgt spid="104"/>
                                        </p:tgtEl>
                                        <p:attrNameLst>
                                          <p:attrName>ppt_w</p:attrName>
                                        </p:attrNameLst>
                                      </p:cBhvr>
                                      <p:tavLst>
                                        <p:tav tm="0">
                                          <p:val>
                                            <p:fltVal val="0"/>
                                          </p:val>
                                        </p:tav>
                                        <p:tav tm="100000">
                                          <p:val>
                                            <p:strVal val="#ppt_w"/>
                                          </p:val>
                                        </p:tav>
                                      </p:tavLst>
                                    </p:anim>
                                    <p:anim calcmode="lin" valueType="num">
                                      <p:cBhvr>
                                        <p:cTn id="26" dur="500" fill="hold"/>
                                        <p:tgtEl>
                                          <p:spTgt spid="104"/>
                                        </p:tgtEl>
                                        <p:attrNameLst>
                                          <p:attrName>ppt_h</p:attrName>
                                        </p:attrNameLst>
                                      </p:cBhvr>
                                      <p:tavLst>
                                        <p:tav tm="0">
                                          <p:val>
                                            <p:fltVal val="0"/>
                                          </p:val>
                                        </p:tav>
                                        <p:tav tm="100000">
                                          <p:val>
                                            <p:strVal val="#ppt_h"/>
                                          </p:val>
                                        </p:tav>
                                      </p:tavLst>
                                    </p:anim>
                                  </p:childTnLst>
                                </p:cTn>
                              </p:par>
                            </p:childTnLst>
                          </p:cTn>
                        </p:par>
                        <p:par>
                          <p:cTn id="27" fill="hold">
                            <p:stCondLst>
                              <p:cond delay="3000"/>
                            </p:stCondLst>
                            <p:childTnLst>
                              <p:par>
                                <p:cTn id="28" presetID="23" presetClass="entr" presetSubtype="16" fill="hold" grpId="0" nodeType="afterEffect">
                                  <p:stCondLst>
                                    <p:cond delay="0"/>
                                  </p:stCondLst>
                                  <p:childTnLst>
                                    <p:set>
                                      <p:cBhvr>
                                        <p:cTn id="29" dur="indefinite" fill="hold"/>
                                        <p:tgtEl>
                                          <p:spTgt spid="109"/>
                                        </p:tgtEl>
                                        <p:attrNameLst>
                                          <p:attrName>style.visibility</p:attrName>
                                        </p:attrNameLst>
                                      </p:cBhvr>
                                      <p:to>
                                        <p:strVal val="visible"/>
                                      </p:to>
                                    </p:set>
                                    <p:anim calcmode="lin" valueType="num">
                                      <p:cBhvr>
                                        <p:cTn id="30" dur="500" fill="hold"/>
                                        <p:tgtEl>
                                          <p:spTgt spid="109"/>
                                        </p:tgtEl>
                                        <p:attrNameLst>
                                          <p:attrName>ppt_w</p:attrName>
                                        </p:attrNameLst>
                                      </p:cBhvr>
                                      <p:tavLst>
                                        <p:tav tm="0">
                                          <p:val>
                                            <p:fltVal val="0"/>
                                          </p:val>
                                        </p:tav>
                                        <p:tav tm="100000">
                                          <p:val>
                                            <p:strVal val="#ppt_w"/>
                                          </p:val>
                                        </p:tav>
                                      </p:tavLst>
                                    </p:anim>
                                    <p:anim calcmode="lin" valueType="num">
                                      <p:cBhvr>
                                        <p:cTn id="31" dur="500" fill="hold"/>
                                        <p:tgtEl>
                                          <p:spTgt spid="109"/>
                                        </p:tgtEl>
                                        <p:attrNameLst>
                                          <p:attrName>ppt_h</p:attrName>
                                        </p:attrNameLst>
                                      </p:cBhvr>
                                      <p:tavLst>
                                        <p:tav tm="0">
                                          <p:val>
                                            <p:fltVal val="0"/>
                                          </p:val>
                                        </p:tav>
                                        <p:tav tm="100000">
                                          <p:val>
                                            <p:strVal val="#ppt_h"/>
                                          </p:val>
                                        </p:tav>
                                      </p:tavLst>
                                    </p:anim>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indefinite" fill="hold"/>
                                        <p:tgtEl>
                                          <p:spTgt spid="114"/>
                                        </p:tgtEl>
                                        <p:attrNameLst>
                                          <p:attrName>style.visibility</p:attrName>
                                        </p:attrNameLst>
                                      </p:cBhvr>
                                      <p:to>
                                        <p:strVal val="visible"/>
                                      </p:to>
                                    </p:set>
                                    <p:animEffect transition="in" filter="dissolve">
                                      <p:cBhvr>
                                        <p:cTn id="35" dur="500"/>
                                        <p:tgtEl>
                                          <p:spTgt spid="114"/>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indefinite" fill="hold"/>
                                        <p:tgtEl>
                                          <p:spTgt spid="115"/>
                                        </p:tgtEl>
                                        <p:attrNameLst>
                                          <p:attrName>style.visibility</p:attrName>
                                        </p:attrNameLst>
                                      </p:cBhvr>
                                      <p:to>
                                        <p:strVal val="visible"/>
                                      </p:to>
                                    </p:set>
                                    <p:animEffect transition="in" filter="dissolve">
                                      <p:cBhvr>
                                        <p:cTn id="39" dur="500"/>
                                        <p:tgtEl>
                                          <p:spTgt spid="115"/>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indefinite" fill="hold"/>
                                        <p:tgtEl>
                                          <p:spTgt spid="116"/>
                                        </p:tgtEl>
                                        <p:attrNameLst>
                                          <p:attrName>style.visibility</p:attrName>
                                        </p:attrNameLst>
                                      </p:cBhvr>
                                      <p:to>
                                        <p:strVal val="visible"/>
                                      </p:to>
                                    </p:set>
                                    <p:animEffect transition="in" filter="dissolve">
                                      <p:cBhvr>
                                        <p:cTn id="4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9" grpId="0"/>
      <p:bldP spid="99" grpId="0" animBg="1" advAuto="0"/>
      <p:bldP spid="104" grpId="0" animBg="1" advAuto="0"/>
      <p:bldP spid="109" grpId="0" animBg="1" advAuto="0"/>
      <p:bldP spid="114" grpId="0" animBg="1" advAuto="0"/>
      <p:bldP spid="115" grpId="0" animBg="1" advAuto="0"/>
      <p:bldP spid="116"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7477" y="2236935"/>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064888" y="2377243"/>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在上面的例子中，如果不想继承父类的方法怎么办呢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重写</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878301" y="1351246"/>
            <a:ext cx="2926359" cy="4901342"/>
          </a:xfrm>
          <a:prstGeom prst="rect">
            <a:avLst/>
          </a:prstGeom>
        </p:spPr>
        <p:txBody>
          <a:bodyPr wrap="square">
            <a:spAutoFit/>
          </a:bodyPr>
          <a:lstStyle/>
          <a:p>
            <a:pPr fontAlgn="base">
              <a:lnSpc>
                <a:spcPts val="1500"/>
              </a:lnSpc>
              <a:spcBef>
                <a:spcPct val="0"/>
              </a:spcBef>
              <a:spcAft>
                <a:spcPct val="0"/>
              </a:spcAft>
            </a:pPr>
            <a:r>
              <a:rPr lang="en-US" altLang="zh-CN" b="1" dirty="0">
                <a:solidFill>
                  <a:srgbClr val="00B050"/>
                </a:solidFill>
              </a:rPr>
              <a:t>class</a:t>
            </a:r>
            <a:r>
              <a:rPr lang="en-US" altLang="zh-CN" b="1" dirty="0"/>
              <a:t> 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Base')</a:t>
            </a:r>
            <a:br>
              <a:rPr lang="en-US" altLang="zh-CN" b="1" dirty="0"/>
            </a:br>
            <a:br>
              <a:rPr lang="en-US" altLang="zh-CN" b="1" dirty="0"/>
            </a:br>
            <a:br>
              <a:rPr lang="en-US" altLang="zh-CN" b="1" dirty="0"/>
            </a:br>
            <a:r>
              <a:rPr lang="en-US" altLang="zh-CN" b="1" dirty="0">
                <a:solidFill>
                  <a:srgbClr val="00B050"/>
                </a:solidFill>
              </a:rPr>
              <a:t>class</a:t>
            </a:r>
            <a:r>
              <a:rPr lang="en-US" altLang="zh-CN" b="1" dirty="0"/>
              <a:t> A(Base):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A')</a:t>
            </a:r>
            <a:br>
              <a:rPr lang="en-US" altLang="zh-CN" b="1" dirty="0"/>
            </a:br>
            <a:br>
              <a:rPr lang="en-US" altLang="zh-CN" b="1" dirty="0"/>
            </a:br>
            <a:br>
              <a:rPr lang="en-US" altLang="zh-CN" b="1" dirty="0"/>
            </a:br>
            <a:r>
              <a:rPr lang="en-US" altLang="zh-CN" b="1" dirty="0">
                <a:solidFill>
                  <a:srgbClr val="00B050"/>
                </a:solidFill>
              </a:rPr>
              <a:t>class</a:t>
            </a:r>
            <a:r>
              <a:rPr lang="en-US" altLang="zh-CN" b="1" dirty="0"/>
              <a:t> B(Base):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t>
            </a:r>
            <a:br>
              <a:rPr lang="en-US" altLang="zh-CN" b="1" dirty="0"/>
            </a:br>
            <a:br>
              <a:rPr lang="en-US" altLang="zh-CN" b="1" dirty="0"/>
            </a:br>
            <a:br>
              <a:rPr lang="en-US" altLang="zh-CN" b="1" dirty="0"/>
            </a:br>
            <a:r>
              <a:rPr lang="en-US" altLang="zh-CN" b="1" dirty="0">
                <a:solidFill>
                  <a:srgbClr val="00B050"/>
                </a:solidFill>
              </a:rPr>
              <a:t>class</a:t>
            </a:r>
            <a:r>
              <a:rPr lang="en-US" altLang="zh-CN" b="1" dirty="0"/>
              <a:t> C(A, B):</a:t>
            </a:r>
            <a:endParaRPr lang="en-US" altLang="zh-CN" b="1" dirty="0"/>
          </a:p>
          <a:p>
            <a:pPr fontAlgn="base">
              <a:lnSpc>
                <a:spcPts val="1500"/>
              </a:lnSpc>
              <a:spcBef>
                <a:spcPct val="0"/>
              </a:spcBef>
              <a:spcAft>
                <a:spcPct val="0"/>
              </a:spcAft>
            </a:pPr>
            <a:endParaRPr lang="en-US" altLang="zh-CN" b="1" dirty="0">
              <a:solidFill>
                <a:srgbClr val="00B050"/>
              </a:solidFill>
            </a:endParaRPr>
          </a:p>
          <a:p>
            <a:pPr fontAlgn="base">
              <a:lnSpc>
                <a:spcPts val="1500"/>
              </a:lnSpc>
              <a:spcBef>
                <a:spcPct val="0"/>
              </a:spcBef>
              <a:spcAft>
                <a:spcPct val="0"/>
              </a:spcAft>
            </a:pPr>
            <a:r>
              <a:rPr lang="en-US" altLang="en-US" b="1" dirty="0">
                <a:solidFill>
                  <a:srgbClr val="00B050"/>
                </a:solidFill>
              </a:rPr>
              <a:t>    </a:t>
            </a:r>
            <a:r>
              <a:rPr lang="en-US" altLang="zh-CN" b="1" dirty="0" err="1">
                <a:solidFill>
                  <a:srgbClr val="00B050"/>
                </a:solidFill>
              </a:rPr>
              <a:t>def</a:t>
            </a:r>
            <a:r>
              <a:rPr lang="en-US" altLang="zh-CN" b="1" dirty="0"/>
              <a:t> play(self):</a:t>
            </a:r>
            <a:br>
              <a:rPr lang="en-US" altLang="zh-CN" b="1" dirty="0"/>
            </a:br>
            <a:r>
              <a:rPr lang="en-US" altLang="zh-CN" b="1" dirty="0"/>
              <a:t>    </a:t>
            </a:r>
            <a:r>
              <a:rPr lang="en-US" altLang="en-US" b="1" dirty="0"/>
              <a:t>    </a:t>
            </a:r>
            <a:r>
              <a:rPr lang="en-US" altLang="zh-CN" b="1" dirty="0">
                <a:solidFill>
                  <a:srgbClr val="00B050"/>
                </a:solidFill>
              </a:rPr>
              <a:t>print</a:t>
            </a:r>
            <a:r>
              <a:rPr lang="en-US" altLang="zh-CN" b="1" dirty="0"/>
              <a:t>('</a:t>
            </a:r>
            <a:r>
              <a:rPr lang="zh-CN" altLang="en-US" b="1" dirty="0"/>
              <a:t>这是</a:t>
            </a:r>
            <a:r>
              <a:rPr lang="en-US" altLang="en-US" b="1" dirty="0"/>
              <a:t>C</a:t>
            </a:r>
            <a:r>
              <a:rPr lang="en-US" altLang="zh-CN" b="1" dirty="0"/>
              <a:t>')</a:t>
            </a:r>
            <a:br>
              <a:rPr lang="en-US" altLang="zh-CN" b="1" dirty="0"/>
            </a:br>
            <a:br>
              <a:rPr lang="en-US" altLang="zh-CN" b="1" dirty="0"/>
            </a:br>
            <a:br>
              <a:rPr lang="en-US" altLang="zh-CN" b="1" dirty="0"/>
            </a:br>
            <a:r>
              <a:rPr lang="en-US" altLang="zh-CN" b="1" dirty="0"/>
              <a:t>c = C()</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 name="文本框 1"/>
          <p:cNvSpPr txBox="1"/>
          <p:nvPr/>
        </p:nvSpPr>
        <p:spPr>
          <a:xfrm>
            <a:off x="7454044" y="2528931"/>
            <a:ext cx="3865995" cy="923330"/>
          </a:xfrm>
          <a:prstGeom prst="rect">
            <a:avLst/>
          </a:prstGeom>
          <a:noFill/>
        </p:spPr>
        <p:txBody>
          <a:bodyPr wrap="square" rtlCol="0">
            <a:spAutoFit/>
          </a:bodyPr>
          <a:lstStyle/>
          <a:p>
            <a:r>
              <a:rPr kumimoji="1" lang="en-US" altLang="en-US" b="1" dirty="0"/>
              <a:t>当子类继承父类之后，如果子类不想使用父类的方法，可以通过重写来覆盖父类的方法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7477" y="2236935"/>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064888" y="2377243"/>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重写父类方法之后，如果又需要使用父类的方法呢</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878301" y="1351246"/>
            <a:ext cx="2926359" cy="4324261"/>
          </a:xfrm>
          <a:prstGeom prst="rect">
            <a:avLst/>
          </a:prstGeom>
        </p:spPr>
        <p:txBody>
          <a:bodyPr wrap="square">
            <a:spAutoFit/>
          </a:bodyPr>
          <a:lstStyle/>
          <a:p>
            <a:pPr fontAlgn="base">
              <a:lnSpc>
                <a:spcPts val="1500"/>
              </a:lnSpc>
              <a:spcBef>
                <a:spcPct val="0"/>
              </a:spcBef>
              <a:spcAft>
                <a:spcPct val="0"/>
              </a:spcAft>
            </a:pPr>
            <a:br>
              <a:rPr lang="en-US" altLang="zh-CN" b="1" dirty="0"/>
            </a:br>
            <a:r>
              <a:rPr lang="en-US" altLang="en-US" b="1" dirty="0"/>
              <a:t>方法一：</a:t>
            </a:r>
            <a:endParaRPr lang="en-US" altLang="en-US" b="1" dirty="0"/>
          </a:p>
          <a:p>
            <a:pPr fontAlgn="base">
              <a:lnSpc>
                <a:spcPts val="1500"/>
              </a:lnSpc>
              <a:spcBef>
                <a:spcPct val="0"/>
              </a:spcBef>
              <a:spcAft>
                <a:spcPct val="0"/>
              </a:spcAft>
            </a:pPr>
            <a:endParaRPr lang="en-US" altLang="zh-CN" b="1" dirty="0"/>
          </a:p>
          <a:p>
            <a:pPr fontAlgn="base">
              <a:lnSpc>
                <a:spcPts val="1500"/>
              </a:lnSpc>
              <a:spcBef>
                <a:spcPct val="0"/>
              </a:spcBef>
              <a:spcAft>
                <a:spcPct val="0"/>
              </a:spcAft>
            </a:pPr>
            <a:r>
              <a:rPr lang="en-US" altLang="zh-CN" b="1" dirty="0">
                <a:solidFill>
                  <a:srgbClr val="00B050"/>
                </a:solidFill>
              </a:rPr>
              <a:t>class</a:t>
            </a:r>
            <a:r>
              <a:rPr lang="en-US" altLang="zh-CN" b="1" dirty="0"/>
              <a:t> C(A, B):</a:t>
            </a:r>
            <a:endParaRPr lang="en-US" altLang="zh-CN" b="1" dirty="0"/>
          </a:p>
          <a:p>
            <a:pPr fontAlgn="base">
              <a:lnSpc>
                <a:spcPts val="1500"/>
              </a:lnSpc>
              <a:spcBef>
                <a:spcPct val="0"/>
              </a:spcBef>
              <a:spcAft>
                <a:spcPct val="0"/>
              </a:spcAft>
            </a:pPr>
            <a:endParaRPr lang="en-US" altLang="zh-CN" b="1" dirty="0">
              <a:solidFill>
                <a:srgbClr val="00B050"/>
              </a:solidFill>
            </a:endParaRPr>
          </a:p>
          <a:p>
            <a:pPr fontAlgn="base">
              <a:lnSpc>
                <a:spcPts val="1500"/>
              </a:lnSpc>
              <a:spcBef>
                <a:spcPct val="0"/>
              </a:spcBef>
              <a:spcAft>
                <a:spcPct val="0"/>
              </a:spcAft>
            </a:pPr>
            <a:r>
              <a:rPr lang="en-US" altLang="en-US" b="1" dirty="0">
                <a:solidFill>
                  <a:srgbClr val="00B050"/>
                </a:solidFill>
              </a:rPr>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endParaRPr lang="en-US" altLang="zh-CN" b="1" dirty="0"/>
          </a:p>
          <a:p>
            <a:pPr fontAlgn="base">
              <a:lnSpc>
                <a:spcPts val="1500"/>
              </a:lnSpc>
              <a:spcBef>
                <a:spcPct val="0"/>
              </a:spcBef>
              <a:spcAft>
                <a:spcPct val="0"/>
              </a:spcAft>
            </a:pPr>
            <a:r>
              <a:rPr lang="en-US" altLang="en-US" b="1" dirty="0"/>
              <a:t>        </a:t>
            </a:r>
            <a:r>
              <a:rPr lang="en-US" altLang="en-US" b="1" dirty="0" err="1"/>
              <a:t>A.play</a:t>
            </a:r>
            <a:r>
              <a:rPr lang="en-US" altLang="en-US" b="1" dirty="0"/>
              <a:t>(self)</a:t>
            </a:r>
            <a:endParaRPr lang="en-US" altLang="en-US" b="1" dirty="0"/>
          </a:p>
          <a:p>
            <a:pPr fontAlgn="base">
              <a:lnSpc>
                <a:spcPts val="1500"/>
              </a:lnSpc>
              <a:spcBef>
                <a:spcPct val="0"/>
              </a:spcBef>
              <a:spcAft>
                <a:spcPct val="0"/>
              </a:spcAft>
            </a:pPr>
            <a:br>
              <a:rPr lang="en-US" altLang="zh-CN" b="1" dirty="0"/>
            </a:br>
            <a:r>
              <a:rPr lang="en-US" altLang="zh-CN" b="1" dirty="0"/>
              <a:t>    </a:t>
            </a:r>
            <a:r>
              <a:rPr lang="en-US" altLang="en-US" b="1" dirty="0"/>
              <a:t>    </a:t>
            </a:r>
            <a:r>
              <a:rPr lang="en-US" altLang="zh-CN" b="1" dirty="0">
                <a:solidFill>
                  <a:srgbClr val="00B050"/>
                </a:solidFill>
              </a:rPr>
              <a:t>print</a:t>
            </a:r>
            <a:r>
              <a:rPr lang="en-US" altLang="zh-CN" b="1" dirty="0"/>
              <a:t>('</a:t>
            </a:r>
            <a:r>
              <a:rPr lang="zh-CN" altLang="en-US" b="1" dirty="0"/>
              <a:t>这是</a:t>
            </a:r>
            <a:r>
              <a:rPr lang="en-US" altLang="en-US" b="1" dirty="0"/>
              <a:t>C</a:t>
            </a:r>
            <a:r>
              <a:rPr lang="en-US" altLang="zh-CN" b="1" dirty="0"/>
              <a:t>')</a:t>
            </a:r>
            <a:br>
              <a:rPr lang="en-US" altLang="zh-CN" b="1" dirty="0"/>
            </a:br>
            <a:br>
              <a:rPr lang="en-US" altLang="zh-CN" b="1" dirty="0"/>
            </a:br>
            <a:br>
              <a:rPr lang="en-US" altLang="zh-CN" b="1" dirty="0"/>
            </a:br>
            <a:r>
              <a:rPr lang="en-US" altLang="en-US" b="1" dirty="0"/>
              <a:t>方法二：</a:t>
            </a:r>
            <a:endParaRPr lang="en-US" altLang="en-US" b="1" dirty="0"/>
          </a:p>
          <a:p>
            <a:pPr fontAlgn="base">
              <a:lnSpc>
                <a:spcPts val="15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p>
          <a:p>
            <a:pPr fontAlgn="base">
              <a:lnSpc>
                <a:spcPts val="1500"/>
              </a:lnSpc>
              <a:spcBef>
                <a:spcPct val="0"/>
              </a:spcBef>
              <a:spcAft>
                <a:spcPct val="0"/>
              </a:spcAft>
            </a:pPr>
            <a:r>
              <a:rPr lang="en-US" altLang="zh-CN" b="1" dirty="0">
                <a:solidFill>
                  <a:srgbClr val="00B050"/>
                </a:solidFill>
              </a:rPr>
              <a:t>class</a:t>
            </a:r>
            <a:r>
              <a:rPr lang="en-US" altLang="zh-CN" b="1" dirty="0"/>
              <a:t> C(A, B):</a:t>
            </a:r>
            <a:endParaRPr lang="en-US" altLang="zh-CN" b="1" dirty="0"/>
          </a:p>
          <a:p>
            <a:pPr fontAlgn="base">
              <a:lnSpc>
                <a:spcPts val="1500"/>
              </a:lnSpc>
              <a:spcBef>
                <a:spcPct val="0"/>
              </a:spcBef>
              <a:spcAft>
                <a:spcPct val="0"/>
              </a:spcAft>
            </a:pPr>
            <a:endParaRPr lang="en-US" altLang="zh-CN" b="1" dirty="0">
              <a:solidFill>
                <a:srgbClr val="00B050"/>
              </a:solidFill>
            </a:endParaRPr>
          </a:p>
          <a:p>
            <a:pPr fontAlgn="base">
              <a:lnSpc>
                <a:spcPts val="1500"/>
              </a:lnSpc>
              <a:spcBef>
                <a:spcPct val="0"/>
              </a:spcBef>
              <a:spcAft>
                <a:spcPct val="0"/>
              </a:spcAft>
            </a:pPr>
            <a:r>
              <a:rPr lang="en-US" altLang="en-US" b="1" dirty="0">
                <a:solidFill>
                  <a:srgbClr val="00B050"/>
                </a:solidFill>
              </a:rPr>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endParaRPr lang="en-US" altLang="zh-CN" b="1" dirty="0"/>
          </a:p>
          <a:p>
            <a:pPr fontAlgn="base">
              <a:lnSpc>
                <a:spcPts val="1500"/>
              </a:lnSpc>
              <a:spcBef>
                <a:spcPct val="0"/>
              </a:spcBef>
              <a:spcAft>
                <a:spcPct val="0"/>
              </a:spcAft>
            </a:pPr>
            <a:r>
              <a:rPr lang="en-US" altLang="en-US" b="1" dirty="0"/>
              <a:t>        </a:t>
            </a:r>
            <a:r>
              <a:rPr lang="en-US" altLang="en-US" b="1" dirty="0">
                <a:solidFill>
                  <a:srgbClr val="00B050"/>
                </a:solidFill>
              </a:rPr>
              <a:t>super</a:t>
            </a:r>
            <a:r>
              <a:rPr lang="en-US" altLang="en-US" b="1" dirty="0"/>
              <a:t>().play()</a:t>
            </a:r>
            <a:endParaRPr lang="en-US" altLang="en-US" b="1" dirty="0"/>
          </a:p>
          <a:p>
            <a:pPr fontAlgn="base">
              <a:lnSpc>
                <a:spcPts val="1500"/>
              </a:lnSpc>
              <a:spcBef>
                <a:spcPct val="0"/>
              </a:spcBef>
              <a:spcAft>
                <a:spcPct val="0"/>
              </a:spcAft>
            </a:pPr>
            <a:br>
              <a:rPr lang="en-US" altLang="zh-CN" b="1" dirty="0"/>
            </a:br>
            <a:r>
              <a:rPr lang="en-US" altLang="zh-CN" b="1" dirty="0"/>
              <a:t>    </a:t>
            </a:r>
            <a:r>
              <a:rPr lang="en-US" altLang="en-US" b="1" dirty="0"/>
              <a:t>    </a:t>
            </a:r>
            <a:r>
              <a:rPr lang="en-US" altLang="zh-CN" b="1" dirty="0">
                <a:solidFill>
                  <a:srgbClr val="00B050"/>
                </a:solidFill>
              </a:rPr>
              <a:t>print</a:t>
            </a:r>
            <a:r>
              <a:rPr lang="en-US" altLang="zh-CN" b="1" dirty="0"/>
              <a:t>('</a:t>
            </a:r>
            <a:r>
              <a:rPr lang="zh-CN" altLang="en-US" b="1" dirty="0"/>
              <a:t>这是</a:t>
            </a:r>
            <a:r>
              <a:rPr lang="en-US" altLang="en-US" b="1" dirty="0"/>
              <a:t>C</a:t>
            </a:r>
            <a:r>
              <a:rPr lang="en-US" altLang="zh-CN" b="1" dirty="0"/>
              <a:t>')</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 name="文本框 1"/>
          <p:cNvSpPr txBox="1"/>
          <p:nvPr/>
        </p:nvSpPr>
        <p:spPr>
          <a:xfrm>
            <a:off x="7037356" y="2563044"/>
            <a:ext cx="3865995" cy="923330"/>
          </a:xfrm>
          <a:prstGeom prst="rect">
            <a:avLst/>
          </a:prstGeom>
          <a:noFill/>
        </p:spPr>
        <p:txBody>
          <a:bodyPr wrap="square" rtlCol="0">
            <a:spAutoFit/>
          </a:bodyPr>
          <a:lstStyle/>
          <a:p>
            <a:r>
              <a:rPr kumimoji="1" lang="en-US" altLang="en-US" b="1" dirty="0"/>
              <a:t>当子类重写父类方法之后，子类如果想再次调用父类的方法，可以使用这两种方法</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super用法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316569" y="1139431"/>
            <a:ext cx="2926359" cy="5093702"/>
          </a:xfrm>
          <a:prstGeom prst="rect">
            <a:avLst/>
          </a:prstGeom>
        </p:spPr>
        <p:txBody>
          <a:bodyPr wrap="square">
            <a:spAutoFit/>
          </a:bodyPr>
          <a:lstStyle/>
          <a:p>
            <a:pPr fontAlgn="base">
              <a:lnSpc>
                <a:spcPts val="1500"/>
              </a:lnSpc>
              <a:spcBef>
                <a:spcPct val="0"/>
              </a:spcBef>
              <a:spcAft>
                <a:spcPct val="0"/>
              </a:spcAft>
            </a:pPr>
            <a:br>
              <a:rPr lang="en-US" altLang="zh-CN" b="1" dirty="0"/>
            </a:br>
            <a:r>
              <a:rPr lang="en-US" altLang="zh-CN" b="1" dirty="0">
                <a:solidFill>
                  <a:srgbClr val="00B050"/>
                </a:solidFill>
              </a:rPr>
              <a:t>class</a:t>
            </a:r>
            <a:r>
              <a:rPr lang="en-US" altLang="zh-CN" b="1" dirty="0"/>
              <a:t> 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r>
              <a:rPr lang="en-US" altLang="en-US" b="1" dirty="0"/>
              <a:t>        </a:t>
            </a:r>
            <a:r>
              <a:rPr lang="en-US" altLang="en-US" b="1" dirty="0">
                <a:solidFill>
                  <a:srgbClr val="00B050"/>
                </a:solidFill>
              </a:rPr>
              <a:t>super</a:t>
            </a:r>
            <a:r>
              <a:rPr lang="en-US" altLang="en-US" b="1" dirty="0"/>
              <a:t>().play()</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Base')</a:t>
            </a:r>
            <a:br>
              <a:rPr lang="en-US" altLang="zh-CN" b="1" dirty="0"/>
            </a:br>
            <a:br>
              <a:rPr lang="en-US" altLang="zh-CN" b="1" dirty="0"/>
            </a:br>
            <a:br>
              <a:rPr lang="en-US" altLang="zh-CN" b="1" dirty="0"/>
            </a:br>
            <a:r>
              <a:rPr lang="en-US" altLang="zh-CN" b="1" dirty="0">
                <a:solidFill>
                  <a:srgbClr val="00B050"/>
                </a:solidFill>
              </a:rPr>
              <a:t>class</a:t>
            </a:r>
            <a:r>
              <a:rPr lang="en-US" altLang="zh-CN" b="1" dirty="0"/>
              <a:t> A(Base):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r>
              <a:rPr lang="en-US" altLang="en-US" b="1" dirty="0"/>
              <a:t>        </a:t>
            </a:r>
            <a:r>
              <a:rPr lang="en-US" altLang="en-US" b="1" dirty="0">
                <a:solidFill>
                  <a:srgbClr val="00B050"/>
                </a:solidFill>
              </a:rPr>
              <a:t>super</a:t>
            </a:r>
            <a:r>
              <a:rPr lang="en-US" altLang="en-US" b="1" dirty="0"/>
              <a:t>().play()</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A')</a:t>
            </a:r>
            <a:br>
              <a:rPr lang="en-US" altLang="zh-CN" b="1" dirty="0"/>
            </a:br>
            <a:br>
              <a:rPr lang="en-US" altLang="zh-CN" b="1" dirty="0"/>
            </a:br>
            <a:br>
              <a:rPr lang="en-US" altLang="zh-CN" b="1" dirty="0"/>
            </a:br>
            <a:r>
              <a:rPr lang="en-US" altLang="zh-CN" b="1" dirty="0">
                <a:solidFill>
                  <a:srgbClr val="00B050"/>
                </a:solidFill>
              </a:rPr>
              <a:t>class</a:t>
            </a:r>
            <a:r>
              <a:rPr lang="en-US" altLang="zh-CN" b="1" dirty="0"/>
              <a:t> B(Base):</a:t>
            </a:r>
            <a:endParaRPr lang="en-US" altLang="zh-CN" b="1" dirty="0"/>
          </a:p>
          <a:p>
            <a:pPr fontAlgn="base">
              <a:lnSpc>
                <a:spcPts val="1500"/>
              </a:lnSpc>
              <a:spcBef>
                <a:spcPct val="0"/>
              </a:spcBef>
              <a:spcAft>
                <a:spcPct val="0"/>
              </a:spcAft>
            </a:pPr>
            <a:br>
              <a:rPr lang="en-US" altLang="zh-CN" b="1" dirty="0"/>
            </a:br>
            <a:r>
              <a:rPr lang="en-US" altLang="zh-CN" b="1" dirty="0"/>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r>
              <a:rPr lang="en-US" altLang="en-US" b="1" dirty="0"/>
              <a:t>        </a:t>
            </a:r>
            <a:r>
              <a:rPr lang="en-US" altLang="en-US" b="1" dirty="0">
                <a:solidFill>
                  <a:srgbClr val="00B050"/>
                </a:solidFill>
              </a:rPr>
              <a:t>super</a:t>
            </a:r>
            <a:r>
              <a:rPr lang="en-US" altLang="en-US" b="1" dirty="0"/>
              <a:t>().play()</a:t>
            </a:r>
            <a:br>
              <a:rPr lang="en-US" altLang="zh-CN" b="1" dirty="0"/>
            </a:br>
            <a:r>
              <a:rPr lang="en-US" altLang="zh-CN" b="1" dirty="0"/>
              <a:t>        </a:t>
            </a:r>
            <a:r>
              <a:rPr lang="en-US" altLang="zh-CN" b="1" dirty="0">
                <a:solidFill>
                  <a:srgbClr val="00B050"/>
                </a:solidFill>
              </a:rPr>
              <a:t>print</a:t>
            </a:r>
            <a:r>
              <a:rPr lang="en-US" altLang="zh-CN" b="1" dirty="0"/>
              <a:t>('</a:t>
            </a:r>
            <a:r>
              <a:rPr lang="zh-CN" altLang="en-US" b="1" dirty="0"/>
              <a:t>这是</a:t>
            </a:r>
            <a:r>
              <a:rPr lang="en-US" altLang="zh-CN" b="1" dirty="0"/>
              <a:t>B')</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p>
          <a:p>
            <a:pPr fontAlgn="base">
              <a:lnSpc>
                <a:spcPts val="1500"/>
              </a:lnSpc>
              <a:spcBef>
                <a:spcPct val="0"/>
              </a:spcBef>
              <a:spcAft>
                <a:spcPct val="0"/>
              </a:spcAft>
            </a:pPr>
            <a:r>
              <a:rPr lang="en-US" altLang="zh-CN" b="1" dirty="0">
                <a:solidFill>
                  <a:srgbClr val="00B050"/>
                </a:solidFill>
              </a:rPr>
              <a:t>class</a:t>
            </a:r>
            <a:r>
              <a:rPr lang="en-US" altLang="zh-CN" b="1" dirty="0"/>
              <a:t> C(A, B):</a:t>
            </a:r>
            <a:endParaRPr lang="en-US" altLang="zh-CN" b="1" dirty="0"/>
          </a:p>
          <a:p>
            <a:pPr fontAlgn="base">
              <a:lnSpc>
                <a:spcPts val="1500"/>
              </a:lnSpc>
              <a:spcBef>
                <a:spcPct val="0"/>
              </a:spcBef>
              <a:spcAft>
                <a:spcPct val="0"/>
              </a:spcAft>
            </a:pPr>
            <a:endParaRPr lang="en-US" altLang="zh-CN" b="1" dirty="0">
              <a:solidFill>
                <a:srgbClr val="00B050"/>
              </a:solidFill>
            </a:endParaRPr>
          </a:p>
          <a:p>
            <a:pPr fontAlgn="base">
              <a:lnSpc>
                <a:spcPts val="1500"/>
              </a:lnSpc>
              <a:spcBef>
                <a:spcPct val="0"/>
              </a:spcBef>
              <a:spcAft>
                <a:spcPct val="0"/>
              </a:spcAft>
            </a:pPr>
            <a:r>
              <a:rPr lang="en-US" altLang="en-US" b="1" dirty="0">
                <a:solidFill>
                  <a:srgbClr val="00B050"/>
                </a:solidFill>
              </a:rPr>
              <a:t>    </a:t>
            </a:r>
            <a:r>
              <a:rPr lang="en-US" altLang="zh-CN" b="1" dirty="0" err="1">
                <a:solidFill>
                  <a:srgbClr val="00B050"/>
                </a:solidFill>
              </a:rPr>
              <a:t>def</a:t>
            </a:r>
            <a:r>
              <a:rPr lang="en-US" altLang="zh-CN" b="1" dirty="0"/>
              <a:t> play(self):</a:t>
            </a:r>
            <a:endParaRPr lang="en-US" altLang="zh-CN" b="1" dirty="0"/>
          </a:p>
          <a:p>
            <a:pPr fontAlgn="base">
              <a:lnSpc>
                <a:spcPts val="1500"/>
              </a:lnSpc>
              <a:spcBef>
                <a:spcPct val="0"/>
              </a:spcBef>
              <a:spcAft>
                <a:spcPct val="0"/>
              </a:spcAft>
            </a:pPr>
            <a:r>
              <a:rPr lang="en-US" altLang="en-US" b="1" dirty="0"/>
              <a:t>        </a:t>
            </a:r>
            <a:r>
              <a:rPr lang="en-US" altLang="en-US" b="1" dirty="0">
                <a:solidFill>
                  <a:srgbClr val="00B050"/>
                </a:solidFill>
              </a:rPr>
              <a:t>super</a:t>
            </a:r>
            <a:r>
              <a:rPr lang="en-US" altLang="en-US" b="1" dirty="0"/>
              <a:t>().play()</a:t>
            </a:r>
            <a:br>
              <a:rPr lang="en-US" altLang="zh-CN" b="1" dirty="0"/>
            </a:br>
            <a:r>
              <a:rPr lang="en-US" altLang="zh-CN" b="1" dirty="0"/>
              <a:t>    </a:t>
            </a:r>
            <a:r>
              <a:rPr lang="en-US" altLang="en-US" b="1" dirty="0"/>
              <a:t>    </a:t>
            </a:r>
            <a:r>
              <a:rPr lang="en-US" altLang="zh-CN" b="1" dirty="0">
                <a:solidFill>
                  <a:srgbClr val="00B050"/>
                </a:solidFill>
              </a:rPr>
              <a:t>print</a:t>
            </a:r>
            <a:r>
              <a:rPr lang="en-US" altLang="zh-CN" b="1" dirty="0"/>
              <a:t>('</a:t>
            </a:r>
            <a:r>
              <a:rPr lang="zh-CN" altLang="en-US" b="1" dirty="0"/>
              <a:t>这是</a:t>
            </a:r>
            <a:r>
              <a:rPr lang="en-US" altLang="en-US" b="1" dirty="0"/>
              <a:t>C</a:t>
            </a:r>
            <a:r>
              <a:rPr lang="en-US" altLang="zh-CN" b="1" dirty="0"/>
              <a:t>')</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 name="文本框 1"/>
          <p:cNvSpPr txBox="1"/>
          <p:nvPr/>
        </p:nvSpPr>
        <p:spPr>
          <a:xfrm>
            <a:off x="7037356" y="2563044"/>
            <a:ext cx="3865995" cy="2031325"/>
          </a:xfrm>
          <a:prstGeom prst="rect">
            <a:avLst/>
          </a:prstGeom>
          <a:noFill/>
        </p:spPr>
        <p:txBody>
          <a:bodyPr wrap="square" rtlCol="0">
            <a:spAutoFit/>
          </a:bodyPr>
          <a:lstStyle/>
          <a:p>
            <a:r>
              <a:rPr kumimoji="1" lang="en-US" altLang="en-US" b="1" dirty="0"/>
              <a:t>super 函数可以调用父类的方法</a:t>
            </a:r>
            <a:endParaRPr kumimoji="1" lang="en-US" altLang="en-US" b="1" dirty="0"/>
          </a:p>
          <a:p>
            <a:endParaRPr kumimoji="1" lang="en-US" altLang="zh-CN" b="1" dirty="0"/>
          </a:p>
          <a:p>
            <a:r>
              <a:rPr kumimoji="1" lang="en-US" altLang="en-US" b="1" dirty="0"/>
              <a:t>在父类中也使用super函数之后，可以通过调用类的</a:t>
            </a:r>
            <a:r>
              <a:rPr kumimoji="1" lang="en-US" altLang="en-US" b="1" dirty="0" err="1"/>
              <a:t>mro</a:t>
            </a:r>
            <a:r>
              <a:rPr kumimoji="1" lang="en-US" altLang="en-US" b="1" dirty="0"/>
              <a:t>方法属性来查看继承关系</a:t>
            </a:r>
            <a:endParaRPr kumimoji="1" lang="en-US" altLang="en-US" b="1" dirty="0"/>
          </a:p>
          <a:p>
            <a:endParaRPr kumimoji="1" lang="en-US" altLang="zh-CN" b="1" dirty="0"/>
          </a:p>
          <a:p>
            <a:r>
              <a:rPr kumimoji="1" lang="en-US" altLang="en-US" b="1" dirty="0"/>
              <a:t>官方推荐super的用法如示例所示</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par>
                          <p:cTn id="16" fill="hold">
                            <p:stCondLst>
                              <p:cond delay="1500"/>
                            </p:stCondLst>
                            <p:childTnLst>
                              <p:par>
                                <p:cTn id="17" presetID="9" presetClass="entr" presetSubtype="0" fill="hold" grpId="1"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矩形 2"/>
          <p:cNvSpPr/>
          <p:nvPr/>
        </p:nvSpPr>
        <p:spPr>
          <a:xfrm>
            <a:off x="3955293" y="2663451"/>
            <a:ext cx="1508746" cy="923330"/>
          </a:xfrm>
          <a:prstGeom prst="rect">
            <a:avLst/>
          </a:prstGeom>
          <a:noFill/>
        </p:spPr>
        <p:txBody>
          <a:bodyPr wrap="none" lIns="91440" tIns="45720" rIns="91440" bIns="45720">
            <a:spAutoFit/>
          </a:bodyPr>
          <a:lstStyle/>
          <a:p>
            <a:pPr algn="ctr"/>
            <a:r>
              <a:rPr lang="en-US" altLang="en-US" sz="5400" dirty="0">
                <a:ln w="0"/>
                <a:solidFill>
                  <a:schemeClr val="accent1"/>
                </a:solidFill>
                <a:effectLst>
                  <a:outerShdw blurRad="38100" dist="25400" dir="5400000" algn="ctr" rotWithShape="0">
                    <a:srgbClr val="6E747A">
                      <a:alpha val="43000"/>
                    </a:srgbClr>
                  </a:outerShdw>
                </a:effectLst>
              </a:rPr>
              <a:t>Base</a:t>
            </a:r>
            <a:endParaRPr lang="en-US" altLang="en-US" sz="5400"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3350640" y="4070518"/>
            <a:ext cx="604653" cy="923330"/>
          </a:xfrm>
          <a:prstGeom prst="rect">
            <a:avLst/>
          </a:prstGeom>
          <a:noFill/>
        </p:spPr>
        <p:txBody>
          <a:bodyPr wrap="none" lIns="91440" tIns="45720" rIns="91440" bIns="45720">
            <a:spAutoFit/>
          </a:bodyPr>
          <a:lstStyle/>
          <a:p>
            <a:pPr algn="ctr"/>
            <a:r>
              <a:rPr lang="en-US"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矩形 5"/>
          <p:cNvSpPr/>
          <p:nvPr/>
        </p:nvSpPr>
        <p:spPr>
          <a:xfrm>
            <a:off x="5558383" y="4072866"/>
            <a:ext cx="572593" cy="923330"/>
          </a:xfrm>
          <a:prstGeom prst="rect">
            <a:avLst/>
          </a:prstGeom>
          <a:noFill/>
        </p:spPr>
        <p:txBody>
          <a:bodyPr wrap="none" lIns="91440" tIns="45720" rIns="91440" bIns="45720">
            <a:spAutoFit/>
          </a:bodyPr>
          <a:lstStyle/>
          <a:p>
            <a:pPr algn="ctr"/>
            <a:r>
              <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
            </a:r>
            <a:endParaRPr lang="en-US" alt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矩形 6"/>
          <p:cNvSpPr/>
          <p:nvPr/>
        </p:nvSpPr>
        <p:spPr>
          <a:xfrm>
            <a:off x="4433789" y="5559052"/>
            <a:ext cx="551754" cy="923330"/>
          </a:xfrm>
          <a:prstGeom prst="rect">
            <a:avLst/>
          </a:prstGeom>
          <a:noFill/>
        </p:spPr>
        <p:txBody>
          <a:bodyPr wrap="none" lIns="91440" tIns="45720" rIns="91440" bIns="45720">
            <a:spAutoFit/>
          </a:bodyPr>
          <a:lstStyle/>
          <a:p>
            <a:pPr algn="ctr"/>
            <a:r>
              <a:rPr lang="en-US" altLang="en-US" sz="5400" b="1" cap="none" spc="0" dirty="0">
                <a:ln w="22225">
                  <a:solidFill>
                    <a:schemeClr val="accent2"/>
                  </a:solidFill>
                  <a:prstDash val="solid"/>
                </a:ln>
                <a:solidFill>
                  <a:schemeClr val="accent2">
                    <a:lumMod val="40000"/>
                    <a:lumOff val="60000"/>
                  </a:schemeClr>
                </a:solidFill>
                <a:effectLst/>
              </a:rPr>
              <a:t>C</a:t>
            </a:r>
            <a:endParaRPr lang="en-US" altLang="en-US" sz="5400" b="1" cap="none" spc="0" dirty="0">
              <a:ln w="22225">
                <a:solidFill>
                  <a:schemeClr val="accent2"/>
                </a:solidFill>
                <a:prstDash val="solid"/>
              </a:ln>
              <a:solidFill>
                <a:schemeClr val="accent2">
                  <a:lumMod val="40000"/>
                  <a:lumOff val="60000"/>
                </a:schemeClr>
              </a:solidFill>
              <a:effectLst/>
            </a:endParaRPr>
          </a:p>
        </p:txBody>
      </p:sp>
      <p:cxnSp>
        <p:nvCxnSpPr>
          <p:cNvPr id="37" name="直线箭头连接符 36"/>
          <p:cNvCxnSpPr/>
          <p:nvPr/>
        </p:nvCxnSpPr>
        <p:spPr>
          <a:xfrm flipV="1">
            <a:off x="3699354" y="3587913"/>
            <a:ext cx="1005899" cy="535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直线箭头连接符 38"/>
          <p:cNvCxnSpPr>
            <a:stCxn id="6" idx="0"/>
            <a:endCxn id="3" idx="2"/>
          </p:cNvCxnSpPr>
          <p:nvPr/>
        </p:nvCxnSpPr>
        <p:spPr>
          <a:xfrm flipH="1" flipV="1">
            <a:off x="4709666" y="3586781"/>
            <a:ext cx="1135014" cy="4860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线箭头连接符 43"/>
          <p:cNvCxnSpPr>
            <a:stCxn id="7" idx="0"/>
            <a:endCxn id="5" idx="2"/>
          </p:cNvCxnSpPr>
          <p:nvPr/>
        </p:nvCxnSpPr>
        <p:spPr>
          <a:xfrm flipH="1" flipV="1">
            <a:off x="3652967" y="4993848"/>
            <a:ext cx="1056699" cy="565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线箭头连接符 45"/>
          <p:cNvCxnSpPr>
            <a:stCxn id="7" idx="0"/>
            <a:endCxn id="6" idx="2"/>
          </p:cNvCxnSpPr>
          <p:nvPr/>
        </p:nvCxnSpPr>
        <p:spPr>
          <a:xfrm flipV="1">
            <a:off x="4709666" y="4996196"/>
            <a:ext cx="1135014" cy="5628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文本框 7"/>
          <p:cNvSpPr txBox="1"/>
          <p:nvPr/>
        </p:nvSpPr>
        <p:spPr>
          <a:xfrm>
            <a:off x="7726807" y="2563044"/>
            <a:ext cx="4000736" cy="1200329"/>
          </a:xfrm>
          <a:prstGeom prst="rect">
            <a:avLst/>
          </a:prstGeom>
          <a:noFill/>
        </p:spPr>
        <p:txBody>
          <a:bodyPr wrap="square" rtlCol="0">
            <a:spAutoFit/>
          </a:bodyPr>
          <a:lstStyle/>
          <a:p>
            <a:r>
              <a:rPr kumimoji="1" lang="en-US" altLang="en-US" dirty="0"/>
              <a:t>在python3中，类被创建时会自动创建方法解析顺序</a:t>
            </a:r>
            <a:r>
              <a:rPr kumimoji="1" lang="en-US" altLang="en-US" dirty="0" err="1"/>
              <a:t>mro</a:t>
            </a:r>
            <a:endParaRPr kumimoji="1" lang="en-US" altLang="en-US" dirty="0"/>
          </a:p>
          <a:p>
            <a:endParaRPr kumimoji="1" lang="en-US" altLang="en-US" dirty="0"/>
          </a:p>
          <a:p>
            <a:r>
              <a:rPr kumimoji="1" lang="en-US" altLang="en-US" dirty="0"/>
              <a:t>object是所有类的父类</a:t>
            </a:r>
            <a:endParaRPr kumimoji="1" lang="en-US" altLang="en-US" dirty="0"/>
          </a:p>
        </p:txBody>
      </p:sp>
      <p:cxnSp>
        <p:nvCxnSpPr>
          <p:cNvPr id="9" name="直线箭头连接符 8"/>
          <p:cNvCxnSpPr>
            <a:stCxn id="7" idx="1"/>
            <a:endCxn id="5" idx="2"/>
          </p:cNvCxnSpPr>
          <p:nvPr/>
        </p:nvCxnSpPr>
        <p:spPr>
          <a:xfrm flipH="1" flipV="1">
            <a:off x="3652967" y="4993848"/>
            <a:ext cx="780822" cy="10268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线箭头连接符 11"/>
          <p:cNvCxnSpPr>
            <a:stCxn id="5" idx="3"/>
            <a:endCxn id="6" idx="1"/>
          </p:cNvCxnSpPr>
          <p:nvPr/>
        </p:nvCxnSpPr>
        <p:spPr>
          <a:xfrm>
            <a:off x="3955293" y="4532183"/>
            <a:ext cx="1603090" cy="2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线箭头连接符 13"/>
          <p:cNvCxnSpPr>
            <a:endCxn id="3" idx="3"/>
          </p:cNvCxnSpPr>
          <p:nvPr/>
        </p:nvCxnSpPr>
        <p:spPr>
          <a:xfrm flipH="1" flipV="1">
            <a:off x="5464039" y="3125116"/>
            <a:ext cx="666937" cy="13897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矩形 14"/>
          <p:cNvSpPr/>
          <p:nvPr/>
        </p:nvSpPr>
        <p:spPr>
          <a:xfrm>
            <a:off x="3713635" y="1176004"/>
            <a:ext cx="1983235" cy="923330"/>
          </a:xfrm>
          <a:prstGeom prst="rect">
            <a:avLst/>
          </a:prstGeom>
          <a:noFill/>
        </p:spPr>
        <p:txBody>
          <a:bodyPr wrap="none" lIns="91440" tIns="45720" rIns="91440" bIns="45720">
            <a:spAutoFit/>
          </a:bodyPr>
          <a:lstStyle/>
          <a:p>
            <a:pPr algn="ctr"/>
            <a:r>
              <a:rPr lang="en-US"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a:t>
            </a:r>
            <a:endParaRPr lang="en-US"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17" name="直线箭头连接符 16"/>
          <p:cNvCxnSpPr>
            <a:stCxn id="3" idx="0"/>
            <a:endCxn id="15" idx="2"/>
          </p:cNvCxnSpPr>
          <p:nvPr/>
        </p:nvCxnSpPr>
        <p:spPr>
          <a:xfrm flipH="1" flipV="1">
            <a:off x="4705253" y="2099334"/>
            <a:ext cx="4413" cy="564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Vertical)">
                                      <p:cBhvr>
                                        <p:cTn id="27" dur="500"/>
                                        <p:tgtEl>
                                          <p:spTgt spid="37"/>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arn(inVertical)">
                                      <p:cBhvr>
                                        <p:cTn id="31" dur="500"/>
                                        <p:tgtEl>
                                          <p:spTgt spid="39"/>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arn(inVertical)">
                                      <p:cBhvr>
                                        <p:cTn id="35" dur="500"/>
                                        <p:tgtEl>
                                          <p:spTgt spid="44"/>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par>
                          <p:cTn id="49" fill="hold">
                            <p:stCondLst>
                              <p:cond delay="5500"/>
                            </p:stCondLst>
                            <p:childTnLst>
                              <p:par>
                                <p:cTn id="50" presetID="2" presetClass="entr" presetSubtype="4"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par>
                          <p:cTn id="54" fill="hold">
                            <p:stCondLst>
                              <p:cond delay="6000"/>
                            </p:stCondLst>
                            <p:childTnLst>
                              <p:par>
                                <p:cTn id="55" presetID="2" presetClass="entr" presetSubtype="4"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55" presetClass="entr" presetSubtype="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1000" fill="hold"/>
                                        <p:tgtEl>
                                          <p:spTgt spid="15"/>
                                        </p:tgtEl>
                                        <p:attrNameLst>
                                          <p:attrName>ppt_w</p:attrName>
                                        </p:attrNameLst>
                                      </p:cBhvr>
                                      <p:tavLst>
                                        <p:tav tm="0">
                                          <p:val>
                                            <p:strVal val="#ppt_w*0.70"/>
                                          </p:val>
                                        </p:tav>
                                        <p:tav tm="100000">
                                          <p:val>
                                            <p:strVal val="#ppt_w"/>
                                          </p:val>
                                        </p:tav>
                                      </p:tavLst>
                                    </p:anim>
                                    <p:anim calcmode="lin" valueType="num">
                                      <p:cBhvr>
                                        <p:cTn id="63" dur="1000" fill="hold"/>
                                        <p:tgtEl>
                                          <p:spTgt spid="15"/>
                                        </p:tgtEl>
                                        <p:attrNameLst>
                                          <p:attrName>ppt_h</p:attrName>
                                        </p:attrNameLst>
                                      </p:cBhvr>
                                      <p:tavLst>
                                        <p:tav tm="0">
                                          <p:val>
                                            <p:strVal val="#ppt_h"/>
                                          </p:val>
                                        </p:tav>
                                        <p:tav tm="100000">
                                          <p:val>
                                            <p:strVal val="#ppt_h"/>
                                          </p:val>
                                        </p:tav>
                                      </p:tavLst>
                                    </p:anim>
                                    <p:animEffect transition="in" filter="fade">
                                      <p:cBhvr>
                                        <p:cTn id="64" dur="1000"/>
                                        <p:tgtEl>
                                          <p:spTgt spid="15"/>
                                        </p:tgtEl>
                                      </p:cBhvr>
                                    </p:animEffect>
                                  </p:childTnLst>
                                </p:cTn>
                              </p:par>
                            </p:childTnLst>
                          </p:cTn>
                        </p:par>
                        <p:par>
                          <p:cTn id="65" fill="hold">
                            <p:stCondLst>
                              <p:cond delay="7500"/>
                            </p:stCondLst>
                            <p:childTnLst>
                              <p:par>
                                <p:cTn id="66" presetID="55" presetClass="entr" presetSubtype="0"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448734" y="1082173"/>
            <a:ext cx="5565126"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基于多继承的</a:t>
            </a:r>
            <a:r>
              <a:rPr lang="en-US" altLang="zh-CN" sz="2800" b="1" dirty="0">
                <a:solidFill>
                  <a:srgbClr val="784B23"/>
                </a:solidFill>
                <a:latin typeface="微软雅黑" panose="020B0503020204020204" pitchFamily="34" charset="-122"/>
                <a:ea typeface="微软雅黑" panose="020B0503020204020204" pitchFamily="34" charset="-122"/>
              </a:rPr>
              <a:t> </a:t>
            </a:r>
            <a:r>
              <a:rPr lang="en-US" altLang="zh-CN" sz="2800" b="1" dirty="0">
                <a:solidFill>
                  <a:srgbClr val="FF0000"/>
                </a:solidFill>
                <a:latin typeface="微软雅黑" panose="020B0503020204020204" pitchFamily="34" charset="-122"/>
                <a:ea typeface="微软雅黑" panose="020B0503020204020204" pitchFamily="34" charset="-122"/>
              </a:rPr>
              <a:t>Mix-in</a:t>
            </a:r>
            <a:r>
              <a:rPr lang="en-US" altLang="zh-CN" sz="2800" b="1" dirty="0">
                <a:solidFill>
                  <a:srgbClr val="784B23"/>
                </a:solidFill>
                <a:latin typeface="微软雅黑" panose="020B0503020204020204" pitchFamily="34" charset="-122"/>
                <a:ea typeface="微软雅黑" panose="020B0503020204020204" pitchFamily="34" charset="-122"/>
              </a:rPr>
              <a:t> </a:t>
            </a:r>
            <a:r>
              <a:rPr lang="zh-CN" altLang="en-US" sz="2800" b="1" dirty="0">
                <a:solidFill>
                  <a:srgbClr val="784B23"/>
                </a:solidFill>
                <a:latin typeface="微软雅黑" panose="020B0503020204020204" pitchFamily="34" charset="-122"/>
                <a:ea typeface="微软雅黑" panose="020B0503020204020204" pitchFamily="34" charset="-122"/>
              </a:rPr>
              <a:t>设计</a:t>
            </a:r>
            <a:r>
              <a:rPr lang="en-US" altLang="en-US" sz="2800" b="1" dirty="0">
                <a:solidFill>
                  <a:srgbClr val="784B23"/>
                </a:solidFill>
                <a:latin typeface="微软雅黑" panose="020B0503020204020204" pitchFamily="34" charset="-122"/>
                <a:ea typeface="微软雅黑" panose="020B0503020204020204" pitchFamily="34" charset="-122"/>
              </a:rPr>
              <a:t>模式</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848490" y="4435492"/>
            <a:ext cx="2404333" cy="338554"/>
          </a:xfrm>
          <a:prstGeom prst="rect">
            <a:avLst/>
          </a:prstGeom>
          <a:noFill/>
        </p:spPr>
        <p:txBody>
          <a:bodyPr wrap="square" rtlCol="0">
            <a:spAutoFit/>
          </a:bodyPr>
          <a:lstStyle/>
          <a:p>
            <a:r>
              <a:rPr kumimoji="1" lang="zh-CN" altLang="en-US" sz="1600" b="1" dirty="0">
                <a:solidFill>
                  <a:srgbClr val="FF0000"/>
                </a:solidFill>
              </a:rPr>
              <a:t>拼积木</a:t>
            </a:r>
            <a:r>
              <a:rPr kumimoji="1" lang="zh-CN" altLang="en-US" sz="1600" b="1" dirty="0"/>
              <a:t>（</a:t>
            </a:r>
            <a:r>
              <a:rPr kumimoji="1" lang="en-US" altLang="zh-CN" sz="1600" b="1" dirty="0"/>
              <a:t>Mix-in</a:t>
            </a:r>
            <a:r>
              <a:rPr kumimoji="1" lang="zh-CN" altLang="en-US" sz="1600" b="1" dirty="0"/>
              <a:t>）</a:t>
            </a:r>
            <a:r>
              <a:rPr kumimoji="1" lang="en-US" altLang="en-US" sz="1600" b="1" dirty="0"/>
              <a:t>思想</a:t>
            </a:r>
            <a:endParaRPr kumimoji="1" lang="zh-CN" altLang="en-US" sz="1600" b="1" dirty="0"/>
          </a:p>
        </p:txBody>
      </p:sp>
      <p:sp>
        <p:nvSpPr>
          <p:cNvPr id="3" name="矩形 2"/>
          <p:cNvSpPr/>
          <p:nvPr/>
        </p:nvSpPr>
        <p:spPr>
          <a:xfrm>
            <a:off x="3056957" y="2116334"/>
            <a:ext cx="2232539" cy="584775"/>
          </a:xfrm>
          <a:prstGeom prst="rect">
            <a:avLst/>
          </a:prstGeom>
          <a:noFill/>
        </p:spPr>
        <p:txBody>
          <a:bodyPr wrap="square" lIns="91440" tIns="45720" rIns="91440" bIns="45720">
            <a:spAutoFit/>
          </a:bodyPr>
          <a:lstStyle/>
          <a:p>
            <a:pPr algn="ctr"/>
            <a:r>
              <a:rPr lang="en-US" altLang="en-US" sz="3200" b="0" cap="none" spc="0" dirty="0">
                <a:ln w="0"/>
                <a:solidFill>
                  <a:schemeClr val="tx1"/>
                </a:solidFill>
                <a:effectLst>
                  <a:outerShdw blurRad="38100" dist="19050" dir="2700000" algn="tl" rotWithShape="0">
                    <a:schemeClr val="dk1">
                      <a:alpha val="40000"/>
                    </a:schemeClr>
                  </a:outerShdw>
                </a:effectLst>
              </a:rPr>
              <a:t>Animal</a:t>
            </a:r>
            <a:endParaRPr lang="en-US"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下箭头 4"/>
          <p:cNvSpPr/>
          <p:nvPr/>
        </p:nvSpPr>
        <p:spPr>
          <a:xfrm>
            <a:off x="4008458" y="2732369"/>
            <a:ext cx="195788" cy="552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6" name="矩形 5"/>
          <p:cNvSpPr/>
          <p:nvPr/>
        </p:nvSpPr>
        <p:spPr>
          <a:xfrm>
            <a:off x="2990050" y="3124710"/>
            <a:ext cx="2232605" cy="584775"/>
          </a:xfrm>
          <a:prstGeom prst="rect">
            <a:avLst/>
          </a:prstGeom>
          <a:noFill/>
        </p:spPr>
        <p:txBody>
          <a:bodyPr wrap="square" lIns="91440" tIns="45720" rIns="91440" bIns="45720">
            <a:spAutoFit/>
          </a:bodyPr>
          <a:lstStyle/>
          <a:p>
            <a:pPr algn="ctr"/>
            <a:r>
              <a:rPr lang="en-US" altLang="en-US" sz="3200" b="1" dirty="0">
                <a:ln w="22225">
                  <a:solidFill>
                    <a:schemeClr val="accent2"/>
                  </a:solidFill>
                  <a:prstDash val="solid"/>
                </a:ln>
                <a:solidFill>
                  <a:schemeClr val="accent2">
                    <a:lumMod val="40000"/>
                    <a:lumOff val="60000"/>
                  </a:schemeClr>
                </a:solidFill>
              </a:rPr>
              <a:t>People</a:t>
            </a:r>
            <a:endParaRPr lang="en-US" altLang="en-US" sz="3200" b="1" dirty="0">
              <a:ln w="22225">
                <a:solidFill>
                  <a:schemeClr val="accent2"/>
                </a:solidFill>
                <a:prstDash val="solid"/>
              </a:ln>
              <a:solidFill>
                <a:schemeClr val="accent2">
                  <a:lumMod val="40000"/>
                  <a:lumOff val="60000"/>
                </a:schemeClr>
              </a:solidFill>
            </a:endParaRPr>
          </a:p>
        </p:txBody>
      </p:sp>
      <p:sp>
        <p:nvSpPr>
          <p:cNvPr id="17" name="下箭头 16"/>
          <p:cNvSpPr/>
          <p:nvPr/>
        </p:nvSpPr>
        <p:spPr>
          <a:xfrm rot="1384787">
            <a:off x="3521457" y="3777529"/>
            <a:ext cx="195788" cy="552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8" name="矩形 7"/>
          <p:cNvSpPr/>
          <p:nvPr/>
        </p:nvSpPr>
        <p:spPr>
          <a:xfrm>
            <a:off x="2447909" y="4435492"/>
            <a:ext cx="1560549" cy="584775"/>
          </a:xfrm>
          <a:prstGeom prst="rect">
            <a:avLst/>
          </a:prstGeom>
          <a:noFill/>
        </p:spPr>
        <p:txBody>
          <a:bodyPr wrap="square" lIns="91440" tIns="45720" rIns="91440" bIns="45720">
            <a:spAutoFit/>
          </a:bodyPr>
          <a:lstStyle/>
          <a:p>
            <a:pPr algn="ctr"/>
            <a:r>
              <a:rPr lang="en-US"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Man</a:t>
            </a:r>
            <a:endParaRPr lang="en-US"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9" name="下箭头 18"/>
          <p:cNvSpPr/>
          <p:nvPr/>
        </p:nvSpPr>
        <p:spPr>
          <a:xfrm rot="19723956">
            <a:off x="4516600" y="3758131"/>
            <a:ext cx="195788" cy="552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p>
        </p:txBody>
      </p:sp>
      <p:sp>
        <p:nvSpPr>
          <p:cNvPr id="9" name="矩形 8"/>
          <p:cNvSpPr/>
          <p:nvPr/>
        </p:nvSpPr>
        <p:spPr>
          <a:xfrm>
            <a:off x="3699916" y="4441329"/>
            <a:ext cx="2525486" cy="584775"/>
          </a:xfrm>
          <a:prstGeom prst="rect">
            <a:avLst/>
          </a:prstGeom>
          <a:noFill/>
        </p:spPr>
        <p:txBody>
          <a:bodyPr wrap="square" lIns="91440" tIns="45720" rIns="91440" bIns="45720">
            <a:spAutoFit/>
          </a:bodyPr>
          <a:lstStyle/>
          <a:p>
            <a:pPr algn="ctr"/>
            <a:r>
              <a:rPr lang="en-US"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Woman</a:t>
            </a:r>
            <a:endParaRPr lang="en-US" alt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1" name="文本框 20"/>
          <p:cNvSpPr txBox="1"/>
          <p:nvPr/>
        </p:nvSpPr>
        <p:spPr>
          <a:xfrm>
            <a:off x="3420910" y="5092055"/>
            <a:ext cx="1734941" cy="338554"/>
          </a:xfrm>
          <a:prstGeom prst="rect">
            <a:avLst/>
          </a:prstGeom>
          <a:noFill/>
        </p:spPr>
        <p:txBody>
          <a:bodyPr wrap="square" rtlCol="0">
            <a:spAutoFit/>
          </a:bodyPr>
          <a:lstStyle/>
          <a:p>
            <a:r>
              <a:rPr kumimoji="1" lang="en-US" altLang="en-US" sz="1600" b="1" dirty="0"/>
              <a:t>传统</a:t>
            </a:r>
            <a:r>
              <a:rPr kumimoji="1" lang="zh-CN" altLang="en-US" sz="1600" b="1" dirty="0">
                <a:solidFill>
                  <a:srgbClr val="FF0000"/>
                </a:solidFill>
              </a:rPr>
              <a:t>分类思想</a:t>
            </a:r>
            <a:endParaRPr kumimoji="1" lang="zh-CN" altLang="en-US" sz="1600" b="1" dirty="0">
              <a:solidFill>
                <a:srgbClr val="FF0000"/>
              </a:solidFill>
            </a:endParaRPr>
          </a:p>
        </p:txBody>
      </p:sp>
      <p:sp>
        <p:nvSpPr>
          <p:cNvPr id="10" name="矩形 9"/>
          <p:cNvSpPr/>
          <p:nvPr/>
        </p:nvSpPr>
        <p:spPr>
          <a:xfrm>
            <a:off x="7740494" y="2257508"/>
            <a:ext cx="1107996" cy="646331"/>
          </a:xfrm>
          <a:prstGeom prst="rect">
            <a:avLst/>
          </a:prstGeom>
          <a:noFill/>
        </p:spPr>
        <p:txBody>
          <a:bodyPr wrap="none" lIns="91440" tIns="45720" rIns="91440" bIns="45720">
            <a:spAutoFit/>
          </a:bodyPr>
          <a:lstStyle/>
          <a:p>
            <a:pPr algn="ctr"/>
            <a:r>
              <a:rPr lang="en-US" altLang="en-US" sz="3600" dirty="0">
                <a:ln w="0"/>
                <a:effectLst>
                  <a:outerShdw blurRad="38100" dist="19050" dir="2700000" algn="tl" rotWithShape="0">
                    <a:schemeClr val="dk1">
                      <a:alpha val="40000"/>
                    </a:schemeClr>
                  </a:outerShdw>
                </a:effectLst>
              </a:rPr>
              <a:t>胳膊</a:t>
            </a:r>
            <a:endParaRPr lang="en-US" altLang="en-US" sz="3600" dirty="0">
              <a:ln w="0"/>
              <a:effectLst>
                <a:outerShdw blurRad="38100" dist="19050" dir="2700000" algn="tl" rotWithShape="0">
                  <a:schemeClr val="dk1">
                    <a:alpha val="40000"/>
                  </a:schemeClr>
                </a:outerShdw>
              </a:effectLst>
            </a:endParaRPr>
          </a:p>
        </p:txBody>
      </p:sp>
      <p:sp>
        <p:nvSpPr>
          <p:cNvPr id="11" name="矩形 10"/>
          <p:cNvSpPr/>
          <p:nvPr/>
        </p:nvSpPr>
        <p:spPr>
          <a:xfrm>
            <a:off x="9379742" y="2285318"/>
            <a:ext cx="1107996" cy="646331"/>
          </a:xfrm>
          <a:prstGeom prst="rect">
            <a:avLst/>
          </a:prstGeom>
          <a:noFill/>
        </p:spPr>
        <p:txBody>
          <a:bodyPr wrap="none" lIns="91440" tIns="45720" rIns="91440" bIns="45720">
            <a:spAutoFit/>
          </a:bodyPr>
          <a:lstStyle/>
          <a:p>
            <a:pPr algn="ctr"/>
            <a:r>
              <a:rPr lang="en-US" altLang="en-US" sz="3600" b="0" cap="none" spc="0" dirty="0">
                <a:ln w="0"/>
                <a:solidFill>
                  <a:schemeClr val="accent1"/>
                </a:solidFill>
                <a:effectLst>
                  <a:outerShdw blurRad="38100" dist="25400" dir="5400000" algn="ctr" rotWithShape="0">
                    <a:srgbClr val="6E747A">
                      <a:alpha val="43000"/>
                    </a:srgbClr>
                  </a:outerShdw>
                </a:effectLst>
              </a:rPr>
              <a:t>脑袋</a:t>
            </a:r>
            <a:endParaRPr lang="en-US" alt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12" name="矩形 11"/>
          <p:cNvSpPr/>
          <p:nvPr/>
        </p:nvSpPr>
        <p:spPr>
          <a:xfrm>
            <a:off x="11018990" y="2269659"/>
            <a:ext cx="647933" cy="646331"/>
          </a:xfrm>
          <a:prstGeom prst="rect">
            <a:avLst/>
          </a:prstGeom>
          <a:noFill/>
        </p:spPr>
        <p:txBody>
          <a:bodyPr wrap="none" lIns="91440" tIns="45720" rIns="91440" bIns="45720">
            <a:spAutoFit/>
          </a:bodyPr>
          <a:lstStyle/>
          <a:p>
            <a:pPr algn="ctr"/>
            <a:r>
              <a:rPr lang="en-US" altLang="en-US" sz="3600" b="1" cap="none" spc="0" dirty="0">
                <a:ln w="22225">
                  <a:solidFill>
                    <a:schemeClr val="accent2"/>
                  </a:solidFill>
                  <a:prstDash val="solid"/>
                </a:ln>
                <a:solidFill>
                  <a:schemeClr val="accent2">
                    <a:lumMod val="40000"/>
                    <a:lumOff val="60000"/>
                  </a:schemeClr>
                </a:solidFill>
                <a:effectLst/>
              </a:rPr>
              <a:t>腿</a:t>
            </a:r>
            <a:endParaRPr lang="en-US" altLang="en-US" sz="3600" b="1" cap="none" spc="0" dirty="0">
              <a:ln w="22225">
                <a:solidFill>
                  <a:schemeClr val="accent2"/>
                </a:solidFill>
                <a:prstDash val="solid"/>
              </a:ln>
              <a:solidFill>
                <a:schemeClr val="accent2">
                  <a:lumMod val="40000"/>
                  <a:lumOff val="60000"/>
                </a:schemeClr>
              </a:solidFill>
              <a:effectLst/>
            </a:endParaRPr>
          </a:p>
        </p:txBody>
      </p:sp>
      <p:sp>
        <p:nvSpPr>
          <p:cNvPr id="13" name="矩形 12"/>
          <p:cNvSpPr/>
          <p:nvPr/>
        </p:nvSpPr>
        <p:spPr>
          <a:xfrm>
            <a:off x="9625301" y="3670451"/>
            <a:ext cx="647933" cy="646331"/>
          </a:xfrm>
          <a:prstGeom prst="rect">
            <a:avLst/>
          </a:prstGeom>
          <a:noFill/>
        </p:spPr>
        <p:txBody>
          <a:bodyPr wrap="none" lIns="91440" tIns="45720" rIns="91440" bIns="45720">
            <a:spAutoFit/>
          </a:bodyPr>
          <a:lstStyle/>
          <a:p>
            <a:pPr algn="ctr"/>
            <a:r>
              <a:rPr lang="en-US" alt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人</a:t>
            </a:r>
            <a:endParaRPr lang="en-US" alt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cxnSp>
        <p:nvCxnSpPr>
          <p:cNvPr id="15" name="直线箭头连接符 14"/>
          <p:cNvCxnSpPr>
            <a:stCxn id="10" idx="2"/>
            <a:endCxn id="13" idx="0"/>
          </p:cNvCxnSpPr>
          <p:nvPr/>
        </p:nvCxnSpPr>
        <p:spPr>
          <a:xfrm>
            <a:off x="8294492" y="2903839"/>
            <a:ext cx="1654776" cy="7666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直线箭头连接符 17"/>
          <p:cNvCxnSpPr>
            <a:stCxn id="11" idx="2"/>
            <a:endCxn id="13" idx="0"/>
          </p:cNvCxnSpPr>
          <p:nvPr/>
        </p:nvCxnSpPr>
        <p:spPr>
          <a:xfrm>
            <a:off x="9933740" y="2931649"/>
            <a:ext cx="15528" cy="7388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直线箭头连接符 29"/>
          <p:cNvCxnSpPr>
            <a:stCxn id="12" idx="2"/>
            <a:endCxn id="13" idx="0"/>
          </p:cNvCxnSpPr>
          <p:nvPr/>
        </p:nvCxnSpPr>
        <p:spPr>
          <a:xfrm flipH="1">
            <a:off x="9949268" y="2915990"/>
            <a:ext cx="1393689" cy="7544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箭头: 右 32"/>
          <p:cNvSpPr/>
          <p:nvPr/>
        </p:nvSpPr>
        <p:spPr>
          <a:xfrm>
            <a:off x="5792181" y="3462086"/>
            <a:ext cx="2376295" cy="34719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p:cNvSpPr txBox="1"/>
          <p:nvPr/>
        </p:nvSpPr>
        <p:spPr>
          <a:xfrm>
            <a:off x="6426330" y="3849941"/>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思想转变</a:t>
            </a:r>
            <a:endParaRPr lang="zh-CN" altLang="en-US" b="1" dirty="0">
              <a:latin typeface="微软雅黑" panose="020B0503020204020204" pitchFamily="34" charset="-122"/>
              <a:ea typeface="微软雅黑" panose="020B0503020204020204" pitchFamily="34" charset="-122"/>
            </a:endParaRPr>
          </a:p>
        </p:txBody>
      </p:sp>
      <p:sp>
        <p:nvSpPr>
          <p:cNvPr id="36" name="矩形 35"/>
          <p:cNvSpPr/>
          <p:nvPr/>
        </p:nvSpPr>
        <p:spPr>
          <a:xfrm>
            <a:off x="5011673" y="5467817"/>
            <a:ext cx="6995826" cy="523220"/>
          </a:xfrm>
          <a:prstGeom prst="rect">
            <a:avLst/>
          </a:prstGeom>
          <a:noFill/>
        </p:spPr>
        <p:txBody>
          <a:bodyPr wrap="none" lIns="91440" tIns="45720" rIns="91440" bIns="45720">
            <a:spAutoFit/>
          </a:bodyPr>
          <a:lstStyle/>
          <a:p>
            <a:pPr algn="ctr"/>
            <a:r>
              <a:rPr lang="zh-CN"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注意：一般，“</a:t>
            </a:r>
            <a:r>
              <a:rPr lang="en-US" altLang="zh-CN"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Mix-in</a:t>
            </a:r>
            <a:r>
              <a:rPr lang="zh-CN"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类”是继承的终点 ！</a:t>
            </a:r>
            <a:endParaRPr lang="zh-CN" alt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7" name="文本框 36"/>
          <p:cNvSpPr txBox="1"/>
          <p:nvPr/>
        </p:nvSpPr>
        <p:spPr>
          <a:xfrm>
            <a:off x="7315200" y="5031093"/>
            <a:ext cx="3877985" cy="369332"/>
          </a:xfrm>
          <a:prstGeom prst="rect">
            <a:avLst/>
          </a:prstGeom>
          <a:noFill/>
        </p:spPr>
        <p:txBody>
          <a:bodyPr wrap="none" rtlCol="0">
            <a:spAutoFit/>
          </a:bodyPr>
          <a:lstStyle/>
          <a:p>
            <a:r>
              <a:rPr lang="zh-CN" altLang="en-US" b="1" dirty="0"/>
              <a:t>最好</a:t>
            </a:r>
            <a:r>
              <a:rPr lang="zh-CN" altLang="en-US" dirty="0"/>
              <a:t>，多继承就一层，且是最后一层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9" presetClass="entr" presetSubtype="0" fill="hold" grpId="1"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childTnLst>
                          </p:cTn>
                        </p:par>
                        <p:par>
                          <p:cTn id="20" fill="hold">
                            <p:stCondLst>
                              <p:cond delay="2000"/>
                            </p:stCondLst>
                            <p:childTnLst>
                              <p:par>
                                <p:cTn id="21" presetID="9" presetClass="entr" presetSubtype="0" fill="hold" grpId="1"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par>
                          <p:cTn id="45" fill="hold">
                            <p:stCondLst>
                              <p:cond delay="2500"/>
                            </p:stCondLst>
                            <p:childTnLst>
                              <p:par>
                                <p:cTn id="46" presetID="1" presetClass="entr" presetSubtype="0" fill="hold" grpId="2" nodeType="after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par>
                          <p:cTn id="48" fill="hold">
                            <p:stCondLst>
                              <p:cond delay="2500"/>
                            </p:stCondLst>
                            <p:childTnLst>
                              <p:par>
                                <p:cTn id="49" presetID="2" presetClass="entr" presetSubtype="4" fill="hold" grpId="2" nodeType="after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par>
                          <p:cTn id="58" fill="hold">
                            <p:stCondLst>
                              <p:cond delay="3500"/>
                            </p:stCondLst>
                            <p:childTnLst>
                              <p:par>
                                <p:cTn id="59" presetID="2" presetClass="entr" presetSubtype="4"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4"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fill="hold"/>
                                        <p:tgtEl>
                                          <p:spTgt spid="12"/>
                                        </p:tgtEl>
                                        <p:attrNameLst>
                                          <p:attrName>ppt_x</p:attrName>
                                        </p:attrNameLst>
                                      </p:cBhvr>
                                      <p:tavLst>
                                        <p:tav tm="0">
                                          <p:val>
                                            <p:strVal val="#ppt_x"/>
                                          </p:val>
                                        </p:tav>
                                        <p:tav tm="100000">
                                          <p:val>
                                            <p:strVal val="#ppt_x"/>
                                          </p:val>
                                        </p:tav>
                                      </p:tavLst>
                                    </p:anim>
                                    <p:anim calcmode="lin" valueType="num">
                                      <p:cBhvr additive="base">
                                        <p:cTn id="67" dur="500" fill="hold"/>
                                        <p:tgtEl>
                                          <p:spTgt spid="12"/>
                                        </p:tgtEl>
                                        <p:attrNameLst>
                                          <p:attrName>ppt_y</p:attrName>
                                        </p:attrNameLst>
                                      </p:cBhvr>
                                      <p:tavLst>
                                        <p:tav tm="0">
                                          <p:val>
                                            <p:strVal val="1+#ppt_h/2"/>
                                          </p:val>
                                        </p:tav>
                                        <p:tav tm="100000">
                                          <p:val>
                                            <p:strVal val="#ppt_y"/>
                                          </p:val>
                                        </p:tav>
                                      </p:tavLst>
                                    </p:anim>
                                  </p:childTnLst>
                                </p:cTn>
                              </p:par>
                            </p:childTnLst>
                          </p:cTn>
                        </p:par>
                        <p:par>
                          <p:cTn id="68" fill="hold">
                            <p:stCondLst>
                              <p:cond delay="4500"/>
                            </p:stCondLst>
                            <p:childTnLst>
                              <p:par>
                                <p:cTn id="69" presetID="2" presetClass="entr" presetSubtype="4"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ppt_x"/>
                                          </p:val>
                                        </p:tav>
                                        <p:tav tm="100000">
                                          <p:val>
                                            <p:strVal val="#ppt_x"/>
                                          </p:val>
                                        </p:tav>
                                      </p:tavLst>
                                    </p:anim>
                                    <p:anim calcmode="lin" valueType="num">
                                      <p:cBhvr additive="base">
                                        <p:cTn id="72" dur="500" fill="hold"/>
                                        <p:tgtEl>
                                          <p:spTgt spid="13"/>
                                        </p:tgtEl>
                                        <p:attrNameLst>
                                          <p:attrName>ppt_y</p:attrName>
                                        </p:attrNameLst>
                                      </p:cBhvr>
                                      <p:tavLst>
                                        <p:tav tm="0">
                                          <p:val>
                                            <p:strVal val="1+#ppt_h/2"/>
                                          </p:val>
                                        </p:tav>
                                        <p:tav tm="100000">
                                          <p:val>
                                            <p:strVal val="#ppt_y"/>
                                          </p:val>
                                        </p:tav>
                                      </p:tavLst>
                                    </p:anim>
                                  </p:childTnLst>
                                </p:cTn>
                              </p:par>
                            </p:childTnLst>
                          </p:cTn>
                        </p:par>
                        <p:par>
                          <p:cTn id="73" fill="hold">
                            <p:stCondLst>
                              <p:cond delay="5000"/>
                            </p:stCondLst>
                            <p:childTnLst>
                              <p:par>
                                <p:cTn id="74" presetID="2" presetClass="entr" presetSubtype="4" fill="hold"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ppt_x"/>
                                          </p:val>
                                        </p:tav>
                                        <p:tav tm="100000">
                                          <p:val>
                                            <p:strVal val="#ppt_x"/>
                                          </p:val>
                                        </p:tav>
                                      </p:tavLst>
                                    </p:anim>
                                    <p:anim calcmode="lin" valueType="num">
                                      <p:cBhvr additive="base">
                                        <p:cTn id="77" dur="500" fill="hold"/>
                                        <p:tgtEl>
                                          <p:spTgt spid="15"/>
                                        </p:tgtEl>
                                        <p:attrNameLst>
                                          <p:attrName>ppt_y</p:attrName>
                                        </p:attrNameLst>
                                      </p:cBhvr>
                                      <p:tavLst>
                                        <p:tav tm="0">
                                          <p:val>
                                            <p:strVal val="1+#ppt_h/2"/>
                                          </p:val>
                                        </p:tav>
                                        <p:tav tm="100000">
                                          <p:val>
                                            <p:strVal val="#ppt_y"/>
                                          </p:val>
                                        </p:tav>
                                      </p:tavLst>
                                    </p:anim>
                                  </p:childTnLst>
                                </p:cTn>
                              </p:par>
                            </p:childTnLst>
                          </p:cTn>
                        </p:par>
                        <p:par>
                          <p:cTn id="78" fill="hold">
                            <p:stCondLst>
                              <p:cond delay="5500"/>
                            </p:stCondLst>
                            <p:childTnLst>
                              <p:par>
                                <p:cTn id="79" presetID="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1+#ppt_h/2"/>
                                          </p:val>
                                        </p:tav>
                                        <p:tav tm="100000">
                                          <p:val>
                                            <p:strVal val="#ppt_y"/>
                                          </p:val>
                                        </p:tav>
                                      </p:tavLst>
                                    </p:anim>
                                  </p:childTnLst>
                                </p:cTn>
                              </p:par>
                            </p:childTnLst>
                          </p:cTn>
                        </p:par>
                        <p:par>
                          <p:cTn id="83" fill="hold">
                            <p:stCondLst>
                              <p:cond delay="6000"/>
                            </p:stCondLst>
                            <p:childTnLst>
                              <p:par>
                                <p:cTn id="84" presetID="2" presetClass="entr" presetSubtype="4" fill="hold"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fill="hold"/>
                                        <p:tgtEl>
                                          <p:spTgt spid="30"/>
                                        </p:tgtEl>
                                        <p:attrNameLst>
                                          <p:attrName>ppt_x</p:attrName>
                                        </p:attrNameLst>
                                      </p:cBhvr>
                                      <p:tavLst>
                                        <p:tav tm="0">
                                          <p:val>
                                            <p:strVal val="#ppt_x"/>
                                          </p:val>
                                        </p:tav>
                                        <p:tav tm="100000">
                                          <p:val>
                                            <p:strVal val="#ppt_x"/>
                                          </p:val>
                                        </p:tav>
                                      </p:tavLst>
                                    </p:anim>
                                    <p:anim calcmode="lin" valueType="num">
                                      <p:cBhvr additive="base">
                                        <p:cTn id="8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5" grpId="0" animBg="1"/>
      <p:bldP spid="6" grpId="0"/>
      <p:bldP spid="17" grpId="0" animBg="1"/>
      <p:bldP spid="8" grpId="0"/>
      <p:bldP spid="19" grpId="0" animBg="1"/>
      <p:bldP spid="9" grpId="0"/>
      <p:bldP spid="21" grpId="0"/>
      <p:bldP spid="21" grpId="1"/>
      <p:bldP spid="21" grpId="2"/>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048893" y="1502558"/>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49344" y="2036515"/>
            <a:ext cx="2807347" cy="300598"/>
          </a:xfrm>
          <a:prstGeom prst="rect">
            <a:avLst/>
          </a:prstGeom>
          <a:noFill/>
        </p:spPr>
        <p:txBody>
          <a:bodyPr wrap="square" lIns="0" tIns="60963" rIns="0" bIns="0">
            <a:spAutoFit/>
          </a:bodyPr>
          <a:lstStyle/>
          <a:p>
            <a:pPr algn="ctr" defTabSz="608965">
              <a:lnSpc>
                <a:spcPts val="1500"/>
              </a:lnSpc>
              <a:defRPr/>
            </a:pPr>
            <a:r>
              <a:rPr lang="en-US" altLang="en-US" sz="2800" b="1" dirty="0" err="1">
                <a:solidFill>
                  <a:prstClr val="white"/>
                </a:solidFill>
                <a:latin typeface="Lato Regular"/>
                <a:ea typeface="微软雅黑" panose="020B0503020204020204" pitchFamily="34" charset="-122"/>
                <a:cs typeface="Lato Regular"/>
              </a:rPr>
              <a:t>mro</a:t>
            </a:r>
            <a:endParaRPr lang="en-US" sz="2800" b="1" dirty="0">
              <a:solidFill>
                <a:prstClr val="white"/>
              </a:solidFill>
              <a:latin typeface="Lato Regular"/>
              <a:ea typeface="微软雅黑" panose="020B0503020204020204" pitchFamily="34" charset="-122"/>
              <a:cs typeface="Lato Regular"/>
            </a:endParaRPr>
          </a:p>
        </p:txBody>
      </p:sp>
      <p:sp>
        <p:nvSpPr>
          <p:cNvPr id="61" name="TextBox 133"/>
          <p:cNvSpPr txBox="1"/>
          <p:nvPr/>
        </p:nvSpPr>
        <p:spPr>
          <a:xfrm>
            <a:off x="6835983" y="4414445"/>
            <a:ext cx="2807347" cy="300598"/>
          </a:xfrm>
          <a:prstGeom prst="rect">
            <a:avLst/>
          </a:prstGeom>
          <a:noFill/>
        </p:spPr>
        <p:txBody>
          <a:bodyPr wrap="square" lIns="0" tIns="60963" rIns="0" bIns="0">
            <a:spAutoFit/>
          </a:bodyPr>
          <a:lstStyle/>
          <a:p>
            <a:pPr algn="ctr" defTabSz="608965">
              <a:lnSpc>
                <a:spcPts val="1500"/>
              </a:lnSpc>
              <a:defRPr/>
            </a:pPr>
            <a:r>
              <a:rPr lang="en-US" altLang="en-US" sz="2800" b="1" dirty="0">
                <a:solidFill>
                  <a:prstClr val="white"/>
                </a:solidFill>
                <a:latin typeface="Lato Regular"/>
                <a:ea typeface="微软雅黑" panose="020B0503020204020204" pitchFamily="34" charset="-122"/>
                <a:cs typeface="Lato Regular"/>
              </a:rPr>
              <a:t>super</a:t>
            </a:r>
            <a:endParaRPr lang="en-US" sz="28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75394" y="4385915"/>
            <a:ext cx="2807347" cy="300598"/>
          </a:xfrm>
          <a:prstGeom prst="rect">
            <a:avLst/>
          </a:prstGeom>
          <a:noFill/>
        </p:spPr>
        <p:txBody>
          <a:bodyPr wrap="square" lIns="0" tIns="60963" rIns="0" bIns="0">
            <a:spAutoFit/>
          </a:bodyPr>
          <a:lstStyle/>
          <a:p>
            <a:pPr algn="ctr" defTabSz="608965">
              <a:lnSpc>
                <a:spcPts val="1500"/>
              </a:lnSpc>
              <a:defRPr/>
            </a:pPr>
            <a:r>
              <a:rPr lang="en-US" altLang="en-US" sz="2800" b="1" dirty="0" err="1">
                <a:solidFill>
                  <a:prstClr val="white"/>
                </a:solidFill>
                <a:latin typeface="Lato Regular"/>
                <a:ea typeface="微软雅黑" panose="020B0503020204020204" pitchFamily="34" charset="-122"/>
                <a:cs typeface="Lato Regular"/>
              </a:rPr>
              <a:t>Mixin</a:t>
            </a:r>
            <a:endParaRPr lang="en-US" sz="28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1513728" y="3472491"/>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Mixin</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是一种开发模式，给大家在今后的开发中提供一种思路</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3243970" cy="66941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super函数可以来调用父类的方法，使用super的好处在于即使父类改变了，那么也不需要更改类中的代码</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653726" y="1722053"/>
            <a:ext cx="3041168"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类在生成时会自动生成方法解析顺序，可以通过  类名.</a:t>
            </a: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mro</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()来查看</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right)">
                                      <p:cBhvr>
                                        <p:cTn id="21" dur="500"/>
                                        <p:tgtEl>
                                          <p:spTgt spid="6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1" grpId="0"/>
      <p:bldP spid="62" grpId="0"/>
      <p:bldP spid="63" grpId="0"/>
      <p:bldP spid="64" grpId="0"/>
      <p:bldP spid="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多继承</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93259" y="2976191"/>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6" name="Oval 91"/>
          <p:cNvSpPr/>
          <p:nvPr/>
        </p:nvSpPr>
        <p:spPr bwMode="auto">
          <a:xfrm>
            <a:off x="1788710" y="3980562"/>
            <a:ext cx="764860" cy="76506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13421" y="3184089"/>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9" name="Freeform 21"/>
          <p:cNvSpPr>
            <a:spLocks noChangeArrowheads="1"/>
          </p:cNvSpPr>
          <p:nvPr/>
        </p:nvSpPr>
        <p:spPr bwMode="auto">
          <a:xfrm>
            <a:off x="1930876" y="4232410"/>
            <a:ext cx="493793" cy="275303"/>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：super的用法</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8731" y="3186801"/>
            <a:ext cx="2994620" cy="273216"/>
          </a:xfrm>
          <a:prstGeom prst="rect">
            <a:avLst/>
          </a:prstGeom>
        </p:spPr>
        <p:txBody>
          <a:bodyPr wrap="square">
            <a:spAutoFit/>
          </a:bodyPr>
          <a:lstStyle/>
          <a:p>
            <a:pPr fontAlgn="base">
              <a:lnSpc>
                <a:spcPts val="1500"/>
              </a:lnSpc>
              <a:spcBef>
                <a:spcPct val="0"/>
              </a:spcBef>
              <a:spcAft>
                <a:spcPct val="0"/>
              </a:spcAft>
            </a:pPr>
            <a:r>
              <a:rPr lang="zh-CN" altLang="en-US" sz="1200" b="1"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：多继承方法解析顺序</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7" name="矩形 26"/>
          <p:cNvSpPr/>
          <p:nvPr/>
        </p:nvSpPr>
        <p:spPr>
          <a:xfrm>
            <a:off x="2732927" y="4224908"/>
            <a:ext cx="2994620" cy="273216"/>
          </a:xfrm>
          <a:prstGeom prst="rect">
            <a:avLst/>
          </a:prstGeom>
        </p:spPr>
        <p:txBody>
          <a:bodyPr wrap="square">
            <a:spAutoFit/>
          </a:bodyPr>
          <a:lstStyle/>
          <a:p>
            <a:pPr fontAlgn="base">
              <a:lnSpc>
                <a:spcPts val="1500"/>
              </a:lnSpc>
              <a:spcBef>
                <a:spcPct val="0"/>
              </a:spcBef>
              <a:spcAft>
                <a:spcPct val="0"/>
              </a:spcAft>
            </a:pP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了解：</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Mixin</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开发模式</a:t>
            </a:r>
            <a:endParaRPr lang="zh-CN" altLang="en-US" sz="12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1000"/>
                                        <p:tgtEl>
                                          <p:spTgt spid="22"/>
                                        </p:tgtEl>
                                      </p:cBhvr>
                                    </p:animEffect>
                                    <p:anim calcmode="lin" valueType="num">
                                      <p:cBhvr>
                                        <p:cTn id="65" dur="1000" fill="hold"/>
                                        <p:tgtEl>
                                          <p:spTgt spid="22"/>
                                        </p:tgtEl>
                                        <p:attrNameLst>
                                          <p:attrName>ppt_x</p:attrName>
                                        </p:attrNameLst>
                                      </p:cBhvr>
                                      <p:tavLst>
                                        <p:tav tm="0">
                                          <p:val>
                                            <p:strVal val="#ppt_x"/>
                                          </p:val>
                                        </p:tav>
                                        <p:tav tm="100000">
                                          <p:val>
                                            <p:strVal val="#ppt_x"/>
                                          </p:val>
                                        </p:tav>
                                      </p:tavLst>
                                    </p:anim>
                                    <p:anim calcmode="lin" valueType="num">
                                      <p:cBhvr>
                                        <p:cTn id="66" dur="10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1000"/>
                                        <p:tgtEl>
                                          <p:spTgt spid="18"/>
                                        </p:tgtEl>
                                      </p:cBhvr>
                                    </p:animEffect>
                                    <p:anim calcmode="lin" valueType="num">
                                      <p:cBhvr>
                                        <p:cTn id="81" dur="1000" fill="hold"/>
                                        <p:tgtEl>
                                          <p:spTgt spid="18"/>
                                        </p:tgtEl>
                                        <p:attrNameLst>
                                          <p:attrName>ppt_x</p:attrName>
                                        </p:attrNameLst>
                                      </p:cBhvr>
                                      <p:tavLst>
                                        <p:tav tm="0">
                                          <p:val>
                                            <p:strVal val="#ppt_x"/>
                                          </p:val>
                                        </p:tav>
                                        <p:tav tm="100000">
                                          <p:val>
                                            <p:strVal val="#ppt_x"/>
                                          </p:val>
                                        </p:tav>
                                      </p:tavLst>
                                    </p:anim>
                                    <p:anim calcmode="lin" valueType="num">
                                      <p:cBhvr>
                                        <p:cTn id="82" dur="1000" fill="hold"/>
                                        <p:tgtEl>
                                          <p:spTgt spid="1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par>
                          <p:cTn id="103" fill="hold">
                            <p:stCondLst>
                              <p:cond delay="3500"/>
                            </p:stCondLst>
                            <p:childTnLst>
                              <p:par>
                                <p:cTn id="104" presetID="10" presetClass="entr" presetSubtype="0"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485132" y="2421085"/>
            <a:ext cx="4830433"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a:t>
            </a:r>
            <a:r>
              <a:rPr lang="en-US" altLang="en-US" sz="5400" b="1" dirty="0">
                <a:solidFill>
                  <a:srgbClr val="784B23"/>
                </a:solidFill>
                <a:latin typeface="微软雅黑" panose="020B0503020204020204" pitchFamily="34" charset="-122"/>
                <a:ea typeface="微软雅黑" panose="020B0503020204020204" pitchFamily="34" charset="-122"/>
              </a:rPr>
              <a:t> </a:t>
            </a:r>
            <a:r>
              <a:rPr lang="en-US" altLang="zh-CN" sz="5400" b="1" dirty="0">
                <a:solidFill>
                  <a:srgbClr val="784B23"/>
                </a:solidFill>
                <a:latin typeface="微软雅黑" panose="020B0503020204020204" pitchFamily="34" charset="-122"/>
                <a:ea typeface="微软雅黑" panose="020B0503020204020204" pitchFamily="34" charset="-122"/>
              </a:rPr>
              <a:t>THREE</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魔术方法</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t="63636"/>
          <a:stretch>
            <a:fillRect/>
          </a:stretch>
        </p:blipFill>
        <p:spPr>
          <a:xfrm flipV="1">
            <a:off x="0" y="-62347"/>
            <a:ext cx="12192000" cy="2078182"/>
          </a:xfrm>
          <a:prstGeom prst="rect">
            <a:avLst/>
          </a:prstGeom>
        </p:spPr>
      </p:pic>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59636"/>
          <a:stretch>
            <a:fillRect/>
          </a:stretch>
        </p:blipFill>
        <p:spPr>
          <a:xfrm>
            <a:off x="0" y="5195456"/>
            <a:ext cx="12192000" cy="2306782"/>
          </a:xfrm>
          <a:prstGeom prst="rect">
            <a:avLst/>
          </a:prstGeom>
        </p:spPr>
      </p:pic>
      <p:sp>
        <p:nvSpPr>
          <p:cNvPr id="5" name="文本框 4"/>
          <p:cNvSpPr txBox="1"/>
          <p:nvPr/>
        </p:nvSpPr>
        <p:spPr>
          <a:xfrm>
            <a:off x="4178812" y="1620982"/>
            <a:ext cx="4026569" cy="923330"/>
          </a:xfrm>
          <a:prstGeom prst="rect">
            <a:avLst/>
          </a:prstGeom>
          <a:noFill/>
        </p:spPr>
        <p:txBody>
          <a:bodyPr wrap="square" rtlCol="0">
            <a:spAutoFit/>
          </a:bodyPr>
          <a:lstStyle/>
          <a:p>
            <a:pPr algn="ctr"/>
            <a:r>
              <a:rPr lang="zh-CN" altLang="en-US" sz="5400" b="1" dirty="0">
                <a:solidFill>
                  <a:srgbClr val="784B23"/>
                </a:solidFill>
                <a:latin typeface="微软雅黑" panose="020B0503020204020204" pitchFamily="34" charset="-122"/>
                <a:ea typeface="微软雅黑" panose="020B0503020204020204" pitchFamily="34" charset="-122"/>
              </a:rPr>
              <a:t>本节知识点</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12"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
        <p:nvSpPr>
          <p:cNvPr id="11" name="文本框 5"/>
          <p:cNvSpPr txBox="1"/>
          <p:nvPr/>
        </p:nvSpPr>
        <p:spPr>
          <a:xfrm>
            <a:off x="1589925" y="2882419"/>
            <a:ext cx="4026570" cy="802641"/>
          </a:xfrm>
          <a:prstGeom prst="rect">
            <a:avLst/>
          </a:prstGeom>
          <a:ln w="12700">
            <a:miter lim="400000"/>
          </a:ln>
        </p:spPr>
        <p:txBody>
          <a:bodyPr lIns="45719" rIns="45719">
            <a:spAutoFit/>
          </a:bodyPr>
          <a:lstStyle/>
          <a:p>
            <a:pPr algn="ctr">
              <a:defRPr sz="4000">
                <a:solidFill>
                  <a:srgbClr val="784B23"/>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dirty="0"/>
              <a:t>01.继承</a:t>
            </a:r>
            <a:endParaRPr dirty="0"/>
          </a:p>
        </p:txBody>
      </p:sp>
      <p:sp>
        <p:nvSpPr>
          <p:cNvPr id="14" name="文本框 9"/>
          <p:cNvSpPr txBox="1"/>
          <p:nvPr/>
        </p:nvSpPr>
        <p:spPr>
          <a:xfrm>
            <a:off x="6068933" y="2882419"/>
            <a:ext cx="4026570" cy="802641"/>
          </a:xfrm>
          <a:prstGeom prst="rect">
            <a:avLst/>
          </a:prstGeom>
          <a:ln w="12700">
            <a:miter lim="400000"/>
          </a:ln>
        </p:spPr>
        <p:txBody>
          <a:bodyPr lIns="45719" rIns="45719">
            <a:spAutoFit/>
          </a:bodyPr>
          <a:lstStyle/>
          <a:p>
            <a:pPr algn="ctr">
              <a:defRPr sz="4000">
                <a:solidFill>
                  <a:srgbClr val="784B23"/>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02. 多继承</a:t>
            </a:r>
          </a:p>
        </p:txBody>
      </p:sp>
      <p:sp>
        <p:nvSpPr>
          <p:cNvPr id="15" name="文本框 10"/>
          <p:cNvSpPr txBox="1"/>
          <p:nvPr/>
        </p:nvSpPr>
        <p:spPr>
          <a:xfrm>
            <a:off x="2165527" y="3912368"/>
            <a:ext cx="4026570" cy="802641"/>
          </a:xfrm>
          <a:prstGeom prst="rect">
            <a:avLst/>
          </a:prstGeom>
          <a:ln w="12700">
            <a:miter lim="400000"/>
          </a:ln>
        </p:spPr>
        <p:txBody>
          <a:bodyPr lIns="45719" rIns="45719">
            <a:spAutoFit/>
          </a:bodyPr>
          <a:lstStyle/>
          <a:p>
            <a:pPr algn="ctr">
              <a:defRPr sz="4000">
                <a:solidFill>
                  <a:srgbClr val="784B23"/>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dirty="0"/>
              <a:t>03. </a:t>
            </a:r>
            <a:r>
              <a:rPr dirty="0" err="1"/>
              <a:t>魔术方法</a:t>
            </a:r>
            <a:endParaRPr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indefinite" fill="hold"/>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par>
                          <p:cTn id="27" fill="hold">
                            <p:stCondLst>
                              <p:cond delay="3500"/>
                            </p:stCondLst>
                            <p:childTnLst>
                              <p:par>
                                <p:cTn id="28" presetID="9" presetClass="entr" presetSubtype="0" fill="hold" grpId="0" nodeType="afterEffect">
                                  <p:stCondLst>
                                    <p:cond delay="0"/>
                                  </p:stCondLst>
                                  <p:childTnLst>
                                    <p:set>
                                      <p:cBhvr>
                                        <p:cTn id="29" dur="indefinite" fill="hold"/>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par>
                          <p:cTn id="31" fill="hold">
                            <p:stCondLst>
                              <p:cond delay="4000"/>
                            </p:stCondLst>
                            <p:childTnLst>
                              <p:par>
                                <p:cTn id="32" presetID="9" presetClass="entr" presetSubtype="0" fill="hold" grpId="0" nodeType="afterEffect">
                                  <p:stCondLst>
                                    <p:cond delay="0"/>
                                  </p:stCondLst>
                                  <p:childTnLst>
                                    <p:set>
                                      <p:cBhvr>
                                        <p:cTn id="33" dur="indefinite" fill="hold"/>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1" grpId="0" animBg="1" advAuto="0"/>
      <p:bldP spid="14" grpId="0" animBg="1" advAuto="0"/>
      <p:bldP spid="15"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584775"/>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在讲字符串拼接的时候，字符串可以直接相加，那我们自定义的类可以实现吗</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魔术方法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623658" y="1309316"/>
            <a:ext cx="5774424" cy="2785378"/>
          </a:xfrm>
          <a:prstGeom prst="rect">
            <a:avLst/>
          </a:prstGeom>
        </p:spPr>
        <p:txBody>
          <a:bodyPr wrap="square">
            <a:spAutoFit/>
          </a:bodyPr>
          <a:lstStyle/>
          <a:p>
            <a:pPr fontAlgn="base">
              <a:lnSpc>
                <a:spcPts val="1500"/>
              </a:lnSpc>
              <a:spcBef>
                <a:spcPct val="0"/>
              </a:spcBef>
              <a:spcAft>
                <a:spcPct val="0"/>
              </a:spcAft>
            </a:pPr>
            <a:r>
              <a:rPr lang="en-US" altLang="zh-CN" sz="16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Rectangle:</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__add__(self, other):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add_length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other.length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add_width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other.width</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sz="16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sz="16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600" b="1" dirty="0" err="1">
                <a:latin typeface="微软雅黑" panose="020B0503020204020204" pitchFamily="34" charset="-122"/>
                <a:ea typeface="微软雅黑" panose="020B0503020204020204" pitchFamily="34" charset="-122"/>
                <a:sym typeface="方正姚体" panose="02010601030101010101" pitchFamily="2" charset="-122"/>
              </a:rPr>
              <a:t>add_length,add_width</a:t>
            </a:r>
            <a:endParaRPr lang="zh-CN" altLang="en-US" sz="1600"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4" name="矩形 33"/>
          <p:cNvSpPr/>
          <p:nvPr/>
        </p:nvSpPr>
        <p:spPr>
          <a:xfrm>
            <a:off x="4592714" y="4929704"/>
            <a:ext cx="2926359" cy="669414"/>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 = Rectangle(3, 4)</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b = Rectangle(5, 6)</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a + b</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魔术方法之运算方法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4042610" y="1447737"/>
            <a:ext cx="5774424" cy="2404504"/>
          </a:xfrm>
          <a:prstGeom prst="rect">
            <a:avLst/>
          </a:prstGeom>
        </p:spPr>
        <p:txBody>
          <a:bodyPr wrap="square">
            <a:spAutoFit/>
          </a:bodyPr>
          <a:lstStyle/>
          <a:p>
            <a:pPr fontAlgn="base">
              <a:lnSpc>
                <a:spcPts val="1500"/>
              </a:lnSpc>
              <a:spcBef>
                <a:spcPct val="0"/>
              </a:spcBef>
              <a:spcAft>
                <a:spcPct val="0"/>
              </a:spcAft>
            </a:pPr>
            <a:r>
              <a:rPr lang="zh-CN" altLang="en-US" b="1" dirty="0">
                <a:solidFill>
                  <a:srgbClr val="333333"/>
                </a:solidFill>
                <a:latin typeface="Consolas" panose="020B0609020204030204" pitchFamily="49" charset="0"/>
              </a:rPr>
              <a:t>运算符方法</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__add__(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err="1">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__sub__(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mul</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__mod__(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err="1">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iadd</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isub</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radd</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err="1">
                <a:solidFill>
                  <a:srgbClr val="333333"/>
                </a:solidFill>
                <a:latin typeface="Consolas" panose="020B0609020204030204" pitchFamily="49" charset="0"/>
              </a:rPr>
              <a:t>y+x</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rsub</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y-x</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imul</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en-US" altLang="zh-CN" b="1" dirty="0">
              <a:solidFill>
                <a:srgbClr val="333333"/>
              </a:solidFill>
              <a:latin typeface="Consolas" panose="020B0609020204030204" pitchFamily="49" charset="0"/>
            </a:endParaRPr>
          </a:p>
          <a:p>
            <a:pPr fontAlgn="base">
              <a:lnSpc>
                <a:spcPts val="1500"/>
              </a:lnSpc>
              <a:spcBef>
                <a:spcPct val="0"/>
              </a:spcBef>
              <a:spcAft>
                <a:spcPct val="0"/>
              </a:spcAft>
            </a:pP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imod</a:t>
            </a:r>
            <a:r>
              <a:rPr lang="en-US" altLang="zh-CN" b="1" dirty="0">
                <a:solidFill>
                  <a:srgbClr val="333333"/>
                </a:solidFill>
                <a:latin typeface="Consolas" panose="020B0609020204030204" pitchFamily="49" charset="0"/>
              </a:rPr>
              <a:t>__(</a:t>
            </a:r>
            <a:r>
              <a:rPr lang="en-US" altLang="zh-CN" b="1" dirty="0" err="1">
                <a:solidFill>
                  <a:srgbClr val="333333"/>
                </a:solidFill>
                <a:latin typeface="Consolas" panose="020B0609020204030204" pitchFamily="49" charset="0"/>
              </a:rPr>
              <a:t>self,other</a:t>
            </a:r>
            <a:r>
              <a:rPr lang="en-US" altLang="zh-CN" b="1" dirty="0">
                <a:solidFill>
                  <a:srgbClr val="333333"/>
                </a:solidFill>
                <a:latin typeface="Consolas" panose="020B0609020204030204" pitchFamily="49" charset="0"/>
              </a:rPr>
              <a:t>)	#</a:t>
            </a:r>
            <a:r>
              <a:rPr lang="en-US" altLang="en-US" b="1" dirty="0">
                <a:solidFill>
                  <a:srgbClr val="333333"/>
                </a:solidFill>
                <a:latin typeface="Consolas" panose="020B0609020204030204" pitchFamily="49" charset="0"/>
              </a:rPr>
              <a:t> </a:t>
            </a:r>
            <a:r>
              <a:rPr lang="en-US" altLang="zh-CN" b="1" dirty="0">
                <a:solidFill>
                  <a:srgbClr val="333333"/>
                </a:solidFill>
                <a:latin typeface="Consolas" panose="020B0609020204030204" pitchFamily="49" charset="0"/>
              </a:rPr>
              <a:t>x%=y</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4" name="矩形 33"/>
          <p:cNvSpPr/>
          <p:nvPr/>
        </p:nvSpPr>
        <p:spPr>
          <a:xfrm>
            <a:off x="3735421" y="4659548"/>
            <a:ext cx="6217799"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运算方法大家了解一下即可，在实际中应用并不多</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93488" y="1007282"/>
            <a:ext cx="4026569"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字符串表示 问题引入</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8942923" y="2332035"/>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0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000"/>
            </a:p>
          </p:txBody>
        </p:sp>
      </p:grpSp>
      <p:grpSp>
        <p:nvGrpSpPr>
          <p:cNvPr id="11" name="Group 134"/>
          <p:cNvGrpSpPr/>
          <p:nvPr/>
        </p:nvGrpSpPr>
        <p:grpSpPr>
          <a:xfrm>
            <a:off x="917778" y="2342746"/>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01</a:t>
              </a:r>
              <a:endParaRPr lang="en-US" sz="2000" b="1" dirty="0">
                <a:solidFill>
                  <a:schemeClr val="bg1"/>
                </a:solidFill>
                <a:latin typeface="+mj-lt"/>
              </a:endParaRPr>
            </a:p>
          </p:txBody>
        </p:sp>
      </p:grpSp>
      <p:grpSp>
        <p:nvGrpSpPr>
          <p:cNvPr id="14" name="Group 129"/>
          <p:cNvGrpSpPr/>
          <p:nvPr/>
        </p:nvGrpSpPr>
        <p:grpSpPr>
          <a:xfrm>
            <a:off x="917778" y="3479242"/>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02</a:t>
              </a:r>
              <a:endParaRPr lang="en-US" sz="2000" b="1" dirty="0">
                <a:latin typeface="+mj-lt"/>
              </a:endParaRPr>
            </a:p>
          </p:txBody>
        </p:sp>
      </p:grpSp>
      <p:grpSp>
        <p:nvGrpSpPr>
          <p:cNvPr id="23" name="Group 173"/>
          <p:cNvGrpSpPr/>
          <p:nvPr/>
        </p:nvGrpSpPr>
        <p:grpSpPr>
          <a:xfrm>
            <a:off x="9359908" y="2854853"/>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0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000"/>
            </a:p>
          </p:txBody>
        </p:sp>
      </p:grpSp>
      <p:grpSp>
        <p:nvGrpSpPr>
          <p:cNvPr id="27" name="Group 171"/>
          <p:cNvGrpSpPr/>
          <p:nvPr/>
        </p:nvGrpSpPr>
        <p:grpSpPr>
          <a:xfrm>
            <a:off x="7854957" y="2272769"/>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0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0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000"/>
            </a:p>
          </p:txBody>
        </p:sp>
      </p:grpSp>
      <p:grpSp>
        <p:nvGrpSpPr>
          <p:cNvPr id="31" name="Group 178"/>
          <p:cNvGrpSpPr/>
          <p:nvPr/>
        </p:nvGrpSpPr>
        <p:grpSpPr>
          <a:xfrm>
            <a:off x="9916591" y="3817936"/>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0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000"/>
            </a:p>
          </p:txBody>
        </p:sp>
      </p:grpSp>
      <p:grpSp>
        <p:nvGrpSpPr>
          <p:cNvPr id="35" name="Group 170"/>
          <p:cNvGrpSpPr/>
          <p:nvPr/>
        </p:nvGrpSpPr>
        <p:grpSpPr>
          <a:xfrm>
            <a:off x="7071790" y="2628369"/>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0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000"/>
            </a:p>
          </p:txBody>
        </p:sp>
      </p:grpSp>
      <p:grpSp>
        <p:nvGrpSpPr>
          <p:cNvPr id="39" name="Group 174"/>
          <p:cNvGrpSpPr/>
          <p:nvPr/>
        </p:nvGrpSpPr>
        <p:grpSpPr>
          <a:xfrm>
            <a:off x="8396823" y="2863319"/>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0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000"/>
            </a:p>
          </p:txBody>
        </p:sp>
      </p:grpSp>
      <p:grpSp>
        <p:nvGrpSpPr>
          <p:cNvPr id="43" name="Group 175"/>
          <p:cNvGrpSpPr/>
          <p:nvPr/>
        </p:nvGrpSpPr>
        <p:grpSpPr>
          <a:xfrm>
            <a:off x="7181857" y="3326869"/>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0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000"/>
            </a:p>
          </p:txBody>
        </p:sp>
      </p:grpSp>
      <p:sp>
        <p:nvSpPr>
          <p:cNvPr id="47" name="Freeform 65"/>
          <p:cNvSpPr>
            <a:spLocks noEditPoints="1"/>
          </p:cNvSpPr>
          <p:nvPr/>
        </p:nvSpPr>
        <p:spPr bwMode="auto">
          <a:xfrm rot="20303856">
            <a:off x="9093208" y="3093494"/>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48" name="Freeform 101"/>
          <p:cNvSpPr>
            <a:spLocks noEditPoints="1"/>
          </p:cNvSpPr>
          <p:nvPr/>
        </p:nvSpPr>
        <p:spPr bwMode="auto">
          <a:xfrm>
            <a:off x="7835349" y="3631700"/>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49" name="Freeform 66"/>
          <p:cNvSpPr>
            <a:spLocks noEditPoints="1"/>
          </p:cNvSpPr>
          <p:nvPr/>
        </p:nvSpPr>
        <p:spPr bwMode="auto">
          <a:xfrm>
            <a:off x="7689857" y="2901294"/>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50" name="Freeform 64"/>
          <p:cNvSpPr>
            <a:spLocks noEditPoints="1"/>
          </p:cNvSpPr>
          <p:nvPr/>
        </p:nvSpPr>
        <p:spPr bwMode="auto">
          <a:xfrm rot="19719836">
            <a:off x="10140983" y="3086897"/>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51" name="Freeform 118"/>
          <p:cNvSpPr>
            <a:spLocks noEditPoints="1"/>
          </p:cNvSpPr>
          <p:nvPr/>
        </p:nvSpPr>
        <p:spPr bwMode="auto">
          <a:xfrm>
            <a:off x="8642357" y="2556402"/>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52" name="Freeform 13"/>
          <p:cNvSpPr>
            <a:spLocks noEditPoints="1"/>
          </p:cNvSpPr>
          <p:nvPr/>
        </p:nvSpPr>
        <p:spPr bwMode="auto">
          <a:xfrm rot="905060">
            <a:off x="10566407" y="4110035"/>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53" name="Freeform 57"/>
          <p:cNvSpPr>
            <a:spLocks noEditPoints="1"/>
          </p:cNvSpPr>
          <p:nvPr/>
        </p:nvSpPr>
        <p:spPr bwMode="auto">
          <a:xfrm rot="19923664">
            <a:off x="9521029" y="2479470"/>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grpSp>
        <p:nvGrpSpPr>
          <p:cNvPr id="54" name="Group 177"/>
          <p:cNvGrpSpPr/>
          <p:nvPr/>
        </p:nvGrpSpPr>
        <p:grpSpPr>
          <a:xfrm>
            <a:off x="8868841" y="3963986"/>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0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000"/>
            </a:p>
          </p:txBody>
        </p:sp>
      </p:grpSp>
      <p:grpSp>
        <p:nvGrpSpPr>
          <p:cNvPr id="58" name="Group 176"/>
          <p:cNvGrpSpPr/>
          <p:nvPr/>
        </p:nvGrpSpPr>
        <p:grpSpPr>
          <a:xfrm>
            <a:off x="7969258" y="4319586"/>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0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0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000"/>
            </a:p>
          </p:txBody>
        </p:sp>
      </p:grpSp>
      <p:sp>
        <p:nvSpPr>
          <p:cNvPr id="62" name="Freeform 229"/>
          <p:cNvSpPr>
            <a:spLocks noEditPoints="1"/>
          </p:cNvSpPr>
          <p:nvPr/>
        </p:nvSpPr>
        <p:spPr bwMode="auto">
          <a:xfrm rot="20043309">
            <a:off x="8584224" y="4575572"/>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63" name="Freeform 122"/>
          <p:cNvSpPr>
            <a:spLocks noEditPoints="1"/>
          </p:cNvSpPr>
          <p:nvPr/>
        </p:nvSpPr>
        <p:spPr bwMode="auto">
          <a:xfrm rot="20052358">
            <a:off x="9666149" y="4315659"/>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000"/>
          </a:p>
        </p:txBody>
      </p:sp>
      <p:sp>
        <p:nvSpPr>
          <p:cNvPr id="65" name="矩形 64"/>
          <p:cNvSpPr/>
          <p:nvPr/>
        </p:nvSpPr>
        <p:spPr>
          <a:xfrm>
            <a:off x="2099741" y="2347021"/>
            <a:ext cx="5165725" cy="1015663"/>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 在交互模式下输出的交互信息与</a:t>
            </a:r>
            <a:endParaRPr lang="en-US" altLang="zh-CN" sz="2000" b="1"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20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直接</a:t>
            </a: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print</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的信息有些不同，</a:t>
            </a:r>
            <a:endParaRPr lang="en-US" altLang="zh-CN" sz="2000" b="1"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20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背后的原理是 ？</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6" name="矩形 65"/>
          <p:cNvSpPr/>
          <p:nvPr/>
        </p:nvSpPr>
        <p:spPr>
          <a:xfrm>
            <a:off x="2097041" y="3733272"/>
            <a:ext cx="4568350"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 我们该如何使用这种机制  ？</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500"/>
                                        <p:tgtEl>
                                          <p:spTgt spid="6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fade">
                                      <p:cBhvr>
                                        <p:cTn id="1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51" grpId="0" bldLvl="0" animBg="1"/>
      <p:bldP spid="52" grpId="0" bldLvl="0" animBg="1"/>
      <p:bldP spid="53" grpId="0" bldLvl="0" animBg="1"/>
      <p:bldP spid="62" grpId="0" bldLvl="0" animBg="1"/>
      <p:bldP spid="63" grpId="0" bldLvl="0" animBg="1"/>
      <p:bldP spid="65" grpId="0"/>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err="1">
                <a:solidFill>
                  <a:srgbClr val="784B23"/>
                </a:solidFill>
                <a:latin typeface="微软雅黑" panose="020B0503020204020204" pitchFamily="34" charset="-122"/>
                <a:ea typeface="微软雅黑" panose="020B0503020204020204" pitchFamily="34" charset="-122"/>
              </a:rPr>
              <a:t>str</a:t>
            </a:r>
            <a:r>
              <a:rPr lang="en-US" altLang="en-US" sz="2400" dirty="0">
                <a:solidFill>
                  <a:srgbClr val="784B23"/>
                </a:solidFill>
                <a:latin typeface="微软雅黑" panose="020B0503020204020204" pitchFamily="34" charset="-122"/>
                <a:ea typeface="微软雅黑" panose="020B0503020204020204" pitchFamily="34" charset="-122"/>
              </a:rPr>
              <a:t>和</a:t>
            </a:r>
            <a:r>
              <a:rPr lang="en-US" altLang="en-US" sz="2400" dirty="0" err="1">
                <a:solidFill>
                  <a:srgbClr val="784B23"/>
                </a:solidFill>
                <a:latin typeface="微软雅黑" panose="020B0503020204020204" pitchFamily="34" charset="-122"/>
                <a:ea typeface="微软雅黑" panose="020B0503020204020204" pitchFamily="34" charset="-122"/>
              </a:rPr>
              <a:t>repr</a:t>
            </a:r>
            <a:r>
              <a:rPr lang="en-US" altLang="en-US" sz="2400" dirty="0">
                <a:solidFill>
                  <a:srgbClr val="784B23"/>
                </a:solidFill>
                <a:latin typeface="微软雅黑" panose="020B0503020204020204" pitchFamily="34" charset="-122"/>
                <a:ea typeface="微软雅黑" panose="020B0503020204020204" pitchFamily="34" charset="-122"/>
              </a:rPr>
              <a:t>原理</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151396" y="1369916"/>
            <a:ext cx="7640309" cy="3362459"/>
          </a:xfrm>
          <a:prstGeom prst="rect">
            <a:avLst/>
          </a:prstGeom>
        </p:spPr>
        <p:txBody>
          <a:bodyPr wrap="square">
            <a:spAutoFit/>
          </a:bodyPr>
          <a:lstStyle/>
          <a:p>
            <a:pPr fontAlgn="base">
              <a:lnSpc>
                <a:spcPts val="15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Rectangle:</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str</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__(self):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 </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'length is %s, width is %s '%(</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repr</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__(self):</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 </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'area  is %s'%</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self.area</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4" name="矩形 33"/>
          <p:cNvSpPr/>
          <p:nvPr/>
        </p:nvSpPr>
        <p:spPr>
          <a:xfrm>
            <a:off x="3151396" y="5125923"/>
            <a:ext cx="8054868" cy="1054135"/>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在python中，</a:t>
            </a:r>
            <a:r>
              <a:rPr lang="en-US" altLang="en-US"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和</a:t>
            </a:r>
            <a:r>
              <a:rPr lang="en-US" altLang="en-US"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方法在处理对象的时候，分别调用的是对象的</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err="1">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和</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err="1">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方法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en-US" sz="14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也是如此，调用</a:t>
            </a:r>
            <a:r>
              <a:rPr lang="en-US" altLang="en-US"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函数来处理输出的对象，如果对象没有定义</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err="1">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方法，则调用</a:t>
            </a:r>
            <a:r>
              <a:rPr lang="en-US" altLang="en-US" sz="1400"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处理</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zh-CN" altLang="en-US" sz="1400" b="1" dirty="0">
                <a:latin typeface="微软雅黑" panose="020B0503020204020204" pitchFamily="34" charset="-122"/>
                <a:ea typeface="微软雅黑" panose="020B0503020204020204" pitchFamily="34" charset="-122"/>
                <a:sym typeface="方正姚体" panose="02010601030101010101" pitchFamily="2" charset="-122"/>
              </a:rPr>
              <a:t>在 </a:t>
            </a:r>
            <a:r>
              <a:rPr lang="en-US" altLang="zh-CN" sz="1400"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shell</a:t>
            </a:r>
            <a:r>
              <a:rPr lang="en-US" altLang="zh-CN" sz="1400" b="1" dirty="0">
                <a:latin typeface="微软雅黑" panose="020B0503020204020204" pitchFamily="34" charset="-122"/>
                <a:ea typeface="微软雅黑" panose="020B0503020204020204" pitchFamily="34" charset="-122"/>
                <a:sym typeface="方正姚体" panose="02010601030101010101" pitchFamily="2" charset="-122"/>
              </a:rPr>
              <a:t> </a:t>
            </a:r>
            <a:r>
              <a:rPr lang="zh-CN" altLang="en-US" sz="1400" b="1" dirty="0">
                <a:latin typeface="微软雅黑" panose="020B0503020204020204" pitchFamily="34" charset="-122"/>
                <a:ea typeface="微软雅黑" panose="020B0503020204020204" pitchFamily="34" charset="-122"/>
                <a:sym typeface="方正姚体" panose="02010601030101010101" pitchFamily="2" charset="-122"/>
              </a:rPr>
              <a:t>模式下，展示对象 </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400" b="1" dirty="0" err="1">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400" b="1" dirty="0">
                <a:solidFill>
                  <a:srgbClr val="7030A0"/>
                </a:solidFill>
                <a:latin typeface="微软雅黑" panose="020B0503020204020204" pitchFamily="34" charset="-122"/>
                <a:ea typeface="微软雅黑" panose="020B0503020204020204" pitchFamily="34" charset="-122"/>
                <a:sym typeface="方正姚体" panose="02010601030101010101" pitchFamily="2" charset="-122"/>
              </a:rPr>
              <a:t>__ </a:t>
            </a:r>
            <a:r>
              <a:rPr lang="zh-CN" altLang="en-US" sz="1400" b="1" dirty="0">
                <a:latin typeface="微软雅黑" panose="020B0503020204020204" pitchFamily="34" charset="-122"/>
                <a:ea typeface="微软雅黑" panose="020B0503020204020204" pitchFamily="34" charset="-122"/>
                <a:sym typeface="方正姚体" panose="02010601030101010101" pitchFamily="2" charset="-122"/>
              </a:rPr>
              <a:t>的返回值</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3984023" y="849686"/>
            <a:ext cx="5199380" cy="954107"/>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对</a:t>
            </a:r>
            <a:r>
              <a:rPr lang="zh-CN" altLang="en-US" sz="2800" b="1" dirty="0">
                <a:solidFill>
                  <a:srgbClr val="FF0000"/>
                </a:solidFill>
                <a:latin typeface="微软雅黑" panose="020B0503020204020204" pitchFamily="34" charset="-122"/>
                <a:ea typeface="微软雅黑" panose="020B0503020204020204" pitchFamily="34" charset="-122"/>
              </a:rPr>
              <a:t>使用者</a:t>
            </a:r>
            <a:r>
              <a:rPr lang="zh-CN" altLang="en-US" sz="2800" b="1" dirty="0">
                <a:solidFill>
                  <a:srgbClr val="784B23"/>
                </a:solidFill>
                <a:latin typeface="微软雅黑" panose="020B0503020204020204" pitchFamily="34" charset="-122"/>
                <a:ea typeface="微软雅黑" panose="020B0503020204020204" pitchFamily="34" charset="-122"/>
              </a:rPr>
              <a:t>使用友好的 </a:t>
            </a:r>
            <a:r>
              <a:rPr lang="en-US" altLang="zh-CN" sz="2800" b="1" dirty="0">
                <a:solidFill>
                  <a:srgbClr val="FF0000"/>
                </a:solidFill>
                <a:latin typeface="微软雅黑" panose="020B0503020204020204" pitchFamily="34" charset="-122"/>
                <a:ea typeface="微软雅黑" panose="020B0503020204020204" pitchFamily="34" charset="-122"/>
              </a:rPr>
              <a:t>__</a:t>
            </a:r>
            <a:r>
              <a:rPr lang="en-US" altLang="zh-CN" sz="2800" b="1" dirty="0" err="1">
                <a:solidFill>
                  <a:srgbClr val="FF0000"/>
                </a:solidFill>
                <a:latin typeface="微软雅黑" panose="020B0503020204020204" pitchFamily="34" charset="-122"/>
                <a:ea typeface="微软雅黑" panose="020B0503020204020204" pitchFamily="34" charset="-122"/>
              </a:rPr>
              <a:t>str</a:t>
            </a:r>
            <a:r>
              <a:rPr lang="en-US" altLang="zh-CN" sz="2800" b="1" dirty="0">
                <a:solidFill>
                  <a:srgbClr val="FF0000"/>
                </a:solidFill>
                <a:latin typeface="微软雅黑" panose="020B0503020204020204" pitchFamily="34" charset="-122"/>
                <a:ea typeface="微软雅黑" panose="020B0503020204020204" pitchFamily="34" charset="-122"/>
              </a:rPr>
              <a:t>__</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ctr"/>
            <a:r>
              <a:rPr lang="zh-CN" altLang="en-US" sz="2800" b="1" dirty="0">
                <a:solidFill>
                  <a:srgbClr val="784B23"/>
                </a:solidFill>
                <a:latin typeface="微软雅黑" panose="020B0503020204020204" pitchFamily="34" charset="-122"/>
                <a:ea typeface="微软雅黑" panose="020B0503020204020204" pitchFamily="34" charset="-122"/>
                <a:sym typeface="+mn-ea"/>
              </a:rPr>
              <a:t>对</a:t>
            </a:r>
            <a:r>
              <a:rPr lang="zh-CN" altLang="en-US" sz="2800" b="1" dirty="0">
                <a:solidFill>
                  <a:srgbClr val="FF0000"/>
                </a:solidFill>
                <a:latin typeface="微软雅黑" panose="020B0503020204020204" pitchFamily="34" charset="-122"/>
                <a:ea typeface="微软雅黑" panose="020B0503020204020204" pitchFamily="34" charset="-122"/>
                <a:sym typeface="+mn-ea"/>
              </a:rPr>
              <a:t>开发者</a:t>
            </a:r>
            <a:r>
              <a:rPr lang="zh-CN" altLang="en-US" sz="2800" b="1" dirty="0">
                <a:solidFill>
                  <a:srgbClr val="784B23"/>
                </a:solidFill>
                <a:latin typeface="微软雅黑" panose="020B0503020204020204" pitchFamily="34" charset="-122"/>
                <a:ea typeface="微软雅黑" panose="020B0503020204020204" pitchFamily="34" charset="-122"/>
                <a:sym typeface="+mn-ea"/>
              </a:rPr>
              <a:t>调试友好的 </a:t>
            </a:r>
            <a:r>
              <a:rPr lang="en-US" altLang="zh-CN" sz="2800" b="1" dirty="0">
                <a:solidFill>
                  <a:srgbClr val="FF0000"/>
                </a:solidFill>
                <a:latin typeface="微软雅黑" panose="020B0503020204020204" pitchFamily="34" charset="-122"/>
                <a:ea typeface="微软雅黑" panose="020B0503020204020204" pitchFamily="34" charset="-122"/>
                <a:sym typeface="+mn-ea"/>
              </a:rPr>
              <a:t>__</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repr</a:t>
            </a:r>
            <a:r>
              <a:rPr lang="en-US" altLang="zh-CN" sz="2800" b="1" dirty="0">
                <a:solidFill>
                  <a:srgbClr val="FF0000"/>
                </a:solidFill>
                <a:latin typeface="微软雅黑" panose="020B0503020204020204" pitchFamily="34" charset="-122"/>
                <a:ea typeface="微软雅黑" panose="020B0503020204020204" pitchFamily="34" charset="-122"/>
                <a:sym typeface="+mn-ea"/>
              </a:rPr>
              <a:t>__</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7" name="斜纹 6"/>
          <p:cNvSpPr/>
          <p:nvPr/>
        </p:nvSpPr>
        <p:spPr>
          <a:xfrm>
            <a:off x="2106563" y="4027758"/>
            <a:ext cx="9589053" cy="132605"/>
          </a:xfrm>
          <a:prstGeom prst="diagStrip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2761116" y="2429758"/>
            <a:ext cx="3892411" cy="1077218"/>
          </a:xfrm>
          <a:prstGeom prst="rect">
            <a:avLst/>
          </a:prstGeom>
          <a:noFill/>
        </p:spPr>
        <p:txBody>
          <a:bodyPr wrap="none" lIns="91440" tIns="45720" rIns="91440" bIns="45720">
            <a:spAutoFit/>
          </a:bodyPr>
          <a:lstStyle/>
          <a:p>
            <a:pPr algn="ct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向</a:t>
            </a:r>
            <a:r>
              <a:rPr lang="zh-CN" altLang="en-US" sz="3200" b="1" dirty="0">
                <a:solidFill>
                  <a:srgbClr val="FF0000"/>
                </a:solidFill>
                <a:effectLst>
                  <a:outerShdw blurRad="38100" dist="19050" dir="2700000" algn="tl" rotWithShape="0">
                    <a:schemeClr val="dk1">
                      <a:lumMod val="50000"/>
                      <a:alpha val="40000"/>
                    </a:schemeClr>
                  </a:outerShdw>
                </a:effectLst>
              </a:rPr>
              <a:t>使用者</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提供尽可能</a:t>
            </a:r>
            <a:endParaRPr lang="en-US" altLang="zh-CN"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ctr"/>
            <a:r>
              <a:rPr lang="zh-CN" altLang="en-US" sz="3200" b="1" dirty="0">
                <a:solidFill>
                  <a:srgbClr val="FF0000"/>
                </a:solidFill>
                <a:effectLst>
                  <a:outerShdw blurRad="38100" dist="19050" dir="2700000" algn="tl" rotWithShape="0">
                    <a:schemeClr val="dk1">
                      <a:lumMod val="50000"/>
                      <a:alpha val="40000"/>
                    </a:schemeClr>
                  </a:outerShdw>
                </a:effectLst>
              </a:rPr>
              <a:t>简洁</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且</a:t>
            </a:r>
            <a:r>
              <a:rPr lang="zh-CN" altLang="en-US" sz="3200" b="1" dirty="0">
                <a:solidFill>
                  <a:srgbClr val="FF0000"/>
                </a:solidFill>
                <a:effectLst>
                  <a:outerShdw blurRad="38100" dist="19050" dir="2700000" algn="tl" rotWithShape="0">
                    <a:schemeClr val="dk1">
                      <a:lumMod val="50000"/>
                      <a:alpha val="40000"/>
                    </a:schemeClr>
                  </a:outerShdw>
                </a:effectLst>
              </a:rPr>
              <a:t>有用</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的信息。</a:t>
            </a:r>
            <a:endParaRPr lang="en-US" altLang="zh-CN"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8" name="矩形 17"/>
          <p:cNvSpPr/>
          <p:nvPr/>
        </p:nvSpPr>
        <p:spPr>
          <a:xfrm>
            <a:off x="2165289" y="4620925"/>
            <a:ext cx="3480440" cy="1077218"/>
          </a:xfrm>
          <a:prstGeom prst="rect">
            <a:avLst/>
          </a:prstGeom>
          <a:noFill/>
        </p:spPr>
        <p:txBody>
          <a:bodyPr wrap="none" lIns="91440" tIns="45720" rIns="91440" bIns="45720">
            <a:spAutoFit/>
          </a:bodyPr>
          <a:lstStyle/>
          <a:p>
            <a:pPr algn="ct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向</a:t>
            </a:r>
            <a:r>
              <a:rPr lang="zh-CN" altLang="en-US" sz="3200" b="1" dirty="0">
                <a:solidFill>
                  <a:srgbClr val="FF0000"/>
                </a:solidFill>
                <a:effectLst>
                  <a:outerShdw blurRad="38100" dist="19050" dir="2700000" algn="tl" rotWithShape="0">
                    <a:schemeClr val="dk1">
                      <a:lumMod val="50000"/>
                      <a:alpha val="40000"/>
                    </a:schemeClr>
                  </a:outerShdw>
                </a:effectLst>
              </a:rPr>
              <a:t>开发者</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提供接近</a:t>
            </a:r>
            <a:endParaRPr lang="en-US" altLang="zh-CN"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ctr"/>
            <a:r>
              <a:rPr lang="zh-CN" altLang="en-US" sz="3200" b="1" dirty="0">
                <a:solidFill>
                  <a:srgbClr val="FF0000"/>
                </a:solidFill>
                <a:effectLst>
                  <a:outerShdw blurRad="38100" dist="19050" dir="2700000" algn="tl" rotWithShape="0">
                    <a:schemeClr val="dk1">
                      <a:lumMod val="50000"/>
                      <a:alpha val="40000"/>
                    </a:schemeClr>
                  </a:outerShdw>
                </a:effectLst>
              </a:rPr>
              <a:t>创建</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时的</a:t>
            </a:r>
            <a:r>
              <a:rPr lang="zh-CN" altLang="en-US" sz="3200" b="1" dirty="0">
                <a:solidFill>
                  <a:srgbClr val="FF0000"/>
                </a:solidFill>
                <a:effectLst>
                  <a:outerShdw blurRad="38100" dist="19050" dir="2700000" algn="tl" rotWithShape="0">
                    <a:schemeClr val="dk1">
                      <a:lumMod val="50000"/>
                      <a:alpha val="40000"/>
                    </a:schemeClr>
                  </a:outerShdw>
                </a:effectLst>
              </a:rPr>
              <a:t>信息</a:t>
            </a:r>
            <a:r>
              <a:rPr lang="zh-CN" altLang="en-US"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altLang="zh-CN" sz="32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矩形 2"/>
          <p:cNvSpPr/>
          <p:nvPr/>
        </p:nvSpPr>
        <p:spPr>
          <a:xfrm>
            <a:off x="7106681" y="2633660"/>
            <a:ext cx="6096000" cy="669414"/>
          </a:xfrm>
          <a:prstGeom prst="rect">
            <a:avLst/>
          </a:prstGeom>
        </p:spPr>
        <p:txBody>
          <a:bodyPr>
            <a:spAutoFit/>
          </a:bodyPr>
          <a:lstStyle/>
          <a:p>
            <a:pPr fontAlgn="base">
              <a:lnSpc>
                <a:spcPts val="1500"/>
              </a:lnSpc>
              <a:spcBef>
                <a:spcPct val="0"/>
              </a:spcBef>
              <a:spcAft>
                <a:spcPct val="0"/>
              </a:spcAft>
            </a:pP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sz="12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__</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str</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__(</a:t>
            </a:r>
            <a:r>
              <a:rPr lang="en-US" altLang="zh-CN" sz="1200" b="1" dirty="0" err="1">
                <a:latin typeface="微软雅黑" panose="020B0503020204020204" pitchFamily="34" charset="-122"/>
                <a:ea typeface="微软雅黑" panose="020B0503020204020204" pitchFamily="34" charset="-122"/>
                <a:sym typeface="方正姚体" panose="02010601030101010101" pitchFamily="2" charset="-122"/>
              </a:rPr>
              <a:t>self,other</a:t>
            </a: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sz="12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sz="1200"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200"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('length is %s, width is %s '%(</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sz="1200"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en-US" sz="1200" b="1" dirty="0">
                <a:latin typeface="微软雅黑" panose="020B0503020204020204" pitchFamily="34" charset="-122"/>
                <a:ea typeface="微软雅黑" panose="020B0503020204020204" pitchFamily="34" charset="-122"/>
                <a:sym typeface="方正姚体" panose="02010601030101010101" pitchFamily="2" charset="-122"/>
              </a:rPr>
              <a:t>))</a:t>
            </a:r>
            <a:endParaRPr lang="zh-CN" altLang="en-US" sz="1200" dirty="0"/>
          </a:p>
        </p:txBody>
      </p:sp>
      <p:sp>
        <p:nvSpPr>
          <p:cNvPr id="6" name="矩形 5"/>
          <p:cNvSpPr/>
          <p:nvPr/>
        </p:nvSpPr>
        <p:spPr>
          <a:xfrm>
            <a:off x="6428746" y="4821396"/>
            <a:ext cx="6096000" cy="676275"/>
          </a:xfrm>
          <a:prstGeom prst="rect">
            <a:avLst/>
          </a:prstGeom>
        </p:spPr>
        <p:txBody>
          <a:bodyPr>
            <a:spAutoFit/>
          </a:bodyPr>
          <a:lstStyle/>
          <a:p>
            <a:pPr fontAlgn="base">
              <a:lnSpc>
                <a:spcPts val="15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repr</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self,other</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en-US"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print</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('area  is %s'%</a:t>
            </a:r>
            <a:r>
              <a:rPr lang="en-US" altLang="en-US" b="1" dirty="0" err="1">
                <a:latin typeface="微软雅黑" panose="020B0503020204020204" pitchFamily="34" charset="-122"/>
                <a:ea typeface="微软雅黑" panose="020B0503020204020204" pitchFamily="34" charset="-122"/>
                <a:sym typeface="方正姚体" panose="02010601030101010101" pitchFamily="2" charset="-122"/>
              </a:rPr>
              <a:t>self.area</a:t>
            </a:r>
            <a:r>
              <a:rPr lang="en-US" altLang="en-US" b="1" dirty="0">
                <a:latin typeface="微软雅黑" panose="020B0503020204020204" pitchFamily="34" charset="-122"/>
                <a:ea typeface="微软雅黑" panose="020B0503020204020204" pitchFamily="34" charset="-122"/>
                <a:sym typeface="方正姚体" panose="02010601030101010101" pitchFamily="2" charset="-122"/>
              </a:rPr>
              <a:t>())</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435385" y="1309296"/>
            <a:ext cx="5532085" cy="523220"/>
          </a:xfrm>
          <a:prstGeom prst="rect">
            <a:avLst/>
          </a:prstGeom>
          <a:noFill/>
        </p:spPr>
        <p:txBody>
          <a:bodyPr wrap="square" rtlCol="0">
            <a:spAutoFit/>
          </a:bodyPr>
          <a:lstStyle/>
          <a:p>
            <a:pPr algn="ctr"/>
            <a:r>
              <a:rPr lang="en-US" altLang="zh-CN" sz="2800" b="1" dirty="0">
                <a:solidFill>
                  <a:srgbClr val="FF0000"/>
                </a:solidFill>
                <a:latin typeface="微软雅黑" panose="020B0503020204020204" pitchFamily="34" charset="-122"/>
                <a:ea typeface="微软雅黑" panose="020B0503020204020204" pitchFamily="34" charset="-122"/>
              </a:rPr>
              <a:t>__</a:t>
            </a:r>
            <a:r>
              <a:rPr lang="en-US" altLang="zh-CN" sz="2800" b="1" dirty="0" err="1">
                <a:solidFill>
                  <a:srgbClr val="FF0000"/>
                </a:solidFill>
                <a:latin typeface="微软雅黑" panose="020B0503020204020204" pitchFamily="34" charset="-122"/>
                <a:ea typeface="微软雅黑" panose="020B0503020204020204" pitchFamily="34" charset="-122"/>
              </a:rPr>
              <a:t>str</a:t>
            </a:r>
            <a:r>
              <a:rPr lang="en-US" altLang="zh-CN" sz="2800" b="1" dirty="0">
                <a:solidFill>
                  <a:srgbClr val="FF0000"/>
                </a:solidFill>
                <a:latin typeface="微软雅黑" panose="020B0503020204020204" pitchFamily="34" charset="-122"/>
                <a:ea typeface="微软雅黑" panose="020B0503020204020204" pitchFamily="34" charset="-122"/>
              </a:rPr>
              <a:t>__</a:t>
            </a:r>
            <a:r>
              <a:rPr lang="en-US" altLang="zh-CN" sz="2800" b="1" dirty="0">
                <a:solidFill>
                  <a:srgbClr val="784B23"/>
                </a:solidFill>
                <a:latin typeface="微软雅黑" panose="020B0503020204020204" pitchFamily="34" charset="-122"/>
                <a:ea typeface="微软雅黑" panose="020B0503020204020204" pitchFamily="34" charset="-122"/>
              </a:rPr>
              <a:t> </a:t>
            </a:r>
            <a:r>
              <a:rPr lang="zh-CN" altLang="en-US" sz="2800" b="1" dirty="0">
                <a:solidFill>
                  <a:srgbClr val="784B23"/>
                </a:solidFill>
                <a:latin typeface="微软雅黑" panose="020B0503020204020204" pitchFamily="34" charset="-122"/>
                <a:ea typeface="微软雅黑" panose="020B0503020204020204" pitchFamily="34" charset="-122"/>
              </a:rPr>
              <a:t>与 </a:t>
            </a:r>
            <a:r>
              <a:rPr lang="en-US" altLang="zh-CN" sz="2800" b="1" dirty="0">
                <a:solidFill>
                  <a:srgbClr val="FF0000"/>
                </a:solidFill>
                <a:latin typeface="微软雅黑" panose="020B0503020204020204" pitchFamily="34" charset="-122"/>
                <a:ea typeface="微软雅黑" panose="020B0503020204020204" pitchFamily="34" charset="-122"/>
              </a:rPr>
              <a:t>__</a:t>
            </a:r>
            <a:r>
              <a:rPr lang="en-US" altLang="zh-CN" sz="2800" b="1" dirty="0" err="1">
                <a:solidFill>
                  <a:srgbClr val="FF0000"/>
                </a:solidFill>
                <a:latin typeface="微软雅黑" panose="020B0503020204020204" pitchFamily="34" charset="-122"/>
                <a:ea typeface="微软雅黑" panose="020B0503020204020204" pitchFamily="34" charset="-122"/>
              </a:rPr>
              <a:t>repr</a:t>
            </a:r>
            <a:r>
              <a:rPr lang="en-US" altLang="zh-CN" sz="2800" b="1" dirty="0">
                <a:solidFill>
                  <a:srgbClr val="FF0000"/>
                </a:solidFill>
                <a:latin typeface="微软雅黑" panose="020B0503020204020204" pitchFamily="34" charset="-122"/>
                <a:ea typeface="微软雅黑" panose="020B0503020204020204" pitchFamily="34" charset="-122"/>
              </a:rPr>
              <a:t>__ </a:t>
            </a:r>
            <a:r>
              <a:rPr lang="zh-CN" altLang="en-US" sz="2800" b="1" dirty="0">
                <a:solidFill>
                  <a:srgbClr val="784B23"/>
                </a:solidFill>
                <a:latin typeface="微软雅黑" panose="020B0503020204020204" pitchFamily="34" charset="-122"/>
                <a:ea typeface="微软雅黑" panose="020B0503020204020204" pitchFamily="34" charset="-122"/>
              </a:rPr>
              <a:t>该如何抉择</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grpSp>
        <p:nvGrpSpPr>
          <p:cNvPr id="17" name="Group 134"/>
          <p:cNvGrpSpPr/>
          <p:nvPr/>
        </p:nvGrpSpPr>
        <p:grpSpPr>
          <a:xfrm>
            <a:off x="3238241" y="2649989"/>
            <a:ext cx="1564521" cy="1494186"/>
            <a:chOff x="3287425" y="1417883"/>
            <a:chExt cx="648499" cy="649042"/>
          </a:xfrm>
        </p:grpSpPr>
        <p:sp>
          <p:nvSpPr>
            <p:cNvPr id="18"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j-lt"/>
              </a:endParaRPr>
            </a:p>
          </p:txBody>
        </p:sp>
        <p:sp>
          <p:nvSpPr>
            <p:cNvPr id="19"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solidFill>
                  <a:latin typeface="+mj-lt"/>
                </a:rPr>
                <a:t>str</a:t>
              </a:r>
              <a:endParaRPr lang="en-US" sz="2000" b="1" dirty="0">
                <a:solidFill>
                  <a:schemeClr val="bg1"/>
                </a:solidFill>
                <a:latin typeface="+mj-lt"/>
              </a:endParaRPr>
            </a:p>
          </p:txBody>
        </p:sp>
      </p:grpSp>
      <p:grpSp>
        <p:nvGrpSpPr>
          <p:cNvPr id="20" name="Group 129"/>
          <p:cNvGrpSpPr/>
          <p:nvPr/>
        </p:nvGrpSpPr>
        <p:grpSpPr>
          <a:xfrm>
            <a:off x="3238241" y="4456913"/>
            <a:ext cx="1564521" cy="1494187"/>
            <a:chOff x="2779491" y="2517212"/>
            <a:chExt cx="648499" cy="649042"/>
          </a:xfrm>
        </p:grpSpPr>
        <p:sp>
          <p:nvSpPr>
            <p:cNvPr id="21"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j-lt"/>
              </a:endParaRPr>
            </a:p>
          </p:txBody>
        </p:sp>
        <p:sp>
          <p:nvSpPr>
            <p:cNvPr id="30"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solidFill>
                </a:rPr>
                <a:t>repr</a:t>
              </a:r>
              <a:endParaRPr lang="en-US" sz="2000" b="1" dirty="0">
                <a:latin typeface="+mj-lt"/>
              </a:endParaRPr>
            </a:p>
          </p:txBody>
        </p:sp>
      </p:grpSp>
      <p:sp>
        <p:nvSpPr>
          <p:cNvPr id="7" name="文本框 6"/>
          <p:cNvSpPr txBox="1"/>
          <p:nvPr/>
        </p:nvSpPr>
        <p:spPr>
          <a:xfrm>
            <a:off x="5437677" y="3029186"/>
            <a:ext cx="4031873" cy="707886"/>
          </a:xfrm>
          <a:prstGeom prst="rect">
            <a:avLst/>
          </a:prstGeom>
          <a:noFill/>
        </p:spPr>
        <p:txBody>
          <a:bodyPr wrap="non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尽可能</a:t>
            </a:r>
            <a:r>
              <a:rPr lang="zh-CN" altLang="en-US" sz="2000" dirty="0">
                <a:latin typeface="微软雅黑" panose="020B0503020204020204" pitchFamily="34" charset="-122"/>
                <a:ea typeface="微软雅黑" panose="020B0503020204020204" pitchFamily="34" charset="-122"/>
              </a:rPr>
              <a:t>的提供简洁且有用的信息。</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让用户尽可能吸收到</a:t>
            </a:r>
            <a:r>
              <a:rPr lang="zh-CN" altLang="en-US" sz="2000" dirty="0">
                <a:solidFill>
                  <a:srgbClr val="FF0000"/>
                </a:solidFill>
                <a:latin typeface="微软雅黑" panose="020B0503020204020204" pitchFamily="34" charset="-122"/>
                <a:ea typeface="微软雅黑" panose="020B0503020204020204" pitchFamily="34" charset="-122"/>
              </a:rPr>
              <a:t>必要的信息</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5437677" y="4726952"/>
            <a:ext cx="5570756" cy="707886"/>
          </a:xfrm>
          <a:prstGeom prst="rect">
            <a:avLst/>
          </a:prstGeom>
          <a:noFill/>
        </p:spPr>
        <p:txBody>
          <a:bodyPr wrap="non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尽可能</a:t>
            </a:r>
            <a:r>
              <a:rPr lang="zh-CN" altLang="en-US" sz="2000" dirty="0">
                <a:latin typeface="微软雅黑" panose="020B0503020204020204" pitchFamily="34" charset="-122"/>
                <a:ea typeface="微软雅黑" panose="020B0503020204020204" pitchFamily="34" charset="-122"/>
              </a:rPr>
              <a:t>向开发者提供创建该对象时的必要信息。</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让开发者可以直接通过复制粘贴来</a:t>
            </a:r>
            <a:r>
              <a:rPr lang="zh-CN" altLang="en-US" sz="2000" dirty="0">
                <a:solidFill>
                  <a:srgbClr val="FF0000"/>
                </a:solidFill>
                <a:latin typeface="微软雅黑" panose="020B0503020204020204" pitchFamily="34" charset="-122"/>
                <a:ea typeface="微软雅黑" panose="020B0503020204020204" pitchFamily="34" charset="-122"/>
              </a:rPr>
              <a:t>重建对象</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Reflection</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801816" y="1680807"/>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1882653" y="1838667"/>
            <a:ext cx="4204936" cy="338554"/>
          </a:xfrm>
          <a:prstGeom prst="rect">
            <a:avLst/>
          </a:prstGeom>
        </p:spPr>
        <p:txBody>
          <a:bodyPr wrap="square">
            <a:spAutoFit/>
          </a:bodyPr>
          <a:lstStyle/>
          <a:p>
            <a:r>
              <a:rPr lang="en-US" altLang="en-US" sz="1600" b="1" dirty="0">
                <a:solidFill>
                  <a:schemeClr val="bg2">
                    <a:lumMod val="25000"/>
                  </a:schemeClr>
                </a:solidFill>
                <a:latin typeface="微软雅黑" panose="020B0503020204020204" pitchFamily="34" charset="-122"/>
                <a:ea typeface="微软雅黑" panose="020B0503020204020204" pitchFamily="34" charset="-122"/>
              </a:rPr>
              <a:t>类的实例可以向函数一样被调用吗</a:t>
            </a:r>
            <a:r>
              <a:rPr lang="zh-CN" altLang="en-US" sz="1600" b="1" dirty="0">
                <a:solidFill>
                  <a:schemeClr val="bg2">
                    <a:lumMod val="25000"/>
                  </a:schemeClr>
                </a:solidFill>
                <a:latin typeface="微软雅黑" panose="020B0503020204020204" pitchFamily="34" charset="-122"/>
                <a:ea typeface="微软雅黑" panose="020B0503020204020204" pitchFamily="34" charset="-122"/>
              </a:rPr>
              <a:t>？</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zh-CN" sz="2400" dirty="0">
                <a:solidFill>
                  <a:srgbClr val="784B23"/>
                </a:solidFill>
                <a:latin typeface="微软雅黑" panose="020B0503020204020204" pitchFamily="34" charset="-122"/>
                <a:ea typeface="微软雅黑" panose="020B0503020204020204" pitchFamily="34" charset="-122"/>
              </a:rPr>
              <a:t>__call__</a:t>
            </a:r>
            <a:r>
              <a:rPr lang="en-US" altLang="en-US" sz="2400" dirty="0">
                <a:solidFill>
                  <a:srgbClr val="784B23"/>
                </a:solidFill>
                <a:latin typeface="微软雅黑" panose="020B0503020204020204" pitchFamily="34" charset="-122"/>
                <a:ea typeface="微软雅黑" panose="020B0503020204020204" pitchFamily="34" charset="-122"/>
              </a:rPr>
              <a:t>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151396" y="1369916"/>
            <a:ext cx="7640309" cy="3362459"/>
          </a:xfrm>
          <a:prstGeom prst="rect">
            <a:avLst/>
          </a:prstGeom>
        </p:spPr>
        <p:txBody>
          <a:bodyPr wrap="square">
            <a:spAutoFit/>
          </a:bodyPr>
          <a:lstStyle/>
          <a:p>
            <a:pPr fontAlgn="base">
              <a:lnSpc>
                <a:spcPts val="15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Rectangle:</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__call__(self):</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return 'this is  __call__'</a:t>
            </a:r>
            <a:endParaRPr lang="zh-CN" altLang="en-US"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34" name="矩形 33"/>
          <p:cNvSpPr/>
          <p:nvPr/>
        </p:nvSpPr>
        <p:spPr>
          <a:xfrm>
            <a:off x="2944116" y="5125924"/>
            <a:ext cx="8054868"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正常情况下，实例是不能像函数一样被调用的，要想实例能够被调用，就需要定义 __call__  方法</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其他的魔术方法</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2" name="矩形 31"/>
          <p:cNvSpPr/>
          <p:nvPr/>
        </p:nvSpPr>
        <p:spPr>
          <a:xfrm>
            <a:off x="3623658" y="1487500"/>
            <a:ext cx="7523577" cy="2593018"/>
          </a:xfrm>
          <a:prstGeom prst="rect">
            <a:avLst/>
          </a:prstGeom>
        </p:spPr>
        <p:txBody>
          <a:bodyPr wrap="square">
            <a:spAutoFit/>
          </a:bodyPr>
          <a:lstStyle/>
          <a:p>
            <a:pPr fontAlgn="base">
              <a:lnSpc>
                <a:spcPts val="1500"/>
              </a:lnSpc>
              <a:spcBef>
                <a:spcPct val="0"/>
              </a:spcBef>
              <a:spcAft>
                <a:spcPct val="0"/>
              </a:spcAft>
            </a:pPr>
            <a:r>
              <a:rPr lang="en-US" altLang="en-US" b="1" dirty="0">
                <a:solidFill>
                  <a:srgbClr val="333333"/>
                </a:solidFill>
                <a:latin typeface="Consolas" panose="020B0609020204030204" pitchFamily="49" charset="0"/>
              </a:rPr>
              <a:t>其他的魔术方法：</a:t>
            </a:r>
            <a:endParaRPr lang="en-US" altLang="en-US" b="1" dirty="0">
              <a:solidFill>
                <a:srgbClr val="333333"/>
              </a:solidFill>
              <a:latin typeface="Consolas" panose="020B0609020204030204" pitchFamily="49" charset="0"/>
            </a:endParaRPr>
          </a:p>
          <a:p>
            <a:pPr fontAlgn="base">
              <a:lnSpc>
                <a:spcPts val="1500"/>
              </a:lnSpc>
              <a:spcBef>
                <a:spcPct val="0"/>
              </a:spcBef>
              <a:spcAft>
                <a:spcPct val="0"/>
              </a:spcAft>
            </a:pPr>
            <a:endParaRPr lang="en-US" altLang="zh-CN" b="1" dirty="0">
              <a:solidFill>
                <a:srgbClr val="333333"/>
              </a:solidFill>
              <a:latin typeface="Consolas" panose="020B0609020204030204" pitchFamily="49" charset="0"/>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__class__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查看类名</a:t>
            </a:r>
            <a:endParaRPr lang="en-US" altLang="zh-CN" sz="2000"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__base__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查看继承的父类</a:t>
            </a:r>
            <a:endParaRPr lang="en-US" altLang="en-US"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__bases__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查看继承的全部父类</a:t>
            </a:r>
            <a:endParaRPr lang="en-US" altLang="zh-CN"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a:t>
            </a:r>
            <a:r>
              <a:rPr lang="en-US" altLang="zh-CN" sz="2000" b="1" dirty="0" err="1">
                <a:solidFill>
                  <a:schemeClr val="tx1">
                    <a:lumMod val="95000"/>
                    <a:lumOff val="5000"/>
                  </a:schemeClr>
                </a:solidFill>
                <a:ea typeface="微软雅黑" panose="020B0503020204020204" pitchFamily="34" charset="-122"/>
                <a:sym typeface="方正姚体" panose="02010601030101010101" pitchFamily="2" charset="-122"/>
              </a:rPr>
              <a:t>dict</a:t>
            </a: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查看全部属性，返回属性和属性值键值对形式</a:t>
            </a:r>
            <a:endParaRPr lang="en-US" altLang="zh-CN" sz="2000"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__doc__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查看对象文档，即类中的注释(用引号注视的部分)</a:t>
            </a:r>
            <a:endParaRPr lang="en-US" altLang="en-US"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endPar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endParaRPr>
          </a:p>
          <a:p>
            <a:pPr fontAlgn="base">
              <a:lnSpc>
                <a:spcPts val="1500"/>
              </a:lnSpc>
              <a:spcBef>
                <a:spcPct val="0"/>
              </a:spcBef>
              <a:spcAft>
                <a:spcPct val="0"/>
              </a:spcAft>
            </a:pP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a:t>
            </a:r>
            <a:r>
              <a:rPr lang="en-US" altLang="zh-CN" sz="2000" b="1" dirty="0" err="1">
                <a:solidFill>
                  <a:schemeClr val="tx1">
                    <a:lumMod val="95000"/>
                    <a:lumOff val="5000"/>
                  </a:schemeClr>
                </a:solidFill>
                <a:ea typeface="微软雅黑" panose="020B0503020204020204" pitchFamily="34" charset="-122"/>
                <a:sym typeface="方正姚体" panose="02010601030101010101" pitchFamily="2" charset="-122"/>
              </a:rPr>
              <a:t>dir</a:t>
            </a:r>
            <a:r>
              <a:rPr lang="en-US" altLang="zh-CN" sz="2000" b="1" dirty="0">
                <a:solidFill>
                  <a:schemeClr val="tx1">
                    <a:lumMod val="95000"/>
                    <a:lumOff val="5000"/>
                  </a:schemeClr>
                </a:solidFill>
                <a:ea typeface="微软雅黑" panose="020B0503020204020204" pitchFamily="34" charset="-122"/>
                <a:sym typeface="方正姚体" panose="02010601030101010101" pitchFamily="2" charset="-122"/>
              </a:rPr>
              <a:t>__		</a:t>
            </a:r>
            <a:r>
              <a:rPr lang="en-US" altLang="en-US" dirty="0">
                <a:solidFill>
                  <a:schemeClr val="tx1">
                    <a:lumMod val="95000"/>
                    <a:lumOff val="5000"/>
                  </a:schemeClr>
                </a:solidFill>
                <a:ea typeface="微软雅黑" panose="020B0503020204020204" pitchFamily="34" charset="-122"/>
                <a:sym typeface="方正姚体" panose="02010601030101010101" pitchFamily="2" charset="-122"/>
              </a:rPr>
              <a:t>查看全部属性和方法</a:t>
            </a:r>
            <a:endParaRPr lang="en-US" altLang="zh-CN" sz="2000" dirty="0">
              <a:solidFill>
                <a:schemeClr val="tx1">
                  <a:lumMod val="95000"/>
                  <a:lumOff val="5000"/>
                </a:schemeClr>
              </a:solidFill>
              <a:ea typeface="微软雅黑" panose="020B0503020204020204" pitchFamily="34" charset="-122"/>
              <a:sym typeface="方正姚体" panose="02010601030101010101" pitchFamily="2" charset="-122"/>
            </a:endParaRPr>
          </a:p>
        </p:txBody>
      </p:sp>
      <p:sp>
        <p:nvSpPr>
          <p:cNvPr id="34" name="矩形 33"/>
          <p:cNvSpPr/>
          <p:nvPr/>
        </p:nvSpPr>
        <p:spPr>
          <a:xfrm>
            <a:off x="3735421" y="4659548"/>
            <a:ext cx="6217799" cy="284693"/>
          </a:xfrm>
          <a:prstGeom prst="rect">
            <a:avLst/>
          </a:prstGeom>
        </p:spPr>
        <p:txBody>
          <a:bodyPr wrap="square">
            <a:spAutoFit/>
          </a:bodyPr>
          <a:lstStyle/>
          <a:p>
            <a:pPr fontAlgn="base">
              <a:lnSpc>
                <a:spcPts val="1500"/>
              </a:lnSpc>
              <a:spcBef>
                <a:spcPct val="0"/>
              </a:spcBef>
              <a:spcAft>
                <a:spcPct val="0"/>
              </a:spcAft>
            </a:pPr>
            <a:r>
              <a:rPr lang="en-US" altLang="en-US" sz="1400" b="1" dirty="0">
                <a:latin typeface="微软雅黑" panose="020B0503020204020204" pitchFamily="34" charset="-122"/>
                <a:ea typeface="微软雅黑" panose="020B0503020204020204" pitchFamily="34" charset="-122"/>
                <a:sym typeface="方正姚体" panose="02010601030101010101" pitchFamily="2" charset="-122"/>
              </a:rPr>
              <a:t>这些简单的魔术方法大家了解即可</a:t>
            </a:r>
            <a:endParaRPr lang="en-US" altLang="en-US" sz="1400"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8964" y="197429"/>
            <a:ext cx="12192000" cy="5715000"/>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421" t="53545" r="22272"/>
          <a:stretch>
            <a:fillRect/>
          </a:stretch>
        </p:blipFill>
        <p:spPr>
          <a:xfrm>
            <a:off x="221671" y="3366656"/>
            <a:ext cx="8789291" cy="3730338"/>
          </a:xfrm>
          <a:prstGeom prst="rect">
            <a:avLst/>
          </a:prstGeom>
        </p:spPr>
      </p:pic>
      <p:sp>
        <p:nvSpPr>
          <p:cNvPr id="5" name="文本框 4"/>
          <p:cNvSpPr txBox="1"/>
          <p:nvPr/>
        </p:nvSpPr>
        <p:spPr>
          <a:xfrm>
            <a:off x="7763014" y="2443326"/>
            <a:ext cx="4026569" cy="923330"/>
          </a:xfrm>
          <a:prstGeom prst="rect">
            <a:avLst/>
          </a:prstGeom>
          <a:noFill/>
        </p:spPr>
        <p:txBody>
          <a:bodyPr wrap="square" rtlCol="0">
            <a:spAutoFit/>
          </a:bodyPr>
          <a:lstStyle/>
          <a:p>
            <a:pPr algn="ctr"/>
            <a:r>
              <a:rPr lang="en-US" altLang="zh-CN" sz="5400" b="1" dirty="0">
                <a:solidFill>
                  <a:srgbClr val="784B23"/>
                </a:solidFill>
                <a:latin typeface="微软雅黑" panose="020B0503020204020204" pitchFamily="34" charset="-122"/>
                <a:ea typeface="微软雅黑" panose="020B0503020204020204" pitchFamily="34" charset="-122"/>
              </a:rPr>
              <a:t>PART  ONE</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63014" y="3630757"/>
            <a:ext cx="4026569" cy="923330"/>
          </a:xfrm>
          <a:prstGeom prst="rect">
            <a:avLst/>
          </a:prstGeom>
          <a:noFill/>
        </p:spPr>
        <p:txBody>
          <a:bodyPr wrap="square" rtlCol="0">
            <a:spAutoFit/>
          </a:bodyPr>
          <a:lstStyle/>
          <a:p>
            <a:pPr algn="ctr"/>
            <a:r>
              <a:rPr lang="en-US" altLang="en-US" sz="5400" b="1" dirty="0">
                <a:solidFill>
                  <a:srgbClr val="784B23"/>
                </a:solidFill>
                <a:latin typeface="微软雅黑" panose="020B0503020204020204" pitchFamily="34" charset="-122"/>
                <a:ea typeface="微软雅黑" panose="020B0503020204020204" pitchFamily="34" charset="-122"/>
              </a:rPr>
              <a:t>继承</a:t>
            </a:r>
            <a:endParaRPr lang="zh-CN" altLang="en-US" sz="5400" b="1" dirty="0">
              <a:solidFill>
                <a:srgbClr val="784B23"/>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63" y="6118506"/>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50"/>
                                        <p:tgtEl>
                                          <p:spTgt spid="6"/>
                                        </p:tgtEl>
                                      </p:cBhvr>
                                    </p:animEffect>
                                  </p:childTnLst>
                                </p:cTn>
                              </p:par>
                            </p:childTnLst>
                          </p:cTn>
                        </p:par>
                        <p:par>
                          <p:cTn id="12" fill="hold">
                            <p:stCondLst>
                              <p:cond delay="3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250" fill="hold"/>
                                        <p:tgtEl>
                                          <p:spTgt spid="4"/>
                                        </p:tgtEl>
                                        <p:attrNameLst>
                                          <p:attrName>ppt_w</p:attrName>
                                        </p:attrNameLst>
                                      </p:cBhvr>
                                      <p:tavLst>
                                        <p:tav tm="0">
                                          <p:val>
                                            <p:fltVal val="0"/>
                                          </p:val>
                                        </p:tav>
                                        <p:tav tm="100000">
                                          <p:val>
                                            <p:strVal val="#ppt_w"/>
                                          </p:val>
                                        </p:tav>
                                      </p:tavLst>
                                    </p:anim>
                                    <p:anim calcmode="lin" valueType="num">
                                      <p:cBhvr>
                                        <p:cTn id="16" dur="1250" fill="hold"/>
                                        <p:tgtEl>
                                          <p:spTgt spid="4"/>
                                        </p:tgtEl>
                                        <p:attrNameLst>
                                          <p:attrName>ppt_h</p:attrName>
                                        </p:attrNameLst>
                                      </p:cBhvr>
                                      <p:tavLst>
                                        <p:tav tm="0">
                                          <p:val>
                                            <p:fltVal val="0"/>
                                          </p:val>
                                        </p:tav>
                                        <p:tav tm="100000">
                                          <p:val>
                                            <p:strVal val="#ppt_h"/>
                                          </p:val>
                                        </p:tav>
                                      </p:tavLst>
                                    </p:anim>
                                    <p:animEffect transition="in" filter="fade">
                                      <p:cBhvr>
                                        <p:cTn id="17" dur="1250"/>
                                        <p:tgtEl>
                                          <p:spTgt spid="4"/>
                                        </p:tgtEl>
                                      </p:cBhvr>
                                    </p:animEffect>
                                  </p:childTnLst>
                                </p:cTn>
                              </p:par>
                            </p:childTnLst>
                          </p:cTn>
                        </p:par>
                        <p:par>
                          <p:cTn id="18" fill="hold">
                            <p:stCondLst>
                              <p:cond delay="4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魔术方法</a:t>
            </a:r>
            <a:r>
              <a:rPr lang="zh-CN" altLang="en-US" sz="2400" dirty="0">
                <a:solidFill>
                  <a:srgbClr val="784B23"/>
                </a:solidFill>
                <a:latin typeface="微软雅黑" panose="020B0503020204020204" pitchFamily="34" charset="-122"/>
                <a:ea typeface="微软雅黑" panose="020B0503020204020204" pitchFamily="34" charset="-122"/>
              </a:rPr>
              <a:t>应用场景</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3" name="Group 76"/>
          <p:cNvGrpSpPr/>
          <p:nvPr/>
        </p:nvGrpSpPr>
        <p:grpSpPr>
          <a:xfrm>
            <a:off x="5093833" y="2905632"/>
            <a:ext cx="1970843" cy="2604093"/>
            <a:chOff x="9829438" y="5671231"/>
            <a:chExt cx="4196867" cy="5545360"/>
          </a:xfrm>
        </p:grpSpPr>
        <p:sp>
          <p:nvSpPr>
            <p:cNvPr id="5"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6"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7"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8"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9"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0"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1"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2"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3"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4"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5"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6"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7"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8"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19"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0"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1"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nvGrpSpPr>
            <p:cNvPr id="22" name="Group 94"/>
            <p:cNvGrpSpPr/>
            <p:nvPr/>
          </p:nvGrpSpPr>
          <p:grpSpPr>
            <a:xfrm>
              <a:off x="10991597" y="9013505"/>
              <a:ext cx="1866003" cy="2203086"/>
              <a:chOff x="11003802" y="9090394"/>
              <a:chExt cx="2412373" cy="2848155"/>
            </a:xfrm>
            <a:solidFill>
              <a:schemeClr val="tx2"/>
            </a:solidFill>
          </p:grpSpPr>
          <p:sp>
            <p:nvSpPr>
              <p:cNvPr id="47"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8"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23"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4"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5"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6"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7"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8"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29"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0"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1"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2"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3"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4"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5"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6"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7"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8"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39"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0"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1"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2"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3"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4"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5"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46"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49" name="Freeform 70"/>
          <p:cNvSpPr>
            <a:spLocks noEditPoints="1"/>
          </p:cNvSpPr>
          <p:nvPr/>
        </p:nvSpPr>
        <p:spPr bwMode="auto">
          <a:xfrm rot="21347663">
            <a:off x="4219594" y="4973739"/>
            <a:ext cx="3757439"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0" name="Freeform 74"/>
          <p:cNvSpPr>
            <a:spLocks noEditPoints="1"/>
          </p:cNvSpPr>
          <p:nvPr/>
        </p:nvSpPr>
        <p:spPr bwMode="auto">
          <a:xfrm>
            <a:off x="7512391" y="2292917"/>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1" name="Freeform 77"/>
          <p:cNvSpPr/>
          <p:nvPr/>
        </p:nvSpPr>
        <p:spPr bwMode="auto">
          <a:xfrm>
            <a:off x="3324521" y="3996886"/>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2" name="Freeform 78"/>
          <p:cNvSpPr/>
          <p:nvPr/>
        </p:nvSpPr>
        <p:spPr bwMode="auto">
          <a:xfrm>
            <a:off x="5109304" y="1464598"/>
            <a:ext cx="1938363"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sp>
        <p:nvSpPr>
          <p:cNvPr id="53" name="Freeform 77"/>
          <p:cNvSpPr/>
          <p:nvPr/>
        </p:nvSpPr>
        <p:spPr bwMode="auto">
          <a:xfrm>
            <a:off x="7460953" y="4015695"/>
            <a:ext cx="1508791"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p:spPr>
        <p:txBody>
          <a:bodyPr vert="horz" wrap="square" lIns="60960" tIns="30480" rIns="60960" bIns="30480" numCol="1" anchor="t" anchorCtr="0" compatLnSpc="1"/>
          <a:lstStyle/>
          <a:p>
            <a:pPr>
              <a:lnSpc>
                <a:spcPts val="1500"/>
              </a:lnSpc>
            </a:pPr>
            <a:endParaRPr lang="en-US" sz="1200" dirty="0">
              <a:solidFill>
                <a:srgbClr val="44546A"/>
              </a:solidFill>
              <a:latin typeface="Calibri Light" panose="020F0302020204030204"/>
              <a:ea typeface="微软雅黑" panose="020B0503020204020204" pitchFamily="34" charset="-122"/>
            </a:endParaRPr>
          </a:p>
        </p:txBody>
      </p:sp>
      <p:grpSp>
        <p:nvGrpSpPr>
          <p:cNvPr id="54" name="Group 126"/>
          <p:cNvGrpSpPr/>
          <p:nvPr/>
        </p:nvGrpSpPr>
        <p:grpSpPr>
          <a:xfrm>
            <a:off x="4719888" y="2700669"/>
            <a:ext cx="2736803" cy="1615487"/>
            <a:chOff x="9436597" y="5579572"/>
            <a:chExt cx="5473605" cy="3230973"/>
          </a:xfrm>
          <a:solidFill>
            <a:schemeClr val="accent4"/>
          </a:solidFill>
        </p:grpSpPr>
        <p:sp>
          <p:nvSpPr>
            <p:cNvPr id="55"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6"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7"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8"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sp>
          <p:nvSpPr>
            <p:cNvPr id="59"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p:spPr>
          <p:txBody>
            <a:bodyPr wrap="none" anchor="ctr"/>
            <a:lstStyle/>
            <a:p>
              <a:pPr>
                <a:lnSpc>
                  <a:spcPts val="1500"/>
                </a:lnSpc>
                <a:defRPr/>
              </a:pPr>
              <a:endParaRPr lang="en-US" sz="1200" dirty="0">
                <a:solidFill>
                  <a:prstClr val="black"/>
                </a:solidFill>
                <a:latin typeface="Calibri Light" panose="020F0302020204030204"/>
                <a:ea typeface="微软雅黑" panose="020B0503020204020204" pitchFamily="34" charset="-122"/>
              </a:endParaRPr>
            </a:p>
          </p:txBody>
        </p:sp>
      </p:grpSp>
      <p:sp>
        <p:nvSpPr>
          <p:cNvPr id="60" name="TextBox 132"/>
          <p:cNvSpPr txBox="1"/>
          <p:nvPr/>
        </p:nvSpPr>
        <p:spPr>
          <a:xfrm>
            <a:off x="4698705" y="1910681"/>
            <a:ext cx="2807347" cy="258792"/>
          </a:xfrm>
          <a:prstGeom prst="rect">
            <a:avLst/>
          </a:prstGeom>
          <a:noFill/>
        </p:spPr>
        <p:txBody>
          <a:bodyPr wrap="square" lIns="0" tIns="60963" rIns="0" bIns="0">
            <a:spAutoFit/>
          </a:bodyPr>
          <a:lstStyle/>
          <a:p>
            <a:pPr algn="ctr" defTabSz="608965">
              <a:lnSpc>
                <a:spcPts val="1500"/>
              </a:lnSpc>
              <a:defRPr/>
            </a:pPr>
            <a:r>
              <a:rPr lang="en-US" sz="1600" b="1" dirty="0">
                <a:solidFill>
                  <a:prstClr val="white"/>
                </a:solidFill>
                <a:latin typeface="Lato Regular"/>
                <a:ea typeface="微软雅黑" panose="020B0503020204020204" pitchFamily="34" charset="-122"/>
                <a:cs typeface="Lato Regular"/>
              </a:rPr>
              <a:t>__</a:t>
            </a:r>
            <a:r>
              <a:rPr lang="en-US" sz="1600" b="1" dirty="0" err="1">
                <a:solidFill>
                  <a:prstClr val="white"/>
                </a:solidFill>
                <a:latin typeface="Lato Regular"/>
                <a:ea typeface="微软雅黑" panose="020B0503020204020204" pitchFamily="34" charset="-122"/>
                <a:cs typeface="Lato Regular"/>
              </a:rPr>
              <a:t>str</a:t>
            </a:r>
            <a:r>
              <a:rPr lang="en-US" sz="1600" b="1" dirty="0">
                <a:solidFill>
                  <a:prstClr val="white"/>
                </a:solidFill>
                <a:latin typeface="Lato Regular"/>
                <a:ea typeface="微软雅黑" panose="020B0503020204020204" pitchFamily="34" charset="-122"/>
                <a:cs typeface="Lato Regular"/>
              </a:rPr>
              <a:t>__</a:t>
            </a:r>
            <a:r>
              <a:rPr lang="en-US" altLang="en-US" sz="1600" b="1" dirty="0">
                <a:solidFill>
                  <a:prstClr val="white"/>
                </a:solidFill>
                <a:latin typeface="Lato Regular"/>
                <a:ea typeface="微软雅黑" panose="020B0503020204020204" pitchFamily="34" charset="-122"/>
                <a:cs typeface="Lato Regular"/>
              </a:rPr>
              <a:t>和__</a:t>
            </a:r>
            <a:r>
              <a:rPr lang="en-US" altLang="en-US" sz="1600" b="1" dirty="0" err="1">
                <a:solidFill>
                  <a:prstClr val="white"/>
                </a:solidFill>
                <a:latin typeface="Lato Regular"/>
                <a:ea typeface="微软雅黑" panose="020B0503020204020204" pitchFamily="34" charset="-122"/>
                <a:cs typeface="Lato Regular"/>
              </a:rPr>
              <a:t>repr</a:t>
            </a:r>
            <a:r>
              <a:rPr lang="en-US" altLang="en-US" sz="1600" b="1" dirty="0">
                <a:solidFill>
                  <a:prstClr val="white"/>
                </a:solidFill>
                <a:latin typeface="Lato Regular"/>
                <a:ea typeface="微软雅黑" panose="020B0503020204020204" pitchFamily="34" charset="-122"/>
                <a:cs typeface="Lato Regular"/>
              </a:rPr>
              <a:t>__</a:t>
            </a:r>
            <a:endParaRPr lang="en-US" sz="1600" b="1" dirty="0">
              <a:solidFill>
                <a:prstClr val="white"/>
              </a:solidFill>
              <a:latin typeface="Lato Regular"/>
              <a:ea typeface="微软雅黑" panose="020B0503020204020204" pitchFamily="34" charset="-122"/>
              <a:cs typeface="Lato Regular"/>
            </a:endParaRPr>
          </a:p>
        </p:txBody>
      </p:sp>
      <p:sp>
        <p:nvSpPr>
          <p:cNvPr id="61" name="TextBox 133"/>
          <p:cNvSpPr txBox="1"/>
          <p:nvPr/>
        </p:nvSpPr>
        <p:spPr>
          <a:xfrm>
            <a:off x="6844464" y="430613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原理</a:t>
            </a:r>
            <a:endParaRPr lang="en-US" sz="1200" b="1" dirty="0">
              <a:solidFill>
                <a:prstClr val="white"/>
              </a:solidFill>
              <a:latin typeface="Lato Regular"/>
              <a:ea typeface="微软雅黑" panose="020B0503020204020204" pitchFamily="34" charset="-122"/>
              <a:cs typeface="Lato Regular"/>
            </a:endParaRPr>
          </a:p>
        </p:txBody>
      </p:sp>
      <p:sp>
        <p:nvSpPr>
          <p:cNvPr id="62" name="TextBox 134"/>
          <p:cNvSpPr txBox="1"/>
          <p:nvPr/>
        </p:nvSpPr>
        <p:spPr>
          <a:xfrm>
            <a:off x="2668100" y="4296514"/>
            <a:ext cx="2807347" cy="246481"/>
          </a:xfrm>
          <a:prstGeom prst="rect">
            <a:avLst/>
          </a:prstGeom>
          <a:noFill/>
        </p:spPr>
        <p:txBody>
          <a:bodyPr wrap="square" lIns="0" tIns="60963" rIns="0" bIns="0">
            <a:spAutoFit/>
          </a:bodyPr>
          <a:lstStyle/>
          <a:p>
            <a:pPr algn="ctr" defTabSz="608965">
              <a:lnSpc>
                <a:spcPts val="1500"/>
              </a:lnSpc>
              <a:defRPr/>
            </a:pPr>
            <a:r>
              <a:rPr lang="en-US" altLang="en-US" sz="1200" b="1" dirty="0">
                <a:solidFill>
                  <a:prstClr val="white"/>
                </a:solidFill>
                <a:latin typeface="Lato Regular"/>
                <a:ea typeface="微软雅黑" panose="020B0503020204020204" pitchFamily="34" charset="-122"/>
                <a:cs typeface="Lato Regular"/>
              </a:rPr>
              <a:t>作用</a:t>
            </a:r>
            <a:endParaRPr lang="en-US" sz="1200" b="1" dirty="0">
              <a:solidFill>
                <a:prstClr val="white"/>
              </a:solidFill>
              <a:latin typeface="Lato Regular"/>
              <a:ea typeface="微软雅黑" panose="020B0503020204020204" pitchFamily="34" charset="-122"/>
              <a:cs typeface="Lato Regular"/>
            </a:endParaRPr>
          </a:p>
        </p:txBody>
      </p:sp>
      <p:sp>
        <p:nvSpPr>
          <p:cNvPr id="63" name="矩形 62"/>
          <p:cNvSpPr/>
          <p:nvPr/>
        </p:nvSpPr>
        <p:spPr>
          <a:xfrm>
            <a:off x="1411729" y="3531550"/>
            <a:ext cx="2429647" cy="66941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通过合理的利用魔术方法，可以让我们更加方便的展示我们的数据</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4" name="矩形 63"/>
          <p:cNvSpPr/>
          <p:nvPr/>
        </p:nvSpPr>
        <p:spPr>
          <a:xfrm>
            <a:off x="8069489" y="5054213"/>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在类中，很多事情其实调用的魔术方法来实现的</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65" name="矩形 64"/>
          <p:cNvSpPr/>
          <p:nvPr/>
        </p:nvSpPr>
        <p:spPr>
          <a:xfrm>
            <a:off x="7599938" y="1605194"/>
            <a:ext cx="2429647" cy="477054"/>
          </a:xfrm>
          <a:prstGeom prst="rect">
            <a:avLst/>
          </a:prstGeom>
        </p:spPr>
        <p:txBody>
          <a:bodyPr wrap="square">
            <a:spAutoFit/>
          </a:bodyPr>
          <a:lstStyle/>
          <a:p>
            <a:pPr fontAlgn="base">
              <a:lnSpc>
                <a:spcPts val="1500"/>
              </a:lnSpc>
              <a:spcBef>
                <a:spcPct val="0"/>
              </a:spcBef>
              <a:spcAft>
                <a:spcPct val="0"/>
              </a:spcAft>
            </a:pP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和</a:t>
            </a: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都是分别调用这两个魔术方法来实现的</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pic>
        <p:nvPicPr>
          <p:cNvPr id="66"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6842" y="2698306"/>
            <a:ext cx="1774837" cy="20498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right)">
                                      <p:cBhvr>
                                        <p:cTn id="21" dur="500"/>
                                        <p:tgtEl>
                                          <p:spTgt spid="61"/>
                                        </p:tgtEl>
                                      </p:cBhvr>
                                    </p:animEffect>
                                  </p:childTnLst>
                                </p:cTn>
                              </p:par>
                            </p:childTnLst>
                          </p:cTn>
                        </p:par>
                        <p:par>
                          <p:cTn id="22" fill="hold">
                            <p:stCondLst>
                              <p:cond delay="1500"/>
                            </p:stCondLst>
                            <p:childTnLst>
                              <p:par>
                                <p:cTn id="23" presetID="22" presetClass="entr" presetSubtype="2"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right)">
                                      <p:cBhvr>
                                        <p:cTn id="25" dur="50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left)">
                                      <p:cBhvr>
                                        <p:cTn id="28" dur="500"/>
                                        <p:tgtEl>
                                          <p:spTgt spid="5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left)">
                                      <p:cBhvr>
                                        <p:cTn id="31" dur="500"/>
                                        <p:tgtEl>
                                          <p:spTgt spid="62"/>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60" grpId="0"/>
      <p:bldP spid="61" grpId="0"/>
      <p:bldP spid="62" grpId="0"/>
      <p:bldP spid="63" grpId="0"/>
      <p:bldP spid="64" grpId="0"/>
      <p:bldP spid="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魔术方法</a:t>
            </a:r>
            <a:r>
              <a:rPr lang="zh-CN" altLang="en-US" sz="2400" dirty="0">
                <a:solidFill>
                  <a:srgbClr val="784B23"/>
                </a:solidFill>
                <a:latin typeface="微软雅黑" panose="020B0503020204020204" pitchFamily="34" charset="-122"/>
                <a:ea typeface="微软雅黑" panose="020B0503020204020204" pitchFamily="34" charset="-122"/>
              </a:rPr>
              <a:t>总结</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3" name="Oval 84"/>
          <p:cNvSpPr/>
          <p:nvPr/>
        </p:nvSpPr>
        <p:spPr bwMode="auto">
          <a:xfrm>
            <a:off x="1786495" y="1984703"/>
            <a:ext cx="764860" cy="7650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5" name="Oval 87"/>
          <p:cNvSpPr/>
          <p:nvPr/>
        </p:nvSpPr>
        <p:spPr bwMode="auto">
          <a:xfrm>
            <a:off x="1793259" y="2976191"/>
            <a:ext cx="764860" cy="76506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8965">
              <a:lnSpc>
                <a:spcPts val="1500"/>
              </a:lnSpc>
              <a:defRPr/>
            </a:pPr>
            <a:endParaRPr lang="en-US" sz="1200" dirty="0">
              <a:solidFill>
                <a:prstClr val="white"/>
              </a:solidFill>
              <a:latin typeface="Calibri Light" panose="020F0302020204030204"/>
              <a:ea typeface="微软雅黑" panose="020B0503020204020204" pitchFamily="34" charset="-122"/>
            </a:endParaRPr>
          </a:p>
        </p:txBody>
      </p:sp>
      <p:sp>
        <p:nvSpPr>
          <p:cNvPr id="7" name="Freeform 36"/>
          <p:cNvSpPr>
            <a:spLocks noChangeArrowheads="1"/>
          </p:cNvSpPr>
          <p:nvPr/>
        </p:nvSpPr>
        <p:spPr bwMode="auto">
          <a:xfrm>
            <a:off x="2034914" y="2190162"/>
            <a:ext cx="272695" cy="354873"/>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8" name="Freeform 39"/>
          <p:cNvSpPr>
            <a:spLocks noChangeArrowheads="1"/>
          </p:cNvSpPr>
          <p:nvPr/>
        </p:nvSpPr>
        <p:spPr bwMode="auto">
          <a:xfrm>
            <a:off x="2013421" y="3184089"/>
            <a:ext cx="316312" cy="316315"/>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10" name="Freeform 22"/>
          <p:cNvSpPr/>
          <p:nvPr/>
        </p:nvSpPr>
        <p:spPr bwMode="auto">
          <a:xfrm>
            <a:off x="8305237" y="1677340"/>
            <a:ext cx="925643" cy="724835"/>
          </a:xfrm>
          <a:custGeom>
            <a:avLst/>
            <a:gdLst>
              <a:gd name="T0" fmla="*/ 61 w 518"/>
              <a:gd name="T1" fmla="*/ 371 h 406"/>
              <a:gd name="T2" fmla="*/ 344 w 518"/>
              <a:gd name="T3" fmla="*/ 262 h 406"/>
              <a:gd name="T4" fmla="*/ 518 w 518"/>
              <a:gd name="T5" fmla="*/ 7 h 406"/>
              <a:gd name="T6" fmla="*/ 52 w 518"/>
              <a:gd name="T7" fmla="*/ 170 h 406"/>
              <a:gd name="T8" fmla="*/ 40 w 518"/>
              <a:gd name="T9" fmla="*/ 354 h 406"/>
              <a:gd name="T10" fmla="*/ 410 w 518"/>
              <a:gd name="T11" fmla="*/ 52 h 406"/>
              <a:gd name="T12" fmla="*/ 61 w 518"/>
              <a:gd name="T13" fmla="*/ 371 h 406"/>
            </a:gdLst>
            <a:ahLst/>
            <a:cxnLst>
              <a:cxn ang="0">
                <a:pos x="T0" y="T1"/>
              </a:cxn>
              <a:cxn ang="0">
                <a:pos x="T2" y="T3"/>
              </a:cxn>
              <a:cxn ang="0">
                <a:pos x="T4" y="T5"/>
              </a:cxn>
              <a:cxn ang="0">
                <a:pos x="T6" y="T7"/>
              </a:cxn>
              <a:cxn ang="0">
                <a:pos x="T8" y="T9"/>
              </a:cxn>
              <a:cxn ang="0">
                <a:pos x="T10" y="T11"/>
              </a:cxn>
              <a:cxn ang="0">
                <a:pos x="T12" y="T13"/>
              </a:cxn>
            </a:cxnLst>
            <a:rect l="0" t="0" r="r" b="b"/>
            <a:pathLst>
              <a:path w="518" h="406">
                <a:moveTo>
                  <a:pt x="61" y="371"/>
                </a:moveTo>
                <a:cubicBezTo>
                  <a:pt x="183" y="406"/>
                  <a:pt x="299" y="379"/>
                  <a:pt x="344" y="262"/>
                </a:cubicBezTo>
                <a:cubicBezTo>
                  <a:pt x="392" y="143"/>
                  <a:pt x="434" y="58"/>
                  <a:pt x="518" y="7"/>
                </a:cubicBezTo>
                <a:cubicBezTo>
                  <a:pt x="331" y="0"/>
                  <a:pt x="159" y="28"/>
                  <a:pt x="52" y="170"/>
                </a:cubicBezTo>
                <a:cubicBezTo>
                  <a:pt x="0" y="241"/>
                  <a:pt x="6" y="303"/>
                  <a:pt x="40" y="354"/>
                </a:cubicBezTo>
                <a:cubicBezTo>
                  <a:pt x="128" y="217"/>
                  <a:pt x="262" y="119"/>
                  <a:pt x="410" y="52"/>
                </a:cubicBezTo>
                <a:cubicBezTo>
                  <a:pt x="240" y="142"/>
                  <a:pt x="138" y="244"/>
                  <a:pt x="61" y="371"/>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1" name="Freeform 23"/>
          <p:cNvSpPr/>
          <p:nvPr/>
        </p:nvSpPr>
        <p:spPr bwMode="auto">
          <a:xfrm>
            <a:off x="7197996" y="1873099"/>
            <a:ext cx="786355" cy="580220"/>
          </a:xfrm>
          <a:custGeom>
            <a:avLst/>
            <a:gdLst>
              <a:gd name="T0" fmla="*/ 404 w 441"/>
              <a:gd name="T1" fmla="*/ 263 h 325"/>
              <a:gd name="T2" fmla="*/ 164 w 441"/>
              <a:gd name="T3" fmla="*/ 220 h 325"/>
              <a:gd name="T4" fmla="*/ 0 w 441"/>
              <a:gd name="T5" fmla="*/ 29 h 325"/>
              <a:gd name="T6" fmla="*/ 338 w 441"/>
              <a:gd name="T7" fmla="*/ 79 h 325"/>
              <a:gd name="T8" fmla="*/ 415 w 441"/>
              <a:gd name="T9" fmla="*/ 244 h 325"/>
              <a:gd name="T10" fmla="*/ 109 w 441"/>
              <a:gd name="T11" fmla="*/ 53 h 325"/>
              <a:gd name="T12" fmla="*/ 404 w 441"/>
              <a:gd name="T13" fmla="*/ 263 h 325"/>
            </a:gdLst>
            <a:ahLst/>
            <a:cxnLst>
              <a:cxn ang="0">
                <a:pos x="T0" y="T1"/>
              </a:cxn>
              <a:cxn ang="0">
                <a:pos x="T2" y="T3"/>
              </a:cxn>
              <a:cxn ang="0">
                <a:pos x="T4" y="T5"/>
              </a:cxn>
              <a:cxn ang="0">
                <a:pos x="T6" y="T7"/>
              </a:cxn>
              <a:cxn ang="0">
                <a:pos x="T8" y="T9"/>
              </a:cxn>
              <a:cxn ang="0">
                <a:pos x="T10" y="T11"/>
              </a:cxn>
              <a:cxn ang="0">
                <a:pos x="T12" y="T13"/>
              </a:cxn>
            </a:cxnLst>
            <a:rect l="0" t="0" r="r" b="b"/>
            <a:pathLst>
              <a:path w="441" h="325">
                <a:moveTo>
                  <a:pt x="404" y="263"/>
                </a:moveTo>
                <a:cubicBezTo>
                  <a:pt x="322" y="325"/>
                  <a:pt x="221" y="320"/>
                  <a:pt x="164" y="220"/>
                </a:cubicBezTo>
                <a:cubicBezTo>
                  <a:pt x="123" y="144"/>
                  <a:pt x="82" y="76"/>
                  <a:pt x="0" y="29"/>
                </a:cubicBezTo>
                <a:cubicBezTo>
                  <a:pt x="126" y="0"/>
                  <a:pt x="241" y="8"/>
                  <a:pt x="338" y="79"/>
                </a:cubicBezTo>
                <a:cubicBezTo>
                  <a:pt x="338" y="79"/>
                  <a:pt x="441" y="140"/>
                  <a:pt x="415" y="244"/>
                </a:cubicBezTo>
                <a:cubicBezTo>
                  <a:pt x="334" y="154"/>
                  <a:pt x="226" y="93"/>
                  <a:pt x="109" y="53"/>
                </a:cubicBezTo>
                <a:cubicBezTo>
                  <a:pt x="244" y="109"/>
                  <a:pt x="334" y="176"/>
                  <a:pt x="404" y="26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2" name="Freeform 24"/>
          <p:cNvSpPr/>
          <p:nvPr/>
        </p:nvSpPr>
        <p:spPr bwMode="auto">
          <a:xfrm>
            <a:off x="6921186" y="2211707"/>
            <a:ext cx="2796319" cy="3775837"/>
          </a:xfrm>
          <a:custGeom>
            <a:avLst/>
            <a:gdLst>
              <a:gd name="T0" fmla="*/ 1317 w 1567"/>
              <a:gd name="T1" fmla="*/ 1087 h 2116"/>
              <a:gd name="T2" fmla="*/ 1512 w 1567"/>
              <a:gd name="T3" fmla="*/ 862 h 2116"/>
              <a:gd name="T4" fmla="*/ 1211 w 1567"/>
              <a:gd name="T5" fmla="*/ 1050 h 2116"/>
              <a:gd name="T6" fmla="*/ 1029 w 1567"/>
              <a:gd name="T7" fmla="*/ 1123 h 2116"/>
              <a:gd name="T8" fmla="*/ 1064 w 1567"/>
              <a:gd name="T9" fmla="*/ 1044 h 2116"/>
              <a:gd name="T10" fmla="*/ 1111 w 1567"/>
              <a:gd name="T11" fmla="*/ 909 h 2116"/>
              <a:gd name="T12" fmla="*/ 1567 w 1567"/>
              <a:gd name="T13" fmla="*/ 524 h 2116"/>
              <a:gd name="T14" fmla="*/ 1131 w 1567"/>
              <a:gd name="T15" fmla="*/ 761 h 2116"/>
              <a:gd name="T16" fmla="*/ 1114 w 1567"/>
              <a:gd name="T17" fmla="*/ 579 h 2116"/>
              <a:gd name="T18" fmla="*/ 1284 w 1567"/>
              <a:gd name="T19" fmla="*/ 266 h 2116"/>
              <a:gd name="T20" fmla="*/ 1087 w 1567"/>
              <a:gd name="T21" fmla="*/ 490 h 2116"/>
              <a:gd name="T22" fmla="*/ 987 w 1567"/>
              <a:gd name="T23" fmla="*/ 310 h 2116"/>
              <a:gd name="T24" fmla="*/ 1017 w 1567"/>
              <a:gd name="T25" fmla="*/ 937 h 2116"/>
              <a:gd name="T26" fmla="*/ 795 w 1567"/>
              <a:gd name="T27" fmla="*/ 509 h 2116"/>
              <a:gd name="T28" fmla="*/ 899 w 1567"/>
              <a:gd name="T29" fmla="*/ 1168 h 2116"/>
              <a:gd name="T30" fmla="*/ 820 w 1567"/>
              <a:gd name="T31" fmla="*/ 1358 h 2116"/>
              <a:gd name="T32" fmla="*/ 644 w 1567"/>
              <a:gd name="T33" fmla="*/ 942 h 2116"/>
              <a:gd name="T34" fmla="*/ 873 w 1567"/>
              <a:gd name="T35" fmla="*/ 0 h 2116"/>
              <a:gd name="T36" fmla="*/ 680 w 1567"/>
              <a:gd name="T37" fmla="*/ 282 h 2116"/>
              <a:gd name="T38" fmla="*/ 520 w 1567"/>
              <a:gd name="T39" fmla="*/ 22 h 2116"/>
              <a:gd name="T40" fmla="*/ 629 w 1567"/>
              <a:gd name="T41" fmla="*/ 396 h 2116"/>
              <a:gd name="T42" fmla="*/ 549 w 1567"/>
              <a:gd name="T43" fmla="*/ 886 h 2116"/>
              <a:gd name="T44" fmla="*/ 589 w 1567"/>
              <a:gd name="T45" fmla="*/ 1130 h 2116"/>
              <a:gd name="T46" fmla="*/ 407 w 1567"/>
              <a:gd name="T47" fmla="*/ 295 h 2116"/>
              <a:gd name="T48" fmla="*/ 382 w 1567"/>
              <a:gd name="T49" fmla="*/ 671 h 2116"/>
              <a:gd name="T50" fmla="*/ 0 w 1567"/>
              <a:gd name="T51" fmla="*/ 548 h 2116"/>
              <a:gd name="T52" fmla="*/ 389 w 1567"/>
              <a:gd name="T53" fmla="*/ 754 h 2116"/>
              <a:gd name="T54" fmla="*/ 479 w 1567"/>
              <a:gd name="T55" fmla="*/ 1122 h 2116"/>
              <a:gd name="T56" fmla="*/ 290 w 1567"/>
              <a:gd name="T57" fmla="*/ 1097 h 2116"/>
              <a:gd name="T58" fmla="*/ 72 w 1567"/>
              <a:gd name="T59" fmla="*/ 825 h 2116"/>
              <a:gd name="T60" fmla="*/ 226 w 1567"/>
              <a:gd name="T61" fmla="*/ 1109 h 2116"/>
              <a:gd name="T62" fmla="*/ 18 w 1567"/>
              <a:gd name="T63" fmla="*/ 1208 h 2116"/>
              <a:gd name="T64" fmla="*/ 538 w 1567"/>
              <a:gd name="T65" fmla="*/ 1241 h 2116"/>
              <a:gd name="T66" fmla="*/ 608 w 1567"/>
              <a:gd name="T67" fmla="*/ 1347 h 2116"/>
              <a:gd name="T68" fmla="*/ 890 w 1567"/>
              <a:gd name="T69" fmla="*/ 2115 h 2116"/>
              <a:gd name="T70" fmla="*/ 1166 w 1567"/>
              <a:gd name="T71" fmla="*/ 2116 h 2116"/>
              <a:gd name="T72" fmla="*/ 983 w 1567"/>
              <a:gd name="T73" fmla="*/ 1539 h 2116"/>
              <a:gd name="T74" fmla="*/ 961 w 1567"/>
              <a:gd name="T75" fmla="*/ 1354 h 2116"/>
              <a:gd name="T76" fmla="*/ 1231 w 1567"/>
              <a:gd name="T77" fmla="*/ 1112 h 2116"/>
              <a:gd name="T78" fmla="*/ 1233 w 1567"/>
              <a:gd name="T79" fmla="*/ 1112 h 2116"/>
              <a:gd name="T80" fmla="*/ 1534 w 1567"/>
              <a:gd name="T81" fmla="*/ 1290 h 2116"/>
              <a:gd name="T82" fmla="*/ 1317 w 1567"/>
              <a:gd name="T83" fmla="*/ 1087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7" h="2116">
                <a:moveTo>
                  <a:pt x="1317" y="1087"/>
                </a:moveTo>
                <a:cubicBezTo>
                  <a:pt x="1416" y="1050"/>
                  <a:pt x="1504" y="971"/>
                  <a:pt x="1512" y="862"/>
                </a:cubicBezTo>
                <a:cubicBezTo>
                  <a:pt x="1478" y="1038"/>
                  <a:pt x="1315" y="1034"/>
                  <a:pt x="1211" y="1050"/>
                </a:cubicBezTo>
                <a:cubicBezTo>
                  <a:pt x="1127" y="1062"/>
                  <a:pt x="1077" y="1082"/>
                  <a:pt x="1029" y="1123"/>
                </a:cubicBezTo>
                <a:cubicBezTo>
                  <a:pt x="1039" y="1099"/>
                  <a:pt x="1051" y="1072"/>
                  <a:pt x="1064" y="1044"/>
                </a:cubicBezTo>
                <a:cubicBezTo>
                  <a:pt x="1084" y="1001"/>
                  <a:pt x="1100" y="955"/>
                  <a:pt x="1111" y="909"/>
                </a:cubicBezTo>
                <a:cubicBezTo>
                  <a:pt x="1186" y="731"/>
                  <a:pt x="1324" y="527"/>
                  <a:pt x="1567" y="524"/>
                </a:cubicBezTo>
                <a:cubicBezTo>
                  <a:pt x="1423" y="513"/>
                  <a:pt x="1253" y="617"/>
                  <a:pt x="1131" y="761"/>
                </a:cubicBezTo>
                <a:cubicBezTo>
                  <a:pt x="1133" y="701"/>
                  <a:pt x="1128" y="640"/>
                  <a:pt x="1114" y="579"/>
                </a:cubicBezTo>
                <a:cubicBezTo>
                  <a:pt x="1110" y="465"/>
                  <a:pt x="1145" y="339"/>
                  <a:pt x="1284" y="266"/>
                </a:cubicBezTo>
                <a:cubicBezTo>
                  <a:pt x="1198" y="305"/>
                  <a:pt x="1120" y="381"/>
                  <a:pt x="1087" y="490"/>
                </a:cubicBezTo>
                <a:cubicBezTo>
                  <a:pt x="1063" y="428"/>
                  <a:pt x="1030" y="368"/>
                  <a:pt x="987" y="310"/>
                </a:cubicBezTo>
                <a:cubicBezTo>
                  <a:pt x="1142" y="559"/>
                  <a:pt x="1095" y="764"/>
                  <a:pt x="1017" y="937"/>
                </a:cubicBezTo>
                <a:cubicBezTo>
                  <a:pt x="1010" y="754"/>
                  <a:pt x="917" y="601"/>
                  <a:pt x="795" y="509"/>
                </a:cubicBezTo>
                <a:cubicBezTo>
                  <a:pt x="986" y="704"/>
                  <a:pt x="971" y="980"/>
                  <a:pt x="899" y="1168"/>
                </a:cubicBezTo>
                <a:cubicBezTo>
                  <a:pt x="858" y="1245"/>
                  <a:pt x="831" y="1297"/>
                  <a:pt x="820" y="1358"/>
                </a:cubicBezTo>
                <a:cubicBezTo>
                  <a:pt x="739" y="1210"/>
                  <a:pt x="668" y="1046"/>
                  <a:pt x="644" y="942"/>
                </a:cubicBezTo>
                <a:cubicBezTo>
                  <a:pt x="590" y="708"/>
                  <a:pt x="609" y="334"/>
                  <a:pt x="873" y="0"/>
                </a:cubicBezTo>
                <a:cubicBezTo>
                  <a:pt x="805" y="76"/>
                  <a:pt x="736" y="174"/>
                  <a:pt x="680" y="282"/>
                </a:cubicBezTo>
                <a:cubicBezTo>
                  <a:pt x="666" y="167"/>
                  <a:pt x="601" y="75"/>
                  <a:pt x="520" y="22"/>
                </a:cubicBezTo>
                <a:cubicBezTo>
                  <a:pt x="659" y="127"/>
                  <a:pt x="661" y="276"/>
                  <a:pt x="629" y="396"/>
                </a:cubicBezTo>
                <a:cubicBezTo>
                  <a:pt x="567" y="550"/>
                  <a:pt x="531" y="720"/>
                  <a:pt x="549" y="886"/>
                </a:cubicBezTo>
                <a:cubicBezTo>
                  <a:pt x="553" y="926"/>
                  <a:pt x="566" y="1049"/>
                  <a:pt x="589" y="1130"/>
                </a:cubicBezTo>
                <a:cubicBezTo>
                  <a:pt x="449" y="940"/>
                  <a:pt x="359" y="660"/>
                  <a:pt x="407" y="295"/>
                </a:cubicBezTo>
                <a:cubicBezTo>
                  <a:pt x="383" y="407"/>
                  <a:pt x="375" y="535"/>
                  <a:pt x="382" y="671"/>
                </a:cubicBezTo>
                <a:cubicBezTo>
                  <a:pt x="273" y="554"/>
                  <a:pt x="124" y="521"/>
                  <a:pt x="0" y="548"/>
                </a:cubicBezTo>
                <a:cubicBezTo>
                  <a:pt x="204" y="520"/>
                  <a:pt x="330" y="635"/>
                  <a:pt x="389" y="754"/>
                </a:cubicBezTo>
                <a:cubicBezTo>
                  <a:pt x="405" y="880"/>
                  <a:pt x="431" y="1004"/>
                  <a:pt x="479" y="1122"/>
                </a:cubicBezTo>
                <a:cubicBezTo>
                  <a:pt x="416" y="1100"/>
                  <a:pt x="352" y="1093"/>
                  <a:pt x="290" y="1097"/>
                </a:cubicBezTo>
                <a:cubicBezTo>
                  <a:pt x="187" y="1057"/>
                  <a:pt x="87" y="977"/>
                  <a:pt x="72" y="825"/>
                </a:cubicBezTo>
                <a:cubicBezTo>
                  <a:pt x="75" y="926"/>
                  <a:pt x="126" y="1037"/>
                  <a:pt x="226" y="1109"/>
                </a:cubicBezTo>
                <a:cubicBezTo>
                  <a:pt x="150" y="1126"/>
                  <a:pt x="78" y="1159"/>
                  <a:pt x="18" y="1208"/>
                </a:cubicBezTo>
                <a:cubicBezTo>
                  <a:pt x="255" y="1128"/>
                  <a:pt x="417" y="1158"/>
                  <a:pt x="538" y="1241"/>
                </a:cubicBezTo>
                <a:cubicBezTo>
                  <a:pt x="559" y="1276"/>
                  <a:pt x="582" y="1314"/>
                  <a:pt x="608" y="1347"/>
                </a:cubicBezTo>
                <a:cubicBezTo>
                  <a:pt x="818" y="1627"/>
                  <a:pt x="936" y="1846"/>
                  <a:pt x="890" y="2115"/>
                </a:cubicBezTo>
                <a:cubicBezTo>
                  <a:pt x="1166" y="2116"/>
                  <a:pt x="1166" y="2116"/>
                  <a:pt x="1166" y="2116"/>
                </a:cubicBezTo>
                <a:cubicBezTo>
                  <a:pt x="1176" y="1919"/>
                  <a:pt x="1116" y="1721"/>
                  <a:pt x="983" y="1539"/>
                </a:cubicBezTo>
                <a:cubicBezTo>
                  <a:pt x="963" y="1471"/>
                  <a:pt x="955" y="1413"/>
                  <a:pt x="961" y="1354"/>
                </a:cubicBezTo>
                <a:cubicBezTo>
                  <a:pt x="1010" y="1233"/>
                  <a:pt x="1076" y="1141"/>
                  <a:pt x="1231" y="1112"/>
                </a:cubicBezTo>
                <a:cubicBezTo>
                  <a:pt x="1233" y="1112"/>
                  <a:pt x="1233" y="1112"/>
                  <a:pt x="1233" y="1112"/>
                </a:cubicBezTo>
                <a:cubicBezTo>
                  <a:pt x="1343" y="1115"/>
                  <a:pt x="1465" y="1152"/>
                  <a:pt x="1534" y="1290"/>
                </a:cubicBezTo>
                <a:cubicBezTo>
                  <a:pt x="1499" y="1204"/>
                  <a:pt x="1423" y="1125"/>
                  <a:pt x="1317" y="1087"/>
                </a:cubicBezTo>
                <a:close/>
              </a:path>
            </a:pathLst>
          </a:custGeom>
          <a:solidFill>
            <a:schemeClr val="accent6"/>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3" name="Freeform 25"/>
          <p:cNvSpPr/>
          <p:nvPr/>
        </p:nvSpPr>
        <p:spPr bwMode="auto">
          <a:xfrm>
            <a:off x="7522411" y="2425101"/>
            <a:ext cx="252127" cy="414443"/>
          </a:xfrm>
          <a:custGeom>
            <a:avLst/>
            <a:gdLst>
              <a:gd name="T0" fmla="*/ 55 w 141"/>
              <a:gd name="T1" fmla="*/ 228 h 232"/>
              <a:gd name="T2" fmla="*/ 17 w 141"/>
              <a:gd name="T3" fmla="*/ 142 h 232"/>
              <a:gd name="T4" fmla="*/ 26 w 141"/>
              <a:gd name="T5" fmla="*/ 0 h 232"/>
              <a:gd name="T6" fmla="*/ 137 w 141"/>
              <a:gd name="T7" fmla="*/ 158 h 232"/>
              <a:gd name="T8" fmla="*/ 69 w 141"/>
              <a:gd name="T9" fmla="*/ 228 h 232"/>
              <a:gd name="T10" fmla="*/ 51 w 141"/>
              <a:gd name="T11" fmla="*/ 43 h 232"/>
              <a:gd name="T12" fmla="*/ 55 w 141"/>
              <a:gd name="T13" fmla="*/ 228 h 232"/>
            </a:gdLst>
            <a:ahLst/>
            <a:cxnLst>
              <a:cxn ang="0">
                <a:pos x="T0" y="T1"/>
              </a:cxn>
              <a:cxn ang="0">
                <a:pos x="T2" y="T3"/>
              </a:cxn>
              <a:cxn ang="0">
                <a:pos x="T4" y="T5"/>
              </a:cxn>
              <a:cxn ang="0">
                <a:pos x="T6" y="T7"/>
              </a:cxn>
              <a:cxn ang="0">
                <a:pos x="T8" y="T9"/>
              </a:cxn>
              <a:cxn ang="0">
                <a:pos x="T10" y="T11"/>
              </a:cxn>
              <a:cxn ang="0">
                <a:pos x="T12" y="T13"/>
              </a:cxn>
            </a:cxnLst>
            <a:rect l="0" t="0" r="r" b="b"/>
            <a:pathLst>
              <a:path w="141" h="232">
                <a:moveTo>
                  <a:pt x="55" y="228"/>
                </a:moveTo>
                <a:cubicBezTo>
                  <a:pt x="16" y="208"/>
                  <a:pt x="0" y="173"/>
                  <a:pt x="17" y="142"/>
                </a:cubicBezTo>
                <a:cubicBezTo>
                  <a:pt x="37" y="97"/>
                  <a:pt x="38" y="48"/>
                  <a:pt x="26" y="0"/>
                </a:cubicBezTo>
                <a:cubicBezTo>
                  <a:pt x="76" y="39"/>
                  <a:pt x="131" y="85"/>
                  <a:pt x="137" y="158"/>
                </a:cubicBezTo>
                <a:cubicBezTo>
                  <a:pt x="141" y="206"/>
                  <a:pt x="122" y="232"/>
                  <a:pt x="69" y="228"/>
                </a:cubicBezTo>
                <a:cubicBezTo>
                  <a:pt x="75" y="175"/>
                  <a:pt x="74" y="108"/>
                  <a:pt x="51" y="43"/>
                </a:cubicBezTo>
                <a:cubicBezTo>
                  <a:pt x="74" y="116"/>
                  <a:pt x="70" y="172"/>
                  <a:pt x="55" y="228"/>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4" name="Freeform 26"/>
          <p:cNvSpPr/>
          <p:nvPr/>
        </p:nvSpPr>
        <p:spPr bwMode="auto">
          <a:xfrm>
            <a:off x="6214171" y="2992975"/>
            <a:ext cx="846301" cy="537895"/>
          </a:xfrm>
          <a:custGeom>
            <a:avLst/>
            <a:gdLst>
              <a:gd name="T0" fmla="*/ 474 w 474"/>
              <a:gd name="T1" fmla="*/ 114 h 302"/>
              <a:gd name="T2" fmla="*/ 270 w 474"/>
              <a:gd name="T3" fmla="*/ 278 h 302"/>
              <a:gd name="T4" fmla="*/ 0 w 474"/>
              <a:gd name="T5" fmla="*/ 277 h 302"/>
              <a:gd name="T6" fmla="*/ 278 w 474"/>
              <a:gd name="T7" fmla="*/ 38 h 302"/>
              <a:gd name="T8" fmla="*/ 466 w 474"/>
              <a:gd name="T9" fmla="*/ 93 h 302"/>
              <a:gd name="T10" fmla="*/ 97 w 474"/>
              <a:gd name="T11" fmla="*/ 205 h 302"/>
              <a:gd name="T12" fmla="*/ 474 w 474"/>
              <a:gd name="T13" fmla="*/ 114 h 302"/>
            </a:gdLst>
            <a:ahLst/>
            <a:cxnLst>
              <a:cxn ang="0">
                <a:pos x="T0" y="T1"/>
              </a:cxn>
              <a:cxn ang="0">
                <a:pos x="T2" y="T3"/>
              </a:cxn>
              <a:cxn ang="0">
                <a:pos x="T4" y="T5"/>
              </a:cxn>
              <a:cxn ang="0">
                <a:pos x="T6" y="T7"/>
              </a:cxn>
              <a:cxn ang="0">
                <a:pos x="T8" y="T9"/>
              </a:cxn>
              <a:cxn ang="0">
                <a:pos x="T10" y="T11"/>
              </a:cxn>
              <a:cxn ang="0">
                <a:pos x="T12" y="T13"/>
              </a:cxn>
            </a:cxnLst>
            <a:rect l="0" t="0" r="r" b="b"/>
            <a:pathLst>
              <a:path w="474" h="302">
                <a:moveTo>
                  <a:pt x="474" y="114"/>
                </a:moveTo>
                <a:cubicBezTo>
                  <a:pt x="466" y="226"/>
                  <a:pt x="392" y="302"/>
                  <a:pt x="270" y="278"/>
                </a:cubicBezTo>
                <a:cubicBezTo>
                  <a:pt x="179" y="260"/>
                  <a:pt x="94" y="245"/>
                  <a:pt x="0" y="277"/>
                </a:cubicBezTo>
                <a:cubicBezTo>
                  <a:pt x="64" y="156"/>
                  <a:pt x="154" y="67"/>
                  <a:pt x="278" y="38"/>
                </a:cubicBezTo>
                <a:cubicBezTo>
                  <a:pt x="278" y="38"/>
                  <a:pt x="399" y="0"/>
                  <a:pt x="466" y="93"/>
                </a:cubicBezTo>
                <a:cubicBezTo>
                  <a:pt x="335" y="95"/>
                  <a:pt x="208" y="140"/>
                  <a:pt x="97" y="205"/>
                </a:cubicBezTo>
                <a:cubicBezTo>
                  <a:pt x="235" y="136"/>
                  <a:pt x="353" y="111"/>
                  <a:pt x="474" y="114"/>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5" name="Freeform 27"/>
          <p:cNvSpPr/>
          <p:nvPr/>
        </p:nvSpPr>
        <p:spPr bwMode="auto">
          <a:xfrm>
            <a:off x="6924711" y="3395071"/>
            <a:ext cx="238023" cy="373880"/>
          </a:xfrm>
          <a:custGeom>
            <a:avLst/>
            <a:gdLst>
              <a:gd name="T0" fmla="*/ 82 w 134"/>
              <a:gd name="T1" fmla="*/ 210 h 210"/>
              <a:gd name="T2" fmla="*/ 124 w 134"/>
              <a:gd name="T3" fmla="*/ 133 h 210"/>
              <a:gd name="T4" fmla="*/ 132 w 134"/>
              <a:gd name="T5" fmla="*/ 0 h 210"/>
              <a:gd name="T6" fmla="*/ 9 w 134"/>
              <a:gd name="T7" fmla="*/ 134 h 210"/>
              <a:gd name="T8" fmla="*/ 74 w 134"/>
              <a:gd name="T9" fmla="*/ 210 h 210"/>
              <a:gd name="T10" fmla="*/ 102 w 134"/>
              <a:gd name="T11" fmla="*/ 37 h 210"/>
              <a:gd name="T12" fmla="*/ 82 w 134"/>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134" h="210">
                <a:moveTo>
                  <a:pt x="82" y="210"/>
                </a:moveTo>
                <a:cubicBezTo>
                  <a:pt x="122" y="198"/>
                  <a:pt x="134" y="166"/>
                  <a:pt x="124" y="133"/>
                </a:cubicBezTo>
                <a:cubicBezTo>
                  <a:pt x="111" y="88"/>
                  <a:pt x="115" y="45"/>
                  <a:pt x="132" y="0"/>
                </a:cubicBezTo>
                <a:cubicBezTo>
                  <a:pt x="81" y="31"/>
                  <a:pt x="24" y="67"/>
                  <a:pt x="9" y="134"/>
                </a:cubicBezTo>
                <a:cubicBezTo>
                  <a:pt x="0" y="179"/>
                  <a:pt x="21" y="206"/>
                  <a:pt x="74" y="210"/>
                </a:cubicBezTo>
                <a:cubicBezTo>
                  <a:pt x="56" y="151"/>
                  <a:pt x="71" y="89"/>
                  <a:pt x="102" y="37"/>
                </a:cubicBezTo>
                <a:cubicBezTo>
                  <a:pt x="71" y="103"/>
                  <a:pt x="67" y="156"/>
                  <a:pt x="82" y="210"/>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6" name="Freeform 28"/>
          <p:cNvSpPr/>
          <p:nvPr/>
        </p:nvSpPr>
        <p:spPr bwMode="auto">
          <a:xfrm>
            <a:off x="6413405" y="4167521"/>
            <a:ext cx="673515" cy="901192"/>
          </a:xfrm>
          <a:custGeom>
            <a:avLst/>
            <a:gdLst>
              <a:gd name="T0" fmla="*/ 345 w 377"/>
              <a:gd name="T1" fmla="*/ 105 h 505"/>
              <a:gd name="T2" fmla="*/ 268 w 377"/>
              <a:gd name="T3" fmla="*/ 291 h 505"/>
              <a:gd name="T4" fmla="*/ 44 w 377"/>
              <a:gd name="T5" fmla="*/ 505 h 505"/>
              <a:gd name="T6" fmla="*/ 99 w 377"/>
              <a:gd name="T7" fmla="*/ 84 h 505"/>
              <a:gd name="T8" fmla="*/ 329 w 377"/>
              <a:gd name="T9" fmla="*/ 84 h 505"/>
              <a:gd name="T10" fmla="*/ 68 w 377"/>
              <a:gd name="T11" fmla="*/ 393 h 505"/>
              <a:gd name="T12" fmla="*/ 345 w 377"/>
              <a:gd name="T13" fmla="*/ 105 h 505"/>
            </a:gdLst>
            <a:ahLst/>
            <a:cxnLst>
              <a:cxn ang="0">
                <a:pos x="T0" y="T1"/>
              </a:cxn>
              <a:cxn ang="0">
                <a:pos x="T2" y="T3"/>
              </a:cxn>
              <a:cxn ang="0">
                <a:pos x="T4" y="T5"/>
              </a:cxn>
              <a:cxn ang="0">
                <a:pos x="T6" y="T7"/>
              </a:cxn>
              <a:cxn ang="0">
                <a:pos x="T8" y="T9"/>
              </a:cxn>
              <a:cxn ang="0">
                <a:pos x="T10" y="T11"/>
              </a:cxn>
              <a:cxn ang="0">
                <a:pos x="T12" y="T13"/>
              </a:cxn>
            </a:cxnLst>
            <a:rect l="0" t="0" r="r" b="b"/>
            <a:pathLst>
              <a:path w="377" h="505">
                <a:moveTo>
                  <a:pt x="345" y="105"/>
                </a:moveTo>
                <a:cubicBezTo>
                  <a:pt x="377" y="194"/>
                  <a:pt x="341" y="258"/>
                  <a:pt x="268" y="291"/>
                </a:cubicBezTo>
                <a:cubicBezTo>
                  <a:pt x="171" y="334"/>
                  <a:pt x="97" y="407"/>
                  <a:pt x="44" y="505"/>
                </a:cubicBezTo>
                <a:cubicBezTo>
                  <a:pt x="21" y="365"/>
                  <a:pt x="0" y="210"/>
                  <a:pt x="99" y="84"/>
                </a:cubicBezTo>
                <a:cubicBezTo>
                  <a:pt x="165" y="0"/>
                  <a:pt x="245" y="1"/>
                  <a:pt x="329" y="84"/>
                </a:cubicBezTo>
                <a:cubicBezTo>
                  <a:pt x="199" y="142"/>
                  <a:pt x="114" y="261"/>
                  <a:pt x="68" y="393"/>
                </a:cubicBezTo>
                <a:cubicBezTo>
                  <a:pt x="133" y="240"/>
                  <a:pt x="223" y="153"/>
                  <a:pt x="345" y="105"/>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7" name="Freeform 29"/>
          <p:cNvSpPr/>
          <p:nvPr/>
        </p:nvSpPr>
        <p:spPr bwMode="auto">
          <a:xfrm>
            <a:off x="8146556" y="3007084"/>
            <a:ext cx="264469" cy="202813"/>
          </a:xfrm>
          <a:custGeom>
            <a:avLst/>
            <a:gdLst>
              <a:gd name="T0" fmla="*/ 131 w 148"/>
              <a:gd name="T1" fmla="*/ 93 h 114"/>
              <a:gd name="T2" fmla="*/ 52 w 148"/>
              <a:gd name="T3" fmla="*/ 75 h 114"/>
              <a:gd name="T4" fmla="*/ 0 w 148"/>
              <a:gd name="T5" fmla="*/ 10 h 114"/>
              <a:gd name="T6" fmla="*/ 111 w 148"/>
              <a:gd name="T7" fmla="*/ 31 h 114"/>
              <a:gd name="T8" fmla="*/ 137 w 148"/>
              <a:gd name="T9" fmla="*/ 85 h 114"/>
              <a:gd name="T10" fmla="*/ 37 w 148"/>
              <a:gd name="T11" fmla="*/ 19 h 114"/>
              <a:gd name="T12" fmla="*/ 131 w 148"/>
              <a:gd name="T13" fmla="*/ 93 h 114"/>
            </a:gdLst>
            <a:ahLst/>
            <a:cxnLst>
              <a:cxn ang="0">
                <a:pos x="T0" y="T1"/>
              </a:cxn>
              <a:cxn ang="0">
                <a:pos x="T2" y="T3"/>
              </a:cxn>
              <a:cxn ang="0">
                <a:pos x="T4" y="T5"/>
              </a:cxn>
              <a:cxn ang="0">
                <a:pos x="T6" y="T7"/>
              </a:cxn>
              <a:cxn ang="0">
                <a:pos x="T8" y="T9"/>
              </a:cxn>
              <a:cxn ang="0">
                <a:pos x="T10" y="T11"/>
              </a:cxn>
              <a:cxn ang="0">
                <a:pos x="T12" y="T13"/>
              </a:cxn>
            </a:cxnLst>
            <a:rect l="0" t="0" r="r" b="b"/>
            <a:pathLst>
              <a:path w="148" h="114">
                <a:moveTo>
                  <a:pt x="131" y="93"/>
                </a:moveTo>
                <a:cubicBezTo>
                  <a:pt x="101" y="114"/>
                  <a:pt x="70" y="110"/>
                  <a:pt x="52" y="75"/>
                </a:cubicBezTo>
                <a:cubicBezTo>
                  <a:pt x="39" y="51"/>
                  <a:pt x="26" y="27"/>
                  <a:pt x="0" y="10"/>
                </a:cubicBezTo>
                <a:cubicBezTo>
                  <a:pt x="43" y="0"/>
                  <a:pt x="80" y="6"/>
                  <a:pt x="111" y="31"/>
                </a:cubicBezTo>
                <a:cubicBezTo>
                  <a:pt x="111" y="31"/>
                  <a:pt x="148" y="51"/>
                  <a:pt x="137" y="85"/>
                </a:cubicBezTo>
                <a:cubicBezTo>
                  <a:pt x="111" y="58"/>
                  <a:pt x="74" y="33"/>
                  <a:pt x="37" y="19"/>
                </a:cubicBezTo>
                <a:cubicBezTo>
                  <a:pt x="79" y="41"/>
                  <a:pt x="108" y="63"/>
                  <a:pt x="131" y="93"/>
                </a:cubicBezTo>
                <a:close/>
              </a:path>
            </a:pathLst>
          </a:custGeom>
          <a:solidFill>
            <a:schemeClr val="accent3"/>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8" name="Freeform 30"/>
          <p:cNvSpPr/>
          <p:nvPr/>
        </p:nvSpPr>
        <p:spPr bwMode="auto">
          <a:xfrm>
            <a:off x="8317581" y="2537970"/>
            <a:ext cx="479571" cy="335081"/>
          </a:xfrm>
          <a:custGeom>
            <a:avLst/>
            <a:gdLst>
              <a:gd name="T0" fmla="*/ 221 w 268"/>
              <a:gd name="T1" fmla="*/ 165 h 188"/>
              <a:gd name="T2" fmla="*/ 123 w 268"/>
              <a:gd name="T3" fmla="*/ 142 h 188"/>
              <a:gd name="T4" fmla="*/ 0 w 268"/>
              <a:gd name="T5" fmla="*/ 43 h 188"/>
              <a:gd name="T6" fmla="*/ 213 w 268"/>
              <a:gd name="T7" fmla="*/ 42 h 188"/>
              <a:gd name="T8" fmla="*/ 230 w 268"/>
              <a:gd name="T9" fmla="*/ 157 h 188"/>
              <a:gd name="T10" fmla="*/ 56 w 268"/>
              <a:gd name="T11" fmla="*/ 47 h 188"/>
              <a:gd name="T12" fmla="*/ 221 w 268"/>
              <a:gd name="T13" fmla="*/ 165 h 188"/>
            </a:gdLst>
            <a:ahLst/>
            <a:cxnLst>
              <a:cxn ang="0">
                <a:pos x="T0" y="T1"/>
              </a:cxn>
              <a:cxn ang="0">
                <a:pos x="T2" y="T3"/>
              </a:cxn>
              <a:cxn ang="0">
                <a:pos x="T4" y="T5"/>
              </a:cxn>
              <a:cxn ang="0">
                <a:pos x="T6" y="T7"/>
              </a:cxn>
              <a:cxn ang="0">
                <a:pos x="T8" y="T9"/>
              </a:cxn>
              <a:cxn ang="0">
                <a:pos x="T10" y="T11"/>
              </a:cxn>
              <a:cxn ang="0">
                <a:pos x="T12" y="T13"/>
              </a:cxn>
            </a:cxnLst>
            <a:rect l="0" t="0" r="r" b="b"/>
            <a:pathLst>
              <a:path w="268" h="188">
                <a:moveTo>
                  <a:pt x="221" y="165"/>
                </a:moveTo>
                <a:cubicBezTo>
                  <a:pt x="181" y="188"/>
                  <a:pt x="144" y="174"/>
                  <a:pt x="123" y="142"/>
                </a:cubicBezTo>
                <a:cubicBezTo>
                  <a:pt x="95" y="96"/>
                  <a:pt x="53" y="62"/>
                  <a:pt x="0" y="43"/>
                </a:cubicBezTo>
                <a:cubicBezTo>
                  <a:pt x="67" y="20"/>
                  <a:pt x="145" y="0"/>
                  <a:pt x="213" y="42"/>
                </a:cubicBezTo>
                <a:cubicBezTo>
                  <a:pt x="261" y="67"/>
                  <a:pt x="268" y="110"/>
                  <a:pt x="230" y="157"/>
                </a:cubicBezTo>
                <a:cubicBezTo>
                  <a:pt x="191" y="95"/>
                  <a:pt x="127" y="61"/>
                  <a:pt x="56" y="47"/>
                </a:cubicBezTo>
                <a:cubicBezTo>
                  <a:pt x="138" y="70"/>
                  <a:pt x="188" y="108"/>
                  <a:pt x="221" y="165"/>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19" name="Freeform 31"/>
          <p:cNvSpPr/>
          <p:nvPr/>
        </p:nvSpPr>
        <p:spPr bwMode="auto">
          <a:xfrm>
            <a:off x="9110987" y="2437446"/>
            <a:ext cx="666463" cy="456769"/>
          </a:xfrm>
          <a:custGeom>
            <a:avLst/>
            <a:gdLst>
              <a:gd name="T0" fmla="*/ 8 w 374"/>
              <a:gd name="T1" fmla="*/ 178 h 256"/>
              <a:gd name="T2" fmla="*/ 209 w 374"/>
              <a:gd name="T3" fmla="*/ 185 h 256"/>
              <a:gd name="T4" fmla="*/ 374 w 374"/>
              <a:gd name="T5" fmla="*/ 58 h 256"/>
              <a:gd name="T6" fmla="*/ 91 w 374"/>
              <a:gd name="T7" fmla="*/ 41 h 256"/>
              <a:gd name="T8" fmla="*/ 1 w 374"/>
              <a:gd name="T9" fmla="*/ 162 h 256"/>
              <a:gd name="T10" fmla="*/ 284 w 374"/>
              <a:gd name="T11" fmla="*/ 59 h 256"/>
              <a:gd name="T12" fmla="*/ 8 w 374"/>
              <a:gd name="T13" fmla="*/ 178 h 256"/>
            </a:gdLst>
            <a:ahLst/>
            <a:cxnLst>
              <a:cxn ang="0">
                <a:pos x="T0" y="T1"/>
              </a:cxn>
              <a:cxn ang="0">
                <a:pos x="T2" y="T3"/>
              </a:cxn>
              <a:cxn ang="0">
                <a:pos x="T4" y="T5"/>
              </a:cxn>
              <a:cxn ang="0">
                <a:pos x="T6" y="T7"/>
              </a:cxn>
              <a:cxn ang="0">
                <a:pos x="T8" y="T9"/>
              </a:cxn>
              <a:cxn ang="0">
                <a:pos x="T10" y="T11"/>
              </a:cxn>
              <a:cxn ang="0">
                <a:pos x="T12" y="T13"/>
              </a:cxn>
            </a:cxnLst>
            <a:rect l="0" t="0" r="r" b="b"/>
            <a:pathLst>
              <a:path w="374" h="256">
                <a:moveTo>
                  <a:pt x="8" y="178"/>
                </a:moveTo>
                <a:cubicBezTo>
                  <a:pt x="66" y="246"/>
                  <a:pt x="148" y="256"/>
                  <a:pt x="209" y="185"/>
                </a:cubicBezTo>
                <a:cubicBezTo>
                  <a:pt x="255" y="130"/>
                  <a:pt x="302" y="80"/>
                  <a:pt x="374" y="58"/>
                </a:cubicBezTo>
                <a:cubicBezTo>
                  <a:pt x="279" y="13"/>
                  <a:pt x="183" y="0"/>
                  <a:pt x="91" y="41"/>
                </a:cubicBezTo>
                <a:cubicBezTo>
                  <a:pt x="91" y="41"/>
                  <a:pt x="0" y="74"/>
                  <a:pt x="1" y="162"/>
                </a:cubicBezTo>
                <a:cubicBezTo>
                  <a:pt x="85" y="102"/>
                  <a:pt x="182" y="70"/>
                  <a:pt x="284" y="59"/>
                </a:cubicBezTo>
                <a:cubicBezTo>
                  <a:pt x="163" y="80"/>
                  <a:pt x="79" y="121"/>
                  <a:pt x="8" y="178"/>
                </a:cubicBezTo>
                <a:close/>
              </a:path>
            </a:pathLst>
          </a:custGeom>
          <a:solidFill>
            <a:schemeClr val="accent4"/>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0" name="Freeform 32"/>
          <p:cNvSpPr/>
          <p:nvPr/>
        </p:nvSpPr>
        <p:spPr bwMode="auto">
          <a:xfrm>
            <a:off x="9521797" y="2952412"/>
            <a:ext cx="930931" cy="555531"/>
          </a:xfrm>
          <a:custGeom>
            <a:avLst/>
            <a:gdLst>
              <a:gd name="T0" fmla="*/ 0 w 522"/>
              <a:gd name="T1" fmla="*/ 133 h 312"/>
              <a:gd name="T2" fmla="*/ 246 w 522"/>
              <a:gd name="T3" fmla="*/ 259 h 312"/>
              <a:gd name="T4" fmla="*/ 522 w 522"/>
              <a:gd name="T5" fmla="*/ 201 h 312"/>
              <a:gd name="T6" fmla="*/ 185 w 522"/>
              <a:gd name="T7" fmla="*/ 11 h 312"/>
              <a:gd name="T8" fmla="*/ 3 w 522"/>
              <a:gd name="T9" fmla="*/ 109 h 312"/>
              <a:gd name="T10" fmla="*/ 409 w 522"/>
              <a:gd name="T11" fmla="*/ 147 h 312"/>
              <a:gd name="T12" fmla="*/ 0 w 522"/>
              <a:gd name="T13" fmla="*/ 133 h 312"/>
            </a:gdLst>
            <a:ahLst/>
            <a:cxnLst>
              <a:cxn ang="0">
                <a:pos x="T0" y="T1"/>
              </a:cxn>
              <a:cxn ang="0">
                <a:pos x="T2" y="T3"/>
              </a:cxn>
              <a:cxn ang="0">
                <a:pos x="T4" y="T5"/>
              </a:cxn>
              <a:cxn ang="0">
                <a:pos x="T6" y="T7"/>
              </a:cxn>
              <a:cxn ang="0">
                <a:pos x="T8" y="T9"/>
              </a:cxn>
              <a:cxn ang="0">
                <a:pos x="T10" y="T11"/>
              </a:cxn>
              <a:cxn ang="0">
                <a:pos x="T12" y="T13"/>
              </a:cxn>
            </a:cxnLst>
            <a:rect l="0" t="0" r="r" b="b"/>
            <a:pathLst>
              <a:path w="522" h="312">
                <a:moveTo>
                  <a:pt x="0" y="133"/>
                </a:moveTo>
                <a:cubicBezTo>
                  <a:pt x="30" y="249"/>
                  <a:pt x="124" y="312"/>
                  <a:pt x="246" y="259"/>
                </a:cubicBezTo>
                <a:cubicBezTo>
                  <a:pt x="332" y="221"/>
                  <a:pt x="419" y="188"/>
                  <a:pt x="522" y="201"/>
                </a:cubicBezTo>
                <a:cubicBezTo>
                  <a:pt x="431" y="89"/>
                  <a:pt x="321" y="17"/>
                  <a:pt x="185" y="11"/>
                </a:cubicBezTo>
                <a:cubicBezTo>
                  <a:pt x="185" y="11"/>
                  <a:pt x="51" y="0"/>
                  <a:pt x="3" y="109"/>
                </a:cubicBezTo>
                <a:cubicBezTo>
                  <a:pt x="137" y="85"/>
                  <a:pt x="279" y="104"/>
                  <a:pt x="409" y="147"/>
                </a:cubicBezTo>
                <a:cubicBezTo>
                  <a:pt x="249" y="106"/>
                  <a:pt x="124" y="106"/>
                  <a:pt x="0" y="133"/>
                </a:cubicBezTo>
                <a:close/>
              </a:path>
            </a:pathLst>
          </a:custGeom>
          <a:solidFill>
            <a:schemeClr val="accent2"/>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1" name="Freeform 33"/>
          <p:cNvSpPr/>
          <p:nvPr/>
        </p:nvSpPr>
        <p:spPr bwMode="auto">
          <a:xfrm>
            <a:off x="9537663" y="3532631"/>
            <a:ext cx="162208" cy="239848"/>
          </a:xfrm>
          <a:custGeom>
            <a:avLst/>
            <a:gdLst>
              <a:gd name="T0" fmla="*/ 40 w 91"/>
              <a:gd name="T1" fmla="*/ 134 h 134"/>
              <a:gd name="T2" fmla="*/ 9 w 91"/>
              <a:gd name="T3" fmla="*/ 85 h 134"/>
              <a:gd name="T4" fmla="*/ 0 w 91"/>
              <a:gd name="T5" fmla="*/ 0 h 134"/>
              <a:gd name="T6" fmla="*/ 84 w 91"/>
              <a:gd name="T7" fmla="*/ 82 h 134"/>
              <a:gd name="T8" fmla="*/ 45 w 91"/>
              <a:gd name="T9" fmla="*/ 132 h 134"/>
              <a:gd name="T10" fmla="*/ 21 w 91"/>
              <a:gd name="T11" fmla="*/ 24 h 134"/>
              <a:gd name="T12" fmla="*/ 40 w 9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91" h="134">
                <a:moveTo>
                  <a:pt x="40" y="134"/>
                </a:moveTo>
                <a:cubicBezTo>
                  <a:pt x="16" y="126"/>
                  <a:pt x="6" y="107"/>
                  <a:pt x="9" y="85"/>
                </a:cubicBezTo>
                <a:cubicBezTo>
                  <a:pt x="18" y="56"/>
                  <a:pt x="13" y="27"/>
                  <a:pt x="0" y="0"/>
                </a:cubicBezTo>
                <a:cubicBezTo>
                  <a:pt x="34" y="16"/>
                  <a:pt x="71" y="39"/>
                  <a:pt x="84" y="82"/>
                </a:cubicBezTo>
                <a:cubicBezTo>
                  <a:pt x="91" y="109"/>
                  <a:pt x="80" y="127"/>
                  <a:pt x="45" y="132"/>
                </a:cubicBezTo>
                <a:cubicBezTo>
                  <a:pt x="54" y="94"/>
                  <a:pt x="42" y="57"/>
                  <a:pt x="21" y="24"/>
                </a:cubicBezTo>
                <a:cubicBezTo>
                  <a:pt x="44" y="65"/>
                  <a:pt x="49" y="97"/>
                  <a:pt x="40" y="134"/>
                </a:cubicBezTo>
                <a:close/>
              </a:path>
            </a:pathLst>
          </a:custGeom>
          <a:solidFill>
            <a:schemeClr val="accent5"/>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2" name="Freeform 34"/>
          <p:cNvSpPr/>
          <p:nvPr/>
        </p:nvSpPr>
        <p:spPr bwMode="auto">
          <a:xfrm>
            <a:off x="9424823" y="4361516"/>
            <a:ext cx="573016" cy="885320"/>
          </a:xfrm>
          <a:custGeom>
            <a:avLst/>
            <a:gdLst>
              <a:gd name="T0" fmla="*/ 79 w 321"/>
              <a:gd name="T1" fmla="*/ 23 h 496"/>
              <a:gd name="T2" fmla="*/ 81 w 321"/>
              <a:gd name="T3" fmla="*/ 282 h 496"/>
              <a:gd name="T4" fmla="*/ 232 w 321"/>
              <a:gd name="T5" fmla="*/ 496 h 496"/>
              <a:gd name="T6" fmla="*/ 241 w 321"/>
              <a:gd name="T7" fmla="*/ 77 h 496"/>
              <a:gd name="T8" fmla="*/ 98 w 321"/>
              <a:gd name="T9" fmla="*/ 12 h 496"/>
              <a:gd name="T10" fmla="*/ 226 w 321"/>
              <a:gd name="T11" fmla="*/ 397 h 496"/>
              <a:gd name="T12" fmla="*/ 79 w 321"/>
              <a:gd name="T13" fmla="*/ 23 h 496"/>
            </a:gdLst>
            <a:ahLst/>
            <a:cxnLst>
              <a:cxn ang="0">
                <a:pos x="T0" y="T1"/>
              </a:cxn>
              <a:cxn ang="0">
                <a:pos x="T2" y="T3"/>
              </a:cxn>
              <a:cxn ang="0">
                <a:pos x="T4" y="T5"/>
              </a:cxn>
              <a:cxn ang="0">
                <a:pos x="T6" y="T7"/>
              </a:cxn>
              <a:cxn ang="0">
                <a:pos x="T8" y="T9"/>
              </a:cxn>
              <a:cxn ang="0">
                <a:pos x="T10" y="T11"/>
              </a:cxn>
              <a:cxn ang="0">
                <a:pos x="T12" y="T13"/>
              </a:cxn>
            </a:cxnLst>
            <a:rect l="0" t="0" r="r" b="b"/>
            <a:pathLst>
              <a:path w="321" h="496">
                <a:moveTo>
                  <a:pt x="79" y="23"/>
                </a:moveTo>
                <a:cubicBezTo>
                  <a:pt x="16" y="109"/>
                  <a:pt x="0" y="208"/>
                  <a:pt x="81" y="282"/>
                </a:cubicBezTo>
                <a:cubicBezTo>
                  <a:pt x="160" y="356"/>
                  <a:pt x="215" y="413"/>
                  <a:pt x="232" y="496"/>
                </a:cubicBezTo>
                <a:cubicBezTo>
                  <a:pt x="294" y="351"/>
                  <a:pt x="321" y="204"/>
                  <a:pt x="241" y="77"/>
                </a:cubicBezTo>
                <a:cubicBezTo>
                  <a:pt x="200" y="12"/>
                  <a:pt x="149" y="0"/>
                  <a:pt x="98" y="12"/>
                </a:cubicBezTo>
                <a:cubicBezTo>
                  <a:pt x="181" y="124"/>
                  <a:pt x="221" y="261"/>
                  <a:pt x="226" y="397"/>
                </a:cubicBezTo>
                <a:cubicBezTo>
                  <a:pt x="208" y="234"/>
                  <a:pt x="157" y="123"/>
                  <a:pt x="79" y="23"/>
                </a:cubicBezTo>
                <a:close/>
              </a:path>
            </a:pathLst>
          </a:custGeom>
          <a:solidFill>
            <a:schemeClr val="accent1"/>
          </a:solidFill>
          <a:ln>
            <a:noFill/>
          </a:ln>
        </p:spPr>
        <p:txBody>
          <a:bodyPr vert="horz" wrap="square" lIns="45720" tIns="22860" rIns="45720" bIns="22860" numCol="1" anchor="t" anchorCtr="0" compatLnSpc="1"/>
          <a:lstStyle/>
          <a:p>
            <a:pPr>
              <a:lnSpc>
                <a:spcPts val="1500"/>
              </a:lnSpc>
            </a:pPr>
            <a:endParaRPr lang="bg-BG" sz="1200" dirty="0">
              <a:solidFill>
                <a:prstClr val="black"/>
              </a:solidFill>
              <a:latin typeface="Calibri Light" panose="020F0302020204030204"/>
              <a:ea typeface="微软雅黑" panose="020B0503020204020204" pitchFamily="34" charset="-122"/>
            </a:endParaRPr>
          </a:p>
        </p:txBody>
      </p:sp>
      <p:sp>
        <p:nvSpPr>
          <p:cNvPr id="25" name="矩形 24"/>
          <p:cNvSpPr/>
          <p:nvPr/>
        </p:nvSpPr>
        <p:spPr>
          <a:xfrm>
            <a:off x="2732927" y="2193904"/>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必须掌握</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：__</a:t>
            </a: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str</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__  __</a:t>
            </a:r>
            <a:r>
              <a:rPr lang="en-US" altLang="en-US" sz="1200" dirty="0" err="1">
                <a:latin typeface="微软雅黑" panose="020B0503020204020204" pitchFamily="34" charset="-122"/>
                <a:ea typeface="微软雅黑" panose="020B0503020204020204" pitchFamily="34" charset="-122"/>
                <a:sym typeface="方正姚体" panose="02010601030101010101" pitchFamily="2" charset="-122"/>
              </a:rPr>
              <a:t>repr</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__  __call__</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26" name="矩形 25"/>
          <p:cNvSpPr/>
          <p:nvPr/>
        </p:nvSpPr>
        <p:spPr>
          <a:xfrm>
            <a:off x="2718731" y="3186801"/>
            <a:ext cx="2994620" cy="273216"/>
          </a:xfrm>
          <a:prstGeom prst="rect">
            <a:avLst/>
          </a:prstGeom>
        </p:spPr>
        <p:txBody>
          <a:bodyPr wrap="square">
            <a:spAutoFit/>
          </a:bodyPr>
          <a:lstStyle/>
          <a:p>
            <a:pPr fontAlgn="base">
              <a:lnSpc>
                <a:spcPts val="1500"/>
              </a:lnSpc>
              <a:spcBef>
                <a:spcPct val="0"/>
              </a:spcBef>
              <a:spcAft>
                <a:spcPct val="0"/>
              </a:spcAft>
            </a:pPr>
            <a:r>
              <a:rPr lang="zh-CN" altLang="en-US" sz="1200" dirty="0">
                <a:latin typeface="微软雅黑" panose="020B0503020204020204" pitchFamily="34" charset="-122"/>
                <a:ea typeface="微软雅黑" panose="020B0503020204020204" pitchFamily="34" charset="-122"/>
                <a:sym typeface="方正姚体" panose="02010601030101010101" pitchFamily="2" charset="-122"/>
              </a:rPr>
              <a:t>了</a:t>
            </a:r>
            <a:r>
              <a:rPr lang="en-US" altLang="en-US" sz="1200" dirty="0">
                <a:latin typeface="微软雅黑" panose="020B0503020204020204" pitchFamily="34" charset="-122"/>
                <a:ea typeface="微软雅黑" panose="020B0503020204020204" pitchFamily="34" charset="-122"/>
                <a:sym typeface="方正姚体" panose="02010601030101010101" pitchFamily="2" charset="-122"/>
              </a:rPr>
              <a:t>解： 魔术方法的原理和作用</a:t>
            </a:r>
            <a:endParaRPr lang="zh-CN" altLang="en-US" sz="1200"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anim calcmode="lin" valueType="num">
                                      <p:cBhvr>
                                        <p:cTn id="59" dur="1000" fill="hold"/>
                                        <p:tgtEl>
                                          <p:spTgt spid="13"/>
                                        </p:tgtEl>
                                        <p:attrNameLst>
                                          <p:attrName>ppt_x</p:attrName>
                                        </p:attrNameLst>
                                      </p:cBhvr>
                                      <p:tavLst>
                                        <p:tav tm="0">
                                          <p:val>
                                            <p:strVal val="#ppt_x"/>
                                          </p:val>
                                        </p:tav>
                                        <p:tav tm="100000">
                                          <p:val>
                                            <p:strVal val="#ppt_x"/>
                                          </p:val>
                                        </p:tav>
                                      </p:tavLst>
                                    </p:anim>
                                    <p:anim calcmode="lin" valueType="num">
                                      <p:cBhvr>
                                        <p:cTn id="60" dur="1000" fill="hold"/>
                                        <p:tgtEl>
                                          <p:spTgt spid="13"/>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anim calcmode="lin" valueType="num">
                                      <p:cBhvr>
                                        <p:cTn id="65" dur="500" fill="hold"/>
                                        <p:tgtEl>
                                          <p:spTgt spid="15"/>
                                        </p:tgtEl>
                                        <p:attrNameLst>
                                          <p:attrName>ppt_x</p:attrName>
                                        </p:attrNameLst>
                                      </p:cBhvr>
                                      <p:tavLst>
                                        <p:tav tm="0">
                                          <p:val>
                                            <p:strVal val="#ppt_x"/>
                                          </p:val>
                                        </p:tav>
                                        <p:tav tm="100000">
                                          <p:val>
                                            <p:strVal val="#ppt_x"/>
                                          </p:val>
                                        </p:tav>
                                      </p:tavLst>
                                    </p:anim>
                                    <p:anim calcmode="lin" valueType="num">
                                      <p:cBhvr>
                                        <p:cTn id="66" dur="500" fill="hold"/>
                                        <p:tgtEl>
                                          <p:spTgt spid="1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1000"/>
                                        <p:tgtEl>
                                          <p:spTgt spid="11"/>
                                        </p:tgtEl>
                                      </p:cBhvr>
                                    </p:animEffect>
                                    <p:anim calcmode="lin" valueType="num">
                                      <p:cBhvr>
                                        <p:cTn id="90" dur="1000" fill="hold"/>
                                        <p:tgtEl>
                                          <p:spTgt spid="11"/>
                                        </p:tgtEl>
                                        <p:attrNameLst>
                                          <p:attrName>ppt_x</p:attrName>
                                        </p:attrNameLst>
                                      </p:cBhvr>
                                      <p:tavLst>
                                        <p:tav tm="0">
                                          <p:val>
                                            <p:strVal val="#ppt_x"/>
                                          </p:val>
                                        </p:tav>
                                        <p:tav tm="100000">
                                          <p:val>
                                            <p:strVal val="#ppt_x"/>
                                          </p:val>
                                        </p:tav>
                                      </p:tavLst>
                                    </p:anim>
                                    <p:anim calcmode="lin" valueType="num">
                                      <p:cBhvr>
                                        <p:cTn id="91" dur="1000" fill="hold"/>
                                        <p:tgtEl>
                                          <p:spTgt spid="11"/>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10" presetClass="entr" presetSubtype="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26421" t="53545" r="22272"/>
          <a:stretch>
            <a:fillRect/>
          </a:stretch>
        </p:blipFill>
        <p:spPr>
          <a:xfrm>
            <a:off x="7945150" y="5121750"/>
            <a:ext cx="4254137" cy="1805534"/>
          </a:xfrm>
          <a:prstGeom prst="rect">
            <a:avLst/>
          </a:prstGeom>
        </p:spPr>
      </p:pic>
      <p:sp>
        <p:nvSpPr>
          <p:cNvPr id="3" name="文本框 2"/>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本节知识点回顾</a:t>
            </a:r>
            <a:endParaRPr lang="zh-CN" altLang="en-US" sz="4000" b="1" dirty="0">
              <a:solidFill>
                <a:srgbClr val="784B23"/>
              </a:solidFill>
              <a:latin typeface="微软雅黑" panose="020B0503020204020204" pitchFamily="34" charset="-122"/>
              <a:ea typeface="微软雅黑" panose="020B0503020204020204" pitchFamily="34" charset="-122"/>
            </a:endParaRPr>
          </a:p>
        </p:txBody>
      </p:sp>
      <p:grpSp>
        <p:nvGrpSpPr>
          <p:cNvPr id="4" name="Group 267"/>
          <p:cNvGrpSpPr/>
          <p:nvPr/>
        </p:nvGrpSpPr>
        <p:grpSpPr>
          <a:xfrm>
            <a:off x="8567125" y="1957612"/>
            <a:ext cx="2729437" cy="3088950"/>
            <a:chOff x="1522413" y="800100"/>
            <a:chExt cx="4660900" cy="5360988"/>
          </a:xfrm>
        </p:grpSpPr>
        <p:sp>
          <p:nvSpPr>
            <p:cNvPr id="5" name="Freeform 1"/>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6" name="Freeform 2"/>
            <p:cNvSpPr>
              <a:spLocks noChangeArrowheads="1"/>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7" name="Freeform 3"/>
            <p:cNvSpPr>
              <a:spLocks noChangeArrowheads="1"/>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8" name="Freeform 4"/>
            <p:cNvSpPr>
              <a:spLocks noChangeArrowheads="1"/>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9" name="Freeform 5"/>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0" name="Freeform 6"/>
            <p:cNvSpPr>
              <a:spLocks noChangeArrowheads="1"/>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1" name="Freeform 7"/>
            <p:cNvSpPr>
              <a:spLocks noChangeArrowheads="1"/>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2" name="Freeform 8"/>
            <p:cNvSpPr>
              <a:spLocks noChangeArrowheads="1"/>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3" name="Freeform 9"/>
            <p:cNvSpPr>
              <a:spLocks noChangeArrowheads="1"/>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4" name="Freeform 10"/>
            <p:cNvSpPr>
              <a:spLocks noChangeArrowheads="1"/>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5" name="Freeform 11"/>
            <p:cNvSpPr>
              <a:spLocks noChangeArrowheads="1"/>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6" name="Freeform 12"/>
            <p:cNvSpPr>
              <a:spLocks noChangeArrowheads="1"/>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7" name="Freeform 13"/>
            <p:cNvSpPr>
              <a:spLocks noChangeArrowheads="1"/>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8" name="Freeform 14"/>
            <p:cNvSpPr>
              <a:spLocks noChangeArrowheads="1"/>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19" name="Freeform 15"/>
            <p:cNvSpPr>
              <a:spLocks noChangeArrowheads="1"/>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0" name="Freeform 16"/>
            <p:cNvSpPr>
              <a:spLocks noChangeArrowheads="1"/>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1" name="Freeform 17"/>
            <p:cNvSpPr>
              <a:spLocks noChangeArrowheads="1"/>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2" name="Freeform 18"/>
            <p:cNvSpPr>
              <a:spLocks noChangeArrowheads="1"/>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3" name="Freeform 19"/>
            <p:cNvSpPr>
              <a:spLocks noChangeArrowheads="1"/>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4" name="Freeform 20"/>
            <p:cNvSpPr>
              <a:spLocks noChangeArrowheads="1"/>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sp>
          <p:nvSpPr>
            <p:cNvPr id="25" name="Freeform 21"/>
            <p:cNvSpPr>
              <a:spLocks noChangeArrowheads="1"/>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p:spPr>
          <p:txBody>
            <a:bodyPr wrap="none" anchor="ctr"/>
            <a:lstStyle/>
            <a:p>
              <a:pPr>
                <a:lnSpc>
                  <a:spcPts val="1500"/>
                </a:lnSpc>
              </a:pPr>
              <a:endParaRPr lang="en-US" sz="1200" dirty="0">
                <a:solidFill>
                  <a:schemeClr val="bg1">
                    <a:lumMod val="50000"/>
                  </a:schemeClr>
                </a:solidFill>
                <a:latin typeface="Calibri Light" panose="020F0302020204030204"/>
                <a:ea typeface="微软雅黑" panose="020B0503020204020204" pitchFamily="34" charset="-122"/>
              </a:endParaRPr>
            </a:p>
          </p:txBody>
        </p:sp>
      </p:gr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22020">
            <a:off x="66554" y="79919"/>
            <a:ext cx="1528041" cy="1297155"/>
          </a:xfrm>
          <a:prstGeom prst="rect">
            <a:avLst/>
          </a:prstGeom>
        </p:spPr>
      </p:pic>
      <p:grpSp>
        <p:nvGrpSpPr>
          <p:cNvPr id="27" name="Group 19"/>
          <p:cNvGrpSpPr/>
          <p:nvPr/>
        </p:nvGrpSpPr>
        <p:grpSpPr>
          <a:xfrm>
            <a:off x="1194675" y="2036209"/>
            <a:ext cx="374477" cy="281039"/>
            <a:chOff x="789999" y="2242985"/>
            <a:chExt cx="504229" cy="378415"/>
          </a:xfrm>
        </p:grpSpPr>
        <p:sp>
          <p:nvSpPr>
            <p:cNvPr id="28" name="Rectangle 20"/>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Rectangle 21"/>
            <p:cNvSpPr/>
            <p:nvPr/>
          </p:nvSpPr>
          <p:spPr>
            <a:xfrm>
              <a:off x="789999" y="2242985"/>
              <a:ext cx="436099" cy="321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30" name="矩形 29"/>
          <p:cNvSpPr>
            <a:spLocks noChangeArrowheads="1"/>
          </p:cNvSpPr>
          <p:nvPr/>
        </p:nvSpPr>
        <p:spPr bwMode="auto">
          <a:xfrm>
            <a:off x="1743271" y="2070082"/>
            <a:ext cx="4026568"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必须掌握：继承和多继承的概念和使用</a:t>
            </a:r>
            <a:endParaRPr lang="zh-CN" altLang="en-US" sz="1600" b="1" dirty="0">
              <a:solidFill>
                <a:srgbClr val="784B23"/>
              </a:solidFill>
              <a:latin typeface="微软雅黑" panose="020B0503020204020204" pitchFamily="34" charset="-122"/>
              <a:ea typeface="微软雅黑" panose="020B0503020204020204" pitchFamily="34" charset="-122"/>
            </a:endParaRPr>
          </a:p>
        </p:txBody>
      </p:sp>
      <p:grpSp>
        <p:nvGrpSpPr>
          <p:cNvPr id="31" name="Group 23"/>
          <p:cNvGrpSpPr/>
          <p:nvPr/>
        </p:nvGrpSpPr>
        <p:grpSpPr>
          <a:xfrm>
            <a:off x="1194672" y="2891781"/>
            <a:ext cx="374477" cy="281039"/>
            <a:chOff x="789999" y="2242985"/>
            <a:chExt cx="504229" cy="378415"/>
          </a:xfrm>
        </p:grpSpPr>
        <p:sp>
          <p:nvSpPr>
            <p:cNvPr id="32"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4" name="Group 27"/>
          <p:cNvGrpSpPr/>
          <p:nvPr/>
        </p:nvGrpSpPr>
        <p:grpSpPr>
          <a:xfrm>
            <a:off x="1194672" y="3768192"/>
            <a:ext cx="374477" cy="281039"/>
            <a:chOff x="789999" y="2242985"/>
            <a:chExt cx="504229" cy="378415"/>
          </a:xfrm>
        </p:grpSpPr>
        <p:sp>
          <p:nvSpPr>
            <p:cNvPr id="35" name="Rectangle 28"/>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29"/>
            <p:cNvSpPr/>
            <p:nvPr/>
          </p:nvSpPr>
          <p:spPr>
            <a:xfrm>
              <a:off x="789999" y="2242985"/>
              <a:ext cx="436099" cy="321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Group 31"/>
          <p:cNvGrpSpPr/>
          <p:nvPr/>
        </p:nvGrpSpPr>
        <p:grpSpPr>
          <a:xfrm>
            <a:off x="1194672" y="4606618"/>
            <a:ext cx="374477" cy="281039"/>
            <a:chOff x="789999" y="2242985"/>
            <a:chExt cx="504229" cy="378415"/>
          </a:xfrm>
        </p:grpSpPr>
        <p:sp>
          <p:nvSpPr>
            <p:cNvPr id="38" name="Rectangle 32"/>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Rectangle 33"/>
            <p:cNvSpPr/>
            <p:nvPr/>
          </p:nvSpPr>
          <p:spPr>
            <a:xfrm>
              <a:off x="789999" y="2242985"/>
              <a:ext cx="436099" cy="321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0" name="矩形 39"/>
          <p:cNvSpPr>
            <a:spLocks noChangeArrowheads="1"/>
          </p:cNvSpPr>
          <p:nvPr/>
        </p:nvSpPr>
        <p:spPr bwMode="auto">
          <a:xfrm>
            <a:off x="1742749" y="2917516"/>
            <a:ext cx="4521864"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zh-CN" altLang="en-US" sz="1600" b="1" dirty="0">
                <a:solidFill>
                  <a:srgbClr val="784B23"/>
                </a:solidFill>
                <a:latin typeface="微软雅黑" panose="020B0503020204020204" pitchFamily="34" charset="-122"/>
                <a:ea typeface="微软雅黑" panose="020B0503020204020204" pitchFamily="34" charset="-122"/>
              </a:rPr>
              <a:t>必须掌握：</a:t>
            </a:r>
            <a:r>
              <a:rPr lang="en-US" altLang="zh-CN" sz="1600" b="1" dirty="0">
                <a:solidFill>
                  <a:srgbClr val="784B23"/>
                </a:solidFill>
                <a:latin typeface="微软雅黑" panose="020B0503020204020204" pitchFamily="34" charset="-122"/>
                <a:ea typeface="微软雅黑" panose="020B0503020204020204" pitchFamily="34" charset="-122"/>
              </a:rPr>
              <a:t>super</a:t>
            </a:r>
            <a:r>
              <a:rPr lang="zh-CN" altLang="en-US" sz="1600" b="1" dirty="0">
                <a:solidFill>
                  <a:srgbClr val="784B23"/>
                </a:solidFill>
                <a:latin typeface="微软雅黑" panose="020B0503020204020204" pitchFamily="34" charset="-122"/>
                <a:ea typeface="微软雅黑" panose="020B0503020204020204" pitchFamily="34" charset="-122"/>
              </a:rPr>
              <a:t>的用法</a:t>
            </a:r>
            <a:endParaRPr lang="zh-CN" altLang="en-US" sz="1600" b="1" dirty="0">
              <a:solidFill>
                <a:srgbClr val="784B23"/>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1736159" y="3786953"/>
            <a:ext cx="4868921"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必须掌握： __</a:t>
            </a:r>
            <a:r>
              <a:rPr lang="en-US" altLang="en-US" sz="1600" b="1" dirty="0" err="1">
                <a:solidFill>
                  <a:srgbClr val="784B23"/>
                </a:solidFill>
                <a:latin typeface="微软雅黑" panose="020B0503020204020204" pitchFamily="34" charset="-122"/>
                <a:ea typeface="微软雅黑" panose="020B0503020204020204" pitchFamily="34" charset="-122"/>
              </a:rPr>
              <a:t>str</a:t>
            </a:r>
            <a:r>
              <a:rPr lang="en-US" altLang="en-US" sz="1600" b="1" dirty="0">
                <a:solidFill>
                  <a:srgbClr val="784B23"/>
                </a:solidFill>
                <a:latin typeface="微软雅黑" panose="020B0503020204020204" pitchFamily="34" charset="-122"/>
                <a:ea typeface="微软雅黑" panose="020B0503020204020204" pitchFamily="34" charset="-122"/>
              </a:rPr>
              <a:t>__  __</a:t>
            </a:r>
            <a:r>
              <a:rPr lang="en-US" altLang="en-US" sz="1600" b="1" dirty="0" err="1">
                <a:solidFill>
                  <a:srgbClr val="784B23"/>
                </a:solidFill>
                <a:latin typeface="微软雅黑" panose="020B0503020204020204" pitchFamily="34" charset="-122"/>
                <a:ea typeface="微软雅黑" panose="020B0503020204020204" pitchFamily="34" charset="-122"/>
              </a:rPr>
              <a:t>repr</a:t>
            </a:r>
            <a:r>
              <a:rPr lang="en-US" altLang="en-US" sz="1600" b="1" dirty="0">
                <a:solidFill>
                  <a:srgbClr val="784B23"/>
                </a:solidFill>
                <a:latin typeface="微软雅黑" panose="020B0503020204020204" pitchFamily="34" charset="-122"/>
                <a:ea typeface="微软雅黑" panose="020B0503020204020204" pitchFamily="34" charset="-122"/>
              </a:rPr>
              <a:t>__  __call__ 方法</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
        <p:nvSpPr>
          <p:cNvPr id="42" name="矩形 41"/>
          <p:cNvSpPr>
            <a:spLocks noChangeArrowheads="1"/>
          </p:cNvSpPr>
          <p:nvPr/>
        </p:nvSpPr>
        <p:spPr bwMode="auto">
          <a:xfrm>
            <a:off x="1742748" y="4583431"/>
            <a:ext cx="4353251" cy="2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了解：多继承方法解析顺序和</a:t>
            </a:r>
            <a:r>
              <a:rPr lang="en-US" altLang="en-US" sz="1600" b="1" dirty="0" err="1">
                <a:solidFill>
                  <a:srgbClr val="784B23"/>
                </a:solidFill>
                <a:latin typeface="微软雅黑" panose="020B0503020204020204" pitchFamily="34" charset="-122"/>
                <a:ea typeface="微软雅黑" panose="020B0503020204020204" pitchFamily="34" charset="-122"/>
              </a:rPr>
              <a:t>Mixin</a:t>
            </a:r>
            <a:r>
              <a:rPr lang="en-US" altLang="en-US" sz="1600" b="1" dirty="0">
                <a:solidFill>
                  <a:srgbClr val="784B23"/>
                </a:solidFill>
                <a:latin typeface="微软雅黑" panose="020B0503020204020204" pitchFamily="34" charset="-122"/>
                <a:ea typeface="微软雅黑" panose="020B0503020204020204" pitchFamily="34" charset="-122"/>
              </a:rPr>
              <a:t>开发模式</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grpSp>
        <p:nvGrpSpPr>
          <p:cNvPr id="43" name="Group 23"/>
          <p:cNvGrpSpPr/>
          <p:nvPr/>
        </p:nvGrpSpPr>
        <p:grpSpPr>
          <a:xfrm>
            <a:off x="1194672" y="5430447"/>
            <a:ext cx="374477" cy="281039"/>
            <a:chOff x="789999" y="2242985"/>
            <a:chExt cx="504229" cy="378415"/>
          </a:xfrm>
        </p:grpSpPr>
        <p:sp>
          <p:nvSpPr>
            <p:cNvPr id="44" name="Rectangle 24"/>
            <p:cNvSpPr/>
            <p:nvPr/>
          </p:nvSpPr>
          <p:spPr>
            <a:xfrm>
              <a:off x="858129" y="2299468"/>
              <a:ext cx="436099" cy="321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Rectangle 25"/>
            <p:cNvSpPr/>
            <p:nvPr/>
          </p:nvSpPr>
          <p:spPr>
            <a:xfrm>
              <a:off x="789999" y="2242985"/>
              <a:ext cx="436099" cy="3219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ts val="1500"/>
                </a:lnSpc>
              </a:pPr>
              <a:endParaRPr lang="en-GB" sz="120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6" name="矩形 45"/>
          <p:cNvSpPr>
            <a:spLocks noChangeArrowheads="1"/>
          </p:cNvSpPr>
          <p:nvPr/>
        </p:nvSpPr>
        <p:spPr bwMode="auto">
          <a:xfrm>
            <a:off x="1742749" y="5456182"/>
            <a:ext cx="4521864"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500"/>
              </a:lnSpc>
            </a:pPr>
            <a:r>
              <a:rPr lang="en-US" altLang="en-US" sz="1600" b="1" dirty="0">
                <a:solidFill>
                  <a:srgbClr val="784B23"/>
                </a:solidFill>
                <a:latin typeface="微软雅黑" panose="020B0503020204020204" pitchFamily="34" charset="-122"/>
                <a:ea typeface="微软雅黑" panose="020B0503020204020204" pitchFamily="34" charset="-122"/>
              </a:rPr>
              <a:t>了解：魔术方法原理和作用</a:t>
            </a:r>
            <a:endParaRPr lang="en-US" altLang="zh-CN" sz="1600" b="1" dirty="0">
              <a:solidFill>
                <a:srgbClr val="784B2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20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500"/>
                            </p:stCondLst>
                            <p:childTnLst>
                              <p:par>
                                <p:cTn id="19" presetID="22" presetClass="entr" presetSubtype="2"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childTnLst>
                          </p:cTn>
                        </p:par>
                        <p:par>
                          <p:cTn id="22" fill="hold">
                            <p:stCondLst>
                              <p:cond delay="3000"/>
                            </p:stCondLst>
                            <p:childTnLst>
                              <p:par>
                                <p:cTn id="23" presetID="22" presetClass="entr" presetSubtype="2"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right)">
                                      <p:cBhvr>
                                        <p:cTn id="25" dur="500"/>
                                        <p:tgtEl>
                                          <p:spTgt spid="42"/>
                                        </p:tgtEl>
                                      </p:cBhvr>
                                    </p:animEffect>
                                  </p:childTnLst>
                                </p:cTn>
                              </p:par>
                            </p:childTnLst>
                          </p:cTn>
                        </p:par>
                        <p:par>
                          <p:cTn id="26" fill="hold">
                            <p:stCondLst>
                              <p:cond delay="3500"/>
                            </p:stCondLst>
                            <p:childTnLst>
                              <p:par>
                                <p:cTn id="27" presetID="22" presetClass="entr" presetSubtype="2"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right)">
                                      <p:cBhvr>
                                        <p:cTn id="29" dur="500"/>
                                        <p:tgtEl>
                                          <p:spTgt spid="34"/>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right)">
                                      <p:cBhvr>
                                        <p:cTn id="33" dur="500"/>
                                        <p:tgtEl>
                                          <p:spTgt spid="41"/>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right)">
                                      <p:cBhvr>
                                        <p:cTn id="37" dur="500"/>
                                        <p:tgtEl>
                                          <p:spTgt spid="31"/>
                                        </p:tgtEl>
                                      </p:cBhvr>
                                    </p:animEffect>
                                  </p:childTnLst>
                                </p:cTn>
                              </p:par>
                            </p:childTnLst>
                          </p:cTn>
                        </p:par>
                        <p:par>
                          <p:cTn id="38" fill="hold">
                            <p:stCondLst>
                              <p:cond delay="5000"/>
                            </p:stCondLst>
                            <p:childTnLst>
                              <p:par>
                                <p:cTn id="39" presetID="22" presetClass="entr" presetSubtype="2"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childTnLst>
                          </p:cTn>
                        </p:par>
                        <p:par>
                          <p:cTn id="42" fill="hold">
                            <p:stCondLst>
                              <p:cond delay="5500"/>
                            </p:stCondLst>
                            <p:childTnLst>
                              <p:par>
                                <p:cTn id="43" presetID="22" presetClass="entr" presetSubtype="2"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500"/>
                                        <p:tgtEl>
                                          <p:spTgt spid="27"/>
                                        </p:tgtEl>
                                      </p:cBhvr>
                                    </p:animEffect>
                                  </p:childTnLst>
                                </p:cTn>
                              </p:par>
                            </p:childTnLst>
                          </p:cTn>
                        </p:par>
                        <p:par>
                          <p:cTn id="46" fill="hold">
                            <p:stCondLst>
                              <p:cond delay="6000"/>
                            </p:stCondLst>
                            <p:childTnLst>
                              <p:par>
                                <p:cTn id="47" presetID="22" presetClass="entr" presetSubtype="2"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par>
                          <p:cTn id="50" fill="hold">
                            <p:stCondLst>
                              <p:cond delay="6500"/>
                            </p:stCondLst>
                            <p:childTnLst>
                              <p:par>
                                <p:cTn id="51" presetID="22" presetClass="entr" presetSubtype="2"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ipe(right)">
                                      <p:cBhvr>
                                        <p:cTn id="53" dur="500"/>
                                        <p:tgtEl>
                                          <p:spTgt spid="43"/>
                                        </p:tgtEl>
                                      </p:cBhvr>
                                    </p:animEffect>
                                  </p:childTnLst>
                                </p:cTn>
                              </p:par>
                            </p:childTnLst>
                          </p:cTn>
                        </p:par>
                        <p:par>
                          <p:cTn id="54" fill="hold">
                            <p:stCondLst>
                              <p:cond delay="7000"/>
                            </p:stCondLst>
                            <p:childTnLst>
                              <p:par>
                                <p:cTn id="55" presetID="22" presetClass="entr" presetSubtype="2"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right)">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40" grpId="0"/>
      <p:bldP spid="41" grpId="0"/>
      <p:bldP spid="42"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p:nvPr/>
        </p:nvGrpSpPr>
        <p:grpSpPr>
          <a:xfrm>
            <a:off x="776198" y="3400970"/>
            <a:ext cx="1119717" cy="2406649"/>
            <a:chOff x="3802063" y="2776538"/>
            <a:chExt cx="839788" cy="1804987"/>
          </a:xfrm>
          <a:solidFill>
            <a:schemeClr val="accent1"/>
          </a:solidFill>
        </p:grpSpPr>
        <p:sp>
          <p:nvSpPr>
            <p:cNvPr id="3"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noFill/>
              <a:round/>
            </a:ln>
          </p:spPr>
          <p:txBody>
            <a:bodyPr vert="horz" wrap="square" lIns="121920" tIns="60960" rIns="121920" bIns="60960" numCol="1" anchor="t" anchorCtr="0" compatLnSpc="1"/>
            <a:lstStyle/>
            <a:p>
              <a:endParaRPr lang="en-US" sz="2400"/>
            </a:p>
          </p:txBody>
        </p:sp>
        <p:sp>
          <p:nvSpPr>
            <p:cNvPr id="4"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noFill/>
              <a:round/>
            </a:ln>
          </p:spPr>
          <p:txBody>
            <a:bodyPr vert="horz" wrap="square" lIns="121920" tIns="60960" rIns="121920" bIns="60960" numCol="1" anchor="t" anchorCtr="0" compatLnSpc="1"/>
            <a:lstStyle/>
            <a:p>
              <a:endParaRPr lang="en-US" sz="2400"/>
            </a:p>
          </p:txBody>
        </p:sp>
      </p:grpSp>
      <p:sp>
        <p:nvSpPr>
          <p:cNvPr id="5" name="Freeform 33"/>
          <p:cNvSpPr>
            <a:spLocks noEditPoints="1"/>
          </p:cNvSpPr>
          <p:nvPr/>
        </p:nvSpPr>
        <p:spPr bwMode="auto">
          <a:xfrm>
            <a:off x="496798" y="4099469"/>
            <a:ext cx="878417" cy="1718733"/>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 name="Freeform 34"/>
          <p:cNvSpPr>
            <a:spLocks noEditPoints="1"/>
          </p:cNvSpPr>
          <p:nvPr/>
        </p:nvSpPr>
        <p:spPr bwMode="auto">
          <a:xfrm>
            <a:off x="1595349" y="4609586"/>
            <a:ext cx="1437217" cy="1147233"/>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7" name="Freeform 35"/>
          <p:cNvSpPr>
            <a:spLocks noEditPoints="1"/>
          </p:cNvSpPr>
          <p:nvPr/>
        </p:nvSpPr>
        <p:spPr bwMode="auto">
          <a:xfrm>
            <a:off x="1963649" y="3788318"/>
            <a:ext cx="994833" cy="7852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8" name="Freeform 39"/>
          <p:cNvSpPr>
            <a:spLocks noEditPoints="1"/>
          </p:cNvSpPr>
          <p:nvPr/>
        </p:nvSpPr>
        <p:spPr bwMode="auto">
          <a:xfrm>
            <a:off x="914935" y="1362009"/>
            <a:ext cx="1686984" cy="1689100"/>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sp>
        <p:nvSpPr>
          <p:cNvPr id="9" name="文本框 8"/>
          <p:cNvSpPr txBox="1"/>
          <p:nvPr/>
        </p:nvSpPr>
        <p:spPr>
          <a:xfrm>
            <a:off x="4096026" y="538179"/>
            <a:ext cx="4026569" cy="707886"/>
          </a:xfrm>
          <a:prstGeom prst="rect">
            <a:avLst/>
          </a:prstGeom>
          <a:noFill/>
        </p:spPr>
        <p:txBody>
          <a:bodyPr wrap="square" rtlCol="0">
            <a:spAutoFit/>
          </a:bodyPr>
          <a:lstStyle/>
          <a:p>
            <a:pPr algn="ctr"/>
            <a:r>
              <a:rPr lang="zh-CN" altLang="en-US" sz="4000" b="1" dirty="0">
                <a:solidFill>
                  <a:srgbClr val="784B23"/>
                </a:solidFill>
                <a:latin typeface="微软雅黑" panose="020B0503020204020204" pitchFamily="34" charset="-122"/>
                <a:ea typeface="微软雅黑" panose="020B0503020204020204" pitchFamily="34" charset="-122"/>
              </a:rPr>
              <a:t>作   业</a:t>
            </a:r>
            <a:endParaRPr lang="zh-CN" altLang="en-US" sz="4000" b="1" dirty="0">
              <a:solidFill>
                <a:srgbClr val="784B23"/>
              </a:solidFill>
              <a:latin typeface="微软雅黑" panose="020B0503020204020204" pitchFamily="34" charset="-122"/>
              <a:ea typeface="微软雅黑" panose="020B0503020204020204" pitchFamily="34" charset="-122"/>
            </a:endParaRPr>
          </a:p>
        </p:txBody>
      </p:sp>
      <p:sp>
        <p:nvSpPr>
          <p:cNvPr id="31" name="TextBox 5"/>
          <p:cNvSpPr txBox="1"/>
          <p:nvPr/>
        </p:nvSpPr>
        <p:spPr>
          <a:xfrm>
            <a:off x="5529528" y="2160224"/>
            <a:ext cx="2749471" cy="400110"/>
          </a:xfrm>
          <a:prstGeom prst="rect">
            <a:avLst/>
          </a:prstGeom>
          <a:noFill/>
        </p:spPr>
        <p:txBody>
          <a:bodyPr wrap="none" rtlCol="0">
            <a:spAutoFit/>
          </a:bodyPr>
          <a:lstStyle/>
          <a:p>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把上课的知识点敲一遍</a:t>
            </a:r>
            <a:endParaRPr lang="zh-CN" altLang="en-US" sz="12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9"/>
          <p:cNvSpPr txBox="1"/>
          <p:nvPr/>
        </p:nvSpPr>
        <p:spPr>
          <a:xfrm>
            <a:off x="5529528" y="3588263"/>
            <a:ext cx="5570756" cy="1015663"/>
          </a:xfrm>
          <a:prstGeom prst="rect">
            <a:avLst/>
          </a:prstGeom>
          <a:noFill/>
        </p:spPr>
        <p:txBody>
          <a:bodyPr wrap="non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在之前的基础上</a:t>
            </a:r>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定义正方形类。</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实现类实例的可调用，</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调用时打印边长；</a:t>
            </a:r>
            <a:endParaRPr lang="en-US"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同时，直接打印类实例时能够打印出实例的面积</a:t>
            </a:r>
            <a:endParaRPr lang="zh-CN" altLang="en-US" sz="1265"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9" name="组合 43"/>
          <p:cNvGrpSpPr/>
          <p:nvPr/>
        </p:nvGrpSpPr>
        <p:grpSpPr>
          <a:xfrm>
            <a:off x="4407768" y="1866892"/>
            <a:ext cx="819394" cy="947906"/>
            <a:chOff x="4231808" y="993608"/>
            <a:chExt cx="582784" cy="674186"/>
          </a:xfrm>
        </p:grpSpPr>
        <p:grpSp>
          <p:nvGrpSpPr>
            <p:cNvPr id="40" name="组合 44"/>
            <p:cNvGrpSpPr/>
            <p:nvPr/>
          </p:nvGrpSpPr>
          <p:grpSpPr>
            <a:xfrm>
              <a:off x="4231808" y="993608"/>
              <a:ext cx="582784" cy="674186"/>
              <a:chOff x="4067944" y="450248"/>
              <a:chExt cx="1404324" cy="1624573"/>
            </a:xfrm>
          </p:grpSpPr>
          <p:sp>
            <p:nvSpPr>
              <p:cNvPr id="42" name="Flowchart: Decision 78"/>
              <p:cNvSpPr/>
              <p:nvPr/>
            </p:nvSpPr>
            <p:spPr>
              <a:xfrm>
                <a:off x="4096989" y="450248"/>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1" name="TextBox 12"/>
            <p:cNvSpPr txBox="1"/>
            <p:nvPr/>
          </p:nvSpPr>
          <p:spPr>
            <a:xfrm>
              <a:off x="4310472" y="1151468"/>
              <a:ext cx="391240" cy="373411"/>
            </a:xfrm>
            <a:prstGeom prst="rect">
              <a:avLst/>
            </a:prstGeom>
            <a:noFill/>
          </p:spPr>
          <p:txBody>
            <a:bodyPr wrap="none" rtlCol="0">
              <a:spAutoFit/>
            </a:bodyPr>
            <a:lstStyle/>
            <a:p>
              <a:r>
                <a:rPr lang="en-US" altLang="zh-CN" sz="2810" b="1" dirty="0">
                  <a:solidFill>
                    <a:schemeClr val="accent1"/>
                  </a:solidFill>
                </a:rPr>
                <a:t>01</a:t>
              </a:r>
              <a:endParaRPr lang="zh-CN" altLang="en-US" sz="2810" b="1" dirty="0">
                <a:solidFill>
                  <a:schemeClr val="accent1"/>
                </a:solidFill>
              </a:endParaRPr>
            </a:p>
          </p:txBody>
        </p:sp>
      </p:grpSp>
      <p:grpSp>
        <p:nvGrpSpPr>
          <p:cNvPr id="44" name="组合 48"/>
          <p:cNvGrpSpPr/>
          <p:nvPr/>
        </p:nvGrpSpPr>
        <p:grpSpPr>
          <a:xfrm>
            <a:off x="4466961" y="3633523"/>
            <a:ext cx="802447" cy="925141"/>
            <a:chOff x="4231809" y="1692397"/>
            <a:chExt cx="570731" cy="657995"/>
          </a:xfrm>
        </p:grpSpPr>
        <p:grpSp>
          <p:nvGrpSpPr>
            <p:cNvPr id="45" name="组合 49"/>
            <p:cNvGrpSpPr/>
            <p:nvPr/>
          </p:nvGrpSpPr>
          <p:grpSpPr>
            <a:xfrm>
              <a:off x="4231809" y="1692397"/>
              <a:ext cx="570731" cy="657995"/>
              <a:chOff x="4067944" y="489262"/>
              <a:chExt cx="1375279" cy="1585559"/>
            </a:xfrm>
          </p:grpSpPr>
          <p:sp>
            <p:nvSpPr>
              <p:cNvPr id="47"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46" name="TextBox 61"/>
            <p:cNvSpPr txBox="1"/>
            <p:nvPr/>
          </p:nvSpPr>
          <p:spPr>
            <a:xfrm>
              <a:off x="4310472" y="1855545"/>
              <a:ext cx="391240" cy="373411"/>
            </a:xfrm>
            <a:prstGeom prst="rect">
              <a:avLst/>
            </a:prstGeom>
            <a:noFill/>
          </p:spPr>
          <p:txBody>
            <a:bodyPr wrap="none" rtlCol="0">
              <a:spAutoFit/>
            </a:bodyPr>
            <a:lstStyle/>
            <a:p>
              <a:r>
                <a:rPr lang="en-US" altLang="zh-CN" sz="2810" b="1" dirty="0">
                  <a:solidFill>
                    <a:schemeClr val="accent1"/>
                  </a:solidFill>
                </a:rPr>
                <a:t>02</a:t>
              </a:r>
              <a:endParaRPr lang="zh-CN" altLang="en-US" sz="2810" b="1" dirty="0">
                <a:solidFill>
                  <a:schemeClr val="accent1"/>
                </a:solidFill>
              </a:endParaRPr>
            </a:p>
          </p:txBody>
        </p:sp>
      </p:grpSp>
      <p:pic>
        <p:nvPicPr>
          <p:cNvPr id="63" name="图片 62"/>
          <p:cNvPicPr>
            <a:picLocks noChangeAspect="1"/>
          </p:cNvPicPr>
          <p:nvPr/>
        </p:nvPicPr>
        <p:blipFill rotWithShape="1">
          <a:blip r:embed="rId1" cstate="print">
            <a:extLst>
              <a:ext uri="{28A0092B-C50C-407E-A947-70E740481C1C}">
                <a14:useLocalDpi xmlns:a14="http://schemas.microsoft.com/office/drawing/2010/main" val="0"/>
              </a:ext>
            </a:extLst>
          </a:blip>
          <a:srcRect l="26421" t="53545" r="22272"/>
          <a:stretch>
            <a:fillRect/>
          </a:stretch>
        </p:blipFill>
        <p:spPr>
          <a:xfrm>
            <a:off x="8546415" y="5576591"/>
            <a:ext cx="3753234" cy="141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0-#ppt_h/2"/>
                                          </p:val>
                                        </p:tav>
                                        <p:tav tm="100000">
                                          <p:val>
                                            <p:strVal val="#ppt_y"/>
                                          </p:val>
                                        </p:tav>
                                      </p:tavLst>
                                    </p:anim>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250" fill="hold"/>
                                        <p:tgtEl>
                                          <p:spTgt spid="31"/>
                                        </p:tgtEl>
                                        <p:attrNameLst>
                                          <p:attrName>ppt_x</p:attrName>
                                        </p:attrNameLst>
                                      </p:cBhvr>
                                      <p:tavLst>
                                        <p:tav tm="0">
                                          <p:val>
                                            <p:strVal val="1+#ppt_w/2"/>
                                          </p:val>
                                        </p:tav>
                                        <p:tav tm="100000">
                                          <p:val>
                                            <p:strVal val="#ppt_x"/>
                                          </p:val>
                                        </p:tav>
                                      </p:tavLst>
                                    </p:anim>
                                    <p:anim calcmode="lin" valueType="num">
                                      <p:cBhvr additive="base">
                                        <p:cTn id="45" dur="25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250" fill="hold"/>
                                        <p:tgtEl>
                                          <p:spTgt spid="32"/>
                                        </p:tgtEl>
                                        <p:attrNameLst>
                                          <p:attrName>ppt_x</p:attrName>
                                        </p:attrNameLst>
                                      </p:cBhvr>
                                      <p:tavLst>
                                        <p:tav tm="0">
                                          <p:val>
                                            <p:strVal val="1+#ppt_w/2"/>
                                          </p:val>
                                        </p:tav>
                                        <p:tav tm="100000">
                                          <p:val>
                                            <p:strVal val="#ppt_x"/>
                                          </p:val>
                                        </p:tav>
                                      </p:tavLst>
                                    </p:anim>
                                    <p:anim calcmode="lin" valueType="num">
                                      <p:cBhvr additive="base">
                                        <p:cTn id="50" dur="250" fill="hold"/>
                                        <p:tgtEl>
                                          <p:spTgt spid="32"/>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31" grpId="0"/>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F7F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43000"/>
            <a:ext cx="12192000" cy="5715000"/>
          </a:xfrm>
          <a:prstGeom prst="rect">
            <a:avLst/>
          </a:prstGeom>
        </p:spPr>
      </p:pic>
      <p:sp>
        <p:nvSpPr>
          <p:cNvPr id="7" name="文本框 6"/>
          <p:cNvSpPr txBox="1"/>
          <p:nvPr/>
        </p:nvSpPr>
        <p:spPr>
          <a:xfrm>
            <a:off x="2943860" y="2921635"/>
            <a:ext cx="6470650" cy="1322070"/>
          </a:xfrm>
          <a:prstGeom prst="rect">
            <a:avLst/>
          </a:prstGeom>
          <a:noFill/>
        </p:spPr>
        <p:txBody>
          <a:bodyPr wrap="square" rtlCol="0">
            <a:spAutoFit/>
          </a:bodyPr>
          <a:lstStyle/>
          <a:p>
            <a:pPr algn="ctr"/>
            <a:r>
              <a:rPr lang="en-US" altLang="zh-CN" sz="80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thank you</a:t>
            </a:r>
            <a:endParaRPr lang="en-US" altLang="zh-CN" sz="8000" b="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p:nvPr/>
        </p:nvSpPr>
        <p:spPr>
          <a:xfrm>
            <a:off x="9557886" y="0"/>
            <a:ext cx="2634114" cy="356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600" b="1" i="1" dirty="0"/>
              <a:t>教学监督热线 </a:t>
            </a:r>
            <a:r>
              <a:rPr lang="en-US" altLang="zh-CN" sz="1600" b="1" i="1" dirty="0"/>
              <a:t>400-1567-315</a:t>
            </a:r>
            <a:endParaRPr lang="zh-CN" altLang="en-US" sz="1600" b="1" i="1"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6327"/>
            <a:ext cx="1774487" cy="661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思   考</a:t>
            </a:r>
            <a:endParaRPr lang="zh-CN" altLang="en-US" sz="2400"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9119273" y="1952080"/>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909221" y="2327565"/>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23" name="Group 173"/>
          <p:cNvGrpSpPr/>
          <p:nvPr/>
        </p:nvGrpSpPr>
        <p:grpSpPr>
          <a:xfrm>
            <a:off x="9536258" y="2474898"/>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8031307" y="1892814"/>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10092941" y="3437981"/>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248140" y="2248414"/>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573173" y="2483364"/>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358207" y="2946914"/>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9045191" y="3584031"/>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8145608" y="3939631"/>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075943" y="2361957"/>
            <a:ext cx="4204936" cy="830997"/>
          </a:xfrm>
          <a:prstGeom prst="rect">
            <a:avLst/>
          </a:prstGeom>
        </p:spPr>
        <p:txBody>
          <a:bodyPr wrap="square">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rPr>
              <a:t>上节课的作业题中，定义了一个矩形的类，现在我们要再定义一个正方形的类呢？该怎么做会更好？</a:t>
            </a:r>
            <a:endParaRPr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10" presetClass="entr" presetSubtype="0" fill="hold" grpId="0"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62" grpId="0" animBg="1"/>
      <p:bldP spid="63"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042610" y="514702"/>
            <a:ext cx="4026569" cy="461665"/>
          </a:xfrm>
          <a:prstGeom prst="rect">
            <a:avLst/>
          </a:prstGeom>
          <a:noFill/>
        </p:spPr>
        <p:txBody>
          <a:bodyPr wrap="square" rtlCol="0">
            <a:spAutoFit/>
          </a:bodyPr>
          <a:lstStyle/>
          <a:p>
            <a:pPr algn="ctr"/>
            <a:r>
              <a:rPr lang="en-US" altLang="en-US" sz="2400" dirty="0">
                <a:solidFill>
                  <a:srgbClr val="784B23"/>
                </a:solidFill>
                <a:latin typeface="微软雅黑" panose="020B0503020204020204" pitchFamily="34" charset="-122"/>
                <a:ea typeface="微软雅黑" panose="020B0503020204020204" pitchFamily="34" charset="-122"/>
              </a:rPr>
              <a:t>继承</a:t>
            </a:r>
            <a:endParaRPr lang="zh-CN" altLang="en-US" sz="2400" dirty="0">
              <a:solidFill>
                <a:srgbClr val="784B23"/>
              </a:solidFill>
              <a:latin typeface="微软雅黑" panose="020B0503020204020204" pitchFamily="34" charset="-122"/>
              <a:ea typeface="微软雅黑" panose="020B0503020204020204" pitchFamily="34" charset="-122"/>
            </a:endParaRPr>
          </a:p>
        </p:txBody>
      </p:sp>
      <p:sp>
        <p:nvSpPr>
          <p:cNvPr id="15" name="矩形 14"/>
          <p:cNvSpPr/>
          <p:nvPr/>
        </p:nvSpPr>
        <p:spPr>
          <a:xfrm>
            <a:off x="4143991" y="1208900"/>
            <a:ext cx="4435565" cy="2400657"/>
          </a:xfrm>
          <a:prstGeom prst="rect">
            <a:avLst/>
          </a:prstGeom>
        </p:spPr>
        <p:txBody>
          <a:bodyPr wrap="square">
            <a:spAutoFit/>
          </a:bodyPr>
          <a:lstStyle/>
          <a:p>
            <a:pPr fontAlgn="base">
              <a:lnSpc>
                <a:spcPts val="20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Rectangle:  </a:t>
            </a:r>
            <a:r>
              <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矩形类</a:t>
            </a:r>
            <a:endPar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p:txBody>
      </p:sp>
      <p:sp>
        <p:nvSpPr>
          <p:cNvPr id="16" name="矩形 15"/>
          <p:cNvSpPr/>
          <p:nvPr/>
        </p:nvSpPr>
        <p:spPr>
          <a:xfrm>
            <a:off x="4143991" y="4121277"/>
            <a:ext cx="4435565" cy="2400657"/>
          </a:xfrm>
          <a:prstGeom prst="rect">
            <a:avLst/>
          </a:prstGeom>
        </p:spPr>
        <p:txBody>
          <a:bodyPr wrap="square">
            <a:spAutoFit/>
          </a:bodyPr>
          <a:lstStyle/>
          <a:p>
            <a:pPr fontAlgn="base">
              <a:lnSpc>
                <a:spcPts val="2000"/>
              </a:lnSpc>
              <a:spcBef>
                <a:spcPct val="0"/>
              </a:spcBef>
              <a:spcAft>
                <a:spcPct val="0"/>
              </a:spcAft>
            </a:pP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class</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Square:  </a:t>
            </a:r>
            <a:r>
              <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rPr>
              <a:t>正方形类</a:t>
            </a:r>
            <a:endParaRPr lang="en-US" altLang="zh-CN" b="1" dirty="0">
              <a:solidFill>
                <a:srgbClr val="FF0000"/>
              </a:solidFill>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__init__(</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length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width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err="1">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def</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area(self):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self.length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 </a:t>
            </a:r>
            <a:r>
              <a:rPr lang="en-US" altLang="zh-CN" b="1" dirty="0" err="1">
                <a:latin typeface="微软雅黑" panose="020B0503020204020204" pitchFamily="34" charset="-122"/>
                <a:ea typeface="微软雅黑" panose="020B0503020204020204" pitchFamily="34" charset="-122"/>
                <a:sym typeface="方正姚体" panose="02010601030101010101" pitchFamily="2" charset="-122"/>
              </a:rPr>
              <a:t>self.width</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a:p>
            <a:pPr fontAlgn="base">
              <a:lnSpc>
                <a:spcPts val="2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t>
            </a:r>
            <a:r>
              <a:rPr lang="en-US" altLang="zh-CN" b="1" dirty="0">
                <a:solidFill>
                  <a:srgbClr val="00B050"/>
                </a:solidFill>
                <a:latin typeface="微软雅黑" panose="020B0503020204020204" pitchFamily="34" charset="-122"/>
                <a:ea typeface="微软雅黑" panose="020B0503020204020204" pitchFamily="34" charset="-122"/>
                <a:sym typeface="方正姚体" panose="02010601030101010101" pitchFamily="2" charset="-122"/>
              </a:rPr>
              <a:t>return</a:t>
            </a:r>
            <a:r>
              <a:rPr lang="en-US" altLang="zh-CN" b="1" dirty="0">
                <a:latin typeface="微软雅黑" panose="020B0503020204020204" pitchFamily="34" charset="-122"/>
                <a:ea typeface="微软雅黑" panose="020B0503020204020204" pitchFamily="34" charset="-122"/>
                <a:sym typeface="方正姚体" panose="02010601030101010101" pitchFamily="2" charset="-122"/>
              </a:rPr>
              <a:t> areas</a:t>
            </a:r>
            <a:endParaRPr lang="en-US" altLang="zh-CN" b="1" dirty="0">
              <a:latin typeface="微软雅黑" panose="020B0503020204020204" pitchFamily="34" charset="-122"/>
              <a:ea typeface="微软雅黑" panose="020B0503020204020204" pitchFamily="34" charset="-122"/>
              <a:sym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52465" y="721158"/>
            <a:ext cx="3037063" cy="52322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继承 问题引入</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grpSp>
        <p:nvGrpSpPr>
          <p:cNvPr id="7" name="Group 172"/>
          <p:cNvGrpSpPr/>
          <p:nvPr/>
        </p:nvGrpSpPr>
        <p:grpSpPr>
          <a:xfrm>
            <a:off x="8917343" y="2243545"/>
            <a:ext cx="1178984" cy="1265768"/>
            <a:chOff x="6839455" y="1464060"/>
            <a:chExt cx="884238" cy="949326"/>
          </a:xfrm>
        </p:grpSpPr>
        <p:sp>
          <p:nvSpPr>
            <p:cNvPr id="8" name="Freeform 95"/>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9" name="Freeform 97"/>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vert="horz" wrap="square" lIns="121920" tIns="60960" rIns="121920" bIns="60960" numCol="1" anchor="t" anchorCtr="0" compatLnSpc="1"/>
            <a:lstStyle/>
            <a:p>
              <a:endParaRPr lang="en-US" sz="2400"/>
            </a:p>
          </p:txBody>
        </p:sp>
        <p:sp>
          <p:nvSpPr>
            <p:cNvPr id="10" name="Freeform 114"/>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grpSp>
      <p:grpSp>
        <p:nvGrpSpPr>
          <p:cNvPr id="11" name="Group 134"/>
          <p:cNvGrpSpPr/>
          <p:nvPr/>
        </p:nvGrpSpPr>
        <p:grpSpPr>
          <a:xfrm>
            <a:off x="1407606" y="2125942"/>
            <a:ext cx="864665" cy="865389"/>
            <a:chOff x="3287425" y="1417883"/>
            <a:chExt cx="648499" cy="649042"/>
          </a:xfrm>
        </p:grpSpPr>
        <p:sp>
          <p:nvSpPr>
            <p:cNvPr id="12" name="Oval 72"/>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3" name="Oval 73"/>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35" b="1" dirty="0">
                <a:solidFill>
                  <a:schemeClr val="bg1"/>
                </a:solidFill>
                <a:latin typeface="+mj-lt"/>
              </a:endParaRPr>
            </a:p>
          </p:txBody>
        </p:sp>
      </p:grpSp>
      <p:grpSp>
        <p:nvGrpSpPr>
          <p:cNvPr id="14" name="Group 129"/>
          <p:cNvGrpSpPr/>
          <p:nvPr/>
        </p:nvGrpSpPr>
        <p:grpSpPr>
          <a:xfrm>
            <a:off x="1407606" y="3407218"/>
            <a:ext cx="864665" cy="865389"/>
            <a:chOff x="2779491" y="2517212"/>
            <a:chExt cx="648499" cy="649042"/>
          </a:xfrm>
        </p:grpSpPr>
        <p:sp>
          <p:nvSpPr>
            <p:cNvPr id="15" name="Oval 75"/>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6" name="Oval 76"/>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grpSp>
      <p:grpSp>
        <p:nvGrpSpPr>
          <p:cNvPr id="17" name="Group 130"/>
          <p:cNvGrpSpPr/>
          <p:nvPr/>
        </p:nvGrpSpPr>
        <p:grpSpPr>
          <a:xfrm>
            <a:off x="1424116" y="4659392"/>
            <a:ext cx="864665" cy="865389"/>
            <a:chOff x="3287425" y="3613920"/>
            <a:chExt cx="648499" cy="649042"/>
          </a:xfrm>
        </p:grpSpPr>
        <p:sp>
          <p:nvSpPr>
            <p:cNvPr id="18" name="Oval 78"/>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 b="1" dirty="0">
                <a:solidFill>
                  <a:schemeClr val="bg1"/>
                </a:solidFill>
                <a:latin typeface="+mj-lt"/>
              </a:endParaRPr>
            </a:p>
          </p:txBody>
        </p:sp>
        <p:sp>
          <p:nvSpPr>
            <p:cNvPr id="19" name="Oval 79"/>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grpSp>
      <p:grpSp>
        <p:nvGrpSpPr>
          <p:cNvPr id="23" name="Group 173"/>
          <p:cNvGrpSpPr/>
          <p:nvPr/>
        </p:nvGrpSpPr>
        <p:grpSpPr>
          <a:xfrm>
            <a:off x="9334328" y="2766363"/>
            <a:ext cx="1545167" cy="1595967"/>
            <a:chOff x="7152193" y="1856173"/>
            <a:chExt cx="1158875" cy="1196975"/>
          </a:xfrm>
        </p:grpSpPr>
        <p:sp>
          <p:nvSpPr>
            <p:cNvPr id="24" name="Freeform 98"/>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25" name="Freeform 99"/>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6" name="Freeform 101"/>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grpSp>
      <p:grpSp>
        <p:nvGrpSpPr>
          <p:cNvPr id="27" name="Group 171"/>
          <p:cNvGrpSpPr/>
          <p:nvPr/>
        </p:nvGrpSpPr>
        <p:grpSpPr>
          <a:xfrm>
            <a:off x="7829377" y="2184279"/>
            <a:ext cx="1585384" cy="1545167"/>
            <a:chOff x="6023480" y="1419610"/>
            <a:chExt cx="1189038" cy="1158875"/>
          </a:xfrm>
        </p:grpSpPr>
        <p:sp>
          <p:nvSpPr>
            <p:cNvPr id="28" name="Freeform 96"/>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29" name="Freeform 102"/>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vert="horz" wrap="square" lIns="121920" tIns="60960" rIns="121920" bIns="60960" numCol="1" anchor="t" anchorCtr="0" compatLnSpc="1"/>
            <a:lstStyle/>
            <a:p>
              <a:endParaRPr lang="en-US" sz="2400"/>
            </a:p>
          </p:txBody>
        </p:sp>
        <p:sp>
          <p:nvSpPr>
            <p:cNvPr id="30" name="Freeform 104"/>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vert="horz" wrap="square" lIns="121920" tIns="60960" rIns="121920" bIns="60960" numCol="1" anchor="t" anchorCtr="0" compatLnSpc="1"/>
            <a:lstStyle/>
            <a:p>
              <a:endParaRPr lang="en-US" sz="2400"/>
            </a:p>
          </p:txBody>
        </p:sp>
      </p:grpSp>
      <p:grpSp>
        <p:nvGrpSpPr>
          <p:cNvPr id="31" name="Group 178"/>
          <p:cNvGrpSpPr/>
          <p:nvPr/>
        </p:nvGrpSpPr>
        <p:grpSpPr>
          <a:xfrm>
            <a:off x="9891011" y="3729446"/>
            <a:ext cx="1265767" cy="1460500"/>
            <a:chOff x="7569705" y="2578485"/>
            <a:chExt cx="949325" cy="1095375"/>
          </a:xfrm>
        </p:grpSpPr>
        <p:sp>
          <p:nvSpPr>
            <p:cNvPr id="32" name="Freeform 100"/>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2400"/>
            </a:p>
          </p:txBody>
        </p:sp>
        <p:sp>
          <p:nvSpPr>
            <p:cNvPr id="33" name="Freeform 108"/>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4" name="Freeform 112"/>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5" name="Group 170"/>
          <p:cNvGrpSpPr/>
          <p:nvPr/>
        </p:nvGrpSpPr>
        <p:grpSpPr>
          <a:xfrm>
            <a:off x="7046210" y="2539879"/>
            <a:ext cx="1339851" cy="1394884"/>
            <a:chOff x="5436105" y="1686310"/>
            <a:chExt cx="1004888" cy="1046163"/>
          </a:xfrm>
        </p:grpSpPr>
        <p:sp>
          <p:nvSpPr>
            <p:cNvPr id="36" name="Freeform 105"/>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2400"/>
            </a:p>
          </p:txBody>
        </p:sp>
        <p:sp>
          <p:nvSpPr>
            <p:cNvPr id="37" name="Freeform 106"/>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38" name="Freeform 113"/>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grpSp>
      <p:grpSp>
        <p:nvGrpSpPr>
          <p:cNvPr id="39" name="Group 174"/>
          <p:cNvGrpSpPr/>
          <p:nvPr/>
        </p:nvGrpSpPr>
        <p:grpSpPr>
          <a:xfrm>
            <a:off x="8371243" y="2774829"/>
            <a:ext cx="1644651" cy="1693333"/>
            <a:chOff x="6429880" y="1862523"/>
            <a:chExt cx="1233488" cy="1270000"/>
          </a:xfrm>
        </p:grpSpPr>
        <p:sp>
          <p:nvSpPr>
            <p:cNvPr id="40" name="Freeform 103"/>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1" name="Freeform 107"/>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2400"/>
            </a:p>
          </p:txBody>
        </p:sp>
        <p:sp>
          <p:nvSpPr>
            <p:cNvPr id="42" name="Freeform 115"/>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p>
          </p:txBody>
        </p:sp>
      </p:grpSp>
      <p:grpSp>
        <p:nvGrpSpPr>
          <p:cNvPr id="43" name="Group 175"/>
          <p:cNvGrpSpPr/>
          <p:nvPr/>
        </p:nvGrpSpPr>
        <p:grpSpPr>
          <a:xfrm>
            <a:off x="7156277" y="3238379"/>
            <a:ext cx="1761067" cy="1805517"/>
            <a:chOff x="5518655" y="2210185"/>
            <a:chExt cx="1320800" cy="1354138"/>
          </a:xfrm>
        </p:grpSpPr>
        <p:sp>
          <p:nvSpPr>
            <p:cNvPr id="44" name="Freeform 116"/>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45" name="Freeform 117"/>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46" name="Freeform 118"/>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sp>
        <p:nvSpPr>
          <p:cNvPr id="47" name="Freeform 65"/>
          <p:cNvSpPr>
            <a:spLocks noEditPoints="1"/>
          </p:cNvSpPr>
          <p:nvPr/>
        </p:nvSpPr>
        <p:spPr bwMode="auto">
          <a:xfrm rot="20303856">
            <a:off x="9067628" y="3005004"/>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8" name="Freeform 101"/>
          <p:cNvSpPr>
            <a:spLocks noEditPoints="1"/>
          </p:cNvSpPr>
          <p:nvPr/>
        </p:nvSpPr>
        <p:spPr bwMode="auto">
          <a:xfrm>
            <a:off x="7809769" y="3543210"/>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9" name="Freeform 66"/>
          <p:cNvSpPr>
            <a:spLocks noEditPoints="1"/>
          </p:cNvSpPr>
          <p:nvPr/>
        </p:nvSpPr>
        <p:spPr bwMode="auto">
          <a:xfrm>
            <a:off x="8030672" y="2937264"/>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0" name="Freeform 64"/>
          <p:cNvSpPr>
            <a:spLocks noEditPoints="1"/>
          </p:cNvSpPr>
          <p:nvPr/>
        </p:nvSpPr>
        <p:spPr bwMode="auto">
          <a:xfrm rot="19719836">
            <a:off x="10115403" y="2998407"/>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1" name="Freeform 118"/>
          <p:cNvSpPr>
            <a:spLocks noEditPoints="1"/>
          </p:cNvSpPr>
          <p:nvPr/>
        </p:nvSpPr>
        <p:spPr bwMode="auto">
          <a:xfrm>
            <a:off x="8616777" y="2467912"/>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2" name="Freeform 13"/>
          <p:cNvSpPr>
            <a:spLocks noEditPoints="1"/>
          </p:cNvSpPr>
          <p:nvPr/>
        </p:nvSpPr>
        <p:spPr bwMode="auto">
          <a:xfrm rot="905060">
            <a:off x="10540827" y="4021545"/>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53" name="Freeform 57"/>
          <p:cNvSpPr>
            <a:spLocks noEditPoints="1"/>
          </p:cNvSpPr>
          <p:nvPr/>
        </p:nvSpPr>
        <p:spPr bwMode="auto">
          <a:xfrm rot="19923664">
            <a:off x="9495449" y="2390980"/>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grpSp>
        <p:nvGrpSpPr>
          <p:cNvPr id="54" name="Group 177"/>
          <p:cNvGrpSpPr/>
          <p:nvPr/>
        </p:nvGrpSpPr>
        <p:grpSpPr>
          <a:xfrm>
            <a:off x="8843261" y="3875496"/>
            <a:ext cx="1710267" cy="1866900"/>
            <a:chOff x="6783893" y="2688023"/>
            <a:chExt cx="1282700" cy="1400175"/>
          </a:xfrm>
        </p:grpSpPr>
        <p:sp>
          <p:nvSpPr>
            <p:cNvPr id="55" name="Freeform 109"/>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2400"/>
            </a:p>
          </p:txBody>
        </p:sp>
        <p:sp>
          <p:nvSpPr>
            <p:cNvPr id="56" name="Freeform 110"/>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57" name="Freeform 111"/>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grpSp>
      <p:grpSp>
        <p:nvGrpSpPr>
          <p:cNvPr id="58" name="Group 176"/>
          <p:cNvGrpSpPr/>
          <p:nvPr/>
        </p:nvGrpSpPr>
        <p:grpSpPr>
          <a:xfrm>
            <a:off x="7943678" y="4231096"/>
            <a:ext cx="1401233" cy="1621367"/>
            <a:chOff x="6109205" y="2954723"/>
            <a:chExt cx="1050925" cy="1216025"/>
          </a:xfrm>
        </p:grpSpPr>
        <p:sp>
          <p:nvSpPr>
            <p:cNvPr id="59" name="Freeform 11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vert="horz" wrap="square" lIns="121920" tIns="60960" rIns="121920" bIns="60960" numCol="1" anchor="t" anchorCtr="0" compatLnSpc="1"/>
            <a:lstStyle/>
            <a:p>
              <a:endParaRPr lang="en-US" sz="2400"/>
            </a:p>
          </p:txBody>
        </p:sp>
        <p:sp>
          <p:nvSpPr>
            <p:cNvPr id="60" name="Freeform 12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vert="horz" wrap="square" lIns="121920" tIns="60960" rIns="121920" bIns="60960" numCol="1" anchor="t" anchorCtr="0" compatLnSpc="1"/>
            <a:lstStyle/>
            <a:p>
              <a:endParaRPr lang="en-US" sz="2400"/>
            </a:p>
          </p:txBody>
        </p:sp>
        <p:sp>
          <p:nvSpPr>
            <p:cNvPr id="61" name="Freeform 12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grpSp>
      <p:sp>
        <p:nvSpPr>
          <p:cNvPr id="62" name="Freeform 229"/>
          <p:cNvSpPr>
            <a:spLocks noEditPoints="1"/>
          </p:cNvSpPr>
          <p:nvPr/>
        </p:nvSpPr>
        <p:spPr bwMode="auto">
          <a:xfrm rot="20043309">
            <a:off x="8558644" y="4487082"/>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3" name="Freeform 122"/>
          <p:cNvSpPr>
            <a:spLocks noEditPoints="1"/>
          </p:cNvSpPr>
          <p:nvPr/>
        </p:nvSpPr>
        <p:spPr bwMode="auto">
          <a:xfrm rot="20052358">
            <a:off x="9640569" y="4227169"/>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64" name="矩形 63"/>
          <p:cNvSpPr/>
          <p:nvPr/>
        </p:nvSpPr>
        <p:spPr>
          <a:xfrm>
            <a:off x="2488565" y="2358390"/>
            <a:ext cx="4434840" cy="706755"/>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两个中有大量重复的代码，</a:t>
            </a:r>
            <a:endParaRPr lang="en-US" altLang="zh-CN" sz="2000" b="1" dirty="0">
              <a:solidFill>
                <a:schemeClr val="bg2">
                  <a:lumMod val="25000"/>
                </a:schemeClr>
              </a:solidFill>
              <a:latin typeface="微软雅黑" panose="020B0503020204020204" pitchFamily="34" charset="-122"/>
              <a:ea typeface="微软雅黑" panose="020B0503020204020204" pitchFamily="34" charset="-122"/>
            </a:endParaRPr>
          </a:p>
          <a:p>
            <a:r>
              <a:rPr lang="en-US" altLang="zh-CN" sz="2000" b="1" dirty="0">
                <a:solidFill>
                  <a:schemeClr val="bg2">
                    <a:lumMod val="25000"/>
                  </a:schemeClr>
                </a:solidFill>
                <a:latin typeface="微软雅黑" panose="020B0503020204020204" pitchFamily="34" charset="-122"/>
                <a:ea typeface="微软雅黑" panose="020B0503020204020204" pitchFamily="34" charset="-122"/>
              </a:rPr>
              <a:t>              </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是否能够只写一次 ？</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2488443" y="3639857"/>
            <a:ext cx="4204936"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问题二： 继承的意义是什么 ？</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66" name="矩形 65"/>
          <p:cNvSpPr/>
          <p:nvPr/>
        </p:nvSpPr>
        <p:spPr>
          <a:xfrm>
            <a:off x="2488361" y="4880883"/>
            <a:ext cx="4204936"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问题三： 继承是复制变量空间嘛 ？</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78634" y="3121148"/>
            <a:ext cx="3877985" cy="369332"/>
          </a:xfrm>
          <a:prstGeom prst="rect">
            <a:avLst/>
          </a:prstGeom>
          <a:noFill/>
        </p:spPr>
        <p:txBody>
          <a:bodyPr wrap="none" rtlCol="0">
            <a:spAutoFit/>
          </a:bodyPr>
          <a:lstStyle/>
          <a:p>
            <a:r>
              <a:rPr lang="zh-CN" altLang="en-US" dirty="0"/>
              <a:t>抽象出一个更抽象的类，放公共代码</a:t>
            </a:r>
            <a:endParaRPr lang="zh-CN" altLang="en-US" dirty="0"/>
          </a:p>
        </p:txBody>
      </p:sp>
      <p:sp>
        <p:nvSpPr>
          <p:cNvPr id="3" name="文本框 2"/>
          <p:cNvSpPr txBox="1"/>
          <p:nvPr/>
        </p:nvSpPr>
        <p:spPr>
          <a:xfrm>
            <a:off x="2744402" y="4253693"/>
            <a:ext cx="3700052" cy="369332"/>
          </a:xfrm>
          <a:prstGeom prst="rect">
            <a:avLst/>
          </a:prstGeom>
          <a:noFill/>
        </p:spPr>
        <p:txBody>
          <a:bodyPr wrap="none" rtlCol="0">
            <a:spAutoFit/>
          </a:bodyPr>
          <a:lstStyle/>
          <a:p>
            <a:r>
              <a:rPr lang="zh-CN" altLang="en-US" dirty="0"/>
              <a:t>重用代码，方便代码的管理和修改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ppt_x"/>
                                          </p:val>
                                        </p:tav>
                                        <p:tav tm="100000">
                                          <p:val>
                                            <p:strVal val="#ppt_x"/>
                                          </p:val>
                                        </p:tav>
                                      </p:tavLst>
                                    </p:anim>
                                    <p:anim calcmode="lin" valueType="num">
                                      <p:cBhvr additive="base">
                                        <p:cTn id="43" dur="500" fill="hold"/>
                                        <p:tgtEl>
                                          <p:spTgt spid="5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100" fill="hold"/>
                                        <p:tgtEl>
                                          <p:spTgt spid="49"/>
                                        </p:tgtEl>
                                        <p:attrNameLst>
                                          <p:attrName>ppt_w</p:attrName>
                                        </p:attrNameLst>
                                      </p:cBhvr>
                                      <p:tavLst>
                                        <p:tav tm="0">
                                          <p:val>
                                            <p:fltVal val="0"/>
                                          </p:val>
                                        </p:tav>
                                        <p:tav tm="100000">
                                          <p:val>
                                            <p:strVal val="#ppt_w"/>
                                          </p:val>
                                        </p:tav>
                                      </p:tavLst>
                                    </p:anim>
                                    <p:anim calcmode="lin" valueType="num">
                                      <p:cBhvr>
                                        <p:cTn id="53" dur="100" fill="hold"/>
                                        <p:tgtEl>
                                          <p:spTgt spid="49"/>
                                        </p:tgtEl>
                                        <p:attrNameLst>
                                          <p:attrName>ppt_h</p:attrName>
                                        </p:attrNameLst>
                                      </p:cBhvr>
                                      <p:tavLst>
                                        <p:tav tm="0">
                                          <p:val>
                                            <p:fltVal val="0"/>
                                          </p:val>
                                        </p:tav>
                                        <p:tav tm="100000">
                                          <p:val>
                                            <p:strVal val="#ppt_h"/>
                                          </p:val>
                                        </p:tav>
                                      </p:tavLst>
                                    </p:anim>
                                    <p:animEffect transition="in" filter="fade">
                                      <p:cBhvr>
                                        <p:cTn id="54" dur="100"/>
                                        <p:tgtEl>
                                          <p:spTgt spid="49"/>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p:cTn id="58" dur="100" fill="hold"/>
                                        <p:tgtEl>
                                          <p:spTgt spid="51"/>
                                        </p:tgtEl>
                                        <p:attrNameLst>
                                          <p:attrName>ppt_w</p:attrName>
                                        </p:attrNameLst>
                                      </p:cBhvr>
                                      <p:tavLst>
                                        <p:tav tm="0">
                                          <p:val>
                                            <p:fltVal val="0"/>
                                          </p:val>
                                        </p:tav>
                                        <p:tav tm="100000">
                                          <p:val>
                                            <p:strVal val="#ppt_w"/>
                                          </p:val>
                                        </p:tav>
                                      </p:tavLst>
                                    </p:anim>
                                    <p:anim calcmode="lin" valueType="num">
                                      <p:cBhvr>
                                        <p:cTn id="59" dur="100" fill="hold"/>
                                        <p:tgtEl>
                                          <p:spTgt spid="51"/>
                                        </p:tgtEl>
                                        <p:attrNameLst>
                                          <p:attrName>ppt_h</p:attrName>
                                        </p:attrNameLst>
                                      </p:cBhvr>
                                      <p:tavLst>
                                        <p:tav tm="0">
                                          <p:val>
                                            <p:fltVal val="0"/>
                                          </p:val>
                                        </p:tav>
                                        <p:tav tm="100000">
                                          <p:val>
                                            <p:strVal val="#ppt_h"/>
                                          </p:val>
                                        </p:tav>
                                      </p:tavLst>
                                    </p:anim>
                                    <p:animEffect transition="in" filter="fade">
                                      <p:cBhvr>
                                        <p:cTn id="60" dur="100"/>
                                        <p:tgtEl>
                                          <p:spTgt spid="5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 calcmode="lin" valueType="num">
                                      <p:cBhvr>
                                        <p:cTn id="64" dur="100" fill="hold"/>
                                        <p:tgtEl>
                                          <p:spTgt spid="53"/>
                                        </p:tgtEl>
                                        <p:attrNameLst>
                                          <p:attrName>ppt_w</p:attrName>
                                        </p:attrNameLst>
                                      </p:cBhvr>
                                      <p:tavLst>
                                        <p:tav tm="0">
                                          <p:val>
                                            <p:fltVal val="0"/>
                                          </p:val>
                                        </p:tav>
                                        <p:tav tm="100000">
                                          <p:val>
                                            <p:strVal val="#ppt_w"/>
                                          </p:val>
                                        </p:tav>
                                      </p:tavLst>
                                    </p:anim>
                                    <p:anim calcmode="lin" valueType="num">
                                      <p:cBhvr>
                                        <p:cTn id="65" dur="100" fill="hold"/>
                                        <p:tgtEl>
                                          <p:spTgt spid="53"/>
                                        </p:tgtEl>
                                        <p:attrNameLst>
                                          <p:attrName>ppt_h</p:attrName>
                                        </p:attrNameLst>
                                      </p:cBhvr>
                                      <p:tavLst>
                                        <p:tav tm="0">
                                          <p:val>
                                            <p:fltVal val="0"/>
                                          </p:val>
                                        </p:tav>
                                        <p:tav tm="100000">
                                          <p:val>
                                            <p:strVal val="#ppt_h"/>
                                          </p:val>
                                        </p:tav>
                                      </p:tavLst>
                                    </p:anim>
                                    <p:animEffect transition="in" filter="fade">
                                      <p:cBhvr>
                                        <p:cTn id="66" dur="100"/>
                                        <p:tgtEl>
                                          <p:spTgt spid="53"/>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 fill="hold"/>
                                        <p:tgtEl>
                                          <p:spTgt spid="50"/>
                                        </p:tgtEl>
                                        <p:attrNameLst>
                                          <p:attrName>ppt_w</p:attrName>
                                        </p:attrNameLst>
                                      </p:cBhvr>
                                      <p:tavLst>
                                        <p:tav tm="0">
                                          <p:val>
                                            <p:fltVal val="0"/>
                                          </p:val>
                                        </p:tav>
                                        <p:tav tm="100000">
                                          <p:val>
                                            <p:strVal val="#ppt_w"/>
                                          </p:val>
                                        </p:tav>
                                      </p:tavLst>
                                    </p:anim>
                                    <p:anim calcmode="lin" valueType="num">
                                      <p:cBhvr>
                                        <p:cTn id="71" dur="100" fill="hold"/>
                                        <p:tgtEl>
                                          <p:spTgt spid="50"/>
                                        </p:tgtEl>
                                        <p:attrNameLst>
                                          <p:attrName>ppt_h</p:attrName>
                                        </p:attrNameLst>
                                      </p:cBhvr>
                                      <p:tavLst>
                                        <p:tav tm="0">
                                          <p:val>
                                            <p:fltVal val="0"/>
                                          </p:val>
                                        </p:tav>
                                        <p:tav tm="100000">
                                          <p:val>
                                            <p:strVal val="#ppt_h"/>
                                          </p:val>
                                        </p:tav>
                                      </p:tavLst>
                                    </p:anim>
                                    <p:animEffect transition="in" filter="fade">
                                      <p:cBhvr>
                                        <p:cTn id="72" dur="100"/>
                                        <p:tgtEl>
                                          <p:spTgt spid="50"/>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 fill="hold"/>
                                        <p:tgtEl>
                                          <p:spTgt spid="47"/>
                                        </p:tgtEl>
                                        <p:attrNameLst>
                                          <p:attrName>ppt_w</p:attrName>
                                        </p:attrNameLst>
                                      </p:cBhvr>
                                      <p:tavLst>
                                        <p:tav tm="0">
                                          <p:val>
                                            <p:fltVal val="0"/>
                                          </p:val>
                                        </p:tav>
                                        <p:tav tm="100000">
                                          <p:val>
                                            <p:strVal val="#ppt_w"/>
                                          </p:val>
                                        </p:tav>
                                      </p:tavLst>
                                    </p:anim>
                                    <p:anim calcmode="lin" valueType="num">
                                      <p:cBhvr>
                                        <p:cTn id="77" dur="100" fill="hold"/>
                                        <p:tgtEl>
                                          <p:spTgt spid="47"/>
                                        </p:tgtEl>
                                        <p:attrNameLst>
                                          <p:attrName>ppt_h</p:attrName>
                                        </p:attrNameLst>
                                      </p:cBhvr>
                                      <p:tavLst>
                                        <p:tav tm="0">
                                          <p:val>
                                            <p:fltVal val="0"/>
                                          </p:val>
                                        </p:tav>
                                        <p:tav tm="100000">
                                          <p:val>
                                            <p:strVal val="#ppt_h"/>
                                          </p:val>
                                        </p:tav>
                                      </p:tavLst>
                                    </p:anim>
                                    <p:animEffect transition="in" filter="fade">
                                      <p:cBhvr>
                                        <p:cTn id="78" dur="100"/>
                                        <p:tgtEl>
                                          <p:spTgt spid="47"/>
                                        </p:tgtEl>
                                      </p:cBhvr>
                                    </p:animEffect>
                                  </p:childTnLst>
                                </p:cTn>
                              </p:par>
                            </p:childTnLst>
                          </p:cTn>
                        </p:par>
                        <p:par>
                          <p:cTn id="79" fill="hold">
                            <p:stCondLst>
                              <p:cond delay="7000"/>
                            </p:stCondLst>
                            <p:childTnLst>
                              <p:par>
                                <p:cTn id="80" presetID="53" presetClass="entr" presetSubtype="16" fill="hold" grpId="0" nodeType="after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 fill="hold"/>
                                        <p:tgtEl>
                                          <p:spTgt spid="48"/>
                                        </p:tgtEl>
                                        <p:attrNameLst>
                                          <p:attrName>ppt_w</p:attrName>
                                        </p:attrNameLst>
                                      </p:cBhvr>
                                      <p:tavLst>
                                        <p:tav tm="0">
                                          <p:val>
                                            <p:fltVal val="0"/>
                                          </p:val>
                                        </p:tav>
                                        <p:tav tm="100000">
                                          <p:val>
                                            <p:strVal val="#ppt_w"/>
                                          </p:val>
                                        </p:tav>
                                      </p:tavLst>
                                    </p:anim>
                                    <p:anim calcmode="lin" valueType="num">
                                      <p:cBhvr>
                                        <p:cTn id="83" dur="100" fill="hold"/>
                                        <p:tgtEl>
                                          <p:spTgt spid="48"/>
                                        </p:tgtEl>
                                        <p:attrNameLst>
                                          <p:attrName>ppt_h</p:attrName>
                                        </p:attrNameLst>
                                      </p:cBhvr>
                                      <p:tavLst>
                                        <p:tav tm="0">
                                          <p:val>
                                            <p:fltVal val="0"/>
                                          </p:val>
                                        </p:tav>
                                        <p:tav tm="100000">
                                          <p:val>
                                            <p:strVal val="#ppt_h"/>
                                          </p:val>
                                        </p:tav>
                                      </p:tavLst>
                                    </p:anim>
                                    <p:animEffect transition="in" filter="fade">
                                      <p:cBhvr>
                                        <p:cTn id="84" dur="100"/>
                                        <p:tgtEl>
                                          <p:spTgt spid="48"/>
                                        </p:tgtEl>
                                      </p:cBhvr>
                                    </p:animEffect>
                                  </p:childTnLst>
                                </p:cTn>
                              </p:par>
                            </p:childTnLst>
                          </p:cTn>
                        </p:par>
                        <p:par>
                          <p:cTn id="85" fill="hold">
                            <p:stCondLst>
                              <p:cond delay="7500"/>
                            </p:stCondLst>
                            <p:childTnLst>
                              <p:par>
                                <p:cTn id="86" presetID="53" presetClass="entr" presetSubtype="16" fill="hold" grpId="0" nodeType="after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 fill="hold"/>
                                        <p:tgtEl>
                                          <p:spTgt spid="62"/>
                                        </p:tgtEl>
                                        <p:attrNameLst>
                                          <p:attrName>ppt_w</p:attrName>
                                        </p:attrNameLst>
                                      </p:cBhvr>
                                      <p:tavLst>
                                        <p:tav tm="0">
                                          <p:val>
                                            <p:fltVal val="0"/>
                                          </p:val>
                                        </p:tav>
                                        <p:tav tm="100000">
                                          <p:val>
                                            <p:strVal val="#ppt_w"/>
                                          </p:val>
                                        </p:tav>
                                      </p:tavLst>
                                    </p:anim>
                                    <p:anim calcmode="lin" valueType="num">
                                      <p:cBhvr>
                                        <p:cTn id="89" dur="100" fill="hold"/>
                                        <p:tgtEl>
                                          <p:spTgt spid="62"/>
                                        </p:tgtEl>
                                        <p:attrNameLst>
                                          <p:attrName>ppt_h</p:attrName>
                                        </p:attrNameLst>
                                      </p:cBhvr>
                                      <p:tavLst>
                                        <p:tav tm="0">
                                          <p:val>
                                            <p:fltVal val="0"/>
                                          </p:val>
                                        </p:tav>
                                        <p:tav tm="100000">
                                          <p:val>
                                            <p:strVal val="#ppt_h"/>
                                          </p:val>
                                        </p:tav>
                                      </p:tavLst>
                                    </p:anim>
                                    <p:animEffect transition="in" filter="fade">
                                      <p:cBhvr>
                                        <p:cTn id="90" dur="100"/>
                                        <p:tgtEl>
                                          <p:spTgt spid="62"/>
                                        </p:tgtEl>
                                      </p:cBhvr>
                                    </p:animEffect>
                                  </p:childTnLst>
                                </p:cTn>
                              </p:par>
                            </p:childTnLst>
                          </p:cTn>
                        </p:par>
                        <p:par>
                          <p:cTn id="91" fill="hold">
                            <p:stCondLst>
                              <p:cond delay="8000"/>
                            </p:stCondLst>
                            <p:childTnLst>
                              <p:par>
                                <p:cTn id="92" presetID="53" presetClass="entr" presetSubtype="16"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p:cTn id="94" dur="100" fill="hold"/>
                                        <p:tgtEl>
                                          <p:spTgt spid="63"/>
                                        </p:tgtEl>
                                        <p:attrNameLst>
                                          <p:attrName>ppt_w</p:attrName>
                                        </p:attrNameLst>
                                      </p:cBhvr>
                                      <p:tavLst>
                                        <p:tav tm="0">
                                          <p:val>
                                            <p:fltVal val="0"/>
                                          </p:val>
                                        </p:tav>
                                        <p:tav tm="100000">
                                          <p:val>
                                            <p:strVal val="#ppt_w"/>
                                          </p:val>
                                        </p:tav>
                                      </p:tavLst>
                                    </p:anim>
                                    <p:anim calcmode="lin" valueType="num">
                                      <p:cBhvr>
                                        <p:cTn id="95" dur="100" fill="hold"/>
                                        <p:tgtEl>
                                          <p:spTgt spid="63"/>
                                        </p:tgtEl>
                                        <p:attrNameLst>
                                          <p:attrName>ppt_h</p:attrName>
                                        </p:attrNameLst>
                                      </p:cBhvr>
                                      <p:tavLst>
                                        <p:tav tm="0">
                                          <p:val>
                                            <p:fltVal val="0"/>
                                          </p:val>
                                        </p:tav>
                                        <p:tav tm="100000">
                                          <p:val>
                                            <p:strVal val="#ppt_h"/>
                                          </p:val>
                                        </p:tav>
                                      </p:tavLst>
                                    </p:anim>
                                    <p:animEffect transition="in" filter="fade">
                                      <p:cBhvr>
                                        <p:cTn id="96" dur="100"/>
                                        <p:tgtEl>
                                          <p:spTgt spid="63"/>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100" fill="hold"/>
                                        <p:tgtEl>
                                          <p:spTgt spid="52"/>
                                        </p:tgtEl>
                                        <p:attrNameLst>
                                          <p:attrName>ppt_w</p:attrName>
                                        </p:attrNameLst>
                                      </p:cBhvr>
                                      <p:tavLst>
                                        <p:tav tm="0">
                                          <p:val>
                                            <p:fltVal val="0"/>
                                          </p:val>
                                        </p:tav>
                                        <p:tav tm="100000">
                                          <p:val>
                                            <p:strVal val="#ppt_w"/>
                                          </p:val>
                                        </p:tav>
                                      </p:tavLst>
                                    </p:anim>
                                    <p:anim calcmode="lin" valueType="num">
                                      <p:cBhvr>
                                        <p:cTn id="101" dur="100" fill="hold"/>
                                        <p:tgtEl>
                                          <p:spTgt spid="52"/>
                                        </p:tgtEl>
                                        <p:attrNameLst>
                                          <p:attrName>ppt_h</p:attrName>
                                        </p:attrNameLst>
                                      </p:cBhvr>
                                      <p:tavLst>
                                        <p:tav tm="0">
                                          <p:val>
                                            <p:fltVal val="0"/>
                                          </p:val>
                                        </p:tav>
                                        <p:tav tm="100000">
                                          <p:val>
                                            <p:strVal val="#ppt_h"/>
                                          </p:val>
                                        </p:tav>
                                      </p:tavLst>
                                    </p:anim>
                                    <p:animEffect transition="in" filter="fade">
                                      <p:cBhvr>
                                        <p:cTn id="102" dur="100"/>
                                        <p:tgtEl>
                                          <p:spTgt spid="52"/>
                                        </p:tgtEl>
                                      </p:cBhvr>
                                    </p:animEffect>
                                  </p:childTnLst>
                                </p:cTn>
                              </p:par>
                            </p:childTnLst>
                          </p:cTn>
                        </p:par>
                        <p:par>
                          <p:cTn id="103" fill="hold">
                            <p:stCondLst>
                              <p:cond delay="9000"/>
                            </p:stCondLst>
                            <p:childTnLst>
                              <p:par>
                                <p:cTn id="104" presetID="53" presetClass="entr" presetSubtype="16" fill="hold" nodeType="afterEffect">
                                  <p:stCondLst>
                                    <p:cond delay="0"/>
                                  </p:stCondLst>
                                  <p:childTnLst>
                                    <p:set>
                                      <p:cBhvr>
                                        <p:cTn id="105" dur="1" fill="hold">
                                          <p:stCondLst>
                                            <p:cond delay="0"/>
                                          </p:stCondLst>
                                        </p:cTn>
                                        <p:tgtEl>
                                          <p:spTgt spid="11"/>
                                        </p:tgtEl>
                                        <p:attrNameLst>
                                          <p:attrName>style.visibility</p:attrName>
                                        </p:attrNameLst>
                                      </p:cBhvr>
                                      <p:to>
                                        <p:strVal val="visible"/>
                                      </p:to>
                                    </p:set>
                                    <p:anim calcmode="lin" valueType="num">
                                      <p:cBhvr>
                                        <p:cTn id="106" dur="500" fill="hold"/>
                                        <p:tgtEl>
                                          <p:spTgt spid="11"/>
                                        </p:tgtEl>
                                        <p:attrNameLst>
                                          <p:attrName>ppt_w</p:attrName>
                                        </p:attrNameLst>
                                      </p:cBhvr>
                                      <p:tavLst>
                                        <p:tav tm="0">
                                          <p:val>
                                            <p:fltVal val="0"/>
                                          </p:val>
                                        </p:tav>
                                        <p:tav tm="100000">
                                          <p:val>
                                            <p:strVal val="#ppt_w"/>
                                          </p:val>
                                        </p:tav>
                                      </p:tavLst>
                                    </p:anim>
                                    <p:anim calcmode="lin" valueType="num">
                                      <p:cBhvr>
                                        <p:cTn id="107" dur="500" fill="hold"/>
                                        <p:tgtEl>
                                          <p:spTgt spid="11"/>
                                        </p:tgtEl>
                                        <p:attrNameLst>
                                          <p:attrName>ppt_h</p:attrName>
                                        </p:attrNameLst>
                                      </p:cBhvr>
                                      <p:tavLst>
                                        <p:tav tm="0">
                                          <p:val>
                                            <p:fltVal val="0"/>
                                          </p:val>
                                        </p:tav>
                                        <p:tav tm="100000">
                                          <p:val>
                                            <p:strVal val="#ppt_h"/>
                                          </p:val>
                                        </p:tav>
                                      </p:tavLst>
                                    </p:anim>
                                    <p:animEffect transition="in" filter="fade">
                                      <p:cBhvr>
                                        <p:cTn id="108" dur="500"/>
                                        <p:tgtEl>
                                          <p:spTgt spid="11"/>
                                        </p:tgtEl>
                                      </p:cBhvr>
                                    </p:animEffect>
                                  </p:childTnLst>
                                </p:cTn>
                              </p:par>
                            </p:childTnLst>
                          </p:cTn>
                        </p:par>
                        <p:par>
                          <p:cTn id="109" fill="hold">
                            <p:stCondLst>
                              <p:cond delay="9500"/>
                            </p:stCondLst>
                            <p:childTnLst>
                              <p:par>
                                <p:cTn id="110" presetID="53" presetClass="entr" presetSubtype="16"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10000"/>
                            </p:stCondLst>
                            <p:childTnLst>
                              <p:par>
                                <p:cTn id="116" presetID="53" presetClass="entr" presetSubtype="16" fill="hold" nodeType="afterEffect">
                                  <p:stCondLst>
                                    <p:cond delay="0"/>
                                  </p:stCondLst>
                                  <p:childTnLst>
                                    <p:set>
                                      <p:cBhvr>
                                        <p:cTn id="117" dur="1" fill="hold">
                                          <p:stCondLst>
                                            <p:cond delay="0"/>
                                          </p:stCondLst>
                                        </p:cTn>
                                        <p:tgtEl>
                                          <p:spTgt spid="17"/>
                                        </p:tgtEl>
                                        <p:attrNameLst>
                                          <p:attrName>style.visibility</p:attrName>
                                        </p:attrNameLst>
                                      </p:cBhvr>
                                      <p:to>
                                        <p:strVal val="visible"/>
                                      </p:to>
                                    </p:set>
                                    <p:anim calcmode="lin" valueType="num">
                                      <p:cBhvr>
                                        <p:cTn id="118" dur="500" fill="hold"/>
                                        <p:tgtEl>
                                          <p:spTgt spid="17"/>
                                        </p:tgtEl>
                                        <p:attrNameLst>
                                          <p:attrName>ppt_w</p:attrName>
                                        </p:attrNameLst>
                                      </p:cBhvr>
                                      <p:tavLst>
                                        <p:tav tm="0">
                                          <p:val>
                                            <p:fltVal val="0"/>
                                          </p:val>
                                        </p:tav>
                                        <p:tav tm="100000">
                                          <p:val>
                                            <p:strVal val="#ppt_w"/>
                                          </p:val>
                                        </p:tav>
                                      </p:tavLst>
                                    </p:anim>
                                    <p:anim calcmode="lin" valueType="num">
                                      <p:cBhvr>
                                        <p:cTn id="119" dur="500" fill="hold"/>
                                        <p:tgtEl>
                                          <p:spTgt spid="17"/>
                                        </p:tgtEl>
                                        <p:attrNameLst>
                                          <p:attrName>ppt_h</p:attrName>
                                        </p:attrNameLst>
                                      </p:cBhvr>
                                      <p:tavLst>
                                        <p:tav tm="0">
                                          <p:val>
                                            <p:fltVal val="0"/>
                                          </p:val>
                                        </p:tav>
                                        <p:tav tm="100000">
                                          <p:val>
                                            <p:strVal val="#ppt_h"/>
                                          </p:val>
                                        </p:tav>
                                      </p:tavLst>
                                    </p:anim>
                                    <p:animEffect transition="in" filter="fade">
                                      <p:cBhvr>
                                        <p:cTn id="120" dur="500"/>
                                        <p:tgtEl>
                                          <p:spTgt spid="17"/>
                                        </p:tgtEl>
                                      </p:cBhvr>
                                    </p:animEffect>
                                  </p:childTnLst>
                                </p:cTn>
                              </p:par>
                            </p:childTnLst>
                          </p:cTn>
                        </p:par>
                        <p:par>
                          <p:cTn id="121" fill="hold">
                            <p:stCondLst>
                              <p:cond delay="10500"/>
                            </p:stCondLst>
                            <p:childTnLst>
                              <p:par>
                                <p:cTn id="122" presetID="10" presetClass="entr" presetSubtype="0" fill="hold" grpId="0" nodeType="after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500"/>
                                        <p:tgtEl>
                                          <p:spTgt spid="6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fade">
                                      <p:cBhvr>
                                        <p:cTn id="1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51" grpId="0" bldLvl="0" animBg="1"/>
      <p:bldP spid="52" grpId="0" bldLvl="0" animBg="1"/>
      <p:bldP spid="53" grpId="0" bldLvl="0" animBg="1"/>
      <p:bldP spid="62" grpId="0" bldLvl="0" animBg="1"/>
      <p:bldP spid="63" grpId="0" bldLvl="0" animBg="1"/>
      <p:bldP spid="64" grpId="0"/>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5075753" y="907334"/>
            <a:ext cx="4026569" cy="52197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分类关系图</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pic>
        <p:nvPicPr>
          <p:cNvPr id="3" name="图片 2" descr="无标题"/>
          <p:cNvPicPr>
            <a:picLocks noChangeAspect="1"/>
          </p:cNvPicPr>
          <p:nvPr/>
        </p:nvPicPr>
        <p:blipFill>
          <a:blip r:embed="rId1"/>
          <a:stretch>
            <a:fillRect/>
          </a:stretch>
        </p:blipFill>
        <p:spPr>
          <a:xfrm>
            <a:off x="3456521" y="2115574"/>
            <a:ext cx="7265035" cy="3738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7"/>
          <p:cNvGrpSpPr/>
          <p:nvPr/>
        </p:nvGrpSpPr>
        <p:grpSpPr>
          <a:xfrm>
            <a:off x="184501" y="745534"/>
            <a:ext cx="2708749" cy="7199227"/>
            <a:chOff x="2200272" y="360363"/>
            <a:chExt cx="3514721" cy="9337667"/>
          </a:xfrm>
        </p:grpSpPr>
        <p:sp>
          <p:nvSpPr>
            <p:cNvPr id="23" name="Freeform 1"/>
            <p:cNvSpPr>
              <a:spLocks noChangeArrowheads="1"/>
            </p:cNvSpPr>
            <p:nvPr/>
          </p:nvSpPr>
          <p:spPr bwMode="auto">
            <a:xfrm>
              <a:off x="2200272" y="360363"/>
              <a:ext cx="1554161" cy="9337667"/>
            </a:xfrm>
            <a:custGeom>
              <a:avLst/>
              <a:gdLst>
                <a:gd name="T0" fmla="*/ 3267 w 4318"/>
                <a:gd name="T1" fmla="*/ 25661 h 25939"/>
                <a:gd name="T2" fmla="*/ 3188 w 4318"/>
                <a:gd name="T3" fmla="*/ 0 h 25939"/>
                <a:gd name="T4" fmla="*/ 3010 w 4318"/>
                <a:gd name="T5" fmla="*/ 1763 h 25939"/>
                <a:gd name="T6" fmla="*/ 1208 w 4318"/>
                <a:gd name="T7" fmla="*/ 99 h 25939"/>
                <a:gd name="T8" fmla="*/ 1030 w 4318"/>
                <a:gd name="T9" fmla="*/ 3842 h 25939"/>
                <a:gd name="T10" fmla="*/ 0 w 4318"/>
                <a:gd name="T11" fmla="*/ 25859 h 25939"/>
                <a:gd name="T12" fmla="*/ 1208 w 4318"/>
                <a:gd name="T13" fmla="*/ 24295 h 25939"/>
                <a:gd name="T14" fmla="*/ 3108 w 4318"/>
                <a:gd name="T15" fmla="*/ 25859 h 25939"/>
                <a:gd name="T16" fmla="*/ 4217 w 4318"/>
                <a:gd name="T17" fmla="*/ 25760 h 25939"/>
                <a:gd name="T18" fmla="*/ 3108 w 4318"/>
                <a:gd name="T19" fmla="*/ 2040 h 25939"/>
                <a:gd name="T20" fmla="*/ 1208 w 4318"/>
                <a:gd name="T21" fmla="*/ 2990 h 25939"/>
                <a:gd name="T22" fmla="*/ 3108 w 4318"/>
                <a:gd name="T23" fmla="*/ 23939 h 25939"/>
                <a:gd name="T24" fmla="*/ 1208 w 4318"/>
                <a:gd name="T25" fmla="*/ 22988 h 25939"/>
                <a:gd name="T26" fmla="*/ 3108 w 4318"/>
                <a:gd name="T27" fmla="*/ 23939 h 25939"/>
                <a:gd name="T28" fmla="*/ 1307 w 4318"/>
                <a:gd name="T29" fmla="*/ 22730 h 25939"/>
                <a:gd name="T30" fmla="*/ 3010 w 4318"/>
                <a:gd name="T31" fmla="*/ 21602 h 25939"/>
                <a:gd name="T32" fmla="*/ 3108 w 4318"/>
                <a:gd name="T33" fmla="*/ 21325 h 25939"/>
                <a:gd name="T34" fmla="*/ 1208 w 4318"/>
                <a:gd name="T35" fmla="*/ 20374 h 25939"/>
                <a:gd name="T36" fmla="*/ 3108 w 4318"/>
                <a:gd name="T37" fmla="*/ 21325 h 25939"/>
                <a:gd name="T38" fmla="*/ 1307 w 4318"/>
                <a:gd name="T39" fmla="*/ 20097 h 25939"/>
                <a:gd name="T40" fmla="*/ 3010 w 4318"/>
                <a:gd name="T41" fmla="*/ 18968 h 25939"/>
                <a:gd name="T42" fmla="*/ 3108 w 4318"/>
                <a:gd name="T43" fmla="*/ 18711 h 25939"/>
                <a:gd name="T44" fmla="*/ 1208 w 4318"/>
                <a:gd name="T45" fmla="*/ 17761 h 25939"/>
                <a:gd name="T46" fmla="*/ 3108 w 4318"/>
                <a:gd name="T47" fmla="*/ 18711 h 25939"/>
                <a:gd name="T48" fmla="*/ 1307 w 4318"/>
                <a:gd name="T49" fmla="*/ 17483 h 25939"/>
                <a:gd name="T50" fmla="*/ 3010 w 4318"/>
                <a:gd name="T51" fmla="*/ 16355 h 25939"/>
                <a:gd name="T52" fmla="*/ 3108 w 4318"/>
                <a:gd name="T53" fmla="*/ 16077 h 25939"/>
                <a:gd name="T54" fmla="*/ 1208 w 4318"/>
                <a:gd name="T55" fmla="*/ 15127 h 25939"/>
                <a:gd name="T56" fmla="*/ 3108 w 4318"/>
                <a:gd name="T57" fmla="*/ 16077 h 25939"/>
                <a:gd name="T58" fmla="*/ 1307 w 4318"/>
                <a:gd name="T59" fmla="*/ 14870 h 25939"/>
                <a:gd name="T60" fmla="*/ 3010 w 4318"/>
                <a:gd name="T61" fmla="*/ 13741 h 25939"/>
                <a:gd name="T62" fmla="*/ 3108 w 4318"/>
                <a:gd name="T63" fmla="*/ 13464 h 25939"/>
                <a:gd name="T64" fmla="*/ 1208 w 4318"/>
                <a:gd name="T65" fmla="*/ 12514 h 25939"/>
                <a:gd name="T66" fmla="*/ 3108 w 4318"/>
                <a:gd name="T67" fmla="*/ 13464 h 25939"/>
                <a:gd name="T68" fmla="*/ 1307 w 4318"/>
                <a:gd name="T69" fmla="*/ 12257 h 25939"/>
                <a:gd name="T70" fmla="*/ 3010 w 4318"/>
                <a:gd name="T71" fmla="*/ 11109 h 25939"/>
                <a:gd name="T72" fmla="*/ 3108 w 4318"/>
                <a:gd name="T73" fmla="*/ 10851 h 25939"/>
                <a:gd name="T74" fmla="*/ 1208 w 4318"/>
                <a:gd name="T75" fmla="*/ 9900 h 25939"/>
                <a:gd name="T76" fmla="*/ 3108 w 4318"/>
                <a:gd name="T77" fmla="*/ 10851 h 25939"/>
                <a:gd name="T78" fmla="*/ 1307 w 4318"/>
                <a:gd name="T79" fmla="*/ 9624 h 25939"/>
                <a:gd name="T80" fmla="*/ 3010 w 4318"/>
                <a:gd name="T81" fmla="*/ 8495 h 25939"/>
                <a:gd name="T82" fmla="*/ 3108 w 4318"/>
                <a:gd name="T83" fmla="*/ 8237 h 25939"/>
                <a:gd name="T84" fmla="*/ 1208 w 4318"/>
                <a:gd name="T85" fmla="*/ 7287 h 25939"/>
                <a:gd name="T86" fmla="*/ 3108 w 4318"/>
                <a:gd name="T87" fmla="*/ 8237 h 25939"/>
                <a:gd name="T88" fmla="*/ 1307 w 4318"/>
                <a:gd name="T89" fmla="*/ 7010 h 25939"/>
                <a:gd name="T90" fmla="*/ 3010 w 4318"/>
                <a:gd name="T91" fmla="*/ 5881 h 25939"/>
                <a:gd name="T92" fmla="*/ 3108 w 4318"/>
                <a:gd name="T93" fmla="*/ 5604 h 25939"/>
                <a:gd name="T94" fmla="*/ 1208 w 4318"/>
                <a:gd name="T95" fmla="*/ 4653 h 25939"/>
                <a:gd name="T96" fmla="*/ 3108 w 4318"/>
                <a:gd name="T97" fmla="*/ 5604 h 25939"/>
                <a:gd name="T98" fmla="*/ 1307 w 4318"/>
                <a:gd name="T99" fmla="*/ 4396 h 25939"/>
                <a:gd name="T100" fmla="*/ 1307 w 4318"/>
                <a:gd name="T101" fmla="*/ 3267 h 25939"/>
                <a:gd name="T102" fmla="*/ 3108 w 4318"/>
                <a:gd name="T103" fmla="*/ 4297 h 25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18" h="25939">
                  <a:moveTo>
                    <a:pt x="4217" y="25760"/>
                  </a:moveTo>
                  <a:lnTo>
                    <a:pt x="4217" y="25760"/>
                  </a:lnTo>
                  <a:cubicBezTo>
                    <a:pt x="3366" y="25760"/>
                    <a:pt x="3366" y="25760"/>
                    <a:pt x="3366" y="25760"/>
                  </a:cubicBezTo>
                  <a:cubicBezTo>
                    <a:pt x="3307" y="25760"/>
                    <a:pt x="3267" y="25720"/>
                    <a:pt x="3267" y="25661"/>
                  </a:cubicBezTo>
                  <a:cubicBezTo>
                    <a:pt x="3267" y="3842"/>
                    <a:pt x="3267" y="3842"/>
                    <a:pt x="3267" y="3842"/>
                  </a:cubicBezTo>
                  <a:cubicBezTo>
                    <a:pt x="3267" y="1406"/>
                    <a:pt x="3267" y="1406"/>
                    <a:pt x="3267" y="1406"/>
                  </a:cubicBezTo>
                  <a:cubicBezTo>
                    <a:pt x="3267" y="99"/>
                    <a:pt x="3267" y="99"/>
                    <a:pt x="3267" y="99"/>
                  </a:cubicBezTo>
                  <a:cubicBezTo>
                    <a:pt x="3267" y="40"/>
                    <a:pt x="3228" y="0"/>
                    <a:pt x="3188" y="0"/>
                  </a:cubicBezTo>
                  <a:cubicBezTo>
                    <a:pt x="3148" y="0"/>
                    <a:pt x="3108" y="40"/>
                    <a:pt x="3108" y="99"/>
                  </a:cubicBezTo>
                  <a:cubicBezTo>
                    <a:pt x="3108" y="1406"/>
                    <a:pt x="3108" y="1406"/>
                    <a:pt x="3108" y="1406"/>
                  </a:cubicBezTo>
                  <a:cubicBezTo>
                    <a:pt x="3108" y="1684"/>
                    <a:pt x="3108" y="1684"/>
                    <a:pt x="3108" y="1684"/>
                  </a:cubicBezTo>
                  <a:cubicBezTo>
                    <a:pt x="3108" y="1723"/>
                    <a:pt x="3050" y="1763"/>
                    <a:pt x="3010" y="1763"/>
                  </a:cubicBezTo>
                  <a:cubicBezTo>
                    <a:pt x="1307" y="1763"/>
                    <a:pt x="1307" y="1763"/>
                    <a:pt x="1307" y="1763"/>
                  </a:cubicBezTo>
                  <a:cubicBezTo>
                    <a:pt x="1248" y="1763"/>
                    <a:pt x="1208" y="1723"/>
                    <a:pt x="1208" y="1684"/>
                  </a:cubicBezTo>
                  <a:cubicBezTo>
                    <a:pt x="1208" y="1406"/>
                    <a:pt x="1208" y="1406"/>
                    <a:pt x="1208" y="1406"/>
                  </a:cubicBezTo>
                  <a:cubicBezTo>
                    <a:pt x="1208" y="99"/>
                    <a:pt x="1208" y="99"/>
                    <a:pt x="1208" y="99"/>
                  </a:cubicBezTo>
                  <a:cubicBezTo>
                    <a:pt x="1208" y="40"/>
                    <a:pt x="1168" y="0"/>
                    <a:pt x="1128" y="0"/>
                  </a:cubicBezTo>
                  <a:cubicBezTo>
                    <a:pt x="1070" y="0"/>
                    <a:pt x="1030" y="40"/>
                    <a:pt x="1030" y="99"/>
                  </a:cubicBezTo>
                  <a:cubicBezTo>
                    <a:pt x="1030" y="1406"/>
                    <a:pt x="1030" y="1406"/>
                    <a:pt x="1030" y="1406"/>
                  </a:cubicBezTo>
                  <a:cubicBezTo>
                    <a:pt x="1030" y="3842"/>
                    <a:pt x="1030" y="3842"/>
                    <a:pt x="1030" y="3842"/>
                  </a:cubicBezTo>
                  <a:cubicBezTo>
                    <a:pt x="1030" y="25661"/>
                    <a:pt x="1030" y="25661"/>
                    <a:pt x="1030" y="25661"/>
                  </a:cubicBezTo>
                  <a:cubicBezTo>
                    <a:pt x="1030" y="25720"/>
                    <a:pt x="990" y="25760"/>
                    <a:pt x="950" y="25760"/>
                  </a:cubicBezTo>
                  <a:cubicBezTo>
                    <a:pt x="99" y="25760"/>
                    <a:pt x="99" y="25760"/>
                    <a:pt x="99" y="25760"/>
                  </a:cubicBezTo>
                  <a:cubicBezTo>
                    <a:pt x="40" y="25760"/>
                    <a:pt x="0" y="25800"/>
                    <a:pt x="0" y="25859"/>
                  </a:cubicBezTo>
                  <a:cubicBezTo>
                    <a:pt x="0" y="25898"/>
                    <a:pt x="40" y="25938"/>
                    <a:pt x="99" y="25938"/>
                  </a:cubicBezTo>
                  <a:cubicBezTo>
                    <a:pt x="1128" y="25938"/>
                    <a:pt x="1128" y="25938"/>
                    <a:pt x="1128" y="25938"/>
                  </a:cubicBezTo>
                  <a:cubicBezTo>
                    <a:pt x="1168" y="25938"/>
                    <a:pt x="1208" y="25898"/>
                    <a:pt x="1208" y="25859"/>
                  </a:cubicBezTo>
                  <a:cubicBezTo>
                    <a:pt x="1208" y="24295"/>
                    <a:pt x="1208" y="24295"/>
                    <a:pt x="1208" y="24295"/>
                  </a:cubicBezTo>
                  <a:cubicBezTo>
                    <a:pt x="1208" y="24255"/>
                    <a:pt x="1248" y="24216"/>
                    <a:pt x="1307" y="24216"/>
                  </a:cubicBezTo>
                  <a:cubicBezTo>
                    <a:pt x="3010" y="24216"/>
                    <a:pt x="3010" y="24216"/>
                    <a:pt x="3010" y="24216"/>
                  </a:cubicBezTo>
                  <a:cubicBezTo>
                    <a:pt x="3050" y="24216"/>
                    <a:pt x="3108" y="24255"/>
                    <a:pt x="3108" y="24295"/>
                  </a:cubicBezTo>
                  <a:cubicBezTo>
                    <a:pt x="3108" y="25859"/>
                    <a:pt x="3108" y="25859"/>
                    <a:pt x="3108" y="25859"/>
                  </a:cubicBezTo>
                  <a:cubicBezTo>
                    <a:pt x="3108" y="25898"/>
                    <a:pt x="3148" y="25938"/>
                    <a:pt x="3188" y="25938"/>
                  </a:cubicBezTo>
                  <a:cubicBezTo>
                    <a:pt x="4217" y="25938"/>
                    <a:pt x="4217" y="25938"/>
                    <a:pt x="4217" y="25938"/>
                  </a:cubicBezTo>
                  <a:cubicBezTo>
                    <a:pt x="4277" y="25938"/>
                    <a:pt x="4317" y="25898"/>
                    <a:pt x="4317" y="25859"/>
                  </a:cubicBezTo>
                  <a:cubicBezTo>
                    <a:pt x="4317" y="25800"/>
                    <a:pt x="4277" y="25760"/>
                    <a:pt x="4217" y="25760"/>
                  </a:cubicBezTo>
                  <a:close/>
                  <a:moveTo>
                    <a:pt x="1307" y="1941"/>
                  </a:moveTo>
                  <a:lnTo>
                    <a:pt x="1307" y="1941"/>
                  </a:lnTo>
                  <a:cubicBezTo>
                    <a:pt x="3010" y="1941"/>
                    <a:pt x="3010" y="1941"/>
                    <a:pt x="3010" y="1941"/>
                  </a:cubicBezTo>
                  <a:cubicBezTo>
                    <a:pt x="3050" y="1941"/>
                    <a:pt x="3108" y="1980"/>
                    <a:pt x="3108" y="2040"/>
                  </a:cubicBezTo>
                  <a:cubicBezTo>
                    <a:pt x="3108" y="2990"/>
                    <a:pt x="3108" y="2990"/>
                    <a:pt x="3108" y="2990"/>
                  </a:cubicBezTo>
                  <a:cubicBezTo>
                    <a:pt x="3108" y="3029"/>
                    <a:pt x="3050" y="3089"/>
                    <a:pt x="3010" y="3089"/>
                  </a:cubicBezTo>
                  <a:cubicBezTo>
                    <a:pt x="1307" y="3089"/>
                    <a:pt x="1307" y="3089"/>
                    <a:pt x="1307" y="3089"/>
                  </a:cubicBezTo>
                  <a:cubicBezTo>
                    <a:pt x="1248" y="3089"/>
                    <a:pt x="1208" y="3029"/>
                    <a:pt x="1208" y="2990"/>
                  </a:cubicBezTo>
                  <a:cubicBezTo>
                    <a:pt x="1208" y="2040"/>
                    <a:pt x="1208" y="2040"/>
                    <a:pt x="1208" y="2040"/>
                  </a:cubicBezTo>
                  <a:cubicBezTo>
                    <a:pt x="1208" y="1980"/>
                    <a:pt x="1248" y="1941"/>
                    <a:pt x="1307" y="1941"/>
                  </a:cubicBezTo>
                  <a:close/>
                  <a:moveTo>
                    <a:pt x="3108" y="23939"/>
                  </a:moveTo>
                  <a:lnTo>
                    <a:pt x="3108" y="23939"/>
                  </a:lnTo>
                  <a:cubicBezTo>
                    <a:pt x="3108" y="23998"/>
                    <a:pt x="3050" y="24037"/>
                    <a:pt x="3010" y="24037"/>
                  </a:cubicBezTo>
                  <a:cubicBezTo>
                    <a:pt x="1307" y="24037"/>
                    <a:pt x="1307" y="24037"/>
                    <a:pt x="1307" y="24037"/>
                  </a:cubicBezTo>
                  <a:cubicBezTo>
                    <a:pt x="1248" y="24037"/>
                    <a:pt x="1208" y="23998"/>
                    <a:pt x="1208" y="23939"/>
                  </a:cubicBezTo>
                  <a:cubicBezTo>
                    <a:pt x="1208" y="22988"/>
                    <a:pt x="1208" y="22988"/>
                    <a:pt x="1208" y="22988"/>
                  </a:cubicBezTo>
                  <a:cubicBezTo>
                    <a:pt x="1208" y="22948"/>
                    <a:pt x="1248" y="22909"/>
                    <a:pt x="1307" y="22909"/>
                  </a:cubicBezTo>
                  <a:cubicBezTo>
                    <a:pt x="3010" y="22909"/>
                    <a:pt x="3010" y="22909"/>
                    <a:pt x="3010" y="22909"/>
                  </a:cubicBezTo>
                  <a:cubicBezTo>
                    <a:pt x="3050" y="22909"/>
                    <a:pt x="3108" y="22948"/>
                    <a:pt x="3108" y="22988"/>
                  </a:cubicBezTo>
                  <a:lnTo>
                    <a:pt x="3108" y="23939"/>
                  </a:lnTo>
                  <a:close/>
                  <a:moveTo>
                    <a:pt x="3108" y="22631"/>
                  </a:moveTo>
                  <a:lnTo>
                    <a:pt x="3108" y="22631"/>
                  </a:lnTo>
                  <a:cubicBezTo>
                    <a:pt x="3108" y="22691"/>
                    <a:pt x="3050" y="22730"/>
                    <a:pt x="3010" y="22730"/>
                  </a:cubicBezTo>
                  <a:cubicBezTo>
                    <a:pt x="1307" y="22730"/>
                    <a:pt x="1307" y="22730"/>
                    <a:pt x="1307" y="22730"/>
                  </a:cubicBezTo>
                  <a:cubicBezTo>
                    <a:pt x="1248" y="22730"/>
                    <a:pt x="1208" y="22691"/>
                    <a:pt x="1208" y="22631"/>
                  </a:cubicBezTo>
                  <a:cubicBezTo>
                    <a:pt x="1208" y="21681"/>
                    <a:pt x="1208" y="21681"/>
                    <a:pt x="1208" y="21681"/>
                  </a:cubicBezTo>
                  <a:cubicBezTo>
                    <a:pt x="1208" y="21642"/>
                    <a:pt x="1248" y="21602"/>
                    <a:pt x="1307" y="21602"/>
                  </a:cubicBezTo>
                  <a:cubicBezTo>
                    <a:pt x="3010" y="21602"/>
                    <a:pt x="3010" y="21602"/>
                    <a:pt x="3010" y="21602"/>
                  </a:cubicBezTo>
                  <a:cubicBezTo>
                    <a:pt x="3050" y="21602"/>
                    <a:pt x="3108" y="21642"/>
                    <a:pt x="3108" y="21681"/>
                  </a:cubicBezTo>
                  <a:lnTo>
                    <a:pt x="3108" y="22631"/>
                  </a:lnTo>
                  <a:close/>
                  <a:moveTo>
                    <a:pt x="3108" y="21325"/>
                  </a:moveTo>
                  <a:lnTo>
                    <a:pt x="3108" y="21325"/>
                  </a:lnTo>
                  <a:cubicBezTo>
                    <a:pt x="3108" y="21384"/>
                    <a:pt x="3050" y="21424"/>
                    <a:pt x="3010" y="21424"/>
                  </a:cubicBezTo>
                  <a:cubicBezTo>
                    <a:pt x="1307" y="21424"/>
                    <a:pt x="1307" y="21424"/>
                    <a:pt x="1307" y="21424"/>
                  </a:cubicBezTo>
                  <a:cubicBezTo>
                    <a:pt x="1248" y="21424"/>
                    <a:pt x="1208" y="21384"/>
                    <a:pt x="1208" y="21325"/>
                  </a:cubicBezTo>
                  <a:cubicBezTo>
                    <a:pt x="1208" y="20374"/>
                    <a:pt x="1208" y="20374"/>
                    <a:pt x="1208" y="20374"/>
                  </a:cubicBezTo>
                  <a:cubicBezTo>
                    <a:pt x="1208" y="20315"/>
                    <a:pt x="1248" y="20275"/>
                    <a:pt x="1307" y="20275"/>
                  </a:cubicBezTo>
                  <a:cubicBezTo>
                    <a:pt x="3010" y="20275"/>
                    <a:pt x="3010" y="20275"/>
                    <a:pt x="3010" y="20275"/>
                  </a:cubicBezTo>
                  <a:cubicBezTo>
                    <a:pt x="3050" y="20275"/>
                    <a:pt x="3108" y="20315"/>
                    <a:pt x="3108" y="20374"/>
                  </a:cubicBezTo>
                  <a:lnTo>
                    <a:pt x="3108" y="21325"/>
                  </a:lnTo>
                  <a:close/>
                  <a:moveTo>
                    <a:pt x="3108" y="20018"/>
                  </a:moveTo>
                  <a:lnTo>
                    <a:pt x="3108" y="20018"/>
                  </a:lnTo>
                  <a:cubicBezTo>
                    <a:pt x="3108" y="20058"/>
                    <a:pt x="3050" y="20097"/>
                    <a:pt x="3010" y="20097"/>
                  </a:cubicBezTo>
                  <a:cubicBezTo>
                    <a:pt x="1307" y="20097"/>
                    <a:pt x="1307" y="20097"/>
                    <a:pt x="1307" y="20097"/>
                  </a:cubicBezTo>
                  <a:cubicBezTo>
                    <a:pt x="1248" y="20097"/>
                    <a:pt x="1208" y="20058"/>
                    <a:pt x="1208" y="20018"/>
                  </a:cubicBezTo>
                  <a:cubicBezTo>
                    <a:pt x="1208" y="19067"/>
                    <a:pt x="1208" y="19067"/>
                    <a:pt x="1208" y="19067"/>
                  </a:cubicBezTo>
                  <a:cubicBezTo>
                    <a:pt x="1208" y="19008"/>
                    <a:pt x="1248" y="18968"/>
                    <a:pt x="1307" y="18968"/>
                  </a:cubicBezTo>
                  <a:cubicBezTo>
                    <a:pt x="3010" y="18968"/>
                    <a:pt x="3010" y="18968"/>
                    <a:pt x="3010" y="18968"/>
                  </a:cubicBezTo>
                  <a:cubicBezTo>
                    <a:pt x="3050" y="18968"/>
                    <a:pt x="3108" y="19008"/>
                    <a:pt x="3108" y="19067"/>
                  </a:cubicBezTo>
                  <a:lnTo>
                    <a:pt x="3108" y="20018"/>
                  </a:lnTo>
                  <a:close/>
                  <a:moveTo>
                    <a:pt x="3108" y="18711"/>
                  </a:moveTo>
                  <a:lnTo>
                    <a:pt x="3108" y="18711"/>
                  </a:lnTo>
                  <a:cubicBezTo>
                    <a:pt x="3108" y="18751"/>
                    <a:pt x="3050" y="18790"/>
                    <a:pt x="3010" y="18790"/>
                  </a:cubicBezTo>
                  <a:cubicBezTo>
                    <a:pt x="1307" y="18790"/>
                    <a:pt x="1307" y="18790"/>
                    <a:pt x="1307" y="18790"/>
                  </a:cubicBezTo>
                  <a:cubicBezTo>
                    <a:pt x="1248" y="18790"/>
                    <a:pt x="1208" y="18751"/>
                    <a:pt x="1208" y="18711"/>
                  </a:cubicBezTo>
                  <a:cubicBezTo>
                    <a:pt x="1208" y="17761"/>
                    <a:pt x="1208" y="17761"/>
                    <a:pt x="1208" y="17761"/>
                  </a:cubicBezTo>
                  <a:cubicBezTo>
                    <a:pt x="1208" y="17701"/>
                    <a:pt x="1248" y="17661"/>
                    <a:pt x="1307" y="17661"/>
                  </a:cubicBezTo>
                  <a:cubicBezTo>
                    <a:pt x="3010" y="17661"/>
                    <a:pt x="3010" y="17661"/>
                    <a:pt x="3010" y="17661"/>
                  </a:cubicBezTo>
                  <a:cubicBezTo>
                    <a:pt x="3050" y="17661"/>
                    <a:pt x="3108" y="17701"/>
                    <a:pt x="3108" y="17761"/>
                  </a:cubicBezTo>
                  <a:lnTo>
                    <a:pt x="3108" y="18711"/>
                  </a:lnTo>
                  <a:close/>
                  <a:moveTo>
                    <a:pt x="3108" y="17404"/>
                  </a:moveTo>
                  <a:lnTo>
                    <a:pt x="3108" y="17404"/>
                  </a:lnTo>
                  <a:cubicBezTo>
                    <a:pt x="3108" y="17444"/>
                    <a:pt x="3050" y="17483"/>
                    <a:pt x="3010" y="17483"/>
                  </a:cubicBezTo>
                  <a:cubicBezTo>
                    <a:pt x="1307" y="17483"/>
                    <a:pt x="1307" y="17483"/>
                    <a:pt x="1307" y="17483"/>
                  </a:cubicBezTo>
                  <a:cubicBezTo>
                    <a:pt x="1248" y="17483"/>
                    <a:pt x="1208" y="17444"/>
                    <a:pt x="1208" y="17404"/>
                  </a:cubicBezTo>
                  <a:cubicBezTo>
                    <a:pt x="1208" y="16434"/>
                    <a:pt x="1208" y="16434"/>
                    <a:pt x="1208" y="16434"/>
                  </a:cubicBezTo>
                  <a:cubicBezTo>
                    <a:pt x="1208" y="16394"/>
                    <a:pt x="1248" y="16355"/>
                    <a:pt x="1307" y="16355"/>
                  </a:cubicBezTo>
                  <a:cubicBezTo>
                    <a:pt x="3010" y="16355"/>
                    <a:pt x="3010" y="16355"/>
                    <a:pt x="3010" y="16355"/>
                  </a:cubicBezTo>
                  <a:cubicBezTo>
                    <a:pt x="3050" y="16355"/>
                    <a:pt x="3108" y="16394"/>
                    <a:pt x="3108" y="16434"/>
                  </a:cubicBezTo>
                  <a:lnTo>
                    <a:pt x="3108" y="17404"/>
                  </a:lnTo>
                  <a:close/>
                  <a:moveTo>
                    <a:pt x="3108" y="16077"/>
                  </a:moveTo>
                  <a:lnTo>
                    <a:pt x="3108" y="16077"/>
                  </a:lnTo>
                  <a:cubicBezTo>
                    <a:pt x="3108" y="16137"/>
                    <a:pt x="3050" y="16177"/>
                    <a:pt x="3010" y="16177"/>
                  </a:cubicBezTo>
                  <a:cubicBezTo>
                    <a:pt x="1307" y="16177"/>
                    <a:pt x="1307" y="16177"/>
                    <a:pt x="1307" y="16177"/>
                  </a:cubicBezTo>
                  <a:cubicBezTo>
                    <a:pt x="1248" y="16177"/>
                    <a:pt x="1208" y="16137"/>
                    <a:pt x="1208" y="16077"/>
                  </a:cubicBezTo>
                  <a:cubicBezTo>
                    <a:pt x="1208" y="15127"/>
                    <a:pt x="1208" y="15127"/>
                    <a:pt x="1208" y="15127"/>
                  </a:cubicBezTo>
                  <a:cubicBezTo>
                    <a:pt x="1208" y="15088"/>
                    <a:pt x="1248" y="15048"/>
                    <a:pt x="1307" y="15048"/>
                  </a:cubicBezTo>
                  <a:cubicBezTo>
                    <a:pt x="3010" y="15048"/>
                    <a:pt x="3010" y="15048"/>
                    <a:pt x="3010" y="15048"/>
                  </a:cubicBezTo>
                  <a:cubicBezTo>
                    <a:pt x="3050" y="15048"/>
                    <a:pt x="3108" y="15088"/>
                    <a:pt x="3108" y="15127"/>
                  </a:cubicBezTo>
                  <a:lnTo>
                    <a:pt x="3108" y="16077"/>
                  </a:lnTo>
                  <a:close/>
                  <a:moveTo>
                    <a:pt x="3108" y="14771"/>
                  </a:moveTo>
                  <a:lnTo>
                    <a:pt x="3108" y="14771"/>
                  </a:lnTo>
                  <a:cubicBezTo>
                    <a:pt x="3108" y="14830"/>
                    <a:pt x="3050" y="14870"/>
                    <a:pt x="3010" y="14870"/>
                  </a:cubicBezTo>
                  <a:cubicBezTo>
                    <a:pt x="1307" y="14870"/>
                    <a:pt x="1307" y="14870"/>
                    <a:pt x="1307" y="14870"/>
                  </a:cubicBezTo>
                  <a:cubicBezTo>
                    <a:pt x="1248" y="14870"/>
                    <a:pt x="1208" y="14830"/>
                    <a:pt x="1208" y="14771"/>
                  </a:cubicBezTo>
                  <a:cubicBezTo>
                    <a:pt x="1208" y="13820"/>
                    <a:pt x="1208" y="13820"/>
                    <a:pt x="1208" y="13820"/>
                  </a:cubicBezTo>
                  <a:cubicBezTo>
                    <a:pt x="1208" y="13780"/>
                    <a:pt x="1248" y="13741"/>
                    <a:pt x="1307" y="13741"/>
                  </a:cubicBezTo>
                  <a:cubicBezTo>
                    <a:pt x="3010" y="13741"/>
                    <a:pt x="3010" y="13741"/>
                    <a:pt x="3010" y="13741"/>
                  </a:cubicBezTo>
                  <a:cubicBezTo>
                    <a:pt x="3050" y="13741"/>
                    <a:pt x="3108" y="13780"/>
                    <a:pt x="3108" y="13820"/>
                  </a:cubicBezTo>
                  <a:lnTo>
                    <a:pt x="3108" y="14771"/>
                  </a:lnTo>
                  <a:close/>
                  <a:moveTo>
                    <a:pt x="3108" y="13464"/>
                  </a:moveTo>
                  <a:lnTo>
                    <a:pt x="3108" y="13464"/>
                  </a:lnTo>
                  <a:cubicBezTo>
                    <a:pt x="3108" y="13523"/>
                    <a:pt x="3050" y="13562"/>
                    <a:pt x="3010" y="13562"/>
                  </a:cubicBezTo>
                  <a:cubicBezTo>
                    <a:pt x="1307" y="13562"/>
                    <a:pt x="1307" y="13562"/>
                    <a:pt x="1307" y="13562"/>
                  </a:cubicBezTo>
                  <a:cubicBezTo>
                    <a:pt x="1248" y="13562"/>
                    <a:pt x="1208" y="13523"/>
                    <a:pt x="1208" y="13464"/>
                  </a:cubicBezTo>
                  <a:cubicBezTo>
                    <a:pt x="1208" y="12514"/>
                    <a:pt x="1208" y="12514"/>
                    <a:pt x="1208" y="12514"/>
                  </a:cubicBezTo>
                  <a:cubicBezTo>
                    <a:pt x="1208" y="12475"/>
                    <a:pt x="1248" y="12435"/>
                    <a:pt x="1307" y="12435"/>
                  </a:cubicBezTo>
                  <a:cubicBezTo>
                    <a:pt x="3010" y="12435"/>
                    <a:pt x="3010" y="12435"/>
                    <a:pt x="3010" y="12435"/>
                  </a:cubicBezTo>
                  <a:cubicBezTo>
                    <a:pt x="3050" y="12435"/>
                    <a:pt x="3108" y="12475"/>
                    <a:pt x="3108" y="12514"/>
                  </a:cubicBezTo>
                  <a:lnTo>
                    <a:pt x="3108" y="13464"/>
                  </a:lnTo>
                  <a:close/>
                  <a:moveTo>
                    <a:pt x="3108" y="12158"/>
                  </a:moveTo>
                  <a:lnTo>
                    <a:pt x="3108" y="12158"/>
                  </a:lnTo>
                  <a:cubicBezTo>
                    <a:pt x="3108" y="12218"/>
                    <a:pt x="3050" y="12257"/>
                    <a:pt x="3010" y="12257"/>
                  </a:cubicBezTo>
                  <a:cubicBezTo>
                    <a:pt x="1307" y="12257"/>
                    <a:pt x="1307" y="12257"/>
                    <a:pt x="1307" y="12257"/>
                  </a:cubicBezTo>
                  <a:cubicBezTo>
                    <a:pt x="1248" y="12257"/>
                    <a:pt x="1208" y="12218"/>
                    <a:pt x="1208" y="12158"/>
                  </a:cubicBezTo>
                  <a:cubicBezTo>
                    <a:pt x="1208" y="11208"/>
                    <a:pt x="1208" y="11208"/>
                    <a:pt x="1208" y="11208"/>
                  </a:cubicBezTo>
                  <a:cubicBezTo>
                    <a:pt x="1208" y="11148"/>
                    <a:pt x="1248" y="11109"/>
                    <a:pt x="1307" y="11109"/>
                  </a:cubicBezTo>
                  <a:cubicBezTo>
                    <a:pt x="3010" y="11109"/>
                    <a:pt x="3010" y="11109"/>
                    <a:pt x="3010" y="11109"/>
                  </a:cubicBezTo>
                  <a:cubicBezTo>
                    <a:pt x="3050" y="11109"/>
                    <a:pt x="3108" y="11148"/>
                    <a:pt x="3108" y="11208"/>
                  </a:cubicBezTo>
                  <a:lnTo>
                    <a:pt x="3108" y="12158"/>
                  </a:lnTo>
                  <a:close/>
                  <a:moveTo>
                    <a:pt x="3108" y="10851"/>
                  </a:moveTo>
                  <a:lnTo>
                    <a:pt x="3108" y="10851"/>
                  </a:lnTo>
                  <a:cubicBezTo>
                    <a:pt x="3108" y="10891"/>
                    <a:pt x="3050" y="10930"/>
                    <a:pt x="3010" y="10930"/>
                  </a:cubicBezTo>
                  <a:cubicBezTo>
                    <a:pt x="1307" y="10930"/>
                    <a:pt x="1307" y="10930"/>
                    <a:pt x="1307" y="10930"/>
                  </a:cubicBezTo>
                  <a:cubicBezTo>
                    <a:pt x="1248" y="10930"/>
                    <a:pt x="1208" y="10891"/>
                    <a:pt x="1208" y="10851"/>
                  </a:cubicBezTo>
                  <a:cubicBezTo>
                    <a:pt x="1208" y="9900"/>
                    <a:pt x="1208" y="9900"/>
                    <a:pt x="1208" y="9900"/>
                  </a:cubicBezTo>
                  <a:cubicBezTo>
                    <a:pt x="1208" y="9841"/>
                    <a:pt x="1248" y="9802"/>
                    <a:pt x="1307" y="9802"/>
                  </a:cubicBezTo>
                  <a:cubicBezTo>
                    <a:pt x="3010" y="9802"/>
                    <a:pt x="3010" y="9802"/>
                    <a:pt x="3010" y="9802"/>
                  </a:cubicBezTo>
                  <a:cubicBezTo>
                    <a:pt x="3050" y="9802"/>
                    <a:pt x="3108" y="9841"/>
                    <a:pt x="3108" y="9900"/>
                  </a:cubicBezTo>
                  <a:lnTo>
                    <a:pt x="3108" y="10851"/>
                  </a:lnTo>
                  <a:close/>
                  <a:moveTo>
                    <a:pt x="3108" y="9544"/>
                  </a:moveTo>
                  <a:lnTo>
                    <a:pt x="3108" y="9544"/>
                  </a:lnTo>
                  <a:cubicBezTo>
                    <a:pt x="3108" y="9584"/>
                    <a:pt x="3050" y="9624"/>
                    <a:pt x="3010" y="9624"/>
                  </a:cubicBezTo>
                  <a:cubicBezTo>
                    <a:pt x="1307" y="9624"/>
                    <a:pt x="1307" y="9624"/>
                    <a:pt x="1307" y="9624"/>
                  </a:cubicBezTo>
                  <a:cubicBezTo>
                    <a:pt x="1248" y="9624"/>
                    <a:pt x="1208" y="9584"/>
                    <a:pt x="1208" y="9544"/>
                  </a:cubicBezTo>
                  <a:cubicBezTo>
                    <a:pt x="1208" y="8594"/>
                    <a:pt x="1208" y="8594"/>
                    <a:pt x="1208" y="8594"/>
                  </a:cubicBezTo>
                  <a:cubicBezTo>
                    <a:pt x="1208" y="8534"/>
                    <a:pt x="1248" y="8495"/>
                    <a:pt x="1307" y="8495"/>
                  </a:cubicBezTo>
                  <a:cubicBezTo>
                    <a:pt x="3010" y="8495"/>
                    <a:pt x="3010" y="8495"/>
                    <a:pt x="3010" y="8495"/>
                  </a:cubicBezTo>
                  <a:cubicBezTo>
                    <a:pt x="3050" y="8495"/>
                    <a:pt x="3108" y="8534"/>
                    <a:pt x="3108" y="8594"/>
                  </a:cubicBezTo>
                  <a:lnTo>
                    <a:pt x="3108" y="9544"/>
                  </a:lnTo>
                  <a:close/>
                  <a:moveTo>
                    <a:pt x="3108" y="8237"/>
                  </a:moveTo>
                  <a:lnTo>
                    <a:pt x="3108" y="8237"/>
                  </a:lnTo>
                  <a:cubicBezTo>
                    <a:pt x="3108" y="8277"/>
                    <a:pt x="3050" y="8316"/>
                    <a:pt x="3010" y="8316"/>
                  </a:cubicBezTo>
                  <a:cubicBezTo>
                    <a:pt x="1307" y="8316"/>
                    <a:pt x="1307" y="8316"/>
                    <a:pt x="1307" y="8316"/>
                  </a:cubicBezTo>
                  <a:cubicBezTo>
                    <a:pt x="1248" y="8316"/>
                    <a:pt x="1208" y="8277"/>
                    <a:pt x="1208" y="8237"/>
                  </a:cubicBezTo>
                  <a:cubicBezTo>
                    <a:pt x="1208" y="7287"/>
                    <a:pt x="1208" y="7287"/>
                    <a:pt x="1208" y="7287"/>
                  </a:cubicBezTo>
                  <a:cubicBezTo>
                    <a:pt x="1208" y="7228"/>
                    <a:pt x="1248" y="7188"/>
                    <a:pt x="1307" y="7188"/>
                  </a:cubicBezTo>
                  <a:cubicBezTo>
                    <a:pt x="3010" y="7188"/>
                    <a:pt x="3010" y="7188"/>
                    <a:pt x="3010" y="7188"/>
                  </a:cubicBezTo>
                  <a:cubicBezTo>
                    <a:pt x="3050" y="7188"/>
                    <a:pt x="3108" y="7228"/>
                    <a:pt x="3108" y="7287"/>
                  </a:cubicBezTo>
                  <a:lnTo>
                    <a:pt x="3108" y="8237"/>
                  </a:lnTo>
                  <a:close/>
                  <a:moveTo>
                    <a:pt x="3108" y="6911"/>
                  </a:moveTo>
                  <a:lnTo>
                    <a:pt x="3108" y="6911"/>
                  </a:lnTo>
                  <a:cubicBezTo>
                    <a:pt x="3108" y="6970"/>
                    <a:pt x="3050" y="7010"/>
                    <a:pt x="3010" y="7010"/>
                  </a:cubicBezTo>
                  <a:cubicBezTo>
                    <a:pt x="1307" y="7010"/>
                    <a:pt x="1307" y="7010"/>
                    <a:pt x="1307" y="7010"/>
                  </a:cubicBezTo>
                  <a:cubicBezTo>
                    <a:pt x="1248" y="7010"/>
                    <a:pt x="1208" y="6970"/>
                    <a:pt x="1208" y="6911"/>
                  </a:cubicBezTo>
                  <a:cubicBezTo>
                    <a:pt x="1208" y="5961"/>
                    <a:pt x="1208" y="5961"/>
                    <a:pt x="1208" y="5961"/>
                  </a:cubicBezTo>
                  <a:cubicBezTo>
                    <a:pt x="1208" y="5921"/>
                    <a:pt x="1248" y="5881"/>
                    <a:pt x="1307" y="5881"/>
                  </a:cubicBezTo>
                  <a:cubicBezTo>
                    <a:pt x="3010" y="5881"/>
                    <a:pt x="3010" y="5881"/>
                    <a:pt x="3010" y="5881"/>
                  </a:cubicBezTo>
                  <a:cubicBezTo>
                    <a:pt x="3050" y="5881"/>
                    <a:pt x="3108" y="5921"/>
                    <a:pt x="3108" y="5961"/>
                  </a:cubicBezTo>
                  <a:lnTo>
                    <a:pt x="3108" y="6911"/>
                  </a:lnTo>
                  <a:close/>
                  <a:moveTo>
                    <a:pt x="3108" y="5604"/>
                  </a:moveTo>
                  <a:lnTo>
                    <a:pt x="3108" y="5604"/>
                  </a:lnTo>
                  <a:cubicBezTo>
                    <a:pt x="3108" y="5663"/>
                    <a:pt x="3050" y="5703"/>
                    <a:pt x="3010" y="5703"/>
                  </a:cubicBezTo>
                  <a:cubicBezTo>
                    <a:pt x="1307" y="5703"/>
                    <a:pt x="1307" y="5703"/>
                    <a:pt x="1307" y="5703"/>
                  </a:cubicBezTo>
                  <a:cubicBezTo>
                    <a:pt x="1248" y="5703"/>
                    <a:pt x="1208" y="5663"/>
                    <a:pt x="1208" y="5604"/>
                  </a:cubicBezTo>
                  <a:cubicBezTo>
                    <a:pt x="1208" y="4653"/>
                    <a:pt x="1208" y="4653"/>
                    <a:pt x="1208" y="4653"/>
                  </a:cubicBezTo>
                  <a:cubicBezTo>
                    <a:pt x="1208" y="4614"/>
                    <a:pt x="1248" y="4574"/>
                    <a:pt x="1307" y="4574"/>
                  </a:cubicBezTo>
                  <a:cubicBezTo>
                    <a:pt x="3010" y="4574"/>
                    <a:pt x="3010" y="4574"/>
                    <a:pt x="3010" y="4574"/>
                  </a:cubicBezTo>
                  <a:cubicBezTo>
                    <a:pt x="3050" y="4574"/>
                    <a:pt x="3108" y="4614"/>
                    <a:pt x="3108" y="4653"/>
                  </a:cubicBezTo>
                  <a:lnTo>
                    <a:pt x="3108" y="5604"/>
                  </a:lnTo>
                  <a:close/>
                  <a:moveTo>
                    <a:pt x="3108" y="4297"/>
                  </a:moveTo>
                  <a:lnTo>
                    <a:pt x="3108" y="4297"/>
                  </a:lnTo>
                  <a:cubicBezTo>
                    <a:pt x="3108" y="4356"/>
                    <a:pt x="3050" y="4396"/>
                    <a:pt x="3010" y="4396"/>
                  </a:cubicBezTo>
                  <a:cubicBezTo>
                    <a:pt x="1307" y="4396"/>
                    <a:pt x="1307" y="4396"/>
                    <a:pt x="1307" y="4396"/>
                  </a:cubicBezTo>
                  <a:cubicBezTo>
                    <a:pt x="1248" y="4396"/>
                    <a:pt x="1208" y="4356"/>
                    <a:pt x="1208" y="4297"/>
                  </a:cubicBezTo>
                  <a:cubicBezTo>
                    <a:pt x="1208" y="3842"/>
                    <a:pt x="1208" y="3842"/>
                    <a:pt x="1208" y="3842"/>
                  </a:cubicBezTo>
                  <a:cubicBezTo>
                    <a:pt x="1208" y="3346"/>
                    <a:pt x="1208" y="3346"/>
                    <a:pt x="1208" y="3346"/>
                  </a:cubicBezTo>
                  <a:cubicBezTo>
                    <a:pt x="1208" y="3307"/>
                    <a:pt x="1248" y="3267"/>
                    <a:pt x="1307" y="3267"/>
                  </a:cubicBezTo>
                  <a:cubicBezTo>
                    <a:pt x="3010" y="3267"/>
                    <a:pt x="3010" y="3267"/>
                    <a:pt x="3010" y="3267"/>
                  </a:cubicBezTo>
                  <a:cubicBezTo>
                    <a:pt x="3050" y="3267"/>
                    <a:pt x="3108" y="3307"/>
                    <a:pt x="3108" y="3346"/>
                  </a:cubicBezTo>
                  <a:cubicBezTo>
                    <a:pt x="3108" y="3842"/>
                    <a:pt x="3108" y="3842"/>
                    <a:pt x="3108" y="3842"/>
                  </a:cubicBezTo>
                  <a:lnTo>
                    <a:pt x="3108" y="4297"/>
                  </a:lnTo>
                  <a:close/>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4" name="Freeform 2"/>
            <p:cNvSpPr>
              <a:spLocks noChangeArrowheads="1"/>
            </p:cNvSpPr>
            <p:nvPr/>
          </p:nvSpPr>
          <p:spPr bwMode="auto">
            <a:xfrm>
              <a:off x="2657472" y="2298698"/>
              <a:ext cx="2195510" cy="4525960"/>
            </a:xfrm>
            <a:custGeom>
              <a:avLst/>
              <a:gdLst>
                <a:gd name="T0" fmla="*/ 5524 w 6099"/>
                <a:gd name="T1" fmla="*/ 3366 h 12573"/>
                <a:gd name="T2" fmla="*/ 5524 w 6099"/>
                <a:gd name="T3" fmla="*/ 3366 h 12573"/>
                <a:gd name="T4" fmla="*/ 4870 w 6099"/>
                <a:gd name="T5" fmla="*/ 3465 h 12573"/>
                <a:gd name="T6" fmla="*/ 2020 w 6099"/>
                <a:gd name="T7" fmla="*/ 139 h 12573"/>
                <a:gd name="T8" fmla="*/ 1545 w 6099"/>
                <a:gd name="T9" fmla="*/ 99 h 12573"/>
                <a:gd name="T10" fmla="*/ 1525 w 6099"/>
                <a:gd name="T11" fmla="*/ 575 h 12573"/>
                <a:gd name="T12" fmla="*/ 4217 w 6099"/>
                <a:gd name="T13" fmla="*/ 3703 h 12573"/>
                <a:gd name="T14" fmla="*/ 2950 w 6099"/>
                <a:gd name="T15" fmla="*/ 3386 h 12573"/>
                <a:gd name="T16" fmla="*/ 1901 w 6099"/>
                <a:gd name="T17" fmla="*/ 1782 h 12573"/>
                <a:gd name="T18" fmla="*/ 1445 w 6099"/>
                <a:gd name="T19" fmla="*/ 1683 h 12573"/>
                <a:gd name="T20" fmla="*/ 1347 w 6099"/>
                <a:gd name="T21" fmla="*/ 2138 h 12573"/>
                <a:gd name="T22" fmla="*/ 2475 w 6099"/>
                <a:gd name="T23" fmla="*/ 3841 h 12573"/>
                <a:gd name="T24" fmla="*/ 2654 w 6099"/>
                <a:gd name="T25" fmla="*/ 3980 h 12573"/>
                <a:gd name="T26" fmla="*/ 4415 w 6099"/>
                <a:gd name="T27" fmla="*/ 4416 h 12573"/>
                <a:gd name="T28" fmla="*/ 3722 w 6099"/>
                <a:gd name="T29" fmla="*/ 6494 h 12573"/>
                <a:gd name="T30" fmla="*/ 2079 w 6099"/>
                <a:gd name="T31" fmla="*/ 5564 h 12573"/>
                <a:gd name="T32" fmla="*/ 1624 w 6099"/>
                <a:gd name="T33" fmla="*/ 5663 h 12573"/>
                <a:gd name="T34" fmla="*/ 99 w 6099"/>
                <a:gd name="T35" fmla="*/ 7840 h 12573"/>
                <a:gd name="T36" fmla="*/ 178 w 6099"/>
                <a:gd name="T37" fmla="*/ 8335 h 12573"/>
                <a:gd name="T38" fmla="*/ 674 w 6099"/>
                <a:gd name="T39" fmla="*/ 8256 h 12573"/>
                <a:gd name="T40" fmla="*/ 2000 w 6099"/>
                <a:gd name="T41" fmla="*/ 6316 h 12573"/>
                <a:gd name="T42" fmla="*/ 3504 w 6099"/>
                <a:gd name="T43" fmla="*/ 7168 h 12573"/>
                <a:gd name="T44" fmla="*/ 3484 w 6099"/>
                <a:gd name="T45" fmla="*/ 7247 h 12573"/>
                <a:gd name="T46" fmla="*/ 3544 w 6099"/>
                <a:gd name="T47" fmla="*/ 7820 h 12573"/>
                <a:gd name="T48" fmla="*/ 1228 w 6099"/>
                <a:gd name="T49" fmla="*/ 12058 h 12573"/>
                <a:gd name="T50" fmla="*/ 1366 w 6099"/>
                <a:gd name="T51" fmla="*/ 12513 h 12573"/>
                <a:gd name="T52" fmla="*/ 1525 w 6099"/>
                <a:gd name="T53" fmla="*/ 12572 h 12573"/>
                <a:gd name="T54" fmla="*/ 1841 w 6099"/>
                <a:gd name="T55" fmla="*/ 12375 h 12573"/>
                <a:gd name="T56" fmla="*/ 4137 w 6099"/>
                <a:gd name="T57" fmla="*/ 8176 h 12573"/>
                <a:gd name="T58" fmla="*/ 4158 w 6099"/>
                <a:gd name="T59" fmla="*/ 8176 h 12573"/>
                <a:gd name="T60" fmla="*/ 4830 w 6099"/>
                <a:gd name="T61" fmla="*/ 7702 h 12573"/>
                <a:gd name="T62" fmla="*/ 5979 w 6099"/>
                <a:gd name="T63" fmla="*/ 4277 h 12573"/>
                <a:gd name="T64" fmla="*/ 5524 w 6099"/>
                <a:gd name="T65" fmla="*/ 3366 h 12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99" h="12573">
                  <a:moveTo>
                    <a:pt x="5524" y="3366"/>
                  </a:moveTo>
                  <a:lnTo>
                    <a:pt x="5524" y="3366"/>
                  </a:lnTo>
                  <a:cubicBezTo>
                    <a:pt x="5286" y="3287"/>
                    <a:pt x="5048" y="3347"/>
                    <a:pt x="4870" y="3465"/>
                  </a:cubicBezTo>
                  <a:cubicBezTo>
                    <a:pt x="2020" y="139"/>
                    <a:pt x="2020" y="139"/>
                    <a:pt x="2020" y="139"/>
                  </a:cubicBezTo>
                  <a:cubicBezTo>
                    <a:pt x="1901" y="0"/>
                    <a:pt x="1683" y="0"/>
                    <a:pt x="1545" y="99"/>
                  </a:cubicBezTo>
                  <a:cubicBezTo>
                    <a:pt x="1426" y="218"/>
                    <a:pt x="1406" y="436"/>
                    <a:pt x="1525" y="575"/>
                  </a:cubicBezTo>
                  <a:cubicBezTo>
                    <a:pt x="4217" y="3703"/>
                    <a:pt x="4217" y="3703"/>
                    <a:pt x="4217" y="3703"/>
                  </a:cubicBezTo>
                  <a:cubicBezTo>
                    <a:pt x="2950" y="3386"/>
                    <a:pt x="2950" y="3386"/>
                    <a:pt x="2950" y="3386"/>
                  </a:cubicBezTo>
                  <a:cubicBezTo>
                    <a:pt x="1901" y="1782"/>
                    <a:pt x="1901" y="1782"/>
                    <a:pt x="1901" y="1782"/>
                  </a:cubicBezTo>
                  <a:cubicBezTo>
                    <a:pt x="1802" y="1624"/>
                    <a:pt x="1604" y="1584"/>
                    <a:pt x="1445" y="1683"/>
                  </a:cubicBezTo>
                  <a:cubicBezTo>
                    <a:pt x="1287" y="1782"/>
                    <a:pt x="1248" y="1980"/>
                    <a:pt x="1347" y="2138"/>
                  </a:cubicBezTo>
                  <a:cubicBezTo>
                    <a:pt x="2475" y="3841"/>
                    <a:pt x="2475" y="3841"/>
                    <a:pt x="2475" y="3841"/>
                  </a:cubicBezTo>
                  <a:cubicBezTo>
                    <a:pt x="2515" y="3921"/>
                    <a:pt x="2575" y="3960"/>
                    <a:pt x="2654" y="3980"/>
                  </a:cubicBezTo>
                  <a:cubicBezTo>
                    <a:pt x="4415" y="4416"/>
                    <a:pt x="4415" y="4416"/>
                    <a:pt x="4415" y="4416"/>
                  </a:cubicBezTo>
                  <a:cubicBezTo>
                    <a:pt x="3722" y="6494"/>
                    <a:pt x="3722" y="6494"/>
                    <a:pt x="3722" y="6494"/>
                  </a:cubicBezTo>
                  <a:cubicBezTo>
                    <a:pt x="2079" y="5564"/>
                    <a:pt x="2079" y="5564"/>
                    <a:pt x="2079" y="5564"/>
                  </a:cubicBezTo>
                  <a:cubicBezTo>
                    <a:pt x="1921" y="5465"/>
                    <a:pt x="1723" y="5524"/>
                    <a:pt x="1624" y="5663"/>
                  </a:cubicBezTo>
                  <a:cubicBezTo>
                    <a:pt x="99" y="7840"/>
                    <a:pt x="99" y="7840"/>
                    <a:pt x="99" y="7840"/>
                  </a:cubicBezTo>
                  <a:cubicBezTo>
                    <a:pt x="0" y="7998"/>
                    <a:pt x="20" y="8216"/>
                    <a:pt x="178" y="8335"/>
                  </a:cubicBezTo>
                  <a:cubicBezTo>
                    <a:pt x="337" y="8434"/>
                    <a:pt x="555" y="8415"/>
                    <a:pt x="674" y="8256"/>
                  </a:cubicBezTo>
                  <a:cubicBezTo>
                    <a:pt x="2000" y="6316"/>
                    <a:pt x="2000" y="6316"/>
                    <a:pt x="2000" y="6316"/>
                  </a:cubicBezTo>
                  <a:cubicBezTo>
                    <a:pt x="3504" y="7168"/>
                    <a:pt x="3504" y="7168"/>
                    <a:pt x="3504" y="7168"/>
                  </a:cubicBezTo>
                  <a:cubicBezTo>
                    <a:pt x="3484" y="7247"/>
                    <a:pt x="3484" y="7247"/>
                    <a:pt x="3484" y="7247"/>
                  </a:cubicBezTo>
                  <a:cubicBezTo>
                    <a:pt x="3406" y="7445"/>
                    <a:pt x="3445" y="7662"/>
                    <a:pt x="3544" y="7820"/>
                  </a:cubicBezTo>
                  <a:cubicBezTo>
                    <a:pt x="1228" y="12058"/>
                    <a:pt x="1228" y="12058"/>
                    <a:pt x="1228" y="12058"/>
                  </a:cubicBezTo>
                  <a:cubicBezTo>
                    <a:pt x="1129" y="12216"/>
                    <a:pt x="1188" y="12434"/>
                    <a:pt x="1366" y="12513"/>
                  </a:cubicBezTo>
                  <a:cubicBezTo>
                    <a:pt x="1426" y="12553"/>
                    <a:pt x="1485" y="12572"/>
                    <a:pt x="1525" y="12572"/>
                  </a:cubicBezTo>
                  <a:cubicBezTo>
                    <a:pt x="1663" y="12572"/>
                    <a:pt x="1783" y="12493"/>
                    <a:pt x="1841" y="12375"/>
                  </a:cubicBezTo>
                  <a:cubicBezTo>
                    <a:pt x="4137" y="8176"/>
                    <a:pt x="4137" y="8176"/>
                    <a:pt x="4137" y="8176"/>
                  </a:cubicBezTo>
                  <a:cubicBezTo>
                    <a:pt x="4137" y="8176"/>
                    <a:pt x="4137" y="8176"/>
                    <a:pt x="4158" y="8176"/>
                  </a:cubicBezTo>
                  <a:cubicBezTo>
                    <a:pt x="4454" y="8176"/>
                    <a:pt x="4732" y="7998"/>
                    <a:pt x="4830" y="7702"/>
                  </a:cubicBezTo>
                  <a:cubicBezTo>
                    <a:pt x="5979" y="4277"/>
                    <a:pt x="5979" y="4277"/>
                    <a:pt x="5979" y="4277"/>
                  </a:cubicBezTo>
                  <a:cubicBezTo>
                    <a:pt x="6098" y="3901"/>
                    <a:pt x="5900" y="3485"/>
                    <a:pt x="5524" y="3366"/>
                  </a:cubicBezTo>
                </a:path>
              </a:pathLst>
            </a:custGeom>
            <a:solidFill>
              <a:schemeClr val="bg1">
                <a:lumMod val="50000"/>
              </a:schemeClr>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5" name="Freeform 3"/>
            <p:cNvSpPr>
              <a:spLocks noChangeArrowheads="1"/>
            </p:cNvSpPr>
            <p:nvPr/>
          </p:nvSpPr>
          <p:spPr bwMode="auto">
            <a:xfrm>
              <a:off x="3989383" y="2441573"/>
              <a:ext cx="1562099" cy="1633536"/>
            </a:xfrm>
            <a:custGeom>
              <a:avLst/>
              <a:gdLst>
                <a:gd name="T0" fmla="*/ 1366 w 4337"/>
                <a:gd name="T1" fmla="*/ 792 h 4536"/>
                <a:gd name="T2" fmla="*/ 1366 w 4337"/>
                <a:gd name="T3" fmla="*/ 792 h 4536"/>
                <a:gd name="T4" fmla="*/ 1386 w 4337"/>
                <a:gd name="T5" fmla="*/ 792 h 4536"/>
                <a:gd name="T6" fmla="*/ 1465 w 4337"/>
                <a:gd name="T7" fmla="*/ 673 h 4536"/>
                <a:gd name="T8" fmla="*/ 3564 w 4337"/>
                <a:gd name="T9" fmla="*/ 554 h 4536"/>
                <a:gd name="T10" fmla="*/ 3802 w 4337"/>
                <a:gd name="T11" fmla="*/ 2752 h 4536"/>
                <a:gd name="T12" fmla="*/ 0 w 4337"/>
                <a:gd name="T13" fmla="*/ 2356 h 4536"/>
                <a:gd name="T14" fmla="*/ 614 w 4337"/>
                <a:gd name="T15" fmla="*/ 1643 h 4536"/>
                <a:gd name="T16" fmla="*/ 178 w 4337"/>
                <a:gd name="T17" fmla="*/ 1267 h 4536"/>
                <a:gd name="T18" fmla="*/ 1366 w 4337"/>
                <a:gd name="T19" fmla="*/ 792 h 4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7" h="4536">
                  <a:moveTo>
                    <a:pt x="1366" y="792"/>
                  </a:moveTo>
                  <a:lnTo>
                    <a:pt x="1366" y="792"/>
                  </a:lnTo>
                  <a:cubicBezTo>
                    <a:pt x="1386" y="792"/>
                    <a:pt x="1386" y="792"/>
                    <a:pt x="1386" y="792"/>
                  </a:cubicBezTo>
                  <a:cubicBezTo>
                    <a:pt x="1406" y="753"/>
                    <a:pt x="1445" y="713"/>
                    <a:pt x="1465" y="673"/>
                  </a:cubicBezTo>
                  <a:cubicBezTo>
                    <a:pt x="2019" y="59"/>
                    <a:pt x="2950" y="0"/>
                    <a:pt x="3564" y="554"/>
                  </a:cubicBezTo>
                  <a:cubicBezTo>
                    <a:pt x="4316" y="1247"/>
                    <a:pt x="4336" y="2138"/>
                    <a:pt x="3802" y="2752"/>
                  </a:cubicBezTo>
                  <a:cubicBezTo>
                    <a:pt x="2218" y="4535"/>
                    <a:pt x="0" y="2356"/>
                    <a:pt x="0" y="2356"/>
                  </a:cubicBezTo>
                  <a:cubicBezTo>
                    <a:pt x="614" y="1643"/>
                    <a:pt x="614" y="1643"/>
                    <a:pt x="614" y="1643"/>
                  </a:cubicBezTo>
                  <a:cubicBezTo>
                    <a:pt x="178" y="1267"/>
                    <a:pt x="178" y="1267"/>
                    <a:pt x="178" y="1267"/>
                  </a:cubicBezTo>
                  <a:lnTo>
                    <a:pt x="1366" y="792"/>
                  </a:lnTo>
                </a:path>
              </a:pathLst>
            </a:custGeom>
            <a:solidFill>
              <a:srgbClr val="F7C586"/>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6" name="Freeform 4"/>
            <p:cNvSpPr>
              <a:spLocks noChangeArrowheads="1"/>
            </p:cNvSpPr>
            <p:nvPr/>
          </p:nvSpPr>
          <p:spPr bwMode="auto">
            <a:xfrm>
              <a:off x="4702169" y="2227261"/>
              <a:ext cx="1012824" cy="1554161"/>
            </a:xfrm>
            <a:custGeom>
              <a:avLst/>
              <a:gdLst>
                <a:gd name="T0" fmla="*/ 376 w 2812"/>
                <a:gd name="T1" fmla="*/ 2317 h 4317"/>
                <a:gd name="T2" fmla="*/ 376 w 2812"/>
                <a:gd name="T3" fmla="*/ 2317 h 4317"/>
                <a:gd name="T4" fmla="*/ 693 w 2812"/>
                <a:gd name="T5" fmla="*/ 1227 h 4317"/>
                <a:gd name="T6" fmla="*/ 336 w 2812"/>
                <a:gd name="T7" fmla="*/ 0 h 4317"/>
                <a:gd name="T8" fmla="*/ 1010 w 2812"/>
                <a:gd name="T9" fmla="*/ 594 h 4317"/>
                <a:gd name="T10" fmla="*/ 2277 w 2812"/>
                <a:gd name="T11" fmla="*/ 3049 h 4317"/>
                <a:gd name="T12" fmla="*/ 475 w 2812"/>
                <a:gd name="T13" fmla="*/ 4316 h 4317"/>
                <a:gd name="T14" fmla="*/ 673 w 2812"/>
                <a:gd name="T15" fmla="*/ 3188 h 4317"/>
                <a:gd name="T16" fmla="*/ 990 w 2812"/>
                <a:gd name="T17" fmla="*/ 2515 h 4317"/>
                <a:gd name="T18" fmla="*/ 376 w 2812"/>
                <a:gd name="T19" fmla="*/ 2812 h 4317"/>
                <a:gd name="T20" fmla="*/ 20 w 2812"/>
                <a:gd name="T21" fmla="*/ 2574 h 4317"/>
                <a:gd name="T22" fmla="*/ 376 w 2812"/>
                <a:gd name="T23" fmla="*/ 2317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2" h="4317">
                  <a:moveTo>
                    <a:pt x="376" y="2317"/>
                  </a:moveTo>
                  <a:lnTo>
                    <a:pt x="376" y="2317"/>
                  </a:lnTo>
                  <a:cubicBezTo>
                    <a:pt x="376" y="2317"/>
                    <a:pt x="1208" y="1703"/>
                    <a:pt x="693" y="1227"/>
                  </a:cubicBezTo>
                  <a:cubicBezTo>
                    <a:pt x="158" y="773"/>
                    <a:pt x="0" y="534"/>
                    <a:pt x="336" y="0"/>
                  </a:cubicBezTo>
                  <a:cubicBezTo>
                    <a:pt x="336" y="0"/>
                    <a:pt x="456" y="277"/>
                    <a:pt x="1010" y="594"/>
                  </a:cubicBezTo>
                  <a:cubicBezTo>
                    <a:pt x="1564" y="891"/>
                    <a:pt x="2811" y="1703"/>
                    <a:pt x="2277" y="3049"/>
                  </a:cubicBezTo>
                  <a:cubicBezTo>
                    <a:pt x="2277" y="3049"/>
                    <a:pt x="1921" y="3960"/>
                    <a:pt x="475" y="4316"/>
                  </a:cubicBezTo>
                  <a:cubicBezTo>
                    <a:pt x="475" y="4316"/>
                    <a:pt x="119" y="3485"/>
                    <a:pt x="673" y="3188"/>
                  </a:cubicBezTo>
                  <a:cubicBezTo>
                    <a:pt x="1129" y="2931"/>
                    <a:pt x="1227" y="2594"/>
                    <a:pt x="990" y="2515"/>
                  </a:cubicBezTo>
                  <a:cubicBezTo>
                    <a:pt x="713" y="2416"/>
                    <a:pt x="376" y="2812"/>
                    <a:pt x="376" y="2812"/>
                  </a:cubicBezTo>
                  <a:cubicBezTo>
                    <a:pt x="20" y="2574"/>
                    <a:pt x="20" y="2574"/>
                    <a:pt x="20" y="2574"/>
                  </a:cubicBezTo>
                  <a:lnTo>
                    <a:pt x="376" y="2317"/>
                  </a:ln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7" name="Freeform 5"/>
            <p:cNvSpPr>
              <a:spLocks noChangeArrowheads="1"/>
            </p:cNvSpPr>
            <p:nvPr/>
          </p:nvSpPr>
          <p:spPr bwMode="auto">
            <a:xfrm>
              <a:off x="4495794" y="2847973"/>
              <a:ext cx="100013" cy="100013"/>
            </a:xfrm>
            <a:custGeom>
              <a:avLst/>
              <a:gdLst>
                <a:gd name="T0" fmla="*/ 79 w 278"/>
                <a:gd name="T1" fmla="*/ 20 h 278"/>
                <a:gd name="T2" fmla="*/ 79 w 278"/>
                <a:gd name="T3" fmla="*/ 20 h 278"/>
                <a:gd name="T4" fmla="*/ 20 w 278"/>
                <a:gd name="T5" fmla="*/ 198 h 278"/>
                <a:gd name="T6" fmla="*/ 198 w 278"/>
                <a:gd name="T7" fmla="*/ 238 h 278"/>
                <a:gd name="T8" fmla="*/ 238 w 278"/>
                <a:gd name="T9" fmla="*/ 79 h 278"/>
                <a:gd name="T10" fmla="*/ 79 w 278"/>
                <a:gd name="T11" fmla="*/ 20 h 278"/>
              </a:gdLst>
              <a:ahLst/>
              <a:cxnLst>
                <a:cxn ang="0">
                  <a:pos x="T0" y="T1"/>
                </a:cxn>
                <a:cxn ang="0">
                  <a:pos x="T2" y="T3"/>
                </a:cxn>
                <a:cxn ang="0">
                  <a:pos x="T4" y="T5"/>
                </a:cxn>
                <a:cxn ang="0">
                  <a:pos x="T6" y="T7"/>
                </a:cxn>
                <a:cxn ang="0">
                  <a:pos x="T8" y="T9"/>
                </a:cxn>
                <a:cxn ang="0">
                  <a:pos x="T10" y="T11"/>
                </a:cxn>
              </a:cxnLst>
              <a:rect l="0" t="0" r="r" b="b"/>
              <a:pathLst>
                <a:path w="278" h="278">
                  <a:moveTo>
                    <a:pt x="79" y="20"/>
                  </a:moveTo>
                  <a:lnTo>
                    <a:pt x="79" y="20"/>
                  </a:lnTo>
                  <a:cubicBezTo>
                    <a:pt x="20" y="59"/>
                    <a:pt x="0" y="138"/>
                    <a:pt x="20" y="198"/>
                  </a:cubicBezTo>
                  <a:cubicBezTo>
                    <a:pt x="59" y="257"/>
                    <a:pt x="138" y="277"/>
                    <a:pt x="198" y="238"/>
                  </a:cubicBezTo>
                  <a:cubicBezTo>
                    <a:pt x="257" y="217"/>
                    <a:pt x="277" y="138"/>
                    <a:pt x="238" y="79"/>
                  </a:cubicBezTo>
                  <a:cubicBezTo>
                    <a:pt x="198" y="20"/>
                    <a:pt x="138" y="0"/>
                    <a:pt x="7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8" name="Freeform 6"/>
            <p:cNvSpPr>
              <a:spLocks noChangeArrowheads="1"/>
            </p:cNvSpPr>
            <p:nvPr/>
          </p:nvSpPr>
          <p:spPr bwMode="auto">
            <a:xfrm>
              <a:off x="4530720" y="2747963"/>
              <a:ext cx="163513" cy="165100"/>
            </a:xfrm>
            <a:custGeom>
              <a:avLst/>
              <a:gdLst>
                <a:gd name="T0" fmla="*/ 39 w 456"/>
                <a:gd name="T1" fmla="*/ 20 h 457"/>
                <a:gd name="T2" fmla="*/ 39 w 456"/>
                <a:gd name="T3" fmla="*/ 20 h 457"/>
                <a:gd name="T4" fmla="*/ 19 w 456"/>
                <a:gd name="T5" fmla="*/ 99 h 457"/>
                <a:gd name="T6" fmla="*/ 336 w 456"/>
                <a:gd name="T7" fmla="*/ 436 h 457"/>
                <a:gd name="T8" fmla="*/ 415 w 456"/>
                <a:gd name="T9" fmla="*/ 436 h 457"/>
                <a:gd name="T10" fmla="*/ 415 w 456"/>
                <a:gd name="T11" fmla="*/ 436 h 457"/>
                <a:gd name="T12" fmla="*/ 435 w 456"/>
                <a:gd name="T13" fmla="*/ 357 h 457"/>
                <a:gd name="T14" fmla="*/ 118 w 456"/>
                <a:gd name="T15" fmla="*/ 20 h 457"/>
                <a:gd name="T16" fmla="*/ 39 w 456"/>
                <a:gd name="T17" fmla="*/ 2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457">
                  <a:moveTo>
                    <a:pt x="39" y="20"/>
                  </a:moveTo>
                  <a:lnTo>
                    <a:pt x="39" y="20"/>
                  </a:lnTo>
                  <a:cubicBezTo>
                    <a:pt x="0" y="40"/>
                    <a:pt x="0" y="80"/>
                    <a:pt x="19" y="99"/>
                  </a:cubicBezTo>
                  <a:cubicBezTo>
                    <a:pt x="336" y="436"/>
                    <a:pt x="336" y="436"/>
                    <a:pt x="336" y="436"/>
                  </a:cubicBezTo>
                  <a:cubicBezTo>
                    <a:pt x="376" y="456"/>
                    <a:pt x="396" y="456"/>
                    <a:pt x="415" y="436"/>
                  </a:cubicBezTo>
                  <a:lnTo>
                    <a:pt x="415" y="436"/>
                  </a:lnTo>
                  <a:cubicBezTo>
                    <a:pt x="455" y="396"/>
                    <a:pt x="455" y="377"/>
                    <a:pt x="435" y="357"/>
                  </a:cubicBezTo>
                  <a:cubicBezTo>
                    <a:pt x="118" y="20"/>
                    <a:pt x="118" y="20"/>
                    <a:pt x="118" y="20"/>
                  </a:cubicBezTo>
                  <a:cubicBezTo>
                    <a:pt x="79" y="0"/>
                    <a:pt x="59" y="0"/>
                    <a:pt x="39" y="20"/>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sp>
          <p:nvSpPr>
            <p:cNvPr id="29" name="Freeform 7"/>
            <p:cNvSpPr>
              <a:spLocks noChangeArrowheads="1"/>
            </p:cNvSpPr>
            <p:nvPr/>
          </p:nvSpPr>
          <p:spPr bwMode="auto">
            <a:xfrm>
              <a:off x="4146550" y="3068638"/>
              <a:ext cx="220663" cy="136525"/>
            </a:xfrm>
            <a:custGeom>
              <a:avLst/>
              <a:gdLst>
                <a:gd name="T0" fmla="*/ 614 w 615"/>
                <a:gd name="T1" fmla="*/ 317 h 378"/>
                <a:gd name="T2" fmla="*/ 614 w 615"/>
                <a:gd name="T3" fmla="*/ 317 h 378"/>
                <a:gd name="T4" fmla="*/ 555 w 615"/>
                <a:gd name="T5" fmla="*/ 258 h 378"/>
                <a:gd name="T6" fmla="*/ 100 w 615"/>
                <a:gd name="T7" fmla="*/ 0 h 378"/>
                <a:gd name="T8" fmla="*/ 0 w 615"/>
                <a:gd name="T9" fmla="*/ 100 h 378"/>
                <a:gd name="T10" fmla="*/ 40 w 615"/>
                <a:gd name="T11" fmla="*/ 139 h 378"/>
                <a:gd name="T12" fmla="*/ 535 w 615"/>
                <a:gd name="T13" fmla="*/ 377 h 378"/>
                <a:gd name="T14" fmla="*/ 614 w 615"/>
                <a:gd name="T15" fmla="*/ 317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5" h="378">
                  <a:moveTo>
                    <a:pt x="614" y="317"/>
                  </a:moveTo>
                  <a:lnTo>
                    <a:pt x="614" y="317"/>
                  </a:lnTo>
                  <a:cubicBezTo>
                    <a:pt x="614" y="297"/>
                    <a:pt x="595" y="258"/>
                    <a:pt x="555" y="258"/>
                  </a:cubicBezTo>
                  <a:cubicBezTo>
                    <a:pt x="317" y="199"/>
                    <a:pt x="159" y="60"/>
                    <a:pt x="100" y="0"/>
                  </a:cubicBezTo>
                  <a:cubicBezTo>
                    <a:pt x="0" y="100"/>
                    <a:pt x="0" y="100"/>
                    <a:pt x="0" y="100"/>
                  </a:cubicBezTo>
                  <a:cubicBezTo>
                    <a:pt x="21" y="119"/>
                    <a:pt x="40" y="119"/>
                    <a:pt x="40" y="139"/>
                  </a:cubicBezTo>
                  <a:cubicBezTo>
                    <a:pt x="139" y="218"/>
                    <a:pt x="297" y="337"/>
                    <a:pt x="535" y="377"/>
                  </a:cubicBezTo>
                  <a:cubicBezTo>
                    <a:pt x="575" y="377"/>
                    <a:pt x="614" y="357"/>
                    <a:pt x="614" y="317"/>
                  </a:cubicBezTo>
                </a:path>
              </a:pathLst>
            </a:custGeom>
            <a:solidFill>
              <a:srgbClr val="010101"/>
            </a:solidFill>
            <a:ln>
              <a:noFill/>
            </a:ln>
            <a:effectLst/>
          </p:spPr>
          <p:txBody>
            <a:bodyPr wrap="none" anchor="ctr"/>
            <a:lstStyle/>
            <a:p>
              <a:pPr>
                <a:lnSpc>
                  <a:spcPts val="1500"/>
                </a:lnSpc>
              </a:pPr>
              <a:endParaRPr lang="en-US" sz="1200" dirty="0">
                <a:solidFill>
                  <a:prstClr val="black"/>
                </a:solidFill>
                <a:latin typeface="Calibri Light" panose="020F0302020204030204"/>
                <a:ea typeface="微软雅黑" panose="020B0503020204020204" pitchFamily="34" charset="-122"/>
              </a:endParaRPr>
            </a:p>
          </p:txBody>
        </p:sp>
      </p:grpSp>
      <p:sp>
        <p:nvSpPr>
          <p:cNvPr id="4" name="文本框 3"/>
          <p:cNvSpPr txBox="1"/>
          <p:nvPr/>
        </p:nvSpPr>
        <p:spPr>
          <a:xfrm>
            <a:off x="4315102" y="907334"/>
            <a:ext cx="4026569" cy="521970"/>
          </a:xfrm>
          <a:prstGeom prst="rect">
            <a:avLst/>
          </a:prstGeom>
          <a:noFill/>
        </p:spPr>
        <p:txBody>
          <a:bodyPr wrap="square" rtlCol="0">
            <a:spAutoFit/>
          </a:bodyPr>
          <a:lstStyle/>
          <a:p>
            <a:pPr algn="ctr"/>
            <a:r>
              <a:rPr lang="zh-CN" altLang="en-US" sz="2800" b="1" dirty="0">
                <a:solidFill>
                  <a:srgbClr val="784B23"/>
                </a:solidFill>
                <a:latin typeface="微软雅黑" panose="020B0503020204020204" pitchFamily="34" charset="-122"/>
                <a:ea typeface="微软雅黑" panose="020B0503020204020204" pitchFamily="34" charset="-122"/>
              </a:rPr>
              <a:t>继承关系图</a:t>
            </a:r>
            <a:endParaRPr lang="zh-CN" altLang="en-US" sz="2800" b="1" dirty="0">
              <a:solidFill>
                <a:srgbClr val="784B23"/>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042062" y="1709344"/>
            <a:ext cx="2572647" cy="954107"/>
            <a:chOff x="5042062" y="1709344"/>
            <a:chExt cx="2572647" cy="954107"/>
          </a:xfrm>
        </p:grpSpPr>
        <p:sp>
          <p:nvSpPr>
            <p:cNvPr id="2" name="文本框 1"/>
            <p:cNvSpPr txBox="1"/>
            <p:nvPr/>
          </p:nvSpPr>
          <p:spPr>
            <a:xfrm>
              <a:off x="5042062" y="1709344"/>
              <a:ext cx="2572647" cy="954107"/>
            </a:xfrm>
            <a:prstGeom prst="rect">
              <a:avLst/>
            </a:prstGeom>
            <a:noFill/>
            <a:ln>
              <a:solidFill>
                <a:srgbClr val="65C4CA"/>
              </a:solidFill>
            </a:ln>
          </p:spPr>
          <p:txBody>
            <a:bodyPr wrap="square" rtlCol="0">
              <a:spAutoFit/>
            </a:bodyPr>
            <a:lstStyle/>
            <a:p>
              <a:pPr algn="ctr"/>
              <a:r>
                <a:rPr lang="zh-CN" altLang="en-US" sz="2800" b="1" dirty="0">
                  <a:solidFill>
                    <a:srgbClr val="00B050"/>
                  </a:solidFill>
                </a:rPr>
                <a:t>平行四边形</a:t>
              </a:r>
              <a:endParaRPr lang="en-US" altLang="zh-CN" sz="2800" b="1" dirty="0">
                <a:solidFill>
                  <a:srgbClr val="00B050"/>
                </a:solidFill>
              </a:endParaRPr>
            </a:p>
            <a:p>
              <a:pPr algn="ctr"/>
              <a:r>
                <a:rPr lang="zh-CN" altLang="en-US" sz="2800" b="1" dirty="0">
                  <a:solidFill>
                    <a:srgbClr val="00B050"/>
                  </a:solidFill>
                </a:rPr>
                <a:t>长   宽</a:t>
              </a:r>
              <a:endParaRPr lang="zh-CN" altLang="en-US" sz="2800" b="1" dirty="0">
                <a:solidFill>
                  <a:srgbClr val="00B050"/>
                </a:solidFill>
              </a:endParaRPr>
            </a:p>
          </p:txBody>
        </p:sp>
        <p:cxnSp>
          <p:nvCxnSpPr>
            <p:cNvPr id="8" name="直接连接符 7"/>
            <p:cNvCxnSpPr>
              <a:endCxn id="2" idx="3"/>
            </p:cNvCxnSpPr>
            <p:nvPr/>
          </p:nvCxnSpPr>
          <p:spPr>
            <a:xfrm>
              <a:off x="5042062" y="2186398"/>
              <a:ext cx="2572647" cy="0"/>
            </a:xfrm>
            <a:prstGeom prst="line">
              <a:avLst/>
            </a:prstGeom>
            <a:ln>
              <a:solidFill>
                <a:srgbClr val="65C4C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469415" y="4095541"/>
            <a:ext cx="2572647" cy="954107"/>
            <a:chOff x="5042062" y="1695882"/>
            <a:chExt cx="2572647" cy="954107"/>
          </a:xfrm>
        </p:grpSpPr>
        <p:sp>
          <p:nvSpPr>
            <p:cNvPr id="31" name="文本框 30"/>
            <p:cNvSpPr txBox="1"/>
            <p:nvPr/>
          </p:nvSpPr>
          <p:spPr>
            <a:xfrm>
              <a:off x="5042062" y="1695882"/>
              <a:ext cx="2572647" cy="954107"/>
            </a:xfrm>
            <a:prstGeom prst="rect">
              <a:avLst/>
            </a:prstGeom>
            <a:noFill/>
            <a:ln>
              <a:solidFill>
                <a:srgbClr val="FFC000"/>
              </a:solidFill>
            </a:ln>
          </p:spPr>
          <p:txBody>
            <a:bodyPr wrap="square" rtlCol="0">
              <a:spAutoFit/>
            </a:bodyPr>
            <a:lstStyle/>
            <a:p>
              <a:pPr algn="ctr"/>
              <a:r>
                <a:rPr lang="zh-CN" altLang="en-US" sz="2800" b="1" dirty="0">
                  <a:solidFill>
                    <a:srgbClr val="00B0F0"/>
                  </a:solidFill>
                </a:rPr>
                <a:t>矩形</a:t>
              </a:r>
              <a:endParaRPr lang="en-US" altLang="zh-CN" sz="2800" b="1" dirty="0">
                <a:solidFill>
                  <a:srgbClr val="00B0F0"/>
                </a:solidFill>
              </a:endParaRPr>
            </a:p>
            <a:p>
              <a:pPr algn="ctr"/>
              <a:r>
                <a:rPr lang="zh-CN" altLang="en-US" sz="2800" b="1" dirty="0">
                  <a:solidFill>
                    <a:srgbClr val="00B0F0"/>
                  </a:solidFill>
                </a:rPr>
                <a:t>相邻边成</a:t>
              </a:r>
              <a:r>
                <a:rPr lang="en-US" altLang="zh-CN" sz="2800" b="1" dirty="0">
                  <a:solidFill>
                    <a:srgbClr val="00B0F0"/>
                  </a:solidFill>
                </a:rPr>
                <a:t>90°</a:t>
              </a:r>
              <a:endParaRPr lang="zh-CN" altLang="en-US" sz="2800" b="1" dirty="0">
                <a:solidFill>
                  <a:srgbClr val="00B0F0"/>
                </a:solidFill>
              </a:endParaRPr>
            </a:p>
          </p:txBody>
        </p:sp>
        <p:cxnSp>
          <p:nvCxnSpPr>
            <p:cNvPr id="32" name="直接连接符 31"/>
            <p:cNvCxnSpPr>
              <a:stCxn id="31" idx="1"/>
              <a:endCxn id="31" idx="3"/>
            </p:cNvCxnSpPr>
            <p:nvPr/>
          </p:nvCxnSpPr>
          <p:spPr>
            <a:xfrm>
              <a:off x="5042062" y="2172936"/>
              <a:ext cx="2572647"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7614709" y="4095541"/>
            <a:ext cx="2572647" cy="954107"/>
            <a:chOff x="5042062" y="1695882"/>
            <a:chExt cx="2572647" cy="954107"/>
          </a:xfrm>
        </p:grpSpPr>
        <p:sp>
          <p:nvSpPr>
            <p:cNvPr id="34" name="文本框 33"/>
            <p:cNvSpPr txBox="1"/>
            <p:nvPr/>
          </p:nvSpPr>
          <p:spPr>
            <a:xfrm>
              <a:off x="5042062" y="1695882"/>
              <a:ext cx="2572647" cy="954107"/>
            </a:xfrm>
            <a:prstGeom prst="rect">
              <a:avLst/>
            </a:prstGeom>
            <a:noFill/>
            <a:ln>
              <a:solidFill>
                <a:srgbClr val="FFC000"/>
              </a:solidFill>
            </a:ln>
          </p:spPr>
          <p:txBody>
            <a:bodyPr wrap="square" rtlCol="0">
              <a:spAutoFit/>
            </a:bodyPr>
            <a:lstStyle/>
            <a:p>
              <a:pPr algn="ctr"/>
              <a:r>
                <a:rPr lang="zh-CN" altLang="en-US" sz="2800" b="1" dirty="0">
                  <a:solidFill>
                    <a:srgbClr val="65C4CA"/>
                  </a:solidFill>
                </a:rPr>
                <a:t>菱形</a:t>
              </a:r>
              <a:endParaRPr lang="en-US" altLang="zh-CN" sz="2800" b="1" dirty="0">
                <a:solidFill>
                  <a:srgbClr val="65C4CA"/>
                </a:solidFill>
              </a:endParaRPr>
            </a:p>
            <a:p>
              <a:pPr algn="ctr"/>
              <a:r>
                <a:rPr lang="zh-CN" altLang="en-US" sz="2800" b="1" dirty="0">
                  <a:solidFill>
                    <a:srgbClr val="65C4CA"/>
                  </a:solidFill>
                </a:rPr>
                <a:t>相邻边相等</a:t>
              </a:r>
              <a:endParaRPr lang="en-US" altLang="zh-CN" sz="2800" b="1" dirty="0">
                <a:solidFill>
                  <a:srgbClr val="65C4CA"/>
                </a:solidFill>
              </a:endParaRPr>
            </a:p>
          </p:txBody>
        </p:sp>
        <p:cxnSp>
          <p:nvCxnSpPr>
            <p:cNvPr id="35" name="直接连接符 34"/>
            <p:cNvCxnSpPr>
              <a:stCxn id="34" idx="1"/>
              <a:endCxn id="34" idx="3"/>
            </p:cNvCxnSpPr>
            <p:nvPr/>
          </p:nvCxnSpPr>
          <p:spPr>
            <a:xfrm>
              <a:off x="5042062" y="2172936"/>
              <a:ext cx="2572647"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31" idx="0"/>
            <a:endCxn id="2" idx="2"/>
          </p:cNvCxnSpPr>
          <p:nvPr/>
        </p:nvCxnSpPr>
        <p:spPr>
          <a:xfrm flipV="1">
            <a:off x="3755739" y="2663451"/>
            <a:ext cx="2572647" cy="14320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直接箭头连接符 39"/>
          <p:cNvCxnSpPr>
            <a:stCxn id="34" idx="0"/>
            <a:endCxn id="2" idx="2"/>
          </p:cNvCxnSpPr>
          <p:nvPr/>
        </p:nvCxnSpPr>
        <p:spPr>
          <a:xfrm flipH="1" flipV="1">
            <a:off x="6328386" y="2663451"/>
            <a:ext cx="2572647" cy="14320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文本框 40"/>
          <p:cNvSpPr txBox="1"/>
          <p:nvPr/>
        </p:nvSpPr>
        <p:spPr>
          <a:xfrm>
            <a:off x="2899367" y="2771982"/>
            <a:ext cx="2253359" cy="923330"/>
          </a:xfrm>
          <a:prstGeom prst="rect">
            <a:avLst/>
          </a:prstGeom>
          <a:noFill/>
        </p:spPr>
        <p:txBody>
          <a:bodyPr wrap="square" rtlCol="0">
            <a:spAutoFit/>
          </a:bodyPr>
          <a:lstStyle/>
          <a:p>
            <a:r>
              <a:rPr lang="zh-CN" altLang="en-US" dirty="0"/>
              <a:t>矩形</a:t>
            </a:r>
            <a:r>
              <a:rPr lang="zh-CN" altLang="en-US" dirty="0">
                <a:solidFill>
                  <a:srgbClr val="FF0000"/>
                </a:solidFill>
              </a:rPr>
              <a:t>是</a:t>
            </a:r>
            <a:r>
              <a:rPr lang="zh-CN" altLang="en-US" dirty="0"/>
              <a:t>平行四边形</a:t>
            </a:r>
            <a:endParaRPr lang="en-US" altLang="zh-CN" dirty="0"/>
          </a:p>
          <a:p>
            <a:r>
              <a:rPr lang="zh-CN" altLang="en-US" dirty="0"/>
              <a:t>矩形应该拥有平行四边形的</a:t>
            </a:r>
            <a:r>
              <a:rPr lang="zh-CN" altLang="en-US" dirty="0">
                <a:solidFill>
                  <a:srgbClr val="FF0000"/>
                </a:solidFill>
              </a:rPr>
              <a:t>特征</a:t>
            </a:r>
            <a:endParaRPr lang="zh-CN" altLang="en-US" dirty="0">
              <a:solidFill>
                <a:srgbClr val="FF0000"/>
              </a:solidFill>
            </a:endParaRPr>
          </a:p>
        </p:txBody>
      </p:sp>
      <p:sp>
        <p:nvSpPr>
          <p:cNvPr id="42" name="文本框 41"/>
          <p:cNvSpPr txBox="1"/>
          <p:nvPr/>
        </p:nvSpPr>
        <p:spPr>
          <a:xfrm>
            <a:off x="8336559" y="2740560"/>
            <a:ext cx="2253359" cy="923330"/>
          </a:xfrm>
          <a:prstGeom prst="rect">
            <a:avLst/>
          </a:prstGeom>
          <a:noFill/>
        </p:spPr>
        <p:txBody>
          <a:bodyPr wrap="square" rtlCol="0">
            <a:spAutoFit/>
          </a:bodyPr>
          <a:lstStyle/>
          <a:p>
            <a:r>
              <a:rPr lang="zh-CN" altLang="en-US" dirty="0"/>
              <a:t>菱形</a:t>
            </a:r>
            <a:r>
              <a:rPr lang="zh-CN" altLang="en-US" dirty="0">
                <a:solidFill>
                  <a:srgbClr val="FF0000"/>
                </a:solidFill>
              </a:rPr>
              <a:t>也是</a:t>
            </a:r>
            <a:r>
              <a:rPr lang="zh-CN" altLang="en-US" dirty="0"/>
              <a:t>平行四边形</a:t>
            </a:r>
            <a:endParaRPr lang="en-US" altLang="zh-CN" dirty="0"/>
          </a:p>
          <a:p>
            <a:r>
              <a:rPr lang="zh-CN" altLang="en-US" dirty="0"/>
              <a:t>菱形也应该拥有平行四边形的</a:t>
            </a:r>
            <a:r>
              <a:rPr lang="zh-CN" altLang="en-US" dirty="0">
                <a:solidFill>
                  <a:srgbClr val="FF0000"/>
                </a:solidFill>
              </a:rPr>
              <a:t>特征</a:t>
            </a:r>
            <a:endParaRPr lang="zh-CN" altLang="en-US"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97">
      <a:dk1>
        <a:sysClr val="windowText" lastClr="000000"/>
      </a:dk1>
      <a:lt1>
        <a:sysClr val="window" lastClr="FFFFFF"/>
      </a:lt1>
      <a:dk2>
        <a:srgbClr val="44546A"/>
      </a:dk2>
      <a:lt2>
        <a:srgbClr val="E7E6E6"/>
      </a:lt2>
      <a:accent1>
        <a:srgbClr val="65C4CA"/>
      </a:accent1>
      <a:accent2>
        <a:srgbClr val="EECE52"/>
      </a:accent2>
      <a:accent3>
        <a:srgbClr val="DF7A60"/>
      </a:accent3>
      <a:accent4>
        <a:srgbClr val="65C4CA"/>
      </a:accent4>
      <a:accent5>
        <a:srgbClr val="EECE52"/>
      </a:accent5>
      <a:accent6>
        <a:srgbClr val="DF7A6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5935</Words>
  <Application>WPS 演示</Application>
  <PresentationFormat>宽屏</PresentationFormat>
  <Paragraphs>558</Paragraphs>
  <Slides>44</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44</vt:i4>
      </vt:variant>
    </vt:vector>
  </HeadingPairs>
  <TitlesOfParts>
    <vt:vector size="60" baseType="lpstr">
      <vt:lpstr>Arial</vt:lpstr>
      <vt:lpstr>宋体</vt:lpstr>
      <vt:lpstr>Wingdings</vt:lpstr>
      <vt:lpstr>微软雅黑</vt:lpstr>
      <vt:lpstr>Arial</vt:lpstr>
      <vt:lpstr>Calibri Light</vt:lpstr>
      <vt:lpstr>Raleway Black</vt:lpstr>
      <vt:lpstr>Calibri</vt:lpstr>
      <vt:lpstr>方正姚体</vt:lpstr>
      <vt:lpstr>Arial Unicode MS</vt:lpstr>
      <vt:lpstr>Lato Regular</vt:lpstr>
      <vt:lpstr>Consolas</vt:lpstr>
      <vt:lpstr>Segoe Print</vt:lpstr>
      <vt:lpstr>1_自定义设计方案</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wwen wang</dc:creator>
  <cp:lastModifiedBy>JiaNeng</cp:lastModifiedBy>
  <cp:revision>275</cp:revision>
  <dcterms:created xsi:type="dcterms:W3CDTF">2017-08-12T10:14:00Z</dcterms:created>
  <dcterms:modified xsi:type="dcterms:W3CDTF">2018-12-11T17:10:49Z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