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62" r:id="rId4"/>
  </p:sldMasterIdLst>
  <p:notesMasterIdLst>
    <p:notesMasterId r:id="rId6"/>
  </p:notesMasterIdLst>
  <p:handoutMasterIdLst>
    <p:handoutMasterId r:id="rId22"/>
  </p:handoutMasterIdLst>
  <p:sldIdLst>
    <p:sldId id="285" r:id="rId5"/>
    <p:sldId id="287" r:id="rId7"/>
    <p:sldId id="314" r:id="rId8"/>
    <p:sldId id="315" r:id="rId9"/>
    <p:sldId id="316" r:id="rId10"/>
    <p:sldId id="322" r:id="rId11"/>
    <p:sldId id="321" r:id="rId12"/>
    <p:sldId id="320" r:id="rId13"/>
    <p:sldId id="259" r:id="rId14"/>
    <p:sldId id="260" r:id="rId15"/>
    <p:sldId id="264" r:id="rId16"/>
    <p:sldId id="306" r:id="rId17"/>
    <p:sldId id="323" r:id="rId18"/>
    <p:sldId id="292" r:id="rId19"/>
    <p:sldId id="290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yvip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6" autoAdjust="0"/>
    <p:restoredTop sz="86391" autoAdjust="0"/>
  </p:normalViewPr>
  <p:slideViewPr>
    <p:cSldViewPr snapToGrid="0">
      <p:cViewPr varScale="1">
        <p:scale>
          <a:sx n="82" d="100"/>
          <a:sy n="82" d="100"/>
        </p:scale>
        <p:origin x="60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6T21:46:26.828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97078" y="1322085"/>
            <a:ext cx="5496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迭代器和</a:t>
            </a:r>
            <a:endParaRPr lang="en-US" altLang="zh-CN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82715" y="3271569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13359" y="738388"/>
            <a:ext cx="279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本节思考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71009" y="2086551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87994" y="2609369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83043" y="2027285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144677" y="3572452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99876" y="2382885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624909" y="2617835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409943" y="3081385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321294" y="2848010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63435" y="3386216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959779" y="3437235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69069" y="2841413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70443" y="2310918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94493" y="3864551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749115" y="2233986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96927" y="3718502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97344" y="4074102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812310" y="4330088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94235" y="4070175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65" name="Group 134"/>
          <p:cNvGrpSpPr/>
          <p:nvPr/>
        </p:nvGrpSpPr>
        <p:grpSpPr>
          <a:xfrm>
            <a:off x="1340434" y="2409151"/>
            <a:ext cx="864665" cy="865389"/>
            <a:chOff x="3287425" y="1417883"/>
            <a:chExt cx="648499" cy="649042"/>
          </a:xfrm>
        </p:grpSpPr>
        <p:sp>
          <p:nvSpPr>
            <p:cNvPr id="66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8" name="Group 129"/>
          <p:cNvGrpSpPr/>
          <p:nvPr/>
        </p:nvGrpSpPr>
        <p:grpSpPr>
          <a:xfrm>
            <a:off x="1341150" y="4307581"/>
            <a:ext cx="864665" cy="865389"/>
            <a:chOff x="2779491" y="2517212"/>
            <a:chExt cx="648499" cy="649042"/>
          </a:xfrm>
        </p:grpSpPr>
        <p:sp>
          <p:nvSpPr>
            <p:cNvPr id="69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2497845" y="2649753"/>
            <a:ext cx="4888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思考一： 我们如何自己实现一个可迭代对象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94191" y="4505853"/>
            <a:ext cx="4517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思考二： 是否有更加有更加优雅的方式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4723" y="5089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7200" y="3410006"/>
            <a:ext cx="600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在自定义的类中，要实现 </a:t>
            </a:r>
            <a:r>
              <a:rPr lang="en-US" altLang="zh-CN" dirty="0"/>
              <a:t>__</a:t>
            </a:r>
            <a:r>
              <a:rPr lang="en-US" altLang="zh-CN" dirty="0" err="1"/>
              <a:t>iter</a:t>
            </a:r>
            <a:r>
              <a:rPr lang="en-US" altLang="zh-CN" dirty="0"/>
              <a:t>__ </a:t>
            </a:r>
            <a:r>
              <a:rPr lang="zh-CN" altLang="en-US" dirty="0"/>
              <a:t>魔术方法</a:t>
            </a:r>
            <a:endParaRPr lang="en-US" altLang="zh-CN" dirty="0"/>
          </a:p>
          <a:p>
            <a:r>
              <a:rPr lang="zh-CN" altLang="en-US" dirty="0"/>
              <a:t>该魔术方法，必须要返回一个 迭代器（也需要自己实现）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74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28697" y="610690"/>
            <a:ext cx="299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迭代协议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379" y="1589159"/>
            <a:ext cx="6636735" cy="4658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689256" y="1262784"/>
            <a:ext cx="402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 与 </a:t>
            </a:r>
            <a:r>
              <a:rPr lang="en-US" altLang="zh-CN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Group 19"/>
          <p:cNvGrpSpPr/>
          <p:nvPr/>
        </p:nvGrpSpPr>
        <p:grpSpPr>
          <a:xfrm>
            <a:off x="2734411" y="2945966"/>
            <a:ext cx="374477" cy="281039"/>
            <a:chOff x="789999" y="2242985"/>
            <a:chExt cx="504229" cy="378415"/>
          </a:xfrm>
        </p:grpSpPr>
        <p:sp>
          <p:nvSpPr>
            <p:cNvPr id="42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3283007" y="2979839"/>
            <a:ext cx="3299568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特性一</a:t>
            </a:r>
            <a:r>
              <a:rPr lang="en-US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类似于函数的逻辑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Group 23"/>
          <p:cNvGrpSpPr/>
          <p:nvPr/>
        </p:nvGrpSpPr>
        <p:grpSpPr>
          <a:xfrm>
            <a:off x="2734411" y="3953938"/>
            <a:ext cx="374477" cy="281039"/>
            <a:chOff x="789999" y="2242985"/>
            <a:chExt cx="504229" cy="378415"/>
          </a:xfrm>
        </p:grpSpPr>
        <p:sp>
          <p:nvSpPr>
            <p:cNvPr id="4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27"/>
          <p:cNvGrpSpPr/>
          <p:nvPr/>
        </p:nvGrpSpPr>
        <p:grpSpPr>
          <a:xfrm>
            <a:off x="2734411" y="5040109"/>
            <a:ext cx="374477" cy="281039"/>
            <a:chOff x="789999" y="2242985"/>
            <a:chExt cx="504229" cy="378415"/>
          </a:xfrm>
        </p:grpSpPr>
        <p:sp>
          <p:nvSpPr>
            <p:cNvPr id="4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3282488" y="3979673"/>
            <a:ext cx="3762688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特性二</a:t>
            </a:r>
            <a:r>
              <a:rPr lang="en-US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支持显式的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3275899" y="5058870"/>
            <a:ext cx="3299568" cy="2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特性三</a:t>
            </a:r>
            <a:r>
              <a:rPr lang="en-US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隐式的支持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迭代协议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500" y="3037863"/>
            <a:ext cx="2974660" cy="2234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03221" y="745534"/>
            <a:ext cx="303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30825" y="1641060"/>
            <a:ext cx="7397830" cy="1602975"/>
            <a:chOff x="3151396" y="2338023"/>
            <a:chExt cx="7397830" cy="1602975"/>
          </a:xfrm>
        </p:grpSpPr>
        <p:sp>
          <p:nvSpPr>
            <p:cNvPr id="16" name="矩形 15"/>
            <p:cNvSpPr/>
            <p:nvPr/>
          </p:nvSpPr>
          <p:spPr>
            <a:xfrm>
              <a:off x="3151396" y="2663451"/>
              <a:ext cx="2928058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yield </a:t>
              </a:r>
              <a:r>
                <a:rPr lang="zh-CN" altLang="en-US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一个</a:t>
              </a:r>
              <a:r>
                <a:rPr lang="zh-CN" altLang="en-US" sz="2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对象</a:t>
              </a:r>
              <a:endParaRPr lang="zh-CN" alt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2" name="箭头: 右 1"/>
            <p:cNvSpPr/>
            <p:nvPr/>
          </p:nvSpPr>
          <p:spPr>
            <a:xfrm>
              <a:off x="6221268" y="2851710"/>
              <a:ext cx="954741" cy="456732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Rectangle 20"/>
            <p:cNvSpPr/>
            <p:nvPr/>
          </p:nvSpPr>
          <p:spPr>
            <a:xfrm>
              <a:off x="7449943" y="2379971"/>
              <a:ext cx="323879" cy="239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Rectangle 21"/>
            <p:cNvSpPr/>
            <p:nvPr/>
          </p:nvSpPr>
          <p:spPr>
            <a:xfrm>
              <a:off x="7399345" y="2338023"/>
              <a:ext cx="323879" cy="2390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矩形 54"/>
            <p:cNvSpPr>
              <a:spLocks noChangeArrowheads="1"/>
            </p:cNvSpPr>
            <p:nvPr/>
          </p:nvSpPr>
          <p:spPr bwMode="auto">
            <a:xfrm>
              <a:off x="7947941" y="2371896"/>
              <a:ext cx="1633097" cy="29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r>
                <a:rPr lang="zh-CN" altLang="en-US" b="1" dirty="0">
                  <a:solidFill>
                    <a:srgbClr val="784B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这个对象</a:t>
              </a:r>
              <a:endPara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24"/>
            <p:cNvSpPr/>
            <p:nvPr/>
          </p:nvSpPr>
          <p:spPr>
            <a:xfrm>
              <a:off x="7457051" y="3005981"/>
              <a:ext cx="323879" cy="239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Rectangle 25"/>
            <p:cNvSpPr/>
            <p:nvPr/>
          </p:nvSpPr>
          <p:spPr>
            <a:xfrm>
              <a:off x="7406453" y="2964033"/>
              <a:ext cx="323879" cy="239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Rectangle 28"/>
            <p:cNvSpPr/>
            <p:nvPr/>
          </p:nvSpPr>
          <p:spPr>
            <a:xfrm>
              <a:off x="7449943" y="3672629"/>
              <a:ext cx="323879" cy="239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Rectangle 29"/>
            <p:cNvSpPr/>
            <p:nvPr/>
          </p:nvSpPr>
          <p:spPr>
            <a:xfrm>
              <a:off x="7399345" y="3630681"/>
              <a:ext cx="323879" cy="2390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矩形 61"/>
            <p:cNvSpPr>
              <a:spLocks noChangeArrowheads="1"/>
            </p:cNvSpPr>
            <p:nvPr/>
          </p:nvSpPr>
          <p:spPr bwMode="auto">
            <a:xfrm>
              <a:off x="7954530" y="2989768"/>
              <a:ext cx="1633097" cy="29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暂停</a:t>
              </a:r>
              <a:r>
                <a:rPr lang="zh-CN" altLang="en-US" b="1" dirty="0">
                  <a:solidFill>
                    <a:srgbClr val="784B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这个函数</a:t>
              </a:r>
              <a:endPara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>
              <a:spLocks noChangeArrowheads="1"/>
            </p:cNvSpPr>
            <p:nvPr/>
          </p:nvSpPr>
          <p:spPr bwMode="auto">
            <a:xfrm>
              <a:off x="7940833" y="3649443"/>
              <a:ext cx="2608393" cy="29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</a:t>
              </a:r>
              <a:r>
                <a:rPr lang="zh-CN" altLang="en-US" b="1" dirty="0">
                  <a:solidFill>
                    <a:srgbClr val="784B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下次</a:t>
              </a:r>
              <a:r>
                <a:rPr lang="en-US" altLang="zh-CN" b="1" dirty="0">
                  <a:solidFill>
                    <a:srgbClr val="784B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</a:t>
              </a:r>
              <a:r>
                <a:rPr lang="zh-CN" altLang="en-US" b="1" dirty="0">
                  <a:solidFill>
                    <a:srgbClr val="784B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重新激活</a:t>
              </a:r>
              <a:endPara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8930" y="3553548"/>
            <a:ext cx="6118274" cy="3009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46017" y="919068"/>
            <a:ext cx="261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归纳总结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8931015" y="2043323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348000" y="2566141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843049" y="1984057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904683" y="3529224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059882" y="2339657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384915" y="2574607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169949" y="3038157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081300" y="2804782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823441" y="3342988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677949" y="2612582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129075" y="2798185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630449" y="2267690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554499" y="3821323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509121" y="2190758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856933" y="3675274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957350" y="4030874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572316" y="4286860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654241" y="4026947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5" name="Oval 84"/>
          <p:cNvSpPr/>
          <p:nvPr/>
        </p:nvSpPr>
        <p:spPr bwMode="auto">
          <a:xfrm>
            <a:off x="1579655" y="2581369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6" name="Freeform 36"/>
          <p:cNvSpPr>
            <a:spLocks noChangeArrowheads="1"/>
          </p:cNvSpPr>
          <p:nvPr/>
        </p:nvSpPr>
        <p:spPr bwMode="auto">
          <a:xfrm>
            <a:off x="1828074" y="2786828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522107" y="2821167"/>
            <a:ext cx="4176129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只需了解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生成器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与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迭代器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的区别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68" name="Oval 87"/>
          <p:cNvSpPr/>
          <p:nvPr/>
        </p:nvSpPr>
        <p:spPr bwMode="auto">
          <a:xfrm>
            <a:off x="1575012" y="4317345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69" name="Freeform 39"/>
          <p:cNvSpPr>
            <a:spLocks noChangeArrowheads="1"/>
          </p:cNvSpPr>
          <p:nvPr/>
        </p:nvSpPr>
        <p:spPr bwMode="auto">
          <a:xfrm>
            <a:off x="1795174" y="4525243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534370" y="4562933"/>
            <a:ext cx="4150292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yield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语法的基本使用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48634" y="3258059"/>
            <a:ext cx="4776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生成器，是</a:t>
            </a:r>
            <a:r>
              <a:rPr lang="en-US" altLang="zh-CN" dirty="0"/>
              <a:t>Python</a:t>
            </a:r>
            <a:r>
              <a:rPr lang="zh-CN" altLang="en-US" dirty="0"/>
              <a:t>提供的一种非常简便的语法</a:t>
            </a:r>
            <a:endParaRPr lang="en-US" altLang="zh-CN" dirty="0"/>
          </a:p>
          <a:p>
            <a:r>
              <a:rPr lang="zh-CN" altLang="en-US" dirty="0"/>
              <a:t>能让我们来自己写出迭代器</a:t>
            </a:r>
            <a:endParaRPr lang="en-US" altLang="zh-CN" dirty="0"/>
          </a:p>
          <a:p>
            <a:r>
              <a:rPr lang="zh-CN" altLang="en-US" dirty="0"/>
              <a:t>注意！ 生成器，是一种特殊的迭代器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5" grpId="0" animBg="1"/>
      <p:bldP spid="66" grpId="0" animBg="1"/>
      <p:bldP spid="67" grpId="0"/>
      <p:bldP spid="68" grpId="0" animBg="1"/>
      <p:bldP spid="69" grpId="0" animBg="1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5407257" y="928383"/>
            <a:ext cx="2861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5"/>
          <p:cNvSpPr txBox="1"/>
          <p:nvPr/>
        </p:nvSpPr>
        <p:spPr>
          <a:xfrm>
            <a:off x="4810836" y="3229360"/>
            <a:ext cx="475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计算函数如下：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3"/>
          <p:cNvGrpSpPr/>
          <p:nvPr/>
        </p:nvGrpSpPr>
        <p:grpSpPr>
          <a:xfrm>
            <a:off x="3730986" y="2373418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34560" y="3729866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1 2 3 5 8 13 21 34 …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643" y="4268258"/>
            <a:ext cx="3019425" cy="1247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10760" y="2673985"/>
            <a:ext cx="429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生成器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来实现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斐波那契数列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18992" y="2098331"/>
            <a:ext cx="4416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！</a:t>
            </a:r>
            <a:endParaRPr lang="zh-CN" altLang="en-US" sz="9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475713" y="1748218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1582258" y="1877593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1582258" y="2874389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1582258" y="3901138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1582258" y="4935849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663094" y="2125351"/>
            <a:ext cx="5170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迭代器的概念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迭代的基本原理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660219" y="3136807"/>
            <a:ext cx="4023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 与 基本语法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665591" y="4153015"/>
            <a:ext cx="4459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：生成器 与 迭代器 的关系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663095" y="5206170"/>
            <a:ext cx="3312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推导表达式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890874" y="761036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本章知识点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25343" y="2904991"/>
            <a:ext cx="3345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90563" y="4024264"/>
            <a:ext cx="3004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02944" y="921561"/>
            <a:ext cx="277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本节思考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8885987" y="202800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302972" y="255081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7798021" y="196873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9859655" y="351390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014854" y="232433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339887" y="255928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124921" y="302283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036272" y="278945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7778413" y="332766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632921" y="259725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084047" y="278286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585421" y="225236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509471" y="380600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464093" y="217543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8811905" y="365995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7912322" y="401555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527288" y="427153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609213" y="401162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65" name="Group 134"/>
          <p:cNvGrpSpPr/>
          <p:nvPr/>
        </p:nvGrpSpPr>
        <p:grpSpPr>
          <a:xfrm>
            <a:off x="1367550" y="2248414"/>
            <a:ext cx="864665" cy="865389"/>
            <a:chOff x="3287425" y="1417883"/>
            <a:chExt cx="648499" cy="649042"/>
          </a:xfrm>
        </p:grpSpPr>
        <p:sp>
          <p:nvSpPr>
            <p:cNvPr id="66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8" name="Group 129"/>
          <p:cNvGrpSpPr/>
          <p:nvPr/>
        </p:nvGrpSpPr>
        <p:grpSpPr>
          <a:xfrm>
            <a:off x="1367551" y="3461679"/>
            <a:ext cx="864665" cy="865389"/>
            <a:chOff x="2779491" y="2517212"/>
            <a:chExt cx="648499" cy="649042"/>
          </a:xfrm>
        </p:grpSpPr>
        <p:sp>
          <p:nvSpPr>
            <p:cNvPr id="69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1" name="Group 130"/>
          <p:cNvGrpSpPr/>
          <p:nvPr/>
        </p:nvGrpSpPr>
        <p:grpSpPr>
          <a:xfrm>
            <a:off x="1367550" y="4667010"/>
            <a:ext cx="864665" cy="865389"/>
            <a:chOff x="3287425" y="3613920"/>
            <a:chExt cx="648499" cy="649042"/>
          </a:xfrm>
        </p:grpSpPr>
        <p:sp>
          <p:nvSpPr>
            <p:cNvPr id="72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2524961" y="2489016"/>
            <a:ext cx="3801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思考一： 迭代是一个怎样的过程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520592" y="3659951"/>
            <a:ext cx="4517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思考二： 能否用更加低级的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520592" y="4892978"/>
            <a:ext cx="420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思考三：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可迭代对象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9368" y="4133668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可以的，但是，需要自己控制下标</a:t>
            </a:r>
            <a:endParaRPr lang="en-US" altLang="zh-CN" dirty="0"/>
          </a:p>
          <a:p>
            <a:r>
              <a:rPr lang="zh-CN" altLang="en-US" dirty="0"/>
              <a:t>并获取对应的元素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79368" y="297132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就是一个依次从数据结构中</a:t>
            </a:r>
            <a:endParaRPr lang="en-US" altLang="zh-CN" dirty="0"/>
          </a:p>
          <a:p>
            <a:r>
              <a:rPr lang="zh-CN" altLang="en-US" dirty="0"/>
              <a:t>拿出东西的过程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74" grpId="0"/>
      <p:bldP spid="75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455027" y="793132"/>
            <a:ext cx="162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39917" y="1778850"/>
            <a:ext cx="1012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for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96821" y="1778850"/>
            <a:ext cx="726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10977" y="204255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迭代变量</a:t>
            </a:r>
            <a:endParaRPr lang="zh-CN" alt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81777" y="2042550"/>
            <a:ext cx="19880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可迭代对象</a:t>
            </a:r>
            <a:endParaRPr lang="zh-CN" alt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0977" y="2844456"/>
            <a:ext cx="4346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每一次循环都会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“迭代变量”指向“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下一个元素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7255" y="4426026"/>
            <a:ext cx="3042168" cy="105404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111" y="3984697"/>
            <a:ext cx="3273544" cy="1936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67112" y="959190"/>
            <a:ext cx="64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从可迭代对象生成一个迭代器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84202" y="2586344"/>
            <a:ext cx="6086261" cy="830997"/>
            <a:chOff x="3993059" y="2107843"/>
            <a:chExt cx="6086261" cy="830997"/>
          </a:xfrm>
        </p:grpSpPr>
        <p:sp>
          <p:nvSpPr>
            <p:cNvPr id="13" name="矩形 12"/>
            <p:cNvSpPr/>
            <p:nvPr/>
          </p:nvSpPr>
          <p:spPr>
            <a:xfrm>
              <a:off x="5689714" y="2260789"/>
              <a:ext cx="36420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=</a:t>
              </a:r>
              <a:endParaRPr lang="zh-CN" alt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997832" y="2107843"/>
              <a:ext cx="4081488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800" b="1" cap="none" spc="0" dirty="0" err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iter</a:t>
              </a:r>
              <a:r>
                <a:rPr lang="en-US" altLang="zh-CN" sz="48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(</a:t>
              </a:r>
              <a:r>
                <a:rPr lang="zh-CN" altLang="en-US" sz="3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可迭代对象</a:t>
              </a:r>
              <a:r>
                <a:rPr lang="en-US" altLang="zh-CN" sz="48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)</a:t>
              </a:r>
              <a:endParaRPr lang="zh-CN" alt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93059" y="2200175"/>
              <a:ext cx="15744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迭代器</a:t>
              </a:r>
              <a:endParaRPr lang="zh-CN" altLang="en-US" sz="36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84202" y="4283572"/>
            <a:ext cx="5253506" cy="830997"/>
            <a:chOff x="3993059" y="2106900"/>
            <a:chExt cx="5253506" cy="830997"/>
          </a:xfrm>
        </p:grpSpPr>
        <p:sp>
          <p:nvSpPr>
            <p:cNvPr id="18" name="矩形 17"/>
            <p:cNvSpPr/>
            <p:nvPr/>
          </p:nvSpPr>
          <p:spPr>
            <a:xfrm>
              <a:off x="5689714" y="2260789"/>
              <a:ext cx="36420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=</a:t>
              </a:r>
              <a:endParaRPr lang="zh-CN" alt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138085" y="2106900"/>
              <a:ext cx="3108480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8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next(</a:t>
              </a:r>
              <a:r>
                <a:rPr lang="zh-CN" altLang="en-US" sz="3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迭代器</a:t>
              </a:r>
              <a:r>
                <a:rPr lang="en-US" altLang="zh-CN" sz="48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)</a:t>
              </a:r>
              <a:endParaRPr lang="zh-CN" alt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93059" y="2200175"/>
              <a:ext cx="15744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下个值</a:t>
              </a:r>
              <a:endParaRPr lang="zh-CN" altLang="en-US" sz="36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82104" y="1218404"/>
            <a:ext cx="342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zh-CN" altLang="en-US" sz="3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2104" y="2394830"/>
            <a:ext cx="3977230" cy="3453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09445" y="883831"/>
            <a:ext cx="287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归纳总结</a:t>
            </a:r>
            <a:endParaRPr lang="zh-CN" altLang="en-US" sz="2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84"/>
          <p:cNvSpPr/>
          <p:nvPr/>
        </p:nvSpPr>
        <p:spPr bwMode="auto">
          <a:xfrm>
            <a:off x="1471275" y="2282432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1719694" y="2487891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06800" y="1557597"/>
            <a:ext cx="4238557" cy="4310204"/>
            <a:chOff x="6214171" y="1677340"/>
            <a:chExt cx="4238557" cy="4310204"/>
          </a:xfrm>
        </p:grpSpPr>
        <p:sp>
          <p:nvSpPr>
            <p:cNvPr id="10" name="Freeform 22"/>
            <p:cNvSpPr/>
            <p:nvPr/>
          </p:nvSpPr>
          <p:spPr bwMode="auto">
            <a:xfrm>
              <a:off x="8305237" y="1677340"/>
              <a:ext cx="925643" cy="724835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23"/>
            <p:cNvSpPr/>
            <p:nvPr/>
          </p:nvSpPr>
          <p:spPr bwMode="auto">
            <a:xfrm>
              <a:off x="7197996" y="1873099"/>
              <a:ext cx="786355" cy="580220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6921186" y="2211707"/>
              <a:ext cx="2796319" cy="3775837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5"/>
            <p:cNvSpPr/>
            <p:nvPr/>
          </p:nvSpPr>
          <p:spPr bwMode="auto">
            <a:xfrm>
              <a:off x="7522411" y="2425101"/>
              <a:ext cx="252127" cy="414443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6"/>
            <p:cNvSpPr/>
            <p:nvPr/>
          </p:nvSpPr>
          <p:spPr bwMode="auto">
            <a:xfrm>
              <a:off x="6214171" y="2992975"/>
              <a:ext cx="846301" cy="537895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7"/>
            <p:cNvSpPr/>
            <p:nvPr/>
          </p:nvSpPr>
          <p:spPr bwMode="auto">
            <a:xfrm>
              <a:off x="6924711" y="3395071"/>
              <a:ext cx="238023" cy="373880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8"/>
            <p:cNvSpPr/>
            <p:nvPr/>
          </p:nvSpPr>
          <p:spPr bwMode="auto">
            <a:xfrm>
              <a:off x="6413405" y="4167521"/>
              <a:ext cx="673515" cy="90119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29"/>
            <p:cNvSpPr/>
            <p:nvPr/>
          </p:nvSpPr>
          <p:spPr bwMode="auto">
            <a:xfrm>
              <a:off x="8146556" y="3007084"/>
              <a:ext cx="264469" cy="202813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30"/>
            <p:cNvSpPr/>
            <p:nvPr/>
          </p:nvSpPr>
          <p:spPr bwMode="auto">
            <a:xfrm>
              <a:off x="8317581" y="2537970"/>
              <a:ext cx="479571" cy="335081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1"/>
            <p:cNvSpPr/>
            <p:nvPr/>
          </p:nvSpPr>
          <p:spPr bwMode="auto">
            <a:xfrm>
              <a:off x="9110987" y="2437446"/>
              <a:ext cx="666463" cy="456769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9521797" y="2952412"/>
              <a:ext cx="930931" cy="555531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9537663" y="3532631"/>
              <a:ext cx="162208" cy="239848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9424823" y="4361516"/>
              <a:ext cx="573016" cy="88532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pPr>
                <a:lnSpc>
                  <a:spcPts val="1500"/>
                </a:lnSpc>
              </a:pPr>
              <a:endParaRPr lang="bg-BG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413727" y="2522230"/>
            <a:ext cx="3957849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只需了解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…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的 运行机制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3" name="Oval 87"/>
          <p:cNvSpPr/>
          <p:nvPr/>
        </p:nvSpPr>
        <p:spPr bwMode="auto">
          <a:xfrm>
            <a:off x="1450727" y="3561205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4" name="Freeform 39"/>
          <p:cNvSpPr>
            <a:spLocks noChangeArrowheads="1"/>
          </p:cNvSpPr>
          <p:nvPr/>
        </p:nvSpPr>
        <p:spPr bwMode="auto">
          <a:xfrm>
            <a:off x="1670889" y="3769103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10084" y="3806793"/>
            <a:ext cx="4615615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en-US" altLang="en-US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next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两个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内置函数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的使用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7" name="Oval 91"/>
          <p:cNvSpPr/>
          <p:nvPr/>
        </p:nvSpPr>
        <p:spPr bwMode="auto">
          <a:xfrm>
            <a:off x="1446615" y="4834207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8965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8" name="Freeform 21"/>
          <p:cNvSpPr>
            <a:spLocks noChangeArrowheads="1"/>
          </p:cNvSpPr>
          <p:nvPr/>
        </p:nvSpPr>
        <p:spPr bwMode="auto">
          <a:xfrm>
            <a:off x="1613441" y="5091826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 panose="020F0302020204030204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17722" y="5084324"/>
            <a:ext cx="3953854" cy="29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能够区分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可迭代对象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与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迭代器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5" grpId="0"/>
      <p:bldP spid="23" grpId="0" animBg="1"/>
      <p:bldP spid="24" grpId="0" animBg="1"/>
      <p:bldP spid="26" grpId="0"/>
      <p:bldP spid="27" grpId="0" animBg="1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9021" y="3054929"/>
            <a:ext cx="3345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63269" y="4022014"/>
            <a:ext cx="263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WPS 演示</Application>
  <PresentationFormat>宽屏</PresentationFormat>
  <Paragraphs>155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</vt:lpstr>
      <vt:lpstr>Calibri Light</vt:lpstr>
      <vt:lpstr>Raleway Black</vt:lpstr>
      <vt:lpstr>方正姚体</vt:lpstr>
      <vt:lpstr>Calibri</vt:lpstr>
      <vt:lpstr>Arial Unicode MS</vt:lpstr>
      <vt:lpstr>Segoe Print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JiaNeng</cp:lastModifiedBy>
  <cp:revision>431</cp:revision>
  <dcterms:created xsi:type="dcterms:W3CDTF">2017-08-12T10:14:00Z</dcterms:created>
  <dcterms:modified xsi:type="dcterms:W3CDTF">2019-04-15T11:06:44Z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