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62" r:id="rId3"/>
  </p:sldMasterIdLst>
  <p:notesMasterIdLst>
    <p:notesMasterId r:id="rId25"/>
  </p:notesMasterIdLst>
  <p:handoutMasterIdLst>
    <p:handoutMasterId r:id="rId26"/>
  </p:handoutMasterIdLst>
  <p:sldIdLst>
    <p:sldId id="285" r:id="rId4"/>
    <p:sldId id="287" r:id="rId5"/>
    <p:sldId id="259" r:id="rId6"/>
    <p:sldId id="260" r:id="rId7"/>
    <p:sldId id="264" r:id="rId8"/>
    <p:sldId id="303" r:id="rId9"/>
    <p:sldId id="304" r:id="rId10"/>
    <p:sldId id="305" r:id="rId11"/>
    <p:sldId id="291" r:id="rId12"/>
    <p:sldId id="292" r:id="rId13"/>
    <p:sldId id="300" r:id="rId14"/>
    <p:sldId id="315" r:id="rId15"/>
    <p:sldId id="309" r:id="rId16"/>
    <p:sldId id="318" r:id="rId17"/>
    <p:sldId id="310" r:id="rId18"/>
    <p:sldId id="316" r:id="rId19"/>
    <p:sldId id="294" r:id="rId20"/>
    <p:sldId id="295" r:id="rId21"/>
    <p:sldId id="301" r:id="rId22"/>
    <p:sldId id="317" r:id="rId23"/>
    <p:sldId id="28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28" autoAdjust="0"/>
    <p:restoredTop sz="86391" autoAdjust="0"/>
  </p:normalViewPr>
  <p:slideViewPr>
    <p:cSldViewPr snapToGrid="0">
      <p:cViewPr varScale="1">
        <p:scale>
          <a:sx n="79" d="100"/>
          <a:sy n="79" d="100"/>
        </p:scale>
        <p:origin x="102" y="8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53241" y="1272451"/>
            <a:ext cx="5885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F6103BB-ECF4-421F-810D-903153650DCE}"/>
              </a:ext>
            </a:extLst>
          </p:cNvPr>
          <p:cNvSpPr txBox="1"/>
          <p:nvPr/>
        </p:nvSpPr>
        <p:spPr>
          <a:xfrm>
            <a:off x="4082714" y="3057889"/>
            <a:ext cx="4026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讲师：霏霏老师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65180" y="7304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8392316" y="2036929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1749331" y="1804424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1749331" y="2801220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1749331" y="3827969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0" name="Group 133"/>
          <p:cNvGrpSpPr/>
          <p:nvPr/>
        </p:nvGrpSpPr>
        <p:grpSpPr>
          <a:xfrm>
            <a:off x="1749331" y="4862680"/>
            <a:ext cx="864665" cy="865389"/>
            <a:chOff x="5249342" y="1406453"/>
            <a:chExt cx="648499" cy="649042"/>
          </a:xfrm>
        </p:grpSpPr>
        <p:sp>
          <p:nvSpPr>
            <p:cNvPr id="21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8809301" y="2559747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7304350" y="1977663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9365984" y="3522830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6521183" y="2333263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7846216" y="2568213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6631250" y="3031763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8542601" y="2798388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7284742" y="3336594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139250" y="2606188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9590376" y="2791791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091750" y="2261296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015800" y="3814929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8970422" y="2184364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8318234" y="3668880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7418651" y="4024480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033617" y="4280466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115542" y="4020553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2830168" y="2052452"/>
            <a:ext cx="2840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问题一： 什么是元字符 ？</a:t>
            </a:r>
          </a:p>
        </p:txBody>
      </p:sp>
      <p:sp>
        <p:nvSpPr>
          <p:cNvPr id="65" name="矩形 64"/>
          <p:cNvSpPr/>
          <p:nvPr/>
        </p:nvSpPr>
        <p:spPr>
          <a:xfrm>
            <a:off x="2830168" y="3049248"/>
            <a:ext cx="3394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问题二： 常用元字符有哪些 ？</a:t>
            </a:r>
          </a:p>
        </p:txBody>
      </p:sp>
      <p:sp>
        <p:nvSpPr>
          <p:cNvPr id="66" name="矩形 65"/>
          <p:cNvSpPr/>
          <p:nvPr/>
        </p:nvSpPr>
        <p:spPr>
          <a:xfrm>
            <a:off x="2826793" y="4080812"/>
            <a:ext cx="3008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问题三： 能否分类记忆 ？</a:t>
            </a:r>
          </a:p>
        </p:txBody>
      </p:sp>
      <p:sp>
        <p:nvSpPr>
          <p:cNvPr id="67" name="矩形 66"/>
          <p:cNvSpPr/>
          <p:nvPr/>
        </p:nvSpPr>
        <p:spPr>
          <a:xfrm>
            <a:off x="2813899" y="5112377"/>
            <a:ext cx="4268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问题四： 怎样才能匹配这些字符本身 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94120" y="248514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本身具有特殊含义的字符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93224" y="3439421"/>
            <a:ext cx="226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方正姚体" panose="02010601030101010101" pitchFamily="2" charset="-122"/>
              </a:rPr>
              <a:t>.  ^  $  {}  *  +  ?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方正姚体" panose="02010601030101010101" pitchFamily="2" charset="-122"/>
              </a:rPr>
              <a:t>   |  []</a:t>
            </a:r>
            <a:endParaRPr lang="zh-CN" altLang="en-US" sz="1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527509" y="549112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方正姚体" panose="02010601030101010101" pitchFamily="2" charset="-122"/>
              </a:rPr>
              <a:t>\</a:t>
            </a:r>
            <a:endParaRPr lang="zh-CN" altLang="en-US" sz="1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  <p:bldP spid="66" grpId="0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401589" y="236823"/>
            <a:ext cx="2460022" cy="5992938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018509" y="957631"/>
            <a:ext cx="368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通配元字符 </a:t>
            </a:r>
            <a:r>
              <a:rPr lang="en-US" altLang="zh-CN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71" y="1897104"/>
            <a:ext cx="5126137" cy="36410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829070" y="120321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任意一个字符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661152" y="2671590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209748" y="2705463"/>
            <a:ext cx="1826644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锁定行首：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</a:p>
        </p:txBody>
      </p:sp>
      <p:grpSp>
        <p:nvGrpSpPr>
          <p:cNvPr id="31" name="Group 23"/>
          <p:cNvGrpSpPr/>
          <p:nvPr/>
        </p:nvGrpSpPr>
        <p:grpSpPr>
          <a:xfrm>
            <a:off x="1661149" y="3527162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661149" y="4877219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2209226" y="3552897"/>
            <a:ext cx="1826644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锁定行尾：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2202635" y="4895980"/>
            <a:ext cx="3358896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单词边界（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不是元字符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\b</a:t>
            </a: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014" y="2567199"/>
            <a:ext cx="3113166" cy="1216456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4604276" y="1195383"/>
            <a:ext cx="2983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锚</a:t>
            </a: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点元字符</a:t>
            </a: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731" y="4383270"/>
            <a:ext cx="5211723" cy="9639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60068" y="262863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Shift + 6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260068" y="352716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Shift + 4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87723" y="17186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423042" y="1489885"/>
            <a:ext cx="57831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971116" y="1505600"/>
            <a:ext cx="2998464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（贪婪）任意多个：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grpSp>
        <p:nvGrpSpPr>
          <p:cNvPr id="31" name="Group 23"/>
          <p:cNvGrpSpPr/>
          <p:nvPr/>
        </p:nvGrpSpPr>
        <p:grpSpPr>
          <a:xfrm>
            <a:off x="1423039" y="2345457"/>
            <a:ext cx="57831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423039" y="3221868"/>
            <a:ext cx="57831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1"/>
          <p:cNvGrpSpPr/>
          <p:nvPr/>
        </p:nvGrpSpPr>
        <p:grpSpPr>
          <a:xfrm>
            <a:off x="1422134" y="4098279"/>
            <a:ext cx="578317" cy="281039"/>
            <a:chOff x="789999" y="2242985"/>
            <a:chExt cx="504229" cy="378415"/>
          </a:xfrm>
        </p:grpSpPr>
        <p:sp>
          <p:nvSpPr>
            <p:cNvPr id="38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971116" y="2371192"/>
            <a:ext cx="2998464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（贪婪）一个或多个：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971116" y="3237583"/>
            <a:ext cx="2998464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（贪婪）一个或没有：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970211" y="4119467"/>
            <a:ext cx="2535655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（贪婪）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4722775" y="632130"/>
            <a:ext cx="2844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重复元字符</a:t>
            </a:r>
          </a:p>
        </p:txBody>
      </p:sp>
      <p:grpSp>
        <p:nvGrpSpPr>
          <p:cNvPr id="44" name="Group 23"/>
          <p:cNvGrpSpPr/>
          <p:nvPr/>
        </p:nvGrpSpPr>
        <p:grpSpPr>
          <a:xfrm>
            <a:off x="1422134" y="4956207"/>
            <a:ext cx="578317" cy="281039"/>
            <a:chOff x="789999" y="2242985"/>
            <a:chExt cx="504229" cy="378415"/>
          </a:xfrm>
        </p:grpSpPr>
        <p:sp>
          <p:nvSpPr>
            <p:cNvPr id="45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6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0" name="矩形 49"/>
          <p:cNvSpPr>
            <a:spLocks noChangeArrowheads="1"/>
          </p:cNvSpPr>
          <p:nvPr/>
        </p:nvSpPr>
        <p:spPr bwMode="auto">
          <a:xfrm>
            <a:off x="1970212" y="4981942"/>
            <a:ext cx="3028704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（贪婪）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M~N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3" name="矩形 52"/>
          <p:cNvSpPr/>
          <p:nvPr/>
        </p:nvSpPr>
        <p:spPr>
          <a:xfrm>
            <a:off x="5892639" y="2902549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pSp>
        <p:nvGrpSpPr>
          <p:cNvPr id="54" name="Group 19"/>
          <p:cNvGrpSpPr/>
          <p:nvPr/>
        </p:nvGrpSpPr>
        <p:grpSpPr>
          <a:xfrm>
            <a:off x="7389727" y="1493316"/>
            <a:ext cx="572557" cy="281039"/>
            <a:chOff x="789999" y="2242985"/>
            <a:chExt cx="504229" cy="378415"/>
          </a:xfrm>
        </p:grpSpPr>
        <p:sp>
          <p:nvSpPr>
            <p:cNvPr id="55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6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7" name="矩形 56"/>
          <p:cNvSpPr>
            <a:spLocks noChangeArrowheads="1"/>
          </p:cNvSpPr>
          <p:nvPr/>
        </p:nvSpPr>
        <p:spPr bwMode="auto">
          <a:xfrm>
            <a:off x="7937802" y="1509031"/>
            <a:ext cx="2993609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（非贪婪）任意多个：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grpSp>
        <p:nvGrpSpPr>
          <p:cNvPr id="58" name="Group 23"/>
          <p:cNvGrpSpPr/>
          <p:nvPr/>
        </p:nvGrpSpPr>
        <p:grpSpPr>
          <a:xfrm>
            <a:off x="7389724" y="2348888"/>
            <a:ext cx="572557" cy="281039"/>
            <a:chOff x="789999" y="2242985"/>
            <a:chExt cx="504229" cy="378415"/>
          </a:xfrm>
        </p:grpSpPr>
        <p:sp>
          <p:nvSpPr>
            <p:cNvPr id="59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0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27"/>
          <p:cNvGrpSpPr/>
          <p:nvPr/>
        </p:nvGrpSpPr>
        <p:grpSpPr>
          <a:xfrm>
            <a:off x="7389724" y="3225299"/>
            <a:ext cx="572557" cy="281039"/>
            <a:chOff x="789999" y="2242985"/>
            <a:chExt cx="504229" cy="378415"/>
          </a:xfrm>
        </p:grpSpPr>
        <p:sp>
          <p:nvSpPr>
            <p:cNvPr id="62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3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4" name="矩形 63"/>
          <p:cNvSpPr>
            <a:spLocks noChangeArrowheads="1"/>
          </p:cNvSpPr>
          <p:nvPr/>
        </p:nvSpPr>
        <p:spPr bwMode="auto">
          <a:xfrm>
            <a:off x="7937802" y="2374623"/>
            <a:ext cx="3184384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（非贪婪）一个或多个：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65" name="矩形 64"/>
          <p:cNvSpPr>
            <a:spLocks noChangeArrowheads="1"/>
          </p:cNvSpPr>
          <p:nvPr/>
        </p:nvSpPr>
        <p:spPr bwMode="auto">
          <a:xfrm>
            <a:off x="7937801" y="3241014"/>
            <a:ext cx="3184383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（非贪婪）一个或没有：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en-US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cxnSp>
        <p:nvCxnSpPr>
          <p:cNvPr id="67" name="直接箭头连接符 66"/>
          <p:cNvCxnSpPr>
            <a:stCxn id="30" idx="3"/>
            <a:endCxn id="53" idx="1"/>
          </p:cNvCxnSpPr>
          <p:nvPr/>
        </p:nvCxnSpPr>
        <p:spPr>
          <a:xfrm>
            <a:off x="4969580" y="1651378"/>
            <a:ext cx="923059" cy="1712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0" idx="3"/>
            <a:endCxn id="53" idx="1"/>
          </p:cNvCxnSpPr>
          <p:nvPr/>
        </p:nvCxnSpPr>
        <p:spPr>
          <a:xfrm>
            <a:off x="4969580" y="2516970"/>
            <a:ext cx="923059" cy="847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1" idx="3"/>
            <a:endCxn id="53" idx="1"/>
          </p:cNvCxnSpPr>
          <p:nvPr/>
        </p:nvCxnSpPr>
        <p:spPr>
          <a:xfrm flipV="1">
            <a:off x="4969580" y="3364214"/>
            <a:ext cx="923059" cy="19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3" idx="3"/>
            <a:endCxn id="56" idx="1"/>
          </p:cNvCxnSpPr>
          <p:nvPr/>
        </p:nvCxnSpPr>
        <p:spPr>
          <a:xfrm flipV="1">
            <a:off x="6397906" y="1612862"/>
            <a:ext cx="991821" cy="1751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3" idx="3"/>
            <a:endCxn id="60" idx="1"/>
          </p:cNvCxnSpPr>
          <p:nvPr/>
        </p:nvCxnSpPr>
        <p:spPr>
          <a:xfrm flipV="1">
            <a:off x="6397906" y="2468434"/>
            <a:ext cx="991818" cy="895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53" idx="3"/>
            <a:endCxn id="63" idx="1"/>
          </p:cNvCxnSpPr>
          <p:nvPr/>
        </p:nvCxnSpPr>
        <p:spPr>
          <a:xfrm flipV="1">
            <a:off x="6397906" y="3344845"/>
            <a:ext cx="991818" cy="19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7" name="Group 27"/>
          <p:cNvGrpSpPr/>
          <p:nvPr/>
        </p:nvGrpSpPr>
        <p:grpSpPr>
          <a:xfrm>
            <a:off x="1423039" y="5774979"/>
            <a:ext cx="578317" cy="281039"/>
            <a:chOff x="789999" y="2242985"/>
            <a:chExt cx="504229" cy="378415"/>
          </a:xfrm>
        </p:grpSpPr>
        <p:sp>
          <p:nvSpPr>
            <p:cNvPr id="108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9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0" name="矩形 109"/>
          <p:cNvSpPr>
            <a:spLocks noChangeArrowheads="1"/>
          </p:cNvSpPr>
          <p:nvPr/>
        </p:nvSpPr>
        <p:spPr bwMode="auto">
          <a:xfrm>
            <a:off x="1971116" y="5790694"/>
            <a:ext cx="2986491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（贪婪）至少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grpSp>
        <p:nvGrpSpPr>
          <p:cNvPr id="111" name="Group 31"/>
          <p:cNvGrpSpPr/>
          <p:nvPr/>
        </p:nvGrpSpPr>
        <p:grpSpPr>
          <a:xfrm>
            <a:off x="7383965" y="4098589"/>
            <a:ext cx="578317" cy="281039"/>
            <a:chOff x="789999" y="2242985"/>
            <a:chExt cx="504229" cy="378415"/>
          </a:xfrm>
        </p:grpSpPr>
        <p:sp>
          <p:nvSpPr>
            <p:cNvPr id="112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3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4" name="矩形 113"/>
          <p:cNvSpPr>
            <a:spLocks noChangeArrowheads="1"/>
          </p:cNvSpPr>
          <p:nvPr/>
        </p:nvSpPr>
        <p:spPr bwMode="auto">
          <a:xfrm>
            <a:off x="7932042" y="4119777"/>
            <a:ext cx="2767340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（非贪婪）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5" name="Group 23"/>
          <p:cNvGrpSpPr/>
          <p:nvPr/>
        </p:nvGrpSpPr>
        <p:grpSpPr>
          <a:xfrm>
            <a:off x="7383965" y="4956517"/>
            <a:ext cx="578317" cy="281039"/>
            <a:chOff x="789999" y="2242985"/>
            <a:chExt cx="504229" cy="378415"/>
          </a:xfrm>
        </p:grpSpPr>
        <p:sp>
          <p:nvSpPr>
            <p:cNvPr id="116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7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8" name="矩形 117"/>
          <p:cNvSpPr>
            <a:spLocks noChangeArrowheads="1"/>
          </p:cNvSpPr>
          <p:nvPr/>
        </p:nvSpPr>
        <p:spPr bwMode="auto">
          <a:xfrm>
            <a:off x="7932042" y="4982252"/>
            <a:ext cx="3484387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（非贪婪）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M~N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grpSp>
        <p:nvGrpSpPr>
          <p:cNvPr id="119" name="Group 27"/>
          <p:cNvGrpSpPr/>
          <p:nvPr/>
        </p:nvGrpSpPr>
        <p:grpSpPr>
          <a:xfrm>
            <a:off x="7384870" y="5775289"/>
            <a:ext cx="578317" cy="281039"/>
            <a:chOff x="789999" y="2242985"/>
            <a:chExt cx="504229" cy="378415"/>
          </a:xfrm>
        </p:grpSpPr>
        <p:sp>
          <p:nvSpPr>
            <p:cNvPr id="120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1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2" name="矩形 121"/>
          <p:cNvSpPr>
            <a:spLocks noChangeArrowheads="1"/>
          </p:cNvSpPr>
          <p:nvPr/>
        </p:nvSpPr>
        <p:spPr bwMode="auto">
          <a:xfrm>
            <a:off x="7932947" y="5791004"/>
            <a:ext cx="3240081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（非贪婪）至少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cxnSp>
        <p:nvCxnSpPr>
          <p:cNvPr id="124" name="直接箭头连接符 123"/>
          <p:cNvCxnSpPr>
            <a:stCxn id="42" idx="3"/>
            <a:endCxn id="53" idx="1"/>
          </p:cNvCxnSpPr>
          <p:nvPr/>
        </p:nvCxnSpPr>
        <p:spPr>
          <a:xfrm flipV="1">
            <a:off x="4505866" y="3364214"/>
            <a:ext cx="1386773" cy="901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50" idx="3"/>
            <a:endCxn id="53" idx="1"/>
          </p:cNvCxnSpPr>
          <p:nvPr/>
        </p:nvCxnSpPr>
        <p:spPr>
          <a:xfrm flipV="1">
            <a:off x="4998916" y="3364214"/>
            <a:ext cx="893723" cy="1763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10" idx="3"/>
            <a:endCxn id="53" idx="1"/>
          </p:cNvCxnSpPr>
          <p:nvPr/>
        </p:nvCxnSpPr>
        <p:spPr>
          <a:xfrm flipV="1">
            <a:off x="4957607" y="3364214"/>
            <a:ext cx="935032" cy="2572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53" idx="3"/>
            <a:endCxn id="113" idx="1"/>
          </p:cNvCxnSpPr>
          <p:nvPr/>
        </p:nvCxnSpPr>
        <p:spPr>
          <a:xfrm>
            <a:off x="6397906" y="3364214"/>
            <a:ext cx="986059" cy="85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53" idx="3"/>
            <a:endCxn id="117" idx="1"/>
          </p:cNvCxnSpPr>
          <p:nvPr/>
        </p:nvCxnSpPr>
        <p:spPr>
          <a:xfrm>
            <a:off x="6397906" y="3364214"/>
            <a:ext cx="986059" cy="1711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53" idx="3"/>
            <a:endCxn id="121" idx="1"/>
          </p:cNvCxnSpPr>
          <p:nvPr/>
        </p:nvCxnSpPr>
        <p:spPr>
          <a:xfrm>
            <a:off x="6397906" y="3364214"/>
            <a:ext cx="986964" cy="2530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250287" y="1780863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{0,}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3268397" y="268222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{1,}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3303509" y="358358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{0,1}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/>
      <p:bldP spid="41" grpId="0"/>
      <p:bldP spid="42" grpId="0"/>
      <p:bldP spid="50" grpId="0"/>
      <p:bldP spid="57" grpId="0"/>
      <p:bldP spid="64" grpId="0"/>
      <p:bldP spid="65" grpId="0"/>
      <p:bldP spid="110" grpId="0"/>
      <p:bldP spid="114" grpId="0"/>
      <p:bldP spid="118" grpId="0"/>
      <p:bldP spid="1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401589" y="236823"/>
            <a:ext cx="2460022" cy="5992938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487268" y="1388411"/>
            <a:ext cx="2261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重复元字符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060" y="1182681"/>
            <a:ext cx="2933700" cy="171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060" y="2897181"/>
            <a:ext cx="3028950" cy="1781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060" y="4678356"/>
            <a:ext cx="2771775" cy="133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9531" y="2620956"/>
            <a:ext cx="3124200" cy="3390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029022" y="5052466"/>
            <a:ext cx="4254137" cy="18055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2585794" y="2470802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127279" y="2493215"/>
            <a:ext cx="2492990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二（多）选一：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</a:p>
        </p:txBody>
      </p:sp>
      <p:grpSp>
        <p:nvGrpSpPr>
          <p:cNvPr id="31" name="Group 23"/>
          <p:cNvGrpSpPr/>
          <p:nvPr/>
        </p:nvGrpSpPr>
        <p:grpSpPr>
          <a:xfrm>
            <a:off x="2585794" y="4290945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7642111" y="4407445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3133871" y="4316680"/>
            <a:ext cx="1563705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字符组：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8183599" y="4426206"/>
            <a:ext cx="2385795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反向字符类：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768891" y="831158"/>
            <a:ext cx="265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选择元字符</a:t>
            </a:r>
          </a:p>
        </p:txBody>
      </p:sp>
      <p:grpSp>
        <p:nvGrpSpPr>
          <p:cNvPr id="44" name="Group 19"/>
          <p:cNvGrpSpPr/>
          <p:nvPr/>
        </p:nvGrpSpPr>
        <p:grpSpPr>
          <a:xfrm>
            <a:off x="7642114" y="5236542"/>
            <a:ext cx="374477" cy="281039"/>
            <a:chOff x="789999" y="2242985"/>
            <a:chExt cx="504229" cy="378415"/>
          </a:xfrm>
        </p:grpSpPr>
        <p:sp>
          <p:nvSpPr>
            <p:cNvPr id="45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6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8183599" y="5252605"/>
            <a:ext cx="2320234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…N-M…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/>
          <p:cNvCxnSpPr>
            <a:stCxn id="40" idx="3"/>
            <a:endCxn id="36" idx="1"/>
          </p:cNvCxnSpPr>
          <p:nvPr/>
        </p:nvCxnSpPr>
        <p:spPr>
          <a:xfrm>
            <a:off x="4697576" y="4462458"/>
            <a:ext cx="2944535" cy="64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0" idx="3"/>
            <a:endCxn id="46" idx="1"/>
          </p:cNvCxnSpPr>
          <p:nvPr/>
        </p:nvCxnSpPr>
        <p:spPr>
          <a:xfrm>
            <a:off x="4697576" y="4462458"/>
            <a:ext cx="2944538" cy="893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487" y="2112601"/>
            <a:ext cx="4254137" cy="197435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27279" y="30099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选的是两个正则表达式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65500" y="490927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选择是多个字符中的一个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/>
      <p:bldP spid="41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31" name="Group 23"/>
          <p:cNvGrpSpPr/>
          <p:nvPr/>
        </p:nvGrpSpPr>
        <p:grpSpPr>
          <a:xfrm>
            <a:off x="1365484" y="2870206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365484" y="4568100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913561" y="2895941"/>
            <a:ext cx="2552957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元字符（有特殊含义）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906972" y="4586861"/>
            <a:ext cx="3299568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某些普通字符（无特殊含义）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362186" y="1191741"/>
            <a:ext cx="3467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转义元字符 </a:t>
            </a:r>
            <a:r>
              <a:rPr lang="en-US" altLang="zh-CN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51322" y="3277620"/>
            <a:ext cx="482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\</a:t>
            </a:r>
          </a:p>
        </p:txBody>
      </p:sp>
      <p:grpSp>
        <p:nvGrpSpPr>
          <p:cNvPr id="45" name="Group 23"/>
          <p:cNvGrpSpPr/>
          <p:nvPr/>
        </p:nvGrpSpPr>
        <p:grpSpPr>
          <a:xfrm>
            <a:off x="7224598" y="2870206"/>
            <a:ext cx="374477" cy="281039"/>
            <a:chOff x="789999" y="2242985"/>
            <a:chExt cx="504229" cy="378415"/>
          </a:xfrm>
        </p:grpSpPr>
        <p:sp>
          <p:nvSpPr>
            <p:cNvPr id="46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27"/>
          <p:cNvGrpSpPr/>
          <p:nvPr/>
        </p:nvGrpSpPr>
        <p:grpSpPr>
          <a:xfrm>
            <a:off x="7224598" y="4568100"/>
            <a:ext cx="374477" cy="281039"/>
            <a:chOff x="789999" y="2242985"/>
            <a:chExt cx="504229" cy="378415"/>
          </a:xfrm>
        </p:grpSpPr>
        <p:sp>
          <p:nvSpPr>
            <p:cNvPr id="49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7772675" y="2895941"/>
            <a:ext cx="3250682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字符字面值（无特殊含义）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7766086" y="4586861"/>
            <a:ext cx="3299568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特殊功能符（有特殊含义）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/>
          <p:cNvCxnSpPr>
            <a:stCxn id="40" idx="3"/>
            <a:endCxn id="44" idx="1"/>
          </p:cNvCxnSpPr>
          <p:nvPr/>
        </p:nvCxnSpPr>
        <p:spPr>
          <a:xfrm>
            <a:off x="4466518" y="3041719"/>
            <a:ext cx="1284804" cy="697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1" idx="3"/>
            <a:endCxn id="44" idx="1"/>
          </p:cNvCxnSpPr>
          <p:nvPr/>
        </p:nvCxnSpPr>
        <p:spPr>
          <a:xfrm flipV="1">
            <a:off x="5206540" y="3739285"/>
            <a:ext cx="544782" cy="993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4" idx="3"/>
            <a:endCxn id="47" idx="1"/>
          </p:cNvCxnSpPr>
          <p:nvPr/>
        </p:nvCxnSpPr>
        <p:spPr>
          <a:xfrm flipV="1">
            <a:off x="6234146" y="2989752"/>
            <a:ext cx="990452" cy="749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4" idx="3"/>
            <a:endCxn id="50" idx="1"/>
          </p:cNvCxnSpPr>
          <p:nvPr/>
        </p:nvCxnSpPr>
        <p:spPr>
          <a:xfrm>
            <a:off x="6234146" y="3739285"/>
            <a:ext cx="990452" cy="948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51" grpId="0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81717" y="2608713"/>
            <a:ext cx="2944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14808" y="3729472"/>
            <a:ext cx="4474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预定义字符类</a:t>
            </a:r>
            <a:endParaRPr lang="en-US" altLang="zh-CN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82715" y="824302"/>
            <a:ext cx="402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预定义字符组问题引入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8981126" y="1970122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1081972" y="2151701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1088198" y="3461370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1077938" y="4713651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398111" y="2492940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7893160" y="1910856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9954794" y="3456023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109993" y="2266456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435026" y="2501406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220060" y="2964956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131411" y="2731581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7873552" y="3269787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728060" y="2539381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179186" y="2724984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680560" y="2194489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604610" y="3748122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559232" y="2117557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8907044" y="3602073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007461" y="3957673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622427" y="4213659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704352" y="3953746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2171220" y="2403322"/>
            <a:ext cx="4463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问题一： 是否觉得字符组的编写很麻烦 ？</a:t>
            </a:r>
          </a:p>
        </p:txBody>
      </p:sp>
      <p:sp>
        <p:nvSpPr>
          <p:cNvPr id="65" name="矩形 64"/>
          <p:cNvSpPr/>
          <p:nvPr/>
        </p:nvSpPr>
        <p:spPr>
          <a:xfrm>
            <a:off x="2169035" y="3691588"/>
            <a:ext cx="5091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问题二： 是否已经预定义了一些常用的字符组 ？</a:t>
            </a:r>
          </a:p>
        </p:txBody>
      </p:sp>
      <p:sp>
        <p:nvSpPr>
          <p:cNvPr id="66" name="矩形 65"/>
          <p:cNvSpPr/>
          <p:nvPr/>
        </p:nvSpPr>
        <p:spPr>
          <a:xfrm>
            <a:off x="2169035" y="4942296"/>
            <a:ext cx="4593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问题三： 它们所对应的字符组是怎样的 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  <p:bldP spid="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401589" y="236823"/>
            <a:ext cx="2460022" cy="5992938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87256" y="1373281"/>
            <a:ext cx="3219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预定义字符类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003725" y="2620956"/>
          <a:ext cx="8127999" cy="2587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预定义字符类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对等字符类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r>
                        <a:rPr lang="en-US" altLang="zh-CN" dirty="0"/>
                        <a:t>\d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任一数字字符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[0-9]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任一非数字字符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^</a:t>
                      </a:r>
                      <a:r>
                        <a:rPr lang="en-US" altLang="zh-CN" dirty="0"/>
                        <a:t>0-9]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\s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任一空白符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[\t\n\x0B\f\r]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r>
                        <a:rPr lang="en-US" altLang="zh-CN" dirty="0"/>
                        <a:t>\S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任意非空白符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^</a:t>
                      </a:r>
                      <a:r>
                        <a:rPr lang="en-US" altLang="zh-CN" dirty="0"/>
                        <a:t>\t\n\x0B\f\r]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\w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任一字母数字字符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[a-zA-Z0-9]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\W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任一非字母数字字符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^</a:t>
                      </a:r>
                      <a:r>
                        <a:rPr lang="en-US" altLang="zh-CN" dirty="0"/>
                        <a:t>a-zA-Z0-9]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7070833" y="1774711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3" name="Group 134"/>
          <p:cNvGrpSpPr/>
          <p:nvPr/>
        </p:nvGrpSpPr>
        <p:grpSpPr>
          <a:xfrm>
            <a:off x="1613430" y="2024239"/>
            <a:ext cx="864665" cy="865389"/>
            <a:chOff x="3287425" y="1417883"/>
            <a:chExt cx="648499" cy="649042"/>
          </a:xfrm>
        </p:grpSpPr>
        <p:sp>
          <p:nvSpPr>
            <p:cNvPr id="64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6" name="Group 129"/>
          <p:cNvGrpSpPr/>
          <p:nvPr/>
        </p:nvGrpSpPr>
        <p:grpSpPr>
          <a:xfrm>
            <a:off x="1613430" y="3021035"/>
            <a:ext cx="864665" cy="865389"/>
            <a:chOff x="2779491" y="2517212"/>
            <a:chExt cx="648499" cy="649042"/>
          </a:xfrm>
        </p:grpSpPr>
        <p:sp>
          <p:nvSpPr>
            <p:cNvPr id="6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69" name="Group 130"/>
          <p:cNvGrpSpPr/>
          <p:nvPr/>
        </p:nvGrpSpPr>
        <p:grpSpPr>
          <a:xfrm>
            <a:off x="1613430" y="4047784"/>
            <a:ext cx="864665" cy="865389"/>
            <a:chOff x="3287425" y="3613920"/>
            <a:chExt cx="648499" cy="649042"/>
          </a:xfrm>
        </p:grpSpPr>
        <p:sp>
          <p:nvSpPr>
            <p:cNvPr id="70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72" name="Group 133"/>
          <p:cNvGrpSpPr/>
          <p:nvPr/>
        </p:nvGrpSpPr>
        <p:grpSpPr>
          <a:xfrm>
            <a:off x="1613430" y="5082495"/>
            <a:ext cx="864665" cy="865389"/>
            <a:chOff x="5249342" y="1406453"/>
            <a:chExt cx="648499" cy="649042"/>
          </a:xfrm>
        </p:grpSpPr>
        <p:sp>
          <p:nvSpPr>
            <p:cNvPr id="73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2702678" y="2261705"/>
            <a:ext cx="343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知识点一： 正则表达式的概念</a:t>
            </a:r>
          </a:p>
        </p:txBody>
      </p:sp>
      <p:sp>
        <p:nvSpPr>
          <p:cNvPr id="76" name="矩形 75"/>
          <p:cNvSpPr/>
          <p:nvPr/>
        </p:nvSpPr>
        <p:spPr>
          <a:xfrm>
            <a:off x="2677998" y="3269535"/>
            <a:ext cx="2514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知识点二：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元字符</a:t>
            </a:r>
          </a:p>
        </p:txBody>
      </p:sp>
      <p:sp>
        <p:nvSpPr>
          <p:cNvPr id="77" name="矩形 76"/>
          <p:cNvSpPr/>
          <p:nvPr/>
        </p:nvSpPr>
        <p:spPr>
          <a:xfrm>
            <a:off x="2702678" y="4260596"/>
            <a:ext cx="3279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知识点三： 预定义字符组</a:t>
            </a:r>
          </a:p>
        </p:txBody>
      </p:sp>
      <p:sp>
        <p:nvSpPr>
          <p:cNvPr id="78" name="矩形 77"/>
          <p:cNvSpPr/>
          <p:nvPr/>
        </p:nvSpPr>
        <p:spPr>
          <a:xfrm>
            <a:off x="2677998" y="5330523"/>
            <a:ext cx="2988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知识点四： 分组元字符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3597644" y="635180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5" grpId="0"/>
      <p:bldP spid="76" grpId="0"/>
      <p:bldP spid="77" grpId="0"/>
      <p:bldP spid="78" grpId="0"/>
      <p:bldP spid="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401589" y="236823"/>
            <a:ext cx="2460022" cy="5992938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09" y="2401220"/>
            <a:ext cx="5619750" cy="29908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242503" y="1127344"/>
            <a:ext cx="3219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预定义字符类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43087" y="1965622"/>
            <a:ext cx="5114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！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77278" y="2505670"/>
            <a:ext cx="2882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469553" y="3494452"/>
            <a:ext cx="3762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endParaRPr lang="en-US" altLang="zh-CN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61941" y="826279"/>
            <a:ext cx="3068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正则表达式概念</a:t>
            </a:r>
            <a:endParaRPr lang="en-US" altLang="zh-CN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8761247" y="2116132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1390755" y="2226199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1389378" y="3472612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1385145" y="4770048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178232" y="2638950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7673281" y="2056866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9734915" y="3602033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6890114" y="2412466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215147" y="2647416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000181" y="3110966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8911532" y="2877591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7653673" y="3415797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360950" y="26881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9959307" y="2870994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460681" y="2340499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384731" y="3894132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339353" y="2263567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8687165" y="3748083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7787582" y="4103683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402548" y="4359669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484473" y="4099756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2471592" y="2421132"/>
            <a:ext cx="420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问题一： 什么是正则表达式 ？</a:t>
            </a:r>
          </a:p>
        </p:txBody>
      </p:sp>
      <p:sp>
        <p:nvSpPr>
          <p:cNvPr id="65" name="矩形 64"/>
          <p:cNvSpPr/>
          <p:nvPr/>
        </p:nvSpPr>
        <p:spPr>
          <a:xfrm>
            <a:off x="2470215" y="3702830"/>
            <a:ext cx="4445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问题二： 正则表达式主要解决什么问题 ？</a:t>
            </a:r>
          </a:p>
        </p:txBody>
      </p:sp>
      <p:sp>
        <p:nvSpPr>
          <p:cNvPr id="66" name="矩形 65"/>
          <p:cNvSpPr/>
          <p:nvPr/>
        </p:nvSpPr>
        <p:spPr>
          <a:xfrm>
            <a:off x="2470215" y="4984528"/>
            <a:ext cx="420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问题三： 我们如何开始正则的学习 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401589" y="236823"/>
            <a:ext cx="2460022" cy="5992938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844925" y="1290277"/>
            <a:ext cx="4492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正则表达式所面向的问题</a:t>
            </a:r>
          </a:p>
        </p:txBody>
      </p:sp>
      <p:grpSp>
        <p:nvGrpSpPr>
          <p:cNvPr id="19" name="Group 129"/>
          <p:cNvGrpSpPr/>
          <p:nvPr/>
        </p:nvGrpSpPr>
        <p:grpSpPr>
          <a:xfrm>
            <a:off x="4016295" y="2501944"/>
            <a:ext cx="864665" cy="865389"/>
            <a:chOff x="2779491" y="2517212"/>
            <a:chExt cx="648499" cy="649042"/>
          </a:xfrm>
        </p:grpSpPr>
        <p:sp>
          <p:nvSpPr>
            <p:cNvPr id="36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38" name="Group 130"/>
          <p:cNvGrpSpPr/>
          <p:nvPr/>
        </p:nvGrpSpPr>
        <p:grpSpPr>
          <a:xfrm>
            <a:off x="4016295" y="4170373"/>
            <a:ext cx="864665" cy="865389"/>
            <a:chOff x="3287425" y="3613920"/>
            <a:chExt cx="648499" cy="649042"/>
          </a:xfrm>
        </p:grpSpPr>
        <p:sp>
          <p:nvSpPr>
            <p:cNvPr id="39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5097132" y="2732162"/>
            <a:ext cx="3994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判断一个字符串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是否匹配给定的格式</a:t>
            </a:r>
          </a:p>
        </p:txBody>
      </p:sp>
      <p:sp>
        <p:nvSpPr>
          <p:cNvPr id="42" name="矩形 41"/>
          <p:cNvSpPr/>
          <p:nvPr/>
        </p:nvSpPr>
        <p:spPr>
          <a:xfrm>
            <a:off x="5101365" y="4384853"/>
            <a:ext cx="39900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从一个字符串中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按指定格式提取信息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844871" y="336733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判断用户注册帐号是否满足格式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844871" y="503576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抓取页面中的链接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401589" y="236823"/>
            <a:ext cx="2460022" cy="5992938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67640" y="744947"/>
            <a:ext cx="629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判断用户提交的邮箱的格式是否正确</a:t>
            </a:r>
          </a:p>
        </p:txBody>
      </p:sp>
      <p:sp>
        <p:nvSpPr>
          <p:cNvPr id="2" name="矩形 1"/>
          <p:cNvSpPr/>
          <p:nvPr/>
        </p:nvSpPr>
        <p:spPr>
          <a:xfrm>
            <a:off x="3160165" y="1600958"/>
            <a:ext cx="731361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一个或多个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字母或数字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2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一个或多个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字母或数字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.com</a:t>
            </a:r>
            <a:endParaRPr lang="zh-CN" altLang="en-US" sz="2400" b="1" cap="none" spc="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60165" y="2395414"/>
            <a:ext cx="411869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</a:t>
            </a:r>
            <a:r>
              <a:rPr lang="en-US" altLang="zh-CN" sz="20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‘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^</a:t>
            </a:r>
            <a:r>
              <a:rPr lang="en-US" altLang="zh-CN" sz="20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[a-zA-Z0-9]+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@</a:t>
            </a:r>
            <a:r>
              <a:rPr lang="en-US" altLang="zh-CN" sz="20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[a-zA-Z0-9]+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\.com$</a:t>
            </a:r>
            <a:r>
              <a:rPr lang="en-US" altLang="zh-CN" sz="20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'</a:t>
            </a:r>
            <a:endParaRPr lang="zh-CN" altLang="en-US" sz="2000" b="1" cap="none" spc="0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165" y="3169828"/>
            <a:ext cx="6972300" cy="2943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401589" y="236823"/>
            <a:ext cx="2460022" cy="5992938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330681" y="966739"/>
            <a:ext cx="471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抓取页面中特定部分数据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260349" y="2619736"/>
            <a:ext cx="341632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如果正则表达式中使用了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括号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那么</a:t>
            </a:r>
            <a:r>
              <a:rPr lang="en-US" altLang="zh-CN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findall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匹配的结果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只会是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括号中的内容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而不是完整的匹配。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因此我们可以利用这种机制来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完整对需要部分的数据提取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86" y="1619466"/>
            <a:ext cx="7662155" cy="4401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401589" y="236823"/>
            <a:ext cx="2460022" cy="5992938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937128" y="1245971"/>
            <a:ext cx="402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咱们从这里开始 ！</a:t>
            </a:r>
          </a:p>
        </p:txBody>
      </p:sp>
      <p:grpSp>
        <p:nvGrpSpPr>
          <p:cNvPr id="11" name="Group 134"/>
          <p:cNvGrpSpPr/>
          <p:nvPr/>
        </p:nvGrpSpPr>
        <p:grpSpPr>
          <a:xfrm>
            <a:off x="3860524" y="2353554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3856291" y="3597168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3856291" y="4840782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937129" y="2601582"/>
            <a:ext cx="4548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一个函数： </a:t>
            </a:r>
            <a:r>
              <a:rPr lang="en-US" altLang="zh-CN" b="1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findall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37128" y="3845196"/>
            <a:ext cx="442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元字符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*  ?  +  []  ()  \  ^  $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937128" y="5088810"/>
            <a:ext cx="3474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来改变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findall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34216" y="2685186"/>
            <a:ext cx="2795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阶段二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912784" y="3837142"/>
            <a:ext cx="3290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元字符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774</Words>
  <Application>Microsoft Office PowerPoint</Application>
  <PresentationFormat>宽屏</PresentationFormat>
  <Paragraphs>146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Raleway Black</vt:lpstr>
      <vt:lpstr>DengXian</vt:lpstr>
      <vt:lpstr>DengXian Light</vt:lpstr>
      <vt:lpstr>方正姚体</vt:lpstr>
      <vt:lpstr>楷体</vt:lpstr>
      <vt:lpstr>宋体</vt:lpstr>
      <vt:lpstr>微软雅黑</vt:lpstr>
      <vt:lpstr>Arial</vt:lpstr>
      <vt:lpstr>Calibri</vt:lpstr>
      <vt:lpstr>Calibri Light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157721832@qq.com</cp:lastModifiedBy>
  <cp:revision>493</cp:revision>
  <dcterms:created xsi:type="dcterms:W3CDTF">2017-08-12T10:14:00Z</dcterms:created>
  <dcterms:modified xsi:type="dcterms:W3CDTF">2018-11-09T14:57:45Z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2052-11.1.0.7811</vt:lpwstr>
  </property>
</Properties>
</file>