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v" ContentType="video/x-ms-wm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427" r:id="rId3"/>
    <p:sldId id="425" r:id="rId5"/>
    <p:sldId id="424" r:id="rId6"/>
    <p:sldId id="374" r:id="rId7"/>
    <p:sldId id="381" r:id="rId8"/>
    <p:sldId id="312" r:id="rId9"/>
    <p:sldId id="474" r:id="rId10"/>
    <p:sldId id="426" r:id="rId11"/>
    <p:sldId id="375" r:id="rId12"/>
    <p:sldId id="407" r:id="rId13"/>
    <p:sldId id="352" r:id="rId14"/>
    <p:sldId id="383" r:id="rId15"/>
    <p:sldId id="388" r:id="rId16"/>
    <p:sldId id="264" r:id="rId17"/>
    <p:sldId id="403" r:id="rId18"/>
    <p:sldId id="376" r:id="rId19"/>
    <p:sldId id="260" r:id="rId20"/>
    <p:sldId id="409" r:id="rId21"/>
    <p:sldId id="408" r:id="rId22"/>
    <p:sldId id="410" r:id="rId23"/>
    <p:sldId id="378" r:id="rId24"/>
    <p:sldId id="411" r:id="rId25"/>
    <p:sldId id="398" r:id="rId26"/>
    <p:sldId id="473" r:id="rId27"/>
    <p:sldId id="412" r:id="rId28"/>
    <p:sldId id="3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9A"/>
    <a:srgbClr val="E7E6E6"/>
    <a:srgbClr val="FF5252"/>
    <a:srgbClr val="80CBC4"/>
    <a:srgbClr val="C00000"/>
    <a:srgbClr val="F31818"/>
    <a:srgbClr val="262626"/>
    <a:srgbClr val="B5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84"/>
      </p:cViewPr>
      <p:guideLst>
        <p:guide orient="horz" pos="2160"/>
        <p:guide pos="65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AD1D9-B2DD-4942-BC4F-B6655ADEEB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4FF2-319C-447C-A346-25196F1D62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860F-3D4E-4B43-B5B4-A487B7F2EB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 advClick="0" advTm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1" y="332295"/>
            <a:ext cx="11472420" cy="6193411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334609" y="188641"/>
            <a:ext cx="434791" cy="388109"/>
            <a:chOff x="406574" y="236732"/>
            <a:chExt cx="708751" cy="613315"/>
          </a:xfrm>
        </p:grpSpPr>
        <p:sp>
          <p:nvSpPr>
            <p:cNvPr id="6" name="矩形 5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02607" y="347238"/>
              <a:ext cx="512718" cy="5028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34609" y="188641"/>
            <a:ext cx="434791" cy="388109"/>
            <a:chOff x="406574" y="236732"/>
            <a:chExt cx="708751" cy="613315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02607" y="347238"/>
              <a:ext cx="512718" cy="5028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838731" y="621505"/>
            <a:ext cx="9506293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334609" y="188641"/>
            <a:ext cx="434791" cy="388109"/>
            <a:chOff x="406574" y="236732"/>
            <a:chExt cx="708751" cy="613315"/>
          </a:xfrm>
        </p:grpSpPr>
        <p:sp>
          <p:nvSpPr>
            <p:cNvPr id="7" name="矩形 6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02607" y="347238"/>
              <a:ext cx="512718" cy="5028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991467-EF8B-45DB-9602-39439E82D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EBD2EF-65C0-4E17-BB55-BDCC7915346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microsoft.com/office/2007/relationships/media" Target="../media/media1.wmv"/><Relationship Id="rId4" Type="http://schemas.openxmlformats.org/officeDocument/2006/relationships/video" Target="../media/media1.wmv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4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2.pn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作业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73" y="839943"/>
            <a:ext cx="32766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知识点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Freeform 16"/>
          <p:cNvSpPr/>
          <p:nvPr/>
        </p:nvSpPr>
        <p:spPr bwMode="auto">
          <a:xfrm rot="11258092">
            <a:off x="9777540" y="2342288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Freeform 16"/>
          <p:cNvSpPr/>
          <p:nvPr/>
        </p:nvSpPr>
        <p:spPr bwMode="auto">
          <a:xfrm rot="11258092">
            <a:off x="6193400" y="4822914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/>
          <p:nvPr/>
        </p:nvSpPr>
        <p:spPr bwMode="auto">
          <a:xfrm>
            <a:off x="6281593" y="2818882"/>
            <a:ext cx="5902655" cy="4031950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Freeform 16"/>
          <p:cNvSpPr/>
          <p:nvPr/>
        </p:nvSpPr>
        <p:spPr bwMode="auto">
          <a:xfrm rot="458092">
            <a:off x="8619215" y="4255576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6144423" y="1449249"/>
            <a:ext cx="469842" cy="410582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Freeform 11"/>
          <p:cNvSpPr/>
          <p:nvPr/>
        </p:nvSpPr>
        <p:spPr bwMode="auto">
          <a:xfrm>
            <a:off x="4026233" y="2938037"/>
            <a:ext cx="548149" cy="518519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1931278" y="4483291"/>
            <a:ext cx="495239" cy="495239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6578693" y="1537210"/>
            <a:ext cx="3009817" cy="5530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选择器是什么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4672196" y="3154559"/>
            <a:ext cx="3104487" cy="5508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选择器权重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5068991" y="3727644"/>
            <a:ext cx="3104487" cy="113544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谁的权力大，就听谁的，同理，选择器权重也是一样，谁的权重值高，应用谁的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2426517" y="4559434"/>
            <a:ext cx="3247826" cy="5508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选择器用处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356142" y="2518342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Box 170"/>
          <p:cNvSpPr txBox="1"/>
          <p:nvPr/>
        </p:nvSpPr>
        <p:spPr>
          <a:xfrm>
            <a:off x="9245316" y="4589500"/>
            <a:ext cx="814082" cy="675881"/>
          </a:xfrm>
          <a:prstGeom prst="rect">
            <a:avLst/>
          </a:prstGeom>
          <a:solidFill>
            <a:schemeClr val="bg1"/>
          </a:solidFill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379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5" name="TextBox 170"/>
          <p:cNvSpPr txBox="1"/>
          <p:nvPr/>
        </p:nvSpPr>
        <p:spPr>
          <a:xfrm>
            <a:off x="6779822" y="5070830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1584" y="5258910"/>
            <a:ext cx="207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用于准确的选中元素，并赋予样式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7344" y="2134830"/>
            <a:ext cx="251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CSS </a:t>
            </a:r>
            <a:r>
              <a:rPr lang="zh-CN" altLang="en-US" dirty="0"/>
              <a:t>的选择器是 </a:t>
            </a:r>
            <a:r>
              <a:rPr lang="en-US" altLang="zh-CN" dirty="0"/>
              <a:t>CSS</a:t>
            </a:r>
            <a:r>
              <a:rPr lang="zh-CN" altLang="en-US" dirty="0"/>
              <a:t>最基础也是最重要的一个知识点   很重要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4" grpId="0"/>
      <p:bldP spid="45" grpId="0"/>
      <p:bldP spid="46" grpId="0"/>
      <p:bldP spid="47" grpId="0"/>
      <p:bldP spid="48" grpId="0"/>
      <p:bldP spid="54" grpId="0" bldLvl="0" animBg="1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701964" y="2904636"/>
            <a:ext cx="1526916" cy="3953364"/>
          </a:xfrm>
          <a:custGeom>
            <a:avLst/>
            <a:gdLst>
              <a:gd name="T0" fmla="*/ 376 w 376"/>
              <a:gd name="T1" fmla="*/ 145 h 979"/>
              <a:gd name="T2" fmla="*/ 227 w 376"/>
              <a:gd name="T3" fmla="*/ 385 h 979"/>
              <a:gd name="T4" fmla="*/ 189 w 376"/>
              <a:gd name="T5" fmla="*/ 0 h 979"/>
              <a:gd name="T6" fmla="*/ 198 w 376"/>
              <a:gd name="T7" fmla="*/ 104 h 979"/>
              <a:gd name="T8" fmla="*/ 188 w 376"/>
              <a:gd name="T9" fmla="*/ 513 h 979"/>
              <a:gd name="T10" fmla="*/ 0 w 376"/>
              <a:gd name="T11" fmla="*/ 272 h 979"/>
              <a:gd name="T12" fmla="*/ 184 w 376"/>
              <a:gd name="T13" fmla="*/ 548 h 979"/>
              <a:gd name="T14" fmla="*/ 90 w 376"/>
              <a:gd name="T15" fmla="*/ 979 h 979"/>
              <a:gd name="T16" fmla="*/ 161 w 376"/>
              <a:gd name="T17" fmla="*/ 979 h 979"/>
              <a:gd name="T18" fmla="*/ 227 w 376"/>
              <a:gd name="T19" fmla="*/ 415 h 979"/>
              <a:gd name="T20" fmla="*/ 376 w 376"/>
              <a:gd name="T21" fmla="*/ 145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6" h="979">
                <a:moveTo>
                  <a:pt x="376" y="145"/>
                </a:moveTo>
                <a:cubicBezTo>
                  <a:pt x="227" y="385"/>
                  <a:pt x="227" y="385"/>
                  <a:pt x="227" y="385"/>
                </a:cubicBezTo>
                <a:cubicBezTo>
                  <a:pt x="222" y="156"/>
                  <a:pt x="189" y="0"/>
                  <a:pt x="189" y="0"/>
                </a:cubicBezTo>
                <a:cubicBezTo>
                  <a:pt x="189" y="0"/>
                  <a:pt x="189" y="0"/>
                  <a:pt x="198" y="104"/>
                </a:cubicBezTo>
                <a:cubicBezTo>
                  <a:pt x="205" y="198"/>
                  <a:pt x="204" y="350"/>
                  <a:pt x="188" y="513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72"/>
                  <a:pt x="132" y="479"/>
                  <a:pt x="184" y="548"/>
                </a:cubicBezTo>
                <a:cubicBezTo>
                  <a:pt x="167" y="696"/>
                  <a:pt x="137" y="851"/>
                  <a:pt x="90" y="979"/>
                </a:cubicBezTo>
                <a:cubicBezTo>
                  <a:pt x="161" y="979"/>
                  <a:pt x="161" y="979"/>
                  <a:pt x="161" y="979"/>
                </a:cubicBezTo>
                <a:cubicBezTo>
                  <a:pt x="213" y="777"/>
                  <a:pt x="228" y="579"/>
                  <a:pt x="227" y="415"/>
                </a:cubicBezTo>
                <a:cubicBezTo>
                  <a:pt x="259" y="366"/>
                  <a:pt x="376" y="145"/>
                  <a:pt x="376" y="14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92912" y="2694127"/>
            <a:ext cx="678575" cy="678575"/>
          </a:xfrm>
          <a:prstGeom prst="ellipse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23341" y="3839132"/>
            <a:ext cx="559944" cy="559944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07465" y="4747184"/>
            <a:ext cx="504714" cy="504714"/>
          </a:xfrm>
          <a:prstGeom prst="ellipse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21818" y="4419400"/>
            <a:ext cx="504714" cy="50471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30719" y="3885467"/>
            <a:ext cx="645976" cy="645976"/>
          </a:xfrm>
          <a:prstGeom prst="ellipse">
            <a:avLst/>
          </a:prstGeom>
          <a:solidFill>
            <a:schemeClr val="accent3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17387" y="3741581"/>
            <a:ext cx="299884" cy="2998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49413" y="4591664"/>
            <a:ext cx="362909" cy="362909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53212" y="2022672"/>
            <a:ext cx="233044" cy="2330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7267" y="3961406"/>
            <a:ext cx="233044" cy="2330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62472" y="3835733"/>
            <a:ext cx="678575" cy="678575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11412" y="3229283"/>
            <a:ext cx="436115" cy="436115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86121" y="4606533"/>
            <a:ext cx="383103" cy="383103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12165" y="2975768"/>
            <a:ext cx="173078" cy="173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94363" y="3471248"/>
            <a:ext cx="285071" cy="285071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14995" y="3408805"/>
            <a:ext cx="516976" cy="516976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430324" y="4221858"/>
            <a:ext cx="516976" cy="516976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969408" y="2237199"/>
            <a:ext cx="456928" cy="456928"/>
          </a:xfrm>
          <a:prstGeom prst="ellipse">
            <a:avLst/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396085" y="3519822"/>
            <a:ext cx="452688" cy="45268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53731" y="2825264"/>
            <a:ext cx="536812" cy="53681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36903" y="3425358"/>
            <a:ext cx="452688" cy="452688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00234" y="4810983"/>
            <a:ext cx="504714" cy="504714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040244" y="4694086"/>
            <a:ext cx="507644" cy="507644"/>
          </a:xfrm>
          <a:prstGeom prst="ellipse">
            <a:avLst/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744100" y="4077324"/>
            <a:ext cx="536812" cy="536812"/>
          </a:xfrm>
          <a:prstGeom prst="ellipse">
            <a:avLst/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8200" y="3884111"/>
            <a:ext cx="536812" cy="536812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63201" y="2392268"/>
            <a:ext cx="309557" cy="309557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14821" y="2435767"/>
            <a:ext cx="452688" cy="452688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582194" y="1827207"/>
            <a:ext cx="1408977" cy="1408977"/>
          </a:xfrm>
          <a:prstGeom prst="ellips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0" rtlCol="0" anchor="ctr"/>
          <a:lstStyle/>
          <a:p>
            <a:pPr algn="ctr"/>
            <a:endParaRPr lang="id-ID" sz="2400" dirty="0">
              <a:cs typeface="+mn-ea"/>
              <a:sym typeface="+mn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730696" y="3274811"/>
            <a:ext cx="1408977" cy="1408977"/>
          </a:xfrm>
          <a:prstGeom prst="ellips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0" rtlCol="0" anchor="ctr"/>
          <a:lstStyle/>
          <a:p>
            <a:pPr algn="ctr"/>
            <a:endParaRPr lang="id-ID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6163" y="4058095"/>
            <a:ext cx="1408977" cy="1408977"/>
          </a:xfrm>
          <a:prstGeom prst="ellips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0" rtlCol="0" anchor="ctr"/>
          <a:lstStyle/>
          <a:p>
            <a:pPr algn="ctr"/>
            <a:endParaRPr lang="id-ID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815910" y="2490955"/>
            <a:ext cx="1408977" cy="1408977"/>
          </a:xfrm>
          <a:prstGeom prst="ellipse">
            <a:avLst/>
          </a:pr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0" rtlCol="0" anchor="ctr"/>
          <a:lstStyle/>
          <a:p>
            <a:pPr algn="ctr"/>
            <a:endParaRPr lang="id-ID" sz="2000" dirty="0">
              <a:cs typeface="+mn-ea"/>
              <a:sym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559146" y="3245685"/>
            <a:ext cx="285071" cy="285071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19015" y="3775536"/>
            <a:ext cx="1452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Id</a:t>
            </a:r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选择器</a:t>
            </a:r>
            <a:endParaRPr lang="id-ID" altLang="zh-CN" sz="2400" dirty="0">
              <a:solidFill>
                <a:schemeClr val="bg2"/>
              </a:solidFill>
              <a:cs typeface="+mn-ea"/>
              <a:sym typeface="+mn-lt"/>
            </a:endParaRPr>
          </a:p>
          <a:p>
            <a:pPr algn="ctr"/>
            <a:endParaRPr lang="id-ID" sz="24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37686" y="2319312"/>
            <a:ext cx="1860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prstClr val="white"/>
                </a:solidFill>
                <a:cs typeface="+mn-ea"/>
                <a:sym typeface="+mn-lt"/>
              </a:rPr>
              <a:t>层次选择器</a:t>
            </a:r>
            <a:endParaRPr lang="id-ID" altLang="zh-CN" sz="22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28987" y="3011417"/>
            <a:ext cx="1601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2"/>
                </a:solidFill>
                <a:cs typeface="+mn-ea"/>
                <a:sym typeface="+mn-lt"/>
              </a:rPr>
              <a:t>群组选择器</a:t>
            </a:r>
            <a:endParaRPr lang="id-ID" altLang="zh-CN" sz="22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86163" y="4561729"/>
            <a:ext cx="145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white"/>
                </a:solidFill>
                <a:cs typeface="+mn-ea"/>
                <a:sym typeface="+mn-lt"/>
              </a:rPr>
              <a:t>类选择器</a:t>
            </a:r>
            <a:endParaRPr lang="id-ID" sz="24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6" name="MH_Text_1"/>
          <p:cNvSpPr/>
          <p:nvPr>
            <p:custDataLst>
              <p:tags r:id="rId1"/>
            </p:custDataLst>
          </p:nvPr>
        </p:nvSpPr>
        <p:spPr>
          <a:xfrm>
            <a:off x="7280571" y="1986122"/>
            <a:ext cx="3421406" cy="38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981" tIns="0" rIns="159981" bIns="0" rtlCol="0" anchor="t">
            <a:noAutofit/>
          </a:bodyPr>
          <a:lstStyle/>
          <a:p>
            <a:pPr marL="381000" indent="-38100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class</a:t>
            </a:r>
            <a:r>
              <a: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选择器</a:t>
            </a:r>
            <a:endParaRPr lang="en-US" altLang="zh-CN" sz="19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MH_Text_1"/>
          <p:cNvSpPr/>
          <p:nvPr>
            <p:custDataLst>
              <p:tags r:id="rId2"/>
            </p:custDataLst>
          </p:nvPr>
        </p:nvSpPr>
        <p:spPr>
          <a:xfrm>
            <a:off x="6924492" y="2450890"/>
            <a:ext cx="4803681" cy="685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981" tIns="0" rIns="159981" bIns="0" rtlCol="0" anchor="t">
            <a:no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通过标签的 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class 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属性 ，选择对应的元素 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借助了一个类的概念，一处定义，可以多处使用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8" name="MH_Text_1"/>
          <p:cNvSpPr/>
          <p:nvPr>
            <p:custDataLst>
              <p:tags r:id="rId3"/>
            </p:custDataLst>
          </p:nvPr>
        </p:nvSpPr>
        <p:spPr>
          <a:xfrm>
            <a:off x="7290634" y="3018418"/>
            <a:ext cx="3421406" cy="38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981" tIns="0" rIns="159981" bIns="0" rtlCol="0" anchor="t">
            <a:noAutofit/>
          </a:bodyPr>
          <a:lstStyle/>
          <a:p>
            <a:pPr marL="381000" indent="-38100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9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id</a:t>
            </a:r>
            <a:r>
              <a: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选择器</a:t>
            </a:r>
            <a:endParaRPr lang="en-US" altLang="zh-CN" sz="19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MH_Text_1"/>
          <p:cNvSpPr/>
          <p:nvPr>
            <p:custDataLst>
              <p:tags r:id="rId4"/>
            </p:custDataLst>
          </p:nvPr>
        </p:nvSpPr>
        <p:spPr>
          <a:xfrm>
            <a:off x="7176181" y="3425358"/>
            <a:ext cx="3960440" cy="74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981" tIns="0" rIns="159981" bIns="0" rtlCol="0" anchor="t">
            <a:no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通过标签的 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id 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属性，选择 对应的元素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0" name="MH_Text_1"/>
          <p:cNvSpPr/>
          <p:nvPr>
            <p:custDataLst>
              <p:tags r:id="rId5"/>
            </p:custDataLst>
          </p:nvPr>
        </p:nvSpPr>
        <p:spPr>
          <a:xfrm>
            <a:off x="7280571" y="4143975"/>
            <a:ext cx="3421406" cy="38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981" tIns="0" rIns="159981" bIns="0" rtlCol="0" anchor="t">
            <a:noAutofit/>
          </a:bodyPr>
          <a:lstStyle/>
          <a:p>
            <a:pPr marL="381000" indent="-381000">
              <a:lnSpc>
                <a:spcPct val="120000"/>
              </a:lnSpc>
              <a:buClr>
                <a:schemeClr val="accent3"/>
              </a:buClr>
              <a:buFont typeface="Wingdings" panose="05000000000000000000" pitchFamily="2" charset="2"/>
              <a:buChar char="l"/>
            </a:pPr>
            <a:r>
              <a: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群组 选择器</a:t>
            </a:r>
            <a:endParaRPr lang="en-US" altLang="zh-CN" sz="19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MH_Text_1"/>
          <p:cNvSpPr/>
          <p:nvPr>
            <p:custDataLst>
              <p:tags r:id="rId6"/>
            </p:custDataLst>
          </p:nvPr>
        </p:nvSpPr>
        <p:spPr>
          <a:xfrm>
            <a:off x="7162341" y="4568697"/>
            <a:ext cx="4887074" cy="630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981" tIns="0" rIns="159981" bIns="0" rtlCol="0" anchor="t">
            <a:no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群组选择器是可以同时选择多个标签的选择器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30000"/>
              </a:lnSpc>
              <a:defRPr/>
            </a:pP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2" name="MH_Text_1"/>
          <p:cNvSpPr/>
          <p:nvPr>
            <p:custDataLst>
              <p:tags r:id="rId7"/>
            </p:custDataLst>
          </p:nvPr>
        </p:nvSpPr>
        <p:spPr>
          <a:xfrm>
            <a:off x="7290634" y="5121963"/>
            <a:ext cx="3421406" cy="38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981" tIns="0" rIns="159981" bIns="0" rtlCol="0" anchor="t">
            <a:noAutofit/>
          </a:bodyPr>
          <a:lstStyle/>
          <a:p>
            <a:pPr marL="381000" indent="-381000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层次选择器</a:t>
            </a:r>
            <a:endParaRPr lang="en-US" altLang="zh-CN" sz="19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MH_Text_1"/>
          <p:cNvSpPr/>
          <p:nvPr>
            <p:custDataLst>
              <p:tags r:id="rId8"/>
            </p:custDataLst>
          </p:nvPr>
        </p:nvSpPr>
        <p:spPr>
          <a:xfrm>
            <a:off x="7711365" y="5605932"/>
            <a:ext cx="3789025" cy="74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59981" tIns="0" rIns="159981" bIns="0" rtlCol="0" anchor="t">
            <a:no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层次选择器分为，子代、后代、相邻和兄弟等四种选择器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7" name="标题 1"/>
          <p:cNvSpPr txBox="1"/>
          <p:nvPr/>
        </p:nvSpPr>
        <p:spPr>
          <a:xfrm>
            <a:off x="829335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选择器整体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60732" y="3746166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zh-CN" altLang="en-US" dirty="0"/>
              <a:t>： </a:t>
            </a:r>
            <a:r>
              <a:rPr lang="en-US" altLang="zh-CN" dirty="0"/>
              <a:t>id </a:t>
            </a:r>
            <a:r>
              <a:rPr lang="zh-CN" altLang="en-US" dirty="0"/>
              <a:t>选择器唯一</a:t>
            </a:r>
            <a:endParaRPr lang="zh-CN" altLang="en-US" dirty="0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000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00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500"/>
                            </p:stCondLst>
                            <p:childTnLst>
                              <p:par>
                                <p:cTn id="2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8" grpId="0" animBg="1"/>
      <p:bldP spid="43" grpId="0" animBg="1"/>
      <p:bldP spid="46" grpId="0" animBg="1"/>
      <p:bldP spid="48" grpId="0" animBg="1"/>
      <p:bldP spid="49" grpId="0"/>
      <p:bldP spid="50" grpId="0"/>
      <p:bldP spid="51" grpId="0"/>
      <p:bldP spid="52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选择器的优先级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631" y="903995"/>
            <a:ext cx="7353300" cy="1514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13931" y="548680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PS: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80090" y="1148844"/>
            <a:ext cx="195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以下的问题全部基于右侧的</a:t>
            </a:r>
            <a:r>
              <a:rPr lang="en-US" altLang="zh-CN" dirty="0"/>
              <a:t>html </a:t>
            </a:r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22" name="U-Turn Arrow 79"/>
          <p:cNvSpPr/>
          <p:nvPr/>
        </p:nvSpPr>
        <p:spPr>
          <a:xfrm rot="16200000" flipV="1">
            <a:off x="8371994" y="2087664"/>
            <a:ext cx="1266357" cy="4115215"/>
          </a:xfrm>
          <a:prstGeom prst="uturnArrow">
            <a:avLst>
              <a:gd name="adj1" fmla="val 11268"/>
              <a:gd name="adj2" fmla="val 25000"/>
              <a:gd name="adj3" fmla="val 0"/>
              <a:gd name="adj4" fmla="val 4031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U-Turn Arrow 83"/>
          <p:cNvSpPr/>
          <p:nvPr/>
        </p:nvSpPr>
        <p:spPr>
          <a:xfrm rot="5400000" flipV="1">
            <a:off x="2300753" y="1413868"/>
            <a:ext cx="1266359" cy="4115217"/>
          </a:xfrm>
          <a:prstGeom prst="uturnArrow">
            <a:avLst>
              <a:gd name="adj1" fmla="val 11268"/>
              <a:gd name="adj2" fmla="val 25000"/>
              <a:gd name="adj3" fmla="val 0"/>
              <a:gd name="adj4" fmla="val 40317"/>
              <a:gd name="adj5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U-Turn Arrow 84"/>
          <p:cNvSpPr/>
          <p:nvPr/>
        </p:nvSpPr>
        <p:spPr>
          <a:xfrm rot="5400000" flipV="1">
            <a:off x="2300753" y="3263376"/>
            <a:ext cx="1266359" cy="4115217"/>
          </a:xfrm>
          <a:prstGeom prst="uturnArrow">
            <a:avLst>
              <a:gd name="adj1" fmla="val 11268"/>
              <a:gd name="adj2" fmla="val 25000"/>
              <a:gd name="adj3" fmla="val 0"/>
              <a:gd name="adj4" fmla="val 4031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0" name="Group 117"/>
          <p:cNvGrpSpPr/>
          <p:nvPr/>
        </p:nvGrpSpPr>
        <p:grpSpPr>
          <a:xfrm>
            <a:off x="4936539" y="3375364"/>
            <a:ext cx="2296864" cy="681237"/>
            <a:chOff x="3657600" y="1978995"/>
            <a:chExt cx="1828800" cy="570784"/>
          </a:xfrm>
        </p:grpSpPr>
        <p:sp>
          <p:nvSpPr>
            <p:cNvPr id="31" name="Rounded Rectangle 114"/>
            <p:cNvSpPr/>
            <p:nvPr/>
          </p:nvSpPr>
          <p:spPr bwMode="auto">
            <a:xfrm>
              <a:off x="3657600" y="1978995"/>
              <a:ext cx="1828800" cy="530519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806" tIns="60903" rIns="121806" bIns="60903" numCol="1" rtlCol="0" anchor="ctr" anchorCtr="0" compatLnSpc="1"/>
            <a:lstStyle/>
            <a:p>
              <a:pPr algn="ctr">
                <a:lnSpc>
                  <a:spcPct val="120000"/>
                </a:lnSpc>
              </a:pPr>
              <a:endParaRPr lang="en-US" sz="15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Rounded Rectangle 87"/>
            <p:cNvSpPr/>
            <p:nvPr/>
          </p:nvSpPr>
          <p:spPr bwMode="auto">
            <a:xfrm>
              <a:off x="3657600" y="2019260"/>
              <a:ext cx="1828800" cy="530519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806" tIns="60903" rIns="121806" bIns="60903" numCol="1" rtlCol="0" anchor="ctr" anchorCtr="0" compatLnSpc="1"/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问题</a:t>
              </a:r>
              <a:endParaRPr lang="en-US" sz="15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Group 118"/>
          <p:cNvGrpSpPr/>
          <p:nvPr/>
        </p:nvGrpSpPr>
        <p:grpSpPr>
          <a:xfrm>
            <a:off x="4936538" y="4358112"/>
            <a:ext cx="2296864" cy="681238"/>
            <a:chOff x="3657600" y="2716743"/>
            <a:chExt cx="1828800" cy="570785"/>
          </a:xfrm>
        </p:grpSpPr>
        <p:sp>
          <p:nvSpPr>
            <p:cNvPr id="36" name="Rounded Rectangle 115"/>
            <p:cNvSpPr/>
            <p:nvPr/>
          </p:nvSpPr>
          <p:spPr bwMode="auto">
            <a:xfrm>
              <a:off x="3657600" y="2716743"/>
              <a:ext cx="1828800" cy="530519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806" tIns="60903" rIns="121806" bIns="60903" numCol="1" rtlCol="0" anchor="ctr" anchorCtr="0" compatLnSpc="1"/>
            <a:lstStyle/>
            <a:p>
              <a:pPr algn="ctr">
                <a:lnSpc>
                  <a:spcPct val="120000"/>
                </a:lnSpc>
              </a:pPr>
              <a:endParaRPr lang="en-US" sz="15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Rounded Rectangle 88"/>
            <p:cNvSpPr/>
            <p:nvPr/>
          </p:nvSpPr>
          <p:spPr bwMode="auto">
            <a:xfrm>
              <a:off x="3657600" y="2757009"/>
              <a:ext cx="1828800" cy="530519"/>
            </a:xfrm>
            <a:prstGeom prst="roundRect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806" tIns="60903" rIns="121806" bIns="60903" numCol="1" rtlCol="0" anchor="ctr" anchorCtr="0" compatLnSpc="1"/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问题</a:t>
              </a:r>
              <a:endParaRPr lang="en-US" sz="15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90"/>
          <p:cNvGrpSpPr/>
          <p:nvPr/>
        </p:nvGrpSpPr>
        <p:grpSpPr>
          <a:xfrm>
            <a:off x="5006295" y="5320984"/>
            <a:ext cx="669771" cy="636473"/>
            <a:chOff x="618873" y="1239440"/>
            <a:chExt cx="650476" cy="650470"/>
          </a:xfrm>
        </p:grpSpPr>
        <p:sp>
          <p:nvSpPr>
            <p:cNvPr id="44" name="Oval 91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3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06" tIns="60903" rIns="121806" bIns="6090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800">
                <a:cs typeface="+mn-ea"/>
                <a:sym typeface="+mn-lt"/>
              </a:endParaRPr>
            </a:p>
          </p:txBody>
        </p:sp>
      </p:grpSp>
      <p:grpSp>
        <p:nvGrpSpPr>
          <p:cNvPr id="47" name="Group 93"/>
          <p:cNvGrpSpPr/>
          <p:nvPr/>
        </p:nvGrpSpPr>
        <p:grpSpPr>
          <a:xfrm rot="10800000">
            <a:off x="4792082" y="2578680"/>
            <a:ext cx="669771" cy="636473"/>
            <a:chOff x="618873" y="1239440"/>
            <a:chExt cx="650476" cy="650470"/>
          </a:xfrm>
        </p:grpSpPr>
        <p:sp>
          <p:nvSpPr>
            <p:cNvPr id="48" name="Oval 94"/>
            <p:cNvSpPr/>
            <p:nvPr/>
          </p:nvSpPr>
          <p:spPr>
            <a:xfrm>
              <a:off x="618873" y="1239440"/>
              <a:ext cx="650476" cy="650470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13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38"/>
            <p:cNvSpPr>
              <a:spLocks noEditPoints="1"/>
            </p:cNvSpPr>
            <p:nvPr/>
          </p:nvSpPr>
          <p:spPr bwMode="auto">
            <a:xfrm rot="16200000">
              <a:off x="736069" y="1356633"/>
              <a:ext cx="416084" cy="416084"/>
            </a:xfrm>
            <a:custGeom>
              <a:avLst/>
              <a:gdLst/>
              <a:ahLst/>
              <a:cxnLst>
                <a:cxn ang="0">
                  <a:pos x="31" y="62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2" y="31"/>
                </a:cxn>
                <a:cxn ang="0">
                  <a:pos x="31" y="62"/>
                </a:cxn>
                <a:cxn ang="0">
                  <a:pos x="51" y="30"/>
                </a:cxn>
                <a:cxn ang="0">
                  <a:pos x="48" y="26"/>
                </a:cxn>
                <a:cxn ang="0">
                  <a:pos x="46" y="25"/>
                </a:cxn>
                <a:cxn ang="0">
                  <a:pos x="44" y="26"/>
                </a:cxn>
                <a:cxn ang="0">
                  <a:pos x="36" y="33"/>
                </a:cxn>
                <a:cxn ang="0">
                  <a:pos x="36" y="13"/>
                </a:cxn>
                <a:cxn ang="0">
                  <a:pos x="34" y="11"/>
                </a:cxn>
                <a:cxn ang="0">
                  <a:pos x="29" y="11"/>
                </a:cxn>
                <a:cxn ang="0">
                  <a:pos x="26" y="13"/>
                </a:cxn>
                <a:cxn ang="0">
                  <a:pos x="26" y="33"/>
                </a:cxn>
                <a:cxn ang="0">
                  <a:pos x="19" y="26"/>
                </a:cxn>
                <a:cxn ang="0">
                  <a:pos x="17" y="25"/>
                </a:cxn>
                <a:cxn ang="0">
                  <a:pos x="15" y="26"/>
                </a:cxn>
                <a:cxn ang="0">
                  <a:pos x="11" y="30"/>
                </a:cxn>
                <a:cxn ang="0">
                  <a:pos x="11" y="31"/>
                </a:cxn>
                <a:cxn ang="0">
                  <a:pos x="11" y="33"/>
                </a:cxn>
                <a:cxn ang="0">
                  <a:pos x="26" y="48"/>
                </a:cxn>
                <a:cxn ang="0">
                  <a:pos x="30" y="51"/>
                </a:cxn>
                <a:cxn ang="0">
                  <a:pos x="31" y="52"/>
                </a:cxn>
                <a:cxn ang="0">
                  <a:pos x="33" y="51"/>
                </a:cxn>
                <a:cxn ang="0">
                  <a:pos x="37" y="48"/>
                </a:cxn>
                <a:cxn ang="0">
                  <a:pos x="51" y="33"/>
                </a:cxn>
                <a:cxn ang="0">
                  <a:pos x="52" y="31"/>
                </a:cxn>
                <a:cxn ang="0">
                  <a:pos x="51" y="30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1" y="30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6" y="25"/>
                  </a:cubicBezTo>
                  <a:cubicBezTo>
                    <a:pt x="45" y="25"/>
                    <a:pt x="45" y="25"/>
                    <a:pt x="44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5" y="11"/>
                    <a:pt x="3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11"/>
                    <a:pt x="26" y="12"/>
                    <a:pt x="26" y="1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5" y="25"/>
                    <a:pt x="15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3"/>
                    <a:pt x="11" y="3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1" y="52"/>
                    <a:pt x="31" y="52"/>
                  </a:cubicBezTo>
                  <a:cubicBezTo>
                    <a:pt x="32" y="52"/>
                    <a:pt x="33" y="52"/>
                    <a:pt x="33" y="51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2" y="33"/>
                    <a:pt x="52" y="32"/>
                    <a:pt x="52" y="31"/>
                  </a:cubicBezTo>
                  <a:cubicBezTo>
                    <a:pt x="52" y="31"/>
                    <a:pt x="52" y="30"/>
                    <a:pt x="51" y="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806" tIns="60903" rIns="121806" bIns="60903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800"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57" y="3078518"/>
            <a:ext cx="933450" cy="542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677" y="3079231"/>
            <a:ext cx="2038350" cy="514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473" y="4006885"/>
            <a:ext cx="2628900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160" y="4991292"/>
            <a:ext cx="3660042" cy="45935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03392" y="52447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98033" y="5639220"/>
            <a:ext cx="441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r>
              <a:rPr lang="zh-CN" altLang="en-US" dirty="0"/>
              <a:t>选择器 </a:t>
            </a:r>
            <a:r>
              <a:rPr lang="en-US" altLang="zh-CN" dirty="0"/>
              <a:t>&gt; class </a:t>
            </a:r>
            <a:r>
              <a:rPr lang="zh-CN" altLang="en-US" dirty="0"/>
              <a:t>选择器 </a:t>
            </a:r>
            <a:r>
              <a:rPr lang="en-US" altLang="zh-CN" dirty="0"/>
              <a:t>&gt; </a:t>
            </a:r>
            <a:r>
              <a:rPr lang="zh-CN" altLang="en-US" dirty="0"/>
              <a:t>元素选择器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798033" y="6077341"/>
            <a:ext cx="441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r>
              <a:rPr lang="zh-CN" altLang="en-US"/>
              <a:t>选择器：</a:t>
            </a:r>
            <a:r>
              <a:rPr lang="en-US" altLang="zh-CN"/>
              <a:t>100</a:t>
            </a:r>
            <a:r>
              <a:rPr lang="zh-CN" altLang="en-US"/>
              <a:t> </a:t>
            </a:r>
            <a:r>
              <a:rPr lang="en-US" altLang="zh-CN" dirty="0"/>
              <a:t>&gt; class </a:t>
            </a:r>
            <a:r>
              <a:rPr lang="zh-CN" altLang="en-US"/>
              <a:t>选择器：</a:t>
            </a:r>
            <a:r>
              <a:rPr lang="en-US" altLang="zh-CN"/>
              <a:t>10</a:t>
            </a:r>
            <a:r>
              <a:rPr lang="zh-CN" altLang="en-US"/>
              <a:t> </a:t>
            </a:r>
            <a:r>
              <a:rPr lang="en-US" altLang="zh-CN" dirty="0"/>
              <a:t>&gt; </a:t>
            </a:r>
            <a:r>
              <a:rPr lang="zh-CN" altLang="en-US" dirty="0"/>
              <a:t>元素</a:t>
            </a:r>
            <a:r>
              <a:rPr lang="zh-CN" altLang="en-US"/>
              <a:t>选择器：</a:t>
            </a:r>
            <a:r>
              <a:rPr lang="en-US" altLang="zh-CN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2" grpId="0" animBg="1"/>
      <p:bldP spid="23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代码贴图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23163" y="2023496"/>
            <a:ext cx="396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CSS</a:t>
            </a:r>
            <a:r>
              <a:rPr lang="zh-CN" altLang="en-US" sz="2000" dirty="0"/>
              <a:t>选择器最常用的就是这些了，要根据情况使用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6661654" y="1100166"/>
            <a:ext cx="1061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PS: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858" y="701863"/>
            <a:ext cx="5177382" cy="5777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3288773"/>
            <a:ext cx="3524250" cy="3190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伪类选择器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545841" y="1426361"/>
            <a:ext cx="4151483" cy="4151483"/>
            <a:chOff x="4249896" y="1397785"/>
            <a:chExt cx="4151483" cy="4151483"/>
          </a:xfrm>
        </p:grpSpPr>
        <p:sp>
          <p:nvSpPr>
            <p:cNvPr id="55" name="椭圆 54"/>
            <p:cNvSpPr/>
            <p:nvPr/>
          </p:nvSpPr>
          <p:spPr>
            <a:xfrm>
              <a:off x="4249896" y="2533293"/>
              <a:ext cx="4151483" cy="1880468"/>
            </a:xfrm>
            <a:prstGeom prst="ellipse">
              <a:avLst/>
            </a:prstGeom>
            <a:noFill/>
            <a:ln w="38100" cap="rnd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1285240">
                <a:lnSpc>
                  <a:spcPct val="120000"/>
                </a:lnSpc>
              </a:pPr>
              <a:endParaRPr lang="zh-CN" alt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 rot="5400000">
              <a:off x="4245081" y="2533293"/>
              <a:ext cx="4151483" cy="1880468"/>
            </a:xfrm>
            <a:prstGeom prst="ellipse">
              <a:avLst/>
            </a:prstGeom>
            <a:noFill/>
            <a:ln w="38100" cap="rnd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1285240">
                <a:lnSpc>
                  <a:spcPct val="120000"/>
                </a:lnSpc>
              </a:pPr>
              <a:endParaRPr lang="zh-CN" alt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977300" y="1945408"/>
            <a:ext cx="1572738" cy="1433829"/>
            <a:chOff x="4681356" y="1916832"/>
            <a:chExt cx="1572738" cy="1433829"/>
          </a:xfrm>
        </p:grpSpPr>
        <p:sp>
          <p:nvSpPr>
            <p:cNvPr id="58" name="椭圆 57"/>
            <p:cNvSpPr/>
            <p:nvPr/>
          </p:nvSpPr>
          <p:spPr>
            <a:xfrm>
              <a:off x="4757433" y="1916832"/>
              <a:ext cx="1433829" cy="1433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240">
                <a:lnSpc>
                  <a:spcPct val="120000"/>
                </a:lnSpc>
              </a:pPr>
              <a:endParaRPr lang="zh-CN" altLang="en-US" sz="20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MH_Title_1"/>
            <p:cNvSpPr txBox="1">
              <a:spLocks noChangeArrowheads="1"/>
            </p:cNvSpPr>
            <p:nvPr/>
          </p:nvSpPr>
          <p:spPr bwMode="auto">
            <a:xfrm>
              <a:off x="4681356" y="2217992"/>
              <a:ext cx="1572738" cy="630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latinLnBrk="1">
                <a:lnSpc>
                  <a:spcPct val="120000"/>
                </a:lnSpc>
              </a:pPr>
              <a:r>
                <a:rPr lang="en-US" altLang="zh-CN" sz="24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link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822404" y="1945408"/>
            <a:ext cx="1581863" cy="1433829"/>
            <a:chOff x="6526460" y="1916832"/>
            <a:chExt cx="1581863" cy="1433829"/>
          </a:xfrm>
        </p:grpSpPr>
        <p:sp>
          <p:nvSpPr>
            <p:cNvPr id="63" name="椭圆 62"/>
            <p:cNvSpPr/>
            <p:nvPr/>
          </p:nvSpPr>
          <p:spPr>
            <a:xfrm>
              <a:off x="6526460" y="1916832"/>
              <a:ext cx="1433829" cy="14338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240">
                <a:lnSpc>
                  <a:spcPct val="120000"/>
                </a:lnSpc>
              </a:pPr>
              <a:endParaRPr lang="zh-CN" altLang="en-US" sz="20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MH_Title_1"/>
            <p:cNvSpPr txBox="1">
              <a:spLocks noChangeArrowheads="1"/>
            </p:cNvSpPr>
            <p:nvPr/>
          </p:nvSpPr>
          <p:spPr bwMode="auto">
            <a:xfrm>
              <a:off x="6535585" y="2217991"/>
              <a:ext cx="1572738" cy="630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latinLnBrk="1">
                <a:lnSpc>
                  <a:spcPct val="120000"/>
                </a:lnSpc>
              </a:pPr>
              <a:r>
                <a:rPr lang="en-US" altLang="zh-CN" sz="24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visited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030836" y="3669161"/>
            <a:ext cx="1572738" cy="1433829"/>
            <a:chOff x="4734892" y="3640585"/>
            <a:chExt cx="1572738" cy="1433829"/>
          </a:xfrm>
        </p:grpSpPr>
        <p:sp>
          <p:nvSpPr>
            <p:cNvPr id="68" name="椭圆 67"/>
            <p:cNvSpPr/>
            <p:nvPr/>
          </p:nvSpPr>
          <p:spPr>
            <a:xfrm>
              <a:off x="4757433" y="3640585"/>
              <a:ext cx="1433829" cy="14338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240">
                <a:lnSpc>
                  <a:spcPct val="120000"/>
                </a:lnSpc>
              </a:pPr>
              <a:endParaRPr lang="zh-CN" altLang="en-US" sz="20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9" name="MH_Title_1"/>
            <p:cNvSpPr txBox="1">
              <a:spLocks noChangeArrowheads="1"/>
            </p:cNvSpPr>
            <p:nvPr/>
          </p:nvSpPr>
          <p:spPr bwMode="auto">
            <a:xfrm>
              <a:off x="4734892" y="4042198"/>
              <a:ext cx="1572738" cy="630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latinLnBrk="1">
                <a:lnSpc>
                  <a:spcPct val="120000"/>
                </a:lnSpc>
              </a:pPr>
              <a:r>
                <a:rPr lang="en-US" altLang="zh-CN" sz="24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hover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752949" y="3654442"/>
            <a:ext cx="1572738" cy="1433829"/>
            <a:chOff x="6457005" y="3625866"/>
            <a:chExt cx="1572738" cy="1433829"/>
          </a:xfrm>
        </p:grpSpPr>
        <p:sp>
          <p:nvSpPr>
            <p:cNvPr id="73" name="椭圆 72"/>
            <p:cNvSpPr/>
            <p:nvPr/>
          </p:nvSpPr>
          <p:spPr>
            <a:xfrm>
              <a:off x="6526460" y="3625866"/>
              <a:ext cx="1433829" cy="14338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240">
                <a:lnSpc>
                  <a:spcPct val="120000"/>
                </a:lnSpc>
              </a:pPr>
              <a:endParaRPr lang="zh-CN" altLang="en-US" sz="20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MH_Title_1"/>
            <p:cNvSpPr txBox="1">
              <a:spLocks noChangeArrowheads="1"/>
            </p:cNvSpPr>
            <p:nvPr/>
          </p:nvSpPr>
          <p:spPr bwMode="auto">
            <a:xfrm>
              <a:off x="6457005" y="3956020"/>
              <a:ext cx="1572738" cy="630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latinLnBrk="1">
                <a:lnSpc>
                  <a:spcPct val="120000"/>
                </a:lnSpc>
              </a:pPr>
              <a:r>
                <a:rPr lang="en-US" altLang="zh-CN" sz="24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active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97314" y="21925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未访问过的样式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204860" y="22465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访问过后的样式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740286" y="4371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划过的样式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307023" y="43860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激活的样式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代码贴图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30" y="904875"/>
            <a:ext cx="5610225" cy="400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07102" y="3281660"/>
            <a:ext cx="1588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==&gt;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57" y="1362075"/>
            <a:ext cx="3457575" cy="5000625"/>
          </a:xfrm>
          <a:prstGeom prst="rect">
            <a:avLst/>
          </a:prstGeom>
        </p:spPr>
      </p:pic>
      <p:pic>
        <p:nvPicPr>
          <p:cNvPr id="7" name="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694414" y="1368683"/>
            <a:ext cx="4706227" cy="463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3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9511" y="0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011073" y="2021454"/>
            <a:ext cx="342725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第三部分</a:t>
            </a: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字体</a:t>
            </a:r>
            <a:r>
              <a:rPr lang="en-US" altLang="zh-CN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/</a:t>
            </a:r>
            <a:r>
              <a:rPr lang="zh-CN" altLang="en-US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文本</a:t>
            </a:r>
            <a:endParaRPr lang="zh-CN" altLang="en-US" sz="6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字体常用样式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 bwMode="auto">
          <a:xfrm rot="5400000">
            <a:off x="9855835" y="2780665"/>
            <a:ext cx="1321435" cy="2990850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20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72382" y="2591326"/>
            <a:ext cx="1231915" cy="2415821"/>
            <a:chOff x="7558505" y="2674384"/>
            <a:chExt cx="1168246" cy="2290964"/>
          </a:xfrm>
          <a:solidFill>
            <a:schemeClr val="accent6"/>
          </a:solidFill>
        </p:grpSpPr>
        <p:sp>
          <p:nvSpPr>
            <p:cNvPr id="5" name="Freeform 18"/>
            <p:cNvSpPr/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9"/>
            <p:cNvSpPr/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43421" y="2586961"/>
            <a:ext cx="1231915" cy="2418003"/>
            <a:chOff x="6582724" y="2670245"/>
            <a:chExt cx="1168246" cy="2293034"/>
          </a:xfrm>
          <a:solidFill>
            <a:schemeClr val="accent5"/>
          </a:solidFill>
        </p:grpSpPr>
        <p:sp>
          <p:nvSpPr>
            <p:cNvPr id="8" name="Freeform 9"/>
            <p:cNvSpPr/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37987" y="2657741"/>
            <a:ext cx="1210570" cy="2270365"/>
            <a:chOff x="5629255" y="2737367"/>
            <a:chExt cx="1148004" cy="2153026"/>
          </a:xfrm>
          <a:solidFill>
            <a:schemeClr val="accent4"/>
          </a:solidFill>
        </p:grpSpPr>
        <p:sp>
          <p:nvSpPr>
            <p:cNvPr id="11" name="任意多边形 10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89728" y="2582858"/>
            <a:ext cx="1231915" cy="2415821"/>
            <a:chOff x="4635171" y="2666353"/>
            <a:chExt cx="1168246" cy="2290964"/>
          </a:xfrm>
          <a:solidFill>
            <a:schemeClr val="accent3"/>
          </a:solidFill>
        </p:grpSpPr>
        <p:sp>
          <p:nvSpPr>
            <p:cNvPr id="14" name="Freeform 7"/>
            <p:cNvSpPr/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60768" y="2578492"/>
            <a:ext cx="1231915" cy="2418003"/>
            <a:chOff x="3659390" y="2662213"/>
            <a:chExt cx="1168246" cy="2293034"/>
          </a:xfrm>
          <a:solidFill>
            <a:schemeClr val="accent2"/>
          </a:solidFill>
        </p:grpSpPr>
        <p:sp>
          <p:nvSpPr>
            <p:cNvPr id="17" name="Freeform 9"/>
            <p:cNvSpPr/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3055" y="2649220"/>
            <a:ext cx="3752850" cy="2249170"/>
            <a:chOff x="-38987" y="2729334"/>
            <a:chExt cx="3892912" cy="2132784"/>
          </a:xfrm>
          <a:solidFill>
            <a:schemeClr val="accent1"/>
          </a:solidFill>
        </p:grpSpPr>
        <p:sp>
          <p:nvSpPr>
            <p:cNvPr id="20" name="任意多边形 19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2437766" y="1295400"/>
            <a:ext cx="1990090" cy="503555"/>
            <a:chOff x="-153799" y="0"/>
            <a:chExt cx="1380711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3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47"/>
            <p:cNvSpPr>
              <a:spLocks noChangeArrowheads="1"/>
            </p:cNvSpPr>
            <p:nvPr/>
          </p:nvSpPr>
          <p:spPr bwMode="auto">
            <a:xfrm>
              <a:off x="-153799" y="30530"/>
              <a:ext cx="1380711" cy="39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font-family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60"/>
          <p:cNvSpPr>
            <a:spLocks noChangeArrowheads="1"/>
          </p:cNvSpPr>
          <p:nvPr/>
        </p:nvSpPr>
        <p:spPr bwMode="auto">
          <a:xfrm>
            <a:off x="2188411" y="1866225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字体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6" name="Group 22"/>
          <p:cNvGrpSpPr/>
          <p:nvPr/>
        </p:nvGrpSpPr>
        <p:grpSpPr bwMode="auto">
          <a:xfrm>
            <a:off x="3028899" y="5210853"/>
            <a:ext cx="1941195" cy="503238"/>
            <a:chOff x="-141544" y="0"/>
            <a:chExt cx="1343773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47"/>
            <p:cNvSpPr>
              <a:spLocks noChangeArrowheads="1"/>
            </p:cNvSpPr>
            <p:nvPr/>
          </p:nvSpPr>
          <p:spPr bwMode="auto">
            <a:xfrm>
              <a:off x="-141544" y="41978"/>
              <a:ext cx="1343773" cy="39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font-weight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2"/>
          <p:cNvGrpSpPr/>
          <p:nvPr/>
        </p:nvGrpSpPr>
        <p:grpSpPr bwMode="auto">
          <a:xfrm>
            <a:off x="5518838" y="1267926"/>
            <a:ext cx="1360028" cy="503238"/>
            <a:chOff x="-10667" y="0"/>
            <a:chExt cx="1090787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1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47"/>
            <p:cNvSpPr>
              <a:spLocks noChangeArrowheads="1"/>
            </p:cNvSpPr>
            <p:nvPr/>
          </p:nvSpPr>
          <p:spPr bwMode="auto">
            <a:xfrm>
              <a:off x="-10667" y="40799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font-size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22"/>
          <p:cNvGrpSpPr/>
          <p:nvPr/>
        </p:nvGrpSpPr>
        <p:grpSpPr bwMode="auto">
          <a:xfrm>
            <a:off x="5346065" y="5217795"/>
            <a:ext cx="2352040" cy="775970"/>
            <a:chOff x="-80234" y="4891"/>
            <a:chExt cx="1456539" cy="777232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5" name="矩形 46"/>
            <p:cNvSpPr>
              <a:spLocks noChangeArrowheads="1"/>
            </p:cNvSpPr>
            <p:nvPr/>
          </p:nvSpPr>
          <p:spPr bwMode="auto">
            <a:xfrm>
              <a:off x="122020" y="4891"/>
              <a:ext cx="1080120" cy="504056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47"/>
            <p:cNvSpPr>
              <a:spLocks noChangeArrowheads="1"/>
            </p:cNvSpPr>
            <p:nvPr/>
          </p:nvSpPr>
          <p:spPr bwMode="auto">
            <a:xfrm>
              <a:off x="-80234" y="74219"/>
              <a:ext cx="1456539" cy="707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font-variant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22"/>
          <p:cNvGrpSpPr/>
          <p:nvPr/>
        </p:nvGrpSpPr>
        <p:grpSpPr bwMode="auto">
          <a:xfrm>
            <a:off x="8010043" y="1237886"/>
            <a:ext cx="1486535" cy="503238"/>
            <a:chOff x="-34124" y="0"/>
            <a:chExt cx="1192248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40" name="矩形 46"/>
            <p:cNvSpPr>
              <a:spLocks noChangeArrowheads="1"/>
            </p:cNvSpPr>
            <p:nvPr/>
          </p:nvSpPr>
          <p:spPr bwMode="auto">
            <a:xfrm>
              <a:off x="22408" y="0"/>
              <a:ext cx="1080120" cy="504056"/>
            </a:xfrm>
            <a:prstGeom prst="round2Same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7"/>
            <p:cNvSpPr>
              <a:spLocks noChangeArrowheads="1"/>
            </p:cNvSpPr>
            <p:nvPr/>
          </p:nvSpPr>
          <p:spPr bwMode="auto">
            <a:xfrm>
              <a:off x="-34124" y="18445"/>
              <a:ext cx="1192248" cy="39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font-style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22"/>
          <p:cNvGrpSpPr/>
          <p:nvPr/>
        </p:nvGrpSpPr>
        <p:grpSpPr bwMode="auto">
          <a:xfrm>
            <a:off x="8341224" y="5218061"/>
            <a:ext cx="1210030" cy="503238"/>
            <a:chOff x="0" y="0"/>
            <a:chExt cx="1131895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44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7"/>
            <p:cNvSpPr>
              <a:spLocks noChangeArrowheads="1"/>
            </p:cNvSpPr>
            <p:nvPr/>
          </p:nvSpPr>
          <p:spPr bwMode="auto">
            <a:xfrm>
              <a:off x="51775" y="41772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font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矩形 60"/>
          <p:cNvSpPr>
            <a:spLocks noChangeArrowheads="1"/>
          </p:cNvSpPr>
          <p:nvPr/>
        </p:nvSpPr>
        <p:spPr bwMode="auto">
          <a:xfrm>
            <a:off x="5008444" y="1917609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字体大小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8" name="矩形 60"/>
          <p:cNvSpPr>
            <a:spLocks noChangeArrowheads="1"/>
          </p:cNvSpPr>
          <p:nvPr/>
        </p:nvSpPr>
        <p:spPr bwMode="auto">
          <a:xfrm>
            <a:off x="7556608" y="1890276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字体样式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6" name="矩形 60"/>
          <p:cNvSpPr>
            <a:spLocks noChangeArrowheads="1"/>
          </p:cNvSpPr>
          <p:nvPr/>
        </p:nvSpPr>
        <p:spPr bwMode="auto">
          <a:xfrm>
            <a:off x="2819923" y="5878030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字体粗细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2" name="矩形 60"/>
          <p:cNvSpPr>
            <a:spLocks noChangeArrowheads="1"/>
          </p:cNvSpPr>
          <p:nvPr/>
        </p:nvSpPr>
        <p:spPr bwMode="auto">
          <a:xfrm>
            <a:off x="5360564" y="5878030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字体小大写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3" name="矩形 60"/>
          <p:cNvSpPr>
            <a:spLocks noChangeArrowheads="1"/>
          </p:cNvSpPr>
          <p:nvPr/>
        </p:nvSpPr>
        <p:spPr bwMode="auto">
          <a:xfrm>
            <a:off x="7823582" y="5816527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复合样式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7352475" y="6400119"/>
            <a:ext cx="370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style variant weight size/height family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75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75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75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75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75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75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49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675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349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 bldLvl="0" animBg="1"/>
      <p:bldP spid="25" grpId="0"/>
      <p:bldP spid="47" grpId="0"/>
      <p:bldP spid="48" grpId="0"/>
      <p:bldP spid="46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代码和效果截图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77" y="925723"/>
            <a:ext cx="3486150" cy="17240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25" y="657213"/>
            <a:ext cx="3938607" cy="608179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969" y="2649748"/>
            <a:ext cx="2343150" cy="2000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613" y="2884278"/>
            <a:ext cx="1857375" cy="13239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01290" y="308460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==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&gt;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文本常用样式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 bwMode="auto">
          <a:xfrm rot="5400000">
            <a:off x="9834880" y="2800985"/>
            <a:ext cx="1321435" cy="2949575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20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72382" y="2591326"/>
            <a:ext cx="1231915" cy="2415821"/>
            <a:chOff x="7558505" y="2674384"/>
            <a:chExt cx="1168246" cy="2290964"/>
          </a:xfrm>
          <a:solidFill>
            <a:schemeClr val="accent6"/>
          </a:solidFill>
        </p:grpSpPr>
        <p:sp>
          <p:nvSpPr>
            <p:cNvPr id="5" name="Freeform 18"/>
            <p:cNvSpPr/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9"/>
            <p:cNvSpPr/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43421" y="2586961"/>
            <a:ext cx="1231915" cy="2418003"/>
            <a:chOff x="6582724" y="2670245"/>
            <a:chExt cx="1168246" cy="2293034"/>
          </a:xfrm>
          <a:solidFill>
            <a:schemeClr val="accent5"/>
          </a:solidFill>
        </p:grpSpPr>
        <p:sp>
          <p:nvSpPr>
            <p:cNvPr id="8" name="Freeform 9"/>
            <p:cNvSpPr/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37987" y="2657741"/>
            <a:ext cx="1210570" cy="2270365"/>
            <a:chOff x="5629255" y="2737367"/>
            <a:chExt cx="1148004" cy="2153026"/>
          </a:xfrm>
          <a:solidFill>
            <a:schemeClr val="accent4"/>
          </a:solidFill>
        </p:grpSpPr>
        <p:sp>
          <p:nvSpPr>
            <p:cNvPr id="11" name="任意多边形 10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89728" y="2582858"/>
            <a:ext cx="1231915" cy="2415821"/>
            <a:chOff x="4635171" y="2666353"/>
            <a:chExt cx="1168246" cy="2290964"/>
          </a:xfrm>
          <a:solidFill>
            <a:schemeClr val="accent3"/>
          </a:solidFill>
        </p:grpSpPr>
        <p:sp>
          <p:nvSpPr>
            <p:cNvPr id="14" name="Freeform 7"/>
            <p:cNvSpPr/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60768" y="2578492"/>
            <a:ext cx="1231915" cy="2418003"/>
            <a:chOff x="3659390" y="2662213"/>
            <a:chExt cx="1168246" cy="2293034"/>
          </a:xfrm>
          <a:solidFill>
            <a:schemeClr val="accent2"/>
          </a:solidFill>
        </p:grpSpPr>
        <p:sp>
          <p:nvSpPr>
            <p:cNvPr id="17" name="Freeform 9"/>
            <p:cNvSpPr/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1470" y="2649220"/>
            <a:ext cx="3734435" cy="2249170"/>
            <a:chOff x="-38987" y="2729334"/>
            <a:chExt cx="3892912" cy="2132784"/>
          </a:xfrm>
          <a:solidFill>
            <a:schemeClr val="accent1"/>
          </a:solidFill>
        </p:grpSpPr>
        <p:sp>
          <p:nvSpPr>
            <p:cNvPr id="20" name="任意多边形 19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1506250" y="1078394"/>
            <a:ext cx="1720215" cy="503238"/>
            <a:chOff x="-200716" y="0"/>
            <a:chExt cx="1316560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3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47"/>
            <p:cNvSpPr>
              <a:spLocks noChangeArrowheads="1"/>
            </p:cNvSpPr>
            <p:nvPr/>
          </p:nvSpPr>
          <p:spPr bwMode="auto">
            <a:xfrm>
              <a:off x="-200716" y="30530"/>
              <a:ext cx="1316560" cy="39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  text-align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60"/>
          <p:cNvSpPr>
            <a:spLocks noChangeArrowheads="1"/>
          </p:cNvSpPr>
          <p:nvPr/>
        </p:nvSpPr>
        <p:spPr bwMode="auto">
          <a:xfrm>
            <a:off x="1264363" y="1740029"/>
            <a:ext cx="254293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对齐方式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6" name="Group 22"/>
          <p:cNvGrpSpPr/>
          <p:nvPr/>
        </p:nvGrpSpPr>
        <p:grpSpPr bwMode="auto">
          <a:xfrm>
            <a:off x="1113155" y="5085080"/>
            <a:ext cx="2394585" cy="503555"/>
            <a:chOff x="-210069" y="0"/>
            <a:chExt cx="1341758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47"/>
            <p:cNvSpPr>
              <a:spLocks noChangeArrowheads="1"/>
            </p:cNvSpPr>
            <p:nvPr/>
          </p:nvSpPr>
          <p:spPr bwMode="auto">
            <a:xfrm>
              <a:off x="-210069" y="41978"/>
              <a:ext cx="1341758" cy="39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   letter-spacing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2"/>
          <p:cNvGrpSpPr/>
          <p:nvPr/>
        </p:nvGrpSpPr>
        <p:grpSpPr bwMode="auto">
          <a:xfrm>
            <a:off x="4485731" y="1076813"/>
            <a:ext cx="1587139" cy="503238"/>
            <a:chOff x="-10667" y="0"/>
            <a:chExt cx="1090787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1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47"/>
            <p:cNvSpPr>
              <a:spLocks noChangeArrowheads="1"/>
            </p:cNvSpPr>
            <p:nvPr/>
          </p:nvSpPr>
          <p:spPr bwMode="auto">
            <a:xfrm>
              <a:off x="-10667" y="40799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text-indent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22"/>
          <p:cNvGrpSpPr/>
          <p:nvPr/>
        </p:nvGrpSpPr>
        <p:grpSpPr bwMode="auto">
          <a:xfrm>
            <a:off x="4514620" y="5082628"/>
            <a:ext cx="1992543" cy="503238"/>
            <a:chOff x="122020" y="4891"/>
            <a:chExt cx="1094778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5" name="矩形 46"/>
            <p:cNvSpPr>
              <a:spLocks noChangeArrowheads="1"/>
            </p:cNvSpPr>
            <p:nvPr/>
          </p:nvSpPr>
          <p:spPr bwMode="auto">
            <a:xfrm>
              <a:off x="122020" y="4891"/>
              <a:ext cx="1080120" cy="504056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47"/>
            <p:cNvSpPr>
              <a:spLocks noChangeArrowheads="1"/>
            </p:cNvSpPr>
            <p:nvPr/>
          </p:nvSpPr>
          <p:spPr bwMode="auto">
            <a:xfrm>
              <a:off x="136678" y="73995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word-spacing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22"/>
          <p:cNvGrpSpPr/>
          <p:nvPr/>
        </p:nvGrpSpPr>
        <p:grpSpPr bwMode="auto">
          <a:xfrm>
            <a:off x="7735901" y="5075164"/>
            <a:ext cx="1689100" cy="503555"/>
            <a:chOff x="-76242" y="0"/>
            <a:chExt cx="1221670" cy="504374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44" name="矩形 46"/>
            <p:cNvSpPr>
              <a:spLocks noChangeArrowheads="1"/>
            </p:cNvSpPr>
            <p:nvPr/>
          </p:nvSpPr>
          <p:spPr bwMode="auto">
            <a:xfrm>
              <a:off x="0" y="0"/>
              <a:ext cx="1100881" cy="504374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7"/>
            <p:cNvSpPr>
              <a:spLocks noChangeArrowheads="1"/>
            </p:cNvSpPr>
            <p:nvPr/>
          </p:nvSpPr>
          <p:spPr bwMode="auto">
            <a:xfrm>
              <a:off x="-76242" y="51519"/>
              <a:ext cx="1221670" cy="39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line-height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矩形 60"/>
          <p:cNvSpPr>
            <a:spLocks noChangeArrowheads="1"/>
          </p:cNvSpPr>
          <p:nvPr/>
        </p:nvSpPr>
        <p:spPr bwMode="auto">
          <a:xfrm>
            <a:off x="4060698" y="1728201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首行缩进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6" name="矩形 60"/>
          <p:cNvSpPr>
            <a:spLocks noChangeArrowheads="1"/>
          </p:cNvSpPr>
          <p:nvPr/>
        </p:nvSpPr>
        <p:spPr bwMode="auto">
          <a:xfrm>
            <a:off x="1112988" y="5753019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字距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2" name="矩形 60"/>
          <p:cNvSpPr>
            <a:spLocks noChangeArrowheads="1"/>
          </p:cNvSpPr>
          <p:nvPr/>
        </p:nvSpPr>
        <p:spPr bwMode="auto">
          <a:xfrm>
            <a:off x="4237234" y="5755016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词距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3" name="矩形 60"/>
          <p:cNvSpPr>
            <a:spLocks noChangeArrowheads="1"/>
          </p:cNvSpPr>
          <p:nvPr/>
        </p:nvSpPr>
        <p:spPr bwMode="auto">
          <a:xfrm>
            <a:off x="7253300" y="5759168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行高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grpSp>
        <p:nvGrpSpPr>
          <p:cNvPr id="51" name="Group 22"/>
          <p:cNvGrpSpPr/>
          <p:nvPr/>
        </p:nvGrpSpPr>
        <p:grpSpPr bwMode="auto">
          <a:xfrm>
            <a:off x="7218680" y="1078230"/>
            <a:ext cx="2258060" cy="471805"/>
            <a:chOff x="38776" y="87727"/>
            <a:chExt cx="1146250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54" name="矩形 46"/>
            <p:cNvSpPr>
              <a:spLocks noChangeArrowheads="1"/>
            </p:cNvSpPr>
            <p:nvPr/>
          </p:nvSpPr>
          <p:spPr bwMode="auto">
            <a:xfrm>
              <a:off x="39144" y="87727"/>
              <a:ext cx="1080120" cy="504056"/>
            </a:xfrm>
            <a:prstGeom prst="round2Same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47"/>
            <p:cNvSpPr>
              <a:spLocks noChangeArrowheads="1"/>
            </p:cNvSpPr>
            <p:nvPr/>
          </p:nvSpPr>
          <p:spPr bwMode="auto">
            <a:xfrm>
              <a:off x="38776" y="98675"/>
              <a:ext cx="1146250" cy="426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text-decoration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矩形 60"/>
          <p:cNvSpPr>
            <a:spLocks noChangeArrowheads="1"/>
          </p:cNvSpPr>
          <p:nvPr/>
        </p:nvSpPr>
        <p:spPr bwMode="auto">
          <a:xfrm>
            <a:off x="7084292" y="1738426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文本线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25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25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25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325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825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25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99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975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75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 bldLvl="0" animBg="1"/>
      <p:bldP spid="25" grpId="0"/>
      <p:bldP spid="47" grpId="0"/>
      <p:bldP spid="46" grpId="0"/>
      <p:bldP spid="52" grpId="0"/>
      <p:bldP spid="53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39" name="标题 1"/>
          <p:cNvSpPr txBox="1"/>
          <p:nvPr/>
        </p:nvSpPr>
        <p:spPr>
          <a:xfrm>
            <a:off x="860631" y="208980"/>
            <a:ext cx="4493567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作业代码贴图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31" y="733250"/>
            <a:ext cx="8104762" cy="53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代码和效果截图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256" y="752475"/>
            <a:ext cx="7776748" cy="2038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31" y="752475"/>
            <a:ext cx="3095625" cy="6105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530" y="3429000"/>
            <a:ext cx="5048250" cy="291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1955" y="0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149970" y="2247102"/>
            <a:ext cx="342725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第四部分</a:t>
            </a: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背景</a:t>
            </a:r>
            <a:endParaRPr lang="en-US" altLang="zh-CN" sz="6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背景常用样式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 bwMode="auto">
          <a:xfrm rot="5400000">
            <a:off x="9788525" y="2847975"/>
            <a:ext cx="1321435" cy="2856230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2000" kern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72382" y="2591326"/>
            <a:ext cx="1231915" cy="2415821"/>
            <a:chOff x="7558505" y="2674384"/>
            <a:chExt cx="1168246" cy="2290964"/>
          </a:xfrm>
          <a:solidFill>
            <a:schemeClr val="accent6"/>
          </a:solidFill>
        </p:grpSpPr>
        <p:sp>
          <p:nvSpPr>
            <p:cNvPr id="5" name="Freeform 18"/>
            <p:cNvSpPr/>
            <p:nvPr/>
          </p:nvSpPr>
          <p:spPr bwMode="auto">
            <a:xfrm rot="5400000">
              <a:off x="6850210" y="3382679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9"/>
            <p:cNvSpPr/>
            <p:nvPr/>
          </p:nvSpPr>
          <p:spPr bwMode="auto">
            <a:xfrm rot="5400000">
              <a:off x="7427090" y="3575662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43421" y="2586961"/>
            <a:ext cx="1231915" cy="2418003"/>
            <a:chOff x="6582724" y="2670245"/>
            <a:chExt cx="1168246" cy="2293034"/>
          </a:xfrm>
          <a:solidFill>
            <a:schemeClr val="accent5"/>
          </a:solidFill>
        </p:grpSpPr>
        <p:sp>
          <p:nvSpPr>
            <p:cNvPr id="8" name="Freeform 9"/>
            <p:cNvSpPr/>
            <p:nvPr/>
          </p:nvSpPr>
          <p:spPr bwMode="auto">
            <a:xfrm rot="5400000">
              <a:off x="5873394" y="3379575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 rot="5400000">
              <a:off x="6451826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37987" y="2657741"/>
            <a:ext cx="1210570" cy="2270365"/>
            <a:chOff x="5629255" y="2737367"/>
            <a:chExt cx="1148004" cy="2153026"/>
          </a:xfrm>
          <a:solidFill>
            <a:schemeClr val="accent4"/>
          </a:solidFill>
        </p:grpSpPr>
        <p:sp>
          <p:nvSpPr>
            <p:cNvPr id="11" name="任意多边形 10"/>
            <p:cNvSpPr/>
            <p:nvPr/>
          </p:nvSpPr>
          <p:spPr>
            <a:xfrm>
              <a:off x="5629255" y="2737367"/>
              <a:ext cx="833033" cy="2153026"/>
            </a:xfrm>
            <a:custGeom>
              <a:avLst/>
              <a:gdLst>
                <a:gd name="connsiteX0" fmla="*/ 540647 w 833033"/>
                <a:gd name="connsiteY0" fmla="*/ 2768 h 2153026"/>
                <a:gd name="connsiteX1" fmla="*/ 659667 w 833033"/>
                <a:gd name="connsiteY1" fmla="*/ 28000 h 2153026"/>
                <a:gd name="connsiteX2" fmla="*/ 829824 w 833033"/>
                <a:gd name="connsiteY2" fmla="*/ 333275 h 2153026"/>
                <a:gd name="connsiteX3" fmla="*/ 650828 w 833033"/>
                <a:gd name="connsiteY3" fmla="*/ 428397 h 2153026"/>
                <a:gd name="connsiteX4" fmla="*/ 631768 w 833033"/>
                <a:gd name="connsiteY4" fmla="*/ 496697 h 2153026"/>
                <a:gd name="connsiteX5" fmla="*/ 630992 w 833033"/>
                <a:gd name="connsiteY5" fmla="*/ 615033 h 2153026"/>
                <a:gd name="connsiteX6" fmla="*/ 631527 w 833033"/>
                <a:gd name="connsiteY6" fmla="*/ 615033 h 2153026"/>
                <a:gd name="connsiteX7" fmla="*/ 631527 w 833033"/>
                <a:gd name="connsiteY7" fmla="*/ 1529763 h 2153026"/>
                <a:gd name="connsiteX8" fmla="*/ 631528 w 833033"/>
                <a:gd name="connsiteY8" fmla="*/ 1529763 h 2153026"/>
                <a:gd name="connsiteX9" fmla="*/ 172612 w 833033"/>
                <a:gd name="connsiteY9" fmla="*/ 2124828 h 2153026"/>
                <a:gd name="connsiteX10" fmla="*/ 2725 w 833033"/>
                <a:gd name="connsiteY10" fmla="*/ 1819553 h 2153026"/>
                <a:gd name="connsiteX11" fmla="*/ 181437 w 833033"/>
                <a:gd name="connsiteY11" fmla="*/ 1724431 h 2153026"/>
                <a:gd name="connsiteX12" fmla="*/ 201294 w 833033"/>
                <a:gd name="connsiteY12" fmla="*/ 1529763 h 2153026"/>
                <a:gd name="connsiteX13" fmla="*/ 202134 w 833033"/>
                <a:gd name="connsiteY13" fmla="*/ 1529763 h 2153026"/>
                <a:gd name="connsiteX14" fmla="*/ 202231 w 833033"/>
                <a:gd name="connsiteY14" fmla="*/ 1529763 h 2153026"/>
                <a:gd name="connsiteX15" fmla="*/ 202231 w 833033"/>
                <a:gd name="connsiteY15" fmla="*/ 623065 h 2153026"/>
                <a:gd name="connsiteX16" fmla="*/ 202231 w 833033"/>
                <a:gd name="connsiteY16" fmla="*/ 615033 h 2153026"/>
                <a:gd name="connsiteX17" fmla="*/ 202547 w 833033"/>
                <a:gd name="connsiteY17" fmla="*/ 615033 h 2153026"/>
                <a:gd name="connsiteX18" fmla="*/ 206130 w 833033"/>
                <a:gd name="connsiteY18" fmla="*/ 523835 h 2153026"/>
                <a:gd name="connsiteX19" fmla="*/ 540647 w 833033"/>
                <a:gd name="connsiteY19" fmla="*/ 2768 h 215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3033" h="2153026">
                  <a:moveTo>
                    <a:pt x="540647" y="2768"/>
                  </a:moveTo>
                  <a:cubicBezTo>
                    <a:pt x="588814" y="-5182"/>
                    <a:pt x="631491" y="4219"/>
                    <a:pt x="659667" y="28000"/>
                  </a:cubicBezTo>
                  <a:cubicBezTo>
                    <a:pt x="734801" y="92152"/>
                    <a:pt x="854132" y="255850"/>
                    <a:pt x="829824" y="333275"/>
                  </a:cubicBezTo>
                  <a:cubicBezTo>
                    <a:pt x="814355" y="388578"/>
                    <a:pt x="732591" y="350972"/>
                    <a:pt x="650828" y="428397"/>
                  </a:cubicBezTo>
                  <a:cubicBezTo>
                    <a:pt x="638674" y="440564"/>
                    <a:pt x="633701" y="463791"/>
                    <a:pt x="631768" y="496697"/>
                  </a:cubicBezTo>
                  <a:lnTo>
                    <a:pt x="630992" y="615033"/>
                  </a:lnTo>
                  <a:lnTo>
                    <a:pt x="631527" y="615033"/>
                  </a:lnTo>
                  <a:lnTo>
                    <a:pt x="631527" y="1529763"/>
                  </a:lnTo>
                  <a:lnTo>
                    <a:pt x="631528" y="1529763"/>
                  </a:lnTo>
                  <a:cubicBezTo>
                    <a:pt x="631528" y="2087221"/>
                    <a:pt x="285135" y="2219950"/>
                    <a:pt x="172612" y="2124828"/>
                  </a:cubicBezTo>
                  <a:cubicBezTo>
                    <a:pt x="97597" y="2062888"/>
                    <a:pt x="-19339" y="1899190"/>
                    <a:pt x="2725" y="1819553"/>
                  </a:cubicBezTo>
                  <a:cubicBezTo>
                    <a:pt x="20375" y="1766461"/>
                    <a:pt x="99803" y="1801856"/>
                    <a:pt x="181437" y="1724431"/>
                  </a:cubicBezTo>
                  <a:cubicBezTo>
                    <a:pt x="207913" y="1702309"/>
                    <a:pt x="201294" y="1633733"/>
                    <a:pt x="201294" y="1529763"/>
                  </a:cubicBezTo>
                  <a:cubicBezTo>
                    <a:pt x="201294" y="1529763"/>
                    <a:pt x="201294" y="1529763"/>
                    <a:pt x="202134" y="1529763"/>
                  </a:cubicBezTo>
                  <a:lnTo>
                    <a:pt x="202231" y="1529763"/>
                  </a:lnTo>
                  <a:lnTo>
                    <a:pt x="202231" y="623065"/>
                  </a:lnTo>
                  <a:lnTo>
                    <a:pt x="202231" y="615033"/>
                  </a:lnTo>
                  <a:lnTo>
                    <a:pt x="202547" y="615033"/>
                  </a:lnTo>
                  <a:lnTo>
                    <a:pt x="206130" y="523835"/>
                  </a:lnTo>
                  <a:cubicBezTo>
                    <a:pt x="234207" y="177712"/>
                    <a:pt x="408186" y="24630"/>
                    <a:pt x="540647" y="27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 rot="5400000">
              <a:off x="5478115" y="3571005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89728" y="2582858"/>
            <a:ext cx="1231915" cy="2415821"/>
            <a:chOff x="4635171" y="2666353"/>
            <a:chExt cx="1168246" cy="2290964"/>
          </a:xfrm>
          <a:solidFill>
            <a:schemeClr val="accent3"/>
          </a:solidFill>
        </p:grpSpPr>
        <p:sp>
          <p:nvSpPr>
            <p:cNvPr id="14" name="Freeform 7"/>
            <p:cNvSpPr/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60768" y="2578492"/>
            <a:ext cx="1231915" cy="2418003"/>
            <a:chOff x="3659390" y="2662213"/>
            <a:chExt cx="1168246" cy="2293034"/>
          </a:xfrm>
          <a:solidFill>
            <a:schemeClr val="accent2"/>
          </a:solidFill>
        </p:grpSpPr>
        <p:sp>
          <p:nvSpPr>
            <p:cNvPr id="17" name="Freeform 9"/>
            <p:cNvSpPr/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1"/>
            <p:cNvSpPr/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/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1150" y="2649220"/>
            <a:ext cx="3754755" cy="2249170"/>
            <a:chOff x="-38987" y="2729334"/>
            <a:chExt cx="3892912" cy="2132784"/>
          </a:xfrm>
          <a:solidFill>
            <a:schemeClr val="accent1"/>
          </a:solidFill>
        </p:grpSpPr>
        <p:sp>
          <p:nvSpPr>
            <p:cNvPr id="20" name="任意多边形 19"/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1119708" y="1200027"/>
            <a:ext cx="2517775" cy="503238"/>
            <a:chOff x="-60840" y="0"/>
            <a:chExt cx="1176731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3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47"/>
            <p:cNvSpPr>
              <a:spLocks noChangeArrowheads="1"/>
            </p:cNvSpPr>
            <p:nvPr/>
          </p:nvSpPr>
          <p:spPr bwMode="auto">
            <a:xfrm>
              <a:off x="-60840" y="30530"/>
              <a:ext cx="1176731" cy="39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background-color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60"/>
          <p:cNvSpPr>
            <a:spLocks noChangeArrowheads="1"/>
          </p:cNvSpPr>
          <p:nvPr/>
        </p:nvSpPr>
        <p:spPr bwMode="auto">
          <a:xfrm>
            <a:off x="1005759" y="1838779"/>
            <a:ext cx="254293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背景颜色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6" name="Group 22"/>
          <p:cNvGrpSpPr/>
          <p:nvPr/>
        </p:nvGrpSpPr>
        <p:grpSpPr bwMode="auto">
          <a:xfrm>
            <a:off x="1532207" y="5216467"/>
            <a:ext cx="2275091" cy="503238"/>
            <a:chOff x="0" y="0"/>
            <a:chExt cx="1080120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47"/>
            <p:cNvSpPr>
              <a:spLocks noChangeArrowheads="1"/>
            </p:cNvSpPr>
            <p:nvPr/>
          </p:nvSpPr>
          <p:spPr bwMode="auto">
            <a:xfrm>
              <a:off x="0" y="33566"/>
              <a:ext cx="1080120" cy="4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background-size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2"/>
          <p:cNvGrpSpPr/>
          <p:nvPr/>
        </p:nvGrpSpPr>
        <p:grpSpPr bwMode="auto">
          <a:xfrm>
            <a:off x="4560638" y="1141352"/>
            <a:ext cx="2692075" cy="828024"/>
            <a:chOff x="-10667" y="0"/>
            <a:chExt cx="1090787" cy="74983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1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47"/>
            <p:cNvSpPr>
              <a:spLocks noChangeArrowheads="1"/>
            </p:cNvSpPr>
            <p:nvPr/>
          </p:nvSpPr>
          <p:spPr bwMode="auto">
            <a:xfrm>
              <a:off x="-10667" y="40799"/>
              <a:ext cx="1080120" cy="709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background-image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22"/>
          <p:cNvGrpSpPr/>
          <p:nvPr/>
        </p:nvGrpSpPr>
        <p:grpSpPr bwMode="auto">
          <a:xfrm>
            <a:off x="4319270" y="5217795"/>
            <a:ext cx="3138170" cy="503555"/>
            <a:chOff x="-26056" y="4891"/>
            <a:chExt cx="1234511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35" name="矩形 46"/>
            <p:cNvSpPr>
              <a:spLocks noChangeArrowheads="1"/>
            </p:cNvSpPr>
            <p:nvPr/>
          </p:nvSpPr>
          <p:spPr bwMode="auto">
            <a:xfrm>
              <a:off x="122020" y="4891"/>
              <a:ext cx="1080120" cy="504056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47"/>
            <p:cNvSpPr>
              <a:spLocks noChangeArrowheads="1"/>
            </p:cNvSpPr>
            <p:nvPr/>
          </p:nvSpPr>
          <p:spPr bwMode="auto">
            <a:xfrm>
              <a:off x="-26056" y="55138"/>
              <a:ext cx="1234511" cy="39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   background-position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22"/>
          <p:cNvGrpSpPr/>
          <p:nvPr/>
        </p:nvGrpSpPr>
        <p:grpSpPr bwMode="auto">
          <a:xfrm>
            <a:off x="8382635" y="5216525"/>
            <a:ext cx="1772286" cy="503238"/>
            <a:chOff x="-90936" y="0"/>
            <a:chExt cx="1220258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44" name="矩形 46"/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7"/>
            <p:cNvSpPr>
              <a:spLocks noChangeArrowheads="1"/>
            </p:cNvSpPr>
            <p:nvPr/>
          </p:nvSpPr>
          <p:spPr bwMode="auto">
            <a:xfrm>
              <a:off x="-90936" y="51519"/>
              <a:ext cx="1220258" cy="39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background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矩形 60"/>
          <p:cNvSpPr>
            <a:spLocks noChangeArrowheads="1"/>
          </p:cNvSpPr>
          <p:nvPr/>
        </p:nvSpPr>
        <p:spPr bwMode="auto">
          <a:xfrm>
            <a:off x="4601180" y="1816097"/>
            <a:ext cx="239411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背景图片</a:t>
            </a:r>
            <a:endParaRPr lang="en-US" altLang="zh-CN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6" name="矩形 60"/>
          <p:cNvSpPr>
            <a:spLocks noChangeArrowheads="1"/>
          </p:cNvSpPr>
          <p:nvPr/>
        </p:nvSpPr>
        <p:spPr bwMode="auto">
          <a:xfrm>
            <a:off x="1472694" y="5943724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背景大小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2" name="矩形 60"/>
          <p:cNvSpPr>
            <a:spLocks noChangeArrowheads="1"/>
          </p:cNvSpPr>
          <p:nvPr/>
        </p:nvSpPr>
        <p:spPr bwMode="auto">
          <a:xfrm>
            <a:off x="4815661" y="5959894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背景定位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3" name="矩形 60"/>
          <p:cNvSpPr>
            <a:spLocks noChangeArrowheads="1"/>
          </p:cNvSpPr>
          <p:nvPr/>
        </p:nvSpPr>
        <p:spPr bwMode="auto">
          <a:xfrm>
            <a:off x="8158628" y="5991557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复合样式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grpSp>
        <p:nvGrpSpPr>
          <p:cNvPr id="51" name="Group 22"/>
          <p:cNvGrpSpPr/>
          <p:nvPr/>
        </p:nvGrpSpPr>
        <p:grpSpPr bwMode="auto">
          <a:xfrm>
            <a:off x="7593329" y="1123315"/>
            <a:ext cx="2886711" cy="527050"/>
            <a:chOff x="-75956" y="87727"/>
            <a:chExt cx="1219681" cy="504056"/>
          </a:xfrm>
          <a:effectLst>
            <a:outerShdw blurRad="241300" dist="50800" dir="2700000" algn="tl" rotWithShape="0">
              <a:prstClr val="black">
                <a:alpha val="21000"/>
              </a:prstClr>
            </a:outerShdw>
          </a:effectLst>
        </p:grpSpPr>
        <p:sp>
          <p:nvSpPr>
            <p:cNvPr id="54" name="矩形 46"/>
            <p:cNvSpPr>
              <a:spLocks noChangeArrowheads="1"/>
            </p:cNvSpPr>
            <p:nvPr/>
          </p:nvSpPr>
          <p:spPr bwMode="auto">
            <a:xfrm>
              <a:off x="39144" y="87727"/>
              <a:ext cx="1080120" cy="504056"/>
            </a:xfrm>
            <a:prstGeom prst="round2Same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47"/>
            <p:cNvSpPr>
              <a:spLocks noChangeArrowheads="1"/>
            </p:cNvSpPr>
            <p:nvPr/>
          </p:nvSpPr>
          <p:spPr bwMode="auto">
            <a:xfrm>
              <a:off x="-75956" y="128416"/>
              <a:ext cx="1219681" cy="38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  background-repeat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矩形 60"/>
          <p:cNvSpPr>
            <a:spLocks noChangeArrowheads="1"/>
          </p:cNvSpPr>
          <p:nvPr/>
        </p:nvSpPr>
        <p:spPr bwMode="auto">
          <a:xfrm>
            <a:off x="8085677" y="1825780"/>
            <a:ext cx="2394115" cy="64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3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背景铺盖</a:t>
            </a:r>
            <a:endParaRPr lang="zh-CN" altLang="en-US" sz="30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04434" y="6519507"/>
            <a:ext cx="454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backgroud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：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red url(1.png) no-repeat center/;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25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25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25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325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825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74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8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125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625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 bldLvl="0" animBg="1"/>
      <p:bldP spid="25" grpId="0"/>
      <p:bldP spid="47" grpId="0"/>
      <p:bldP spid="46" grpId="0"/>
      <p:bldP spid="52" grpId="0"/>
      <p:bldP spid="53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代码贴图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30" y="779523"/>
            <a:ext cx="5353050" cy="4857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30" y="5791811"/>
            <a:ext cx="25527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780" y="923314"/>
            <a:ext cx="3990975" cy="4457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43039" y="5039931"/>
            <a:ext cx="1029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PS: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2488" y="542247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样式如此之多，我记不住怎办？！！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54" y="1309952"/>
            <a:ext cx="4761905" cy="42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6030" y="754685"/>
            <a:ext cx="579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师傅领进门，修行靠个人，学习方法同学你</a:t>
            </a:r>
            <a:r>
              <a:rPr lang="en-US" altLang="zh-CN" b="1" dirty="0">
                <a:solidFill>
                  <a:srgbClr val="E36C09"/>
                </a:solidFill>
                <a:latin typeface="punctuation"/>
              </a:rPr>
              <a:t>get</a:t>
            </a:r>
            <a:r>
              <a:rPr lang="zh-CN" altLang="en-US" b="1" dirty="0">
                <a:solidFill>
                  <a:srgbClr val="E36C09"/>
                </a:solidFill>
                <a:latin typeface="punctuation"/>
              </a:rPr>
              <a:t>到了吗？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练习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3" name="图片 2" descr="前端页面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81990"/>
            <a:ext cx="10058400" cy="5317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1955" y="0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093699" y="2626932"/>
            <a:ext cx="3427258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谢谢</a:t>
            </a:r>
            <a:endParaRPr lang="en-US" altLang="zh-CN" sz="28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zh-CN" altLang="en-US" sz="66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4394" y="0"/>
            <a:ext cx="6472978" cy="6505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4677" y="2482897"/>
            <a:ext cx="4238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	CSS</a:t>
            </a:r>
            <a:r>
              <a:rPr lang="zh-CN" altLang="en-US" sz="4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入门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11369" y="3959604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讲师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5257" y="3836493"/>
            <a:ext cx="149214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feifei</a:t>
            </a:r>
            <a:endParaRPr lang="en-US" altLang="zh-CN" sz="4400" b="1" dirty="0">
              <a:solidFill>
                <a:schemeClr val="accent5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9946" y="106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08123" y="122045"/>
            <a:ext cx="102857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免责声明：如果本课程内有任何内容侵害了您的权益，请您及时联系我们                             潭州教育全球教学服务中心热线：</a:t>
            </a:r>
            <a:r>
              <a:rPr lang="en-US" altLang="zh-CN" sz="1200" dirty="0"/>
              <a:t>4001567315 </a:t>
            </a:r>
            <a:endParaRPr lang="en-US" altLang="zh-CN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559" y="1388224"/>
            <a:ext cx="3982290" cy="4002065"/>
          </a:xfrm>
          <a:prstGeom prst="rect">
            <a:avLst/>
          </a:prstGeom>
        </p:spPr>
      </p:pic>
      <p:sp>
        <p:nvSpPr>
          <p:cNvPr id="20" name="MH_Number_1"/>
          <p:cNvSpPr/>
          <p:nvPr>
            <p:custDataLst>
              <p:tags r:id="rId2"/>
            </p:custDataLst>
          </p:nvPr>
        </p:nvSpPr>
        <p:spPr>
          <a:xfrm>
            <a:off x="7303160" y="2079245"/>
            <a:ext cx="359981" cy="359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3"/>
            </p:custDataLst>
          </p:nvPr>
        </p:nvSpPr>
        <p:spPr>
          <a:xfrm>
            <a:off x="7971601" y="1997321"/>
            <a:ext cx="3150286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CSS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基本使用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4"/>
            </p:custDataLst>
          </p:nvPr>
        </p:nvSpPr>
        <p:spPr>
          <a:xfrm>
            <a:off x="7303160" y="2903675"/>
            <a:ext cx="359981" cy="35998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5"/>
            </p:custDataLst>
          </p:nvPr>
        </p:nvSpPr>
        <p:spPr>
          <a:xfrm>
            <a:off x="7971601" y="2872288"/>
            <a:ext cx="2338647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CSS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选择器</a:t>
            </a:r>
            <a:endParaRPr lang="en-US" altLang="zh-CN" sz="3200" dirty="0">
              <a:solidFill>
                <a:schemeClr val="accent2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7303160" y="3728105"/>
            <a:ext cx="359981" cy="359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7303160" y="4552535"/>
            <a:ext cx="359981" cy="35998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8"/>
            </p:custDataLst>
          </p:nvPr>
        </p:nvSpPr>
        <p:spPr>
          <a:xfrm>
            <a:off x="7971600" y="3671448"/>
            <a:ext cx="2626304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CSS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字体</a:t>
            </a:r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文本</a:t>
            </a:r>
            <a:endParaRPr lang="en-US" altLang="zh-CN" sz="3200" dirty="0">
              <a:solidFill>
                <a:schemeClr val="accent2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9"/>
            </p:custDataLst>
          </p:nvPr>
        </p:nvSpPr>
        <p:spPr>
          <a:xfrm>
            <a:off x="3509429" y="2243543"/>
            <a:ext cx="677108" cy="237091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知识点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2086477" y="3184971"/>
            <a:ext cx="2040540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11"/>
            </p:custDataLst>
          </p:nvPr>
        </p:nvSpPr>
        <p:spPr>
          <a:xfrm>
            <a:off x="7971601" y="4566034"/>
            <a:ext cx="2338647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CSS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背景</a:t>
            </a:r>
            <a:endParaRPr lang="en-US" altLang="zh-CN" sz="3200" dirty="0">
              <a:solidFill>
                <a:schemeClr val="accent2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6" grpId="0" animBg="1"/>
      <p:bldP spid="27" grpId="0"/>
      <p:bldP spid="18" grpId="0"/>
      <p:bldP spid="19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9511" y="-82193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203758" y="2085738"/>
            <a:ext cx="342725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第一部分</a:t>
            </a: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基本使用</a:t>
            </a:r>
            <a:endParaRPr lang="en-US" altLang="zh-CN" sz="6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知识点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Freeform 16"/>
          <p:cNvSpPr/>
          <p:nvPr/>
        </p:nvSpPr>
        <p:spPr bwMode="auto">
          <a:xfrm rot="11258092">
            <a:off x="9777540" y="2342288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2" name="Freeform 16"/>
          <p:cNvSpPr/>
          <p:nvPr/>
        </p:nvSpPr>
        <p:spPr bwMode="auto">
          <a:xfrm rot="11258092">
            <a:off x="6193400" y="4822914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Freeform 6"/>
          <p:cNvSpPr/>
          <p:nvPr/>
        </p:nvSpPr>
        <p:spPr bwMode="auto">
          <a:xfrm>
            <a:off x="6281593" y="2818882"/>
            <a:ext cx="5902655" cy="4031950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Freeform 16"/>
          <p:cNvSpPr/>
          <p:nvPr/>
        </p:nvSpPr>
        <p:spPr bwMode="auto">
          <a:xfrm rot="458092">
            <a:off x="8619215" y="4255576"/>
            <a:ext cx="1971287" cy="1748800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6144423" y="1449249"/>
            <a:ext cx="469842" cy="410582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8" name="Freeform 11"/>
          <p:cNvSpPr/>
          <p:nvPr/>
        </p:nvSpPr>
        <p:spPr bwMode="auto">
          <a:xfrm>
            <a:off x="4026233" y="2938037"/>
            <a:ext cx="548149" cy="518519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1931278" y="4483291"/>
            <a:ext cx="495239" cy="495239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05" tIns="60953" rIns="121905" bIns="60953" numCol="1" anchor="t" anchorCtr="0" compatLnSpc="1"/>
          <a:lstStyle/>
          <a:p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6823500" y="1520507"/>
            <a:ext cx="3009817" cy="5530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altLang="zh-CN" sz="2655" dirty="0">
                <a:solidFill>
                  <a:srgbClr val="262626"/>
                </a:solidFill>
                <a:cs typeface="+mn-ea"/>
                <a:sym typeface="+mn-lt"/>
              </a:rPr>
              <a:t>CSS </a:t>
            </a: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是什么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4721255" y="3153410"/>
            <a:ext cx="3104487" cy="5508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altLang="zh-CN" sz="2655" dirty="0">
                <a:solidFill>
                  <a:srgbClr val="262626"/>
                </a:solidFill>
                <a:cs typeface="+mn-ea"/>
                <a:sym typeface="+mn-lt"/>
              </a:rPr>
              <a:t>CSS </a:t>
            </a: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怎么学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2194697" y="5247218"/>
            <a:ext cx="2681301" cy="1202326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CSS 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有三种写法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342900" lvl="0" indent="-342900" algn="ctr">
              <a:lnSpc>
                <a:spcPct val="130000"/>
              </a:lnSpc>
              <a:buAutoNum type="arabicPeriod"/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直接写在标签内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342900" lvl="0" indent="-342900" algn="ctr">
              <a:lnSpc>
                <a:spcPct val="130000"/>
              </a:lnSpc>
              <a:buAutoNum type="arabicPeriod"/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写在 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style 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标签内</a:t>
            </a:r>
            <a:endParaRPr lang="en-US" altLang="zh-CN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342900" lvl="0" indent="-342900" algn="ctr">
              <a:lnSpc>
                <a:spcPct val="130000"/>
              </a:lnSpc>
              <a:buAutoNum type="arabicPeriod"/>
              <a:defRPr/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使用外部 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.css 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文件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2529096" y="4615714"/>
            <a:ext cx="3247826" cy="55084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altLang="zh-CN" sz="2655" dirty="0">
                <a:solidFill>
                  <a:srgbClr val="262626"/>
                </a:solidFill>
                <a:cs typeface="+mn-ea"/>
                <a:sym typeface="+mn-lt"/>
              </a:rPr>
              <a:t>CSS </a:t>
            </a:r>
            <a:r>
              <a:rPr lang="zh-CN" altLang="en-US" sz="2655" dirty="0">
                <a:solidFill>
                  <a:srgbClr val="262626"/>
                </a:solidFill>
                <a:cs typeface="+mn-ea"/>
                <a:sym typeface="+mn-lt"/>
              </a:rPr>
              <a:t>写在哪里</a:t>
            </a:r>
            <a:endParaRPr lang="en-GB" altLang="zh-CN" sz="1325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10356142" y="2586287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Box 170"/>
          <p:cNvSpPr txBox="1"/>
          <p:nvPr/>
        </p:nvSpPr>
        <p:spPr>
          <a:xfrm>
            <a:off x="9245316" y="4555210"/>
            <a:ext cx="814082" cy="675881"/>
          </a:xfrm>
          <a:prstGeom prst="rect">
            <a:avLst/>
          </a:prstGeom>
          <a:solidFill>
            <a:schemeClr val="bg1"/>
          </a:solidFill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  <a:endParaRPr lang="zh-CN" altLang="en-US" sz="379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5" name="TextBox 170"/>
          <p:cNvSpPr txBox="1"/>
          <p:nvPr/>
        </p:nvSpPr>
        <p:spPr>
          <a:xfrm>
            <a:off x="6779822" y="5139410"/>
            <a:ext cx="814082" cy="6758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379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79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1088" y="2219087"/>
            <a:ext cx="3283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CSS </a:t>
            </a:r>
            <a:r>
              <a:rPr lang="zh-CN" altLang="en-US" dirty="0"/>
              <a:t>全称</a:t>
            </a:r>
            <a:r>
              <a:rPr lang="en-US" altLang="zh-CN" dirty="0"/>
              <a:t> Cascading Style Sheets</a:t>
            </a:r>
            <a:endParaRPr lang="en-US" altLang="zh-CN" dirty="0"/>
          </a:p>
          <a:p>
            <a:r>
              <a:rPr lang="zh-CN" altLang="en-US" dirty="0"/>
              <a:t>翻译过来就是层叠样式表</a:t>
            </a:r>
            <a:endParaRPr lang="en-US" altLang="zh-CN" dirty="0"/>
          </a:p>
          <a:p>
            <a:r>
              <a:rPr lang="zh-CN" altLang="en-US" dirty="0"/>
              <a:t>如果说</a:t>
            </a:r>
            <a:r>
              <a:rPr lang="en-US" altLang="zh-CN" dirty="0"/>
              <a:t>HTML</a:t>
            </a:r>
            <a:r>
              <a:rPr lang="zh-CN" altLang="en-US" dirty="0"/>
              <a:t>是网页的结构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CSS</a:t>
            </a:r>
            <a:r>
              <a:rPr lang="zh-CN" altLang="en-US" dirty="0"/>
              <a:t>就是网页化妆师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3268" y="3763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多敲多练多思考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4" grpId="0"/>
      <p:bldP spid="45" grpId="0"/>
      <p:bldP spid="46" grpId="0"/>
      <p:bldP spid="47" grpId="0"/>
      <p:bldP spid="48" grpId="0"/>
      <p:bldP spid="54" grpId="0" bldLvl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033462"/>
            <a:ext cx="5505450" cy="4791075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什么是</a:t>
            </a:r>
            <a:r>
              <a:rPr lang="en-US" altLang="zh-CN" sz="2655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css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/>
          <p:nvPr/>
        </p:nvSpPr>
        <p:spPr>
          <a:xfrm>
            <a:off x="860631" y="208980"/>
            <a:ext cx="3597001" cy="339700"/>
          </a:xfrm>
          <a:prstGeom prst="rect">
            <a:avLst/>
          </a:prstGeom>
        </p:spPr>
        <p:txBody>
          <a:bodyPr vert="horz" lIns="65016" tIns="32508" rIns="65016" bIns="325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知识点一代码贴图</a:t>
            </a:r>
            <a:endParaRPr lang="zh-CN" altLang="en-US" sz="2655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30" y="747894"/>
            <a:ext cx="9445195" cy="54717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84049" y="548680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PS:</a:t>
            </a:r>
            <a:endParaRPr lang="en-US" altLang="zh-CN" sz="3200" b="1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8281" y="1133455"/>
            <a:ext cx="180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思考及注意：</a:t>
            </a:r>
            <a:r>
              <a:rPr lang="en-US" altLang="zh-CN" dirty="0"/>
              <a:t>css</a:t>
            </a:r>
            <a:r>
              <a:rPr lang="zh-CN" altLang="en-US" dirty="0"/>
              <a:t>样式的优先级问题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14:flythrough dir="ou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1955" y="0"/>
            <a:ext cx="6472978" cy="6505122"/>
          </a:xfrm>
          <a:prstGeom prst="rect">
            <a:avLst/>
          </a:prstGeom>
        </p:spPr>
      </p:pic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4203758" y="2257860"/>
            <a:ext cx="342725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第二部分</a:t>
            </a:r>
            <a:endParaRPr lang="en-US" altLang="zh-CN" sz="4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6000" cap="all" dirty="0">
                <a:solidFill>
                  <a:srgbClr val="26A69A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  <a:cs typeface="Arial" panose="020B0604020202020204" pitchFamily="34" charset="0"/>
              </a:rPr>
              <a:t>选择器</a:t>
            </a:r>
            <a:endParaRPr lang="zh-CN" altLang="en-US" sz="6000" cap="all" dirty="0">
              <a:solidFill>
                <a:srgbClr val="26A69A"/>
              </a:solidFill>
              <a:latin typeface="方正尚酷简体" panose="03000509000000000000" pitchFamily="65" charset="-122"/>
              <a:ea typeface="方正尚酷简体" panose="03000509000000000000" pitchFamily="65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" y="6289249"/>
            <a:ext cx="1979720" cy="65116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tags/tag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1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14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15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16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17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18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19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21.xml><?xml version="1.0" encoding="utf-8"?>
<p:tagLst xmlns:p="http://schemas.openxmlformats.org/presentationml/2006/main">
  <p:tag name="MH" val="20151104112100"/>
  <p:tag name="MH_LIBRARY" val="GRAPHIC"/>
  <p:tag name="MH_TYPE" val="Text"/>
  <p:tag name="MH_ORDER" val="1"/>
</p:tagLst>
</file>

<file path=ppt/tags/tag2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2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24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1022194333"/>
  <p:tag name="MH_LIBRARY" val="GRAPHIC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1290</Words>
  <Application>WPS 演示</Application>
  <PresentationFormat>宽屏</PresentationFormat>
  <Paragraphs>278</Paragraphs>
  <Slides>26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Tw Cen MT</vt:lpstr>
      <vt:lpstr>Wingdings 3</vt:lpstr>
      <vt:lpstr>微软雅黑</vt:lpstr>
      <vt:lpstr>Consolas</vt:lpstr>
      <vt:lpstr>Agency FB</vt:lpstr>
      <vt:lpstr>Times New Roman</vt:lpstr>
      <vt:lpstr>Calibri</vt:lpstr>
      <vt:lpstr>方正尚酷简体</vt:lpstr>
      <vt:lpstr>华文仿宋</vt:lpstr>
      <vt:lpstr>Arial Unicode MS</vt:lpstr>
      <vt:lpstr>Tw Cen MT Condensed</vt:lpstr>
      <vt:lpstr>等线</vt:lpstr>
      <vt:lpstr>punctuation</vt:lpstr>
      <vt:lpstr>Segoe Print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4.pptx</dc:title>
  <dc:creator/>
  <cp:lastModifiedBy>JiaNeng</cp:lastModifiedBy>
  <cp:revision>9</cp:revision>
  <dcterms:created xsi:type="dcterms:W3CDTF">2017-04-11T03:57:00Z</dcterms:created>
  <dcterms:modified xsi:type="dcterms:W3CDTF">2019-08-12T09:02:35Z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