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98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396" r:id="rId5"/>
    <p:sldId id="399" r:id="rId6"/>
    <p:sldId id="397" r:id="rId7"/>
    <p:sldId id="556" r:id="rId8"/>
    <p:sldId id="530" r:id="rId9"/>
    <p:sldId id="531" r:id="rId10"/>
    <p:sldId id="421" r:id="rId11"/>
    <p:sldId id="532" r:id="rId12"/>
    <p:sldId id="533" r:id="rId13"/>
    <p:sldId id="534" r:id="rId14"/>
    <p:sldId id="535" r:id="rId15"/>
    <p:sldId id="451" r:id="rId16"/>
    <p:sldId id="536" r:id="rId17"/>
    <p:sldId id="310" r:id="rId18"/>
    <p:sldId id="537" r:id="rId19"/>
    <p:sldId id="538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 autoAdjust="0"/>
    <p:restoredTop sz="94301" autoAdjust="0"/>
  </p:normalViewPr>
  <p:slideViewPr>
    <p:cSldViewPr>
      <p:cViewPr varScale="1">
        <p:scale>
          <a:sx n="70" d="100"/>
          <a:sy n="70" d="100"/>
        </p:scale>
        <p:origin x="73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3.xml"/><Relationship Id="rId7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2-27T13:13:5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14163 0,'0'25'250,"0"0"-250,74 0 31,-49 0-31,0-25 31,24 0-15,-24 24-16,0-24 31,0 25-15,-1-25-1,26 25 32,-25-25-31,0 0-16,24 0 15,-24 25 1,25 0 0,-25-25-1,-1 0 1,1 0-16,0 0 31,0 0-15,0 0-16,24 0 15,-24 0 1,49 0 0,-49 0-16,25 0 15,-1 0-15,-24 0 16,0 25-16,25-25 16,-26 0 15,26 24-31,0-24 15,-26 0 1,26 0-16,0 0 16,-26 0-16,76 0 31,-1 0-31,50 25 31,-124-25-31,24 0 16,-24 0-16,25 0 0,-1 25 15,-24-25 1,0 0-16,24 0 0,-24 0 31,50 0-31,49 0 16,24 50 0,-24-26-1,-24 1 1,-26-25-1,-49 0-15,0 0 16,0 0 0,-1 0 15,1 0-31,0 0 16,0 0-16,24 0 0,-24 0 15,74 0 1,-74 0-16,0 0 15,25 0-15,-1 0 16,1 0 0,24 0-1,-49 0-15,99 0 16,-99 0 0,0 0-16,-1 0 0,26 0 15,25 0 1,-51 0-16,26 0 15,49 0-15,-49 0 16,24 0 0,-24-25-16,-1 1 15,1 24-15,0-25 16,-1 25-16,1 0 16,-1 0-1,1 0 1,49-50-16,-24 25 31,24 25-15,-50 0-1,1 0-15,0 0 16,-25 0 0,24 0-16,-24 0 0,0 0 31,24 0-31,-24 0 15,0 0-15,25 0 16,-26 0 0,1 0-16,0 0 0,25 0 31,-26 0-31,1 0 31,0 0-15,0 0-16,0 0 0,49 0 31,-49 0-31,0 0 16,24 0-16,-24 0 15,25 0-15,-26 0 0,26 0 16,49 0 0,-74 0-1,25 0 1,-25 0-16,24 0 0,50 0 15,-24 0 1,-50 0 0,-1 0-16,51 0 31,-50 0-31,-1 0 16,1 0-1,0 0-15,0 0 16,0 0-16,24 0 0,1 0 15,-1 0 1,51 0 0,-76 0-1,1 0 1,0-24 0,0 24-1,24-25-15,-24 0 16,0 25-1,25-25-15,-50 0 32,49 0 30,-49 1-46,25 24-1,-25-50 1,0 25 0,50-24-1,-50 24 17,0-25-17,0 25 1,0 1-1,0-1 17,0 0-32,0 0 31,0 0-15,0 1-1,0-1 1,0 0-16,0 0 31,0 0-15,0 1-16,0-1 62,-25 0 1,25 0-48,-25 25 1,0 0 0,-49 0-1,-25 0 1,-50-25-1,99 1-15,1 24 16,-26-25-16,50 25 0,1-25 16,-26 25-1,25 0-15,0 0 32,1-25-32,-26 25 31,0 0-16,1 0-15,24 0 32,0 0-32,0 0 0,1 0 31,-26 0-15,25 0 15,-24 0-16,24 0 1,-25 0 0,25 0-1,-24 0-15,24 0 32,-50 0-32,1 0 31,49 0-31,0 0 0,-74 0 15,74 0-15,-24 0 32,-1 0-32,25 0 0,-24 0 31,-1 0-15,25 0-16,1 0 15,-1 0-15,0 0 16,0 0-1,0 0 1,1 0-16,-1 0 16,0 0-16,0 0 15,-24 0-15,24 0 16,-25 0 0,25 0-16,0 0 0,1 0 31,-1 0-31,0 0 0,0 0 15,0 0-15,-24 0 32,24 0-32,0 0 0,-24 0 31,-1 0-31,0 0 31,1 0-31,-1 0 16,1 0-1,24 0 1,-25 0-16,25 0 16,1 0-1,-1 0-15,-25 0 16,25 0 0,-49 0-16,0 0 31,49 0-31,-25 0 0,-49 0 15,49 0 1,25 0 0,1 0-16,-26 0 31,25 0-31,-24 0 16,-1 25-1,0-25 1,1 0-1,-1 0 1,1 0-16,24 0 16,-25 25-1,25-25-15,-74 0 16,74 25 0,1-25-16,-1 0 31,-50 24-31,26-24 15,24 0-15,-25 0 32,26 0-32,-1 0 0,0 0 31,0 0-31,-25 0 31,26 0-15,-26 0-1,25 0-15,-24 0 16,24 0 0,-25 0-1,-49 25 1,74-25 0,0 0-16,-74 0 31,74 0-31,-24 0 0,-1 0 15,25 0-15,-24 0 16,-1 0 0,25 0-1,-24 0-15,-1 0 16,25 0 0,-24 0-1,24 0 1,0 0-16,0 0 15,0 0-15,1 0 16,-1 0 0,0 0-1,0 0 17,0 0-1,1 0-31,-1 0 15,-25 0-15,25 0 0,-49 0 32,49 0-32,0 0 15,-24 0 1,-1 0-16,25 0 16,-49 0-1,-25 0 1,49 0-16,25 0 15,1 0-15,-1 0 16,0 0-16,0 0 16,-24 0-1,-1 0 1,25 0 0,-24 0-16,24 0 31,-50-25-31,50 25 15,-24 0 1,24 0 0,0 0 93,0 0-31,1 0-62,-1 0-1,25 25 1,-25-25 0,0 25 15,25 0-31,-25-25 16,1 49-1,24-24 1,-25-25-1,25 25 17,-25 0-17,25 0 17,-25-1-32,25 1 46,0 0-30,0 0 31,0 0 0,0-1 0,0 1 46,0 0-93,0 0 79,0 0-17,0-1-31,0 1 16,0 0 16,0 0-32,25 0-31,0-25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8-12-10T03:30:56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8533 0,'-25'0'62,"-24"0"-30,49-25-32,-25 0 15,0 25-15,-24 0 31,-51-49-15,76 49 0,24-25-16,-75 0 31,-24 0-31,74 0 16,0 25-16,-99-24 31,75-26-31,-51 50 31,51 0-31,-75-25 16,99 25-1,-25 0-15,-74 0 16,50 0 0,0 0-16,-50 0 15,0 0 1,-1 0-1,76 0-15,-1 0 16,-74 0 0,25 0 15,25 0-31,24 0 0,0 0 16,1 0-16,24 0 0,-49 0 31,24 0-31,0 0 15,1 0-15,-1 0 16,-74 0 0,99 0-16,-24 0 15,-51 0 1,26 0 0,24 0-1,1 0 1,-1 0-1,25 0-15,1 0 16,-1 0 0,0 0-16,0 0 0,-24 0 31,49 25-31,-50-25 16,0 0-16,-24 50 15,49-50 1,0 24-16,-24-24 31,-1 0-15,25 25-1,1-25-15,-1 25 0,0-25 32,25 25-32,-50-25 15,50 25 1,-24-1-1,-26 26 17,25 0-32,0-26 31,0 26-31,-24 0 16,24 24 15,0-49-31,25 0 31,0 24-31,0-24 16,0 0-1,0 0-15,0-1 16,0 1 0,0 0-16,0 0 15,0 0-15,0 0 16,0-1 15,0 1-15,0 0 15,25-25-15,-25 25-16,74 0 31,-74-1-31,25-24 15,0 0 1,0 25 0,0-25-1,0 0-15,24 0 32,-24 0-17,0 25 1,0 0-1,-1-25 17,1 0-32,0 0 31,25 25-31,-50-1 16,49 1 15,-24-25 0,0 0 0,0 0 1,-1 0-32,26 0 15,-25 25 1,0-25-16,24 0 15,-24 0 1,25 0 0,-1 0-16,50 0 31,-49 0-15,-25 0-16,74 0 31,-25 0-31,26 0 31,-51 0-15,-24 0-1,25 0-15,-25 0 16,-1 0 0,1 0-16,0 0 15,0 0-15,0 0 0,-1 0 31,26 0-31,24 0 32,26-25-32,-26 25 31,-24 0-31,24 0 16,75 0 15,-124 0-31,24 0 0,1 0 31,-25 0-31,0 0 16,49 0-1,-49 0-15,24 0 16,-24 0 0,25 0-16,24 0 15,-49 0 1,74 0-1,-49 0 1,-25 0 0,24-25-16,-24 25 31,0 0-31,0 0 16,-1 0-16,26-24 31,-25 24-16,0 0-15,-1 0 16,26 0 0,-25-25-1,0 25 1,-1 0 0,1 0-16,25-25 15,0 25 1,-26-50-1,1 50-15,0 0 32,0 0-32,0-24 31,-1 24-15,26-25-1,-25 0 1,0 0-1,24 25 32,-49-25-31,25 1 0,0 24-16,-25-25 15,25 25 1,-1-25-1,1-25 17,-25 25-17,25 25 1,0-24 15,-25-1-15,25 0-16,-25 0 31,0-24 0,0 24 1,0-25 14,0 25-14,0 1 77,0-1-109,0 0 31,0 0 110,0 0-125</inkml:trace>
  <inkml:trace contextRef="#ctx0" brushRef="#br0" timeOffset="5170.1304">8111 14585 0,'-49'25'204,"-1"0"-204,50 24 15,-25-24 1,1 25-1,-1-50-15,0 25 32,25 24-32,0 1 31,-25-25 0,25 24-31,-25-49 0,25 25 16,0 0 15,0 0-31,0-1 16,0 1-1,-24 0 1,24 0 0,0 24 15,0-24-31,0 0 15,-25 25 1,25-1 0,0 26-1,-25-26 1,25-24 15,0 0-31,0 0 0,0 24 16,0 1-1,0 24 1,0-49 0,0 0-1,0 49 17,0-49-32,0 25 15,0 24 1,0-49 15,0 25-15,0 24 15,0-49-31,0 0 16,0-1-1,25 1 32,-25 0-47,0 0 16,25-25 140,24 25-125,1-25-31,-25 0 16,49 49-1,-24-49 1,-26 0 0,1 0-1,0 0 1,0 0 0,0 0-16,0 0 15,-1 0 1,1 0 31,0 0-16,0 0 31,0 0-46,-1 0 15,1 0 16,0 0-16,-25-25-15,25 25 0,0-24 15,-1-26 16,1 50-47,-25-25 15,25 25 1,-25-25 0,25-24 15,0-1-15,-1 1-1,1 49 16,0-25-31,0-25 32,-25 25-32,25 1 0,-25-1 15,0 0 1,24 0-16,-24 0 16,25 1-1,-25-1-15,25-25 16,-25 25 15,0-24-31,0 24 16,0 0-1,0 0-15,50 1 16,-50-26 0,0 25-1,0-24-15,24-1 31,1 0-31,-25 1 32,0-1-17,0 25 1,0-49 0,0 49-1,0-25 1,0 26-1,0-1 1,0 0 47,0 0-63,0 0 46,-25 1 1,25-1-31,-24 25-16,24-25 31,-25 25-31,0-25 16,25 0-1,-25 1 1,0-1 15,1 0 1,-1 0-32,0 0 46,0 25 64,0-24-110,1 24 125,-26-25-110,25 25 17,0 0-32,1 0 31,-1 0-31,0 0 16,0 0-1,0 0 1,-24 0-1,24 0 1,0 0 15,0 0-15,-24 0 15,24 0 0,-25 0 16,25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  <a:pPr>
                <a:defRPr/>
              </a:pPr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http://10.77.16.249/djsim</a:t>
            </a:r>
          </a:p>
        </p:txBody>
      </p:sp>
    </p:spTree>
    <p:extLst>
      <p:ext uri="{BB962C8B-B14F-4D97-AF65-F5344CB8AC3E}">
        <p14:creationId xmlns:p14="http://schemas.microsoft.com/office/powerpoint/2010/main" val="13284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2" charset="-122"/>
          <a:ea typeface="黑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wiki/%E7%A1%AC%E4%BB%B6" TargetMode="External"/><Relationship Id="rId2" Type="http://schemas.openxmlformats.org/officeDocument/2006/relationships/hyperlink" Target="http://www.baike.com/wiki/%E8%AE%A1%E7%AE%97%E6%9C%BA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baike.com/wiki/%E8%BD%AF%E4%BB%B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章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  <a:effectLst/>
              </a:rPr>
              <a:t>Python</a:t>
            </a:r>
            <a:r>
              <a:rPr lang="zh-CN" altLang="zh-CN" dirty="0">
                <a:solidFill>
                  <a:schemeClr val="tx1"/>
                </a:solidFill>
                <a:effectLst/>
              </a:rPr>
              <a:t>语言概述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CS, ZJU</a:t>
            </a:r>
          </a:p>
          <a:p>
            <a:pPr eaLnBrk="1" hangingPunct="1">
              <a:defRPr/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" name="Objec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64679"/>
              </p:ext>
            </p:extLst>
          </p:nvPr>
        </p:nvGraphicFramePr>
        <p:xfrm>
          <a:off x="764380" y="1417638"/>
          <a:ext cx="7912075" cy="500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r:id="rId3" imgW="6853238" imgH="4044950" progId="SmartDraw.2">
                  <p:embed/>
                </p:oleObj>
              </mc:Choice>
              <mc:Fallback>
                <p:oleObj r:id="rId3" imgW="6853238" imgH="4044950" progId="SmartDraw.2">
                  <p:embed/>
                  <p:pic>
                    <p:nvPicPr>
                      <p:cNvPr id="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0" y="1417638"/>
                        <a:ext cx="7912075" cy="500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8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存储单位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236"/>
            <a:ext cx="7696200" cy="4279891"/>
          </a:xfrm>
        </p:spPr>
      </p:pic>
    </p:spTree>
    <p:extLst>
      <p:ext uri="{BB962C8B-B14F-4D97-AF65-F5344CB8AC3E}">
        <p14:creationId xmlns:p14="http://schemas.microsoft.com/office/powerpoint/2010/main" val="38906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操作系统（Operating</a:t>
            </a:r>
            <a:r>
              <a:rPr lang="en-US" altLang="zh-CN" dirty="0"/>
              <a:t> </a:t>
            </a:r>
            <a:r>
              <a:rPr lang="en-US" altLang="zh-CN" dirty="0" err="1"/>
              <a:t>System，简称OS）是管理和控制</a:t>
            </a:r>
            <a:r>
              <a:rPr lang="en-US" altLang="zh-CN" dirty="0" err="1">
                <a:hlinkClick r:id="rId2"/>
              </a:rPr>
              <a:t>计算机</a:t>
            </a:r>
            <a:r>
              <a:rPr lang="en-US" altLang="zh-CN" dirty="0" err="1">
                <a:hlinkClick r:id="rId3"/>
              </a:rPr>
              <a:t>硬件</a:t>
            </a:r>
            <a:r>
              <a:rPr lang="en-US" altLang="zh-CN" dirty="0" err="1"/>
              <a:t>与</a:t>
            </a:r>
            <a:r>
              <a:rPr lang="en-US" altLang="zh-CN" dirty="0" err="1">
                <a:hlinkClick r:id="rId4"/>
              </a:rPr>
              <a:t>软件</a:t>
            </a:r>
            <a:r>
              <a:rPr lang="en-US" altLang="zh-CN" dirty="0" err="1"/>
              <a:t>资源的计算机程序，是直接运行在“裸机”</a:t>
            </a:r>
            <a:r>
              <a:rPr lang="en-US" altLang="zh-CN" dirty="0" err="1" smtClean="0"/>
              <a:t>上的最基本的系统软件</a:t>
            </a:r>
            <a:endParaRPr lang="en-US" altLang="zh-CN" dirty="0" smtClean="0"/>
          </a:p>
          <a:p>
            <a:r>
              <a:rPr lang="en-US" altLang="zh-CN" dirty="0" smtClean="0"/>
              <a:t>Unix/Linux</a:t>
            </a:r>
          </a:p>
          <a:p>
            <a:r>
              <a:rPr lang="en-US" altLang="zh-CN" dirty="0" smtClean="0"/>
              <a:t>Windows</a:t>
            </a:r>
          </a:p>
          <a:p>
            <a:r>
              <a:rPr lang="en-US" altLang="zh-CN" dirty="0"/>
              <a:t>Mac OS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C/C++ 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Java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Python 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/>
              <a:t>Python语言简介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6048673" cy="48662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zh-CN" dirty="0"/>
              <a:t>是一种面向对象的解释型计算机程序设计语言，由荷兰人</a:t>
            </a:r>
            <a:r>
              <a:rPr lang="en-US" altLang="zh-CN" dirty="0"/>
              <a:t>Guido van Rossum</a:t>
            </a:r>
            <a:r>
              <a:rPr lang="zh-CN" altLang="zh-CN" dirty="0"/>
              <a:t>于</a:t>
            </a:r>
            <a:r>
              <a:rPr lang="en-US" altLang="zh-CN" dirty="0"/>
              <a:t>1989</a:t>
            </a:r>
            <a:r>
              <a:rPr lang="zh-CN" altLang="zh-CN" dirty="0"/>
              <a:t>年发明，第一个公开发行版发行于</a:t>
            </a:r>
            <a:r>
              <a:rPr lang="en-US" altLang="zh-CN" dirty="0"/>
              <a:t>1991</a:t>
            </a:r>
            <a:r>
              <a:rPr lang="zh-CN" altLang="zh-CN" dirty="0"/>
              <a:t>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zh-CN" dirty="0"/>
              <a:t>的设计哲学是</a:t>
            </a:r>
            <a:r>
              <a:rPr lang="en-US" altLang="zh-CN" dirty="0"/>
              <a:t>“</a:t>
            </a:r>
            <a:r>
              <a:rPr lang="zh-CN" altLang="zh-CN" dirty="0"/>
              <a:t>优雅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明确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简单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Python</a:t>
            </a:r>
            <a:r>
              <a:rPr lang="zh-CN" altLang="zh-CN" dirty="0"/>
              <a:t>是自由软件</a:t>
            </a:r>
            <a:r>
              <a:rPr lang="zh-CN" altLang="zh-CN" dirty="0" smtClean="0"/>
              <a:t>之一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免费</a:t>
            </a:r>
            <a:r>
              <a:rPr lang="zh-CN" altLang="zh-CN" dirty="0"/>
              <a:t>、开</a:t>
            </a:r>
            <a:r>
              <a:rPr lang="zh-CN" altLang="zh-CN" dirty="0" smtClean="0"/>
              <a:t>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zh-CN" dirty="0"/>
              <a:t>已经被移植到许多平台上。这些平台</a:t>
            </a:r>
            <a:r>
              <a:rPr lang="zh-CN" altLang="zh-CN" dirty="0" smtClean="0"/>
              <a:t>包括</a:t>
            </a:r>
            <a:r>
              <a:rPr lang="en-US" altLang="zh-CN" dirty="0" smtClean="0"/>
              <a:t>Unix/Linux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 smtClean="0"/>
              <a:t>Mac OS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1555816"/>
            <a:ext cx="2759224" cy="31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集</a:t>
            </a:r>
            <a:r>
              <a:rPr lang="zh-CN" altLang="zh-CN" dirty="0" smtClean="0"/>
              <a:t>成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IDLE：Python</a:t>
            </a:r>
            <a:r>
              <a:rPr lang="zh-CN" altLang="en-US" dirty="0" smtClean="0"/>
              <a:t>安装包</a:t>
            </a:r>
            <a:r>
              <a:rPr lang="en-US" altLang="zh-CN" dirty="0" err="1" smtClean="0"/>
              <a:t>内置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r>
              <a:rPr lang="en-US" altLang="zh-CN" dirty="0" err="1" smtClean="0"/>
              <a:t>PyCharm</a:t>
            </a:r>
            <a:r>
              <a:rPr lang="en-US" altLang="zh-CN" dirty="0" smtClean="0"/>
              <a:t> </a:t>
            </a:r>
            <a:r>
              <a:rPr lang="zh-CN" altLang="zh-CN" dirty="0"/>
              <a:t>：由著名的</a:t>
            </a:r>
            <a:r>
              <a:rPr lang="en-US" altLang="zh-CN" dirty="0" err="1"/>
              <a:t>JetBrains</a:t>
            </a:r>
            <a:r>
              <a:rPr lang="zh-CN" altLang="zh-CN" dirty="0"/>
              <a:t>公司开发，带有一整套可以帮助用户在使用</a:t>
            </a:r>
            <a:r>
              <a:rPr lang="en-US" altLang="zh-CN" dirty="0"/>
              <a:t>Python</a:t>
            </a:r>
            <a:r>
              <a:rPr lang="zh-CN" altLang="zh-CN" dirty="0"/>
              <a:t>语言开发时</a:t>
            </a:r>
            <a:r>
              <a:rPr lang="zh-CN" altLang="zh-CN" dirty="0" smtClean="0"/>
              <a:t>提高其</a:t>
            </a:r>
            <a:r>
              <a:rPr lang="zh-CN" altLang="zh-CN" dirty="0"/>
              <a:t>效率</a:t>
            </a:r>
            <a:r>
              <a:rPr lang="zh-CN" altLang="zh-CN" dirty="0" smtClean="0"/>
              <a:t>的工具</a:t>
            </a:r>
            <a:r>
              <a:rPr lang="zh-CN" altLang="en-US" dirty="0" smtClean="0"/>
              <a:t>。</a:t>
            </a:r>
            <a:r>
              <a:rPr lang="zh-CN" altLang="zh-CN" dirty="0" smtClean="0"/>
              <a:t> </a:t>
            </a:r>
            <a:endParaRPr lang="zh-CN" altLang="zh-CN" dirty="0"/>
          </a:p>
          <a:p>
            <a:r>
              <a:rPr lang="en-US" altLang="zh-CN" dirty="0" err="1"/>
              <a:t>Spyder</a:t>
            </a:r>
            <a:r>
              <a:rPr lang="zh-CN" altLang="zh-CN" dirty="0"/>
              <a:t>：安装</a:t>
            </a:r>
            <a:r>
              <a:rPr lang="en-US" altLang="zh-CN" dirty="0"/>
              <a:t>Anaconda</a:t>
            </a:r>
            <a:r>
              <a:rPr lang="zh-CN" altLang="zh-CN" dirty="0"/>
              <a:t>自带的高级</a:t>
            </a:r>
            <a:r>
              <a:rPr lang="en-US" altLang="zh-CN" dirty="0"/>
              <a:t>IDE,</a:t>
            </a:r>
            <a:r>
              <a:rPr lang="zh-CN" altLang="zh-CN" dirty="0"/>
              <a:t>与</a:t>
            </a:r>
            <a:r>
              <a:rPr lang="en-US" altLang="zh-CN" dirty="0" err="1"/>
              <a:t>Matlab</a:t>
            </a:r>
            <a:r>
              <a:rPr lang="zh-CN" altLang="zh-CN" dirty="0"/>
              <a:t>开发环境类似。</a:t>
            </a:r>
          </a:p>
          <a:p>
            <a:r>
              <a:rPr lang="en-US" altLang="zh-CN" dirty="0" err="1"/>
              <a:t>jupyter</a:t>
            </a:r>
            <a:r>
              <a:rPr lang="en-US" altLang="zh-CN" dirty="0"/>
              <a:t>:</a:t>
            </a:r>
            <a:r>
              <a:rPr lang="zh-CN" altLang="zh-CN" dirty="0"/>
              <a:t>安装</a:t>
            </a:r>
            <a:r>
              <a:rPr lang="en-US" altLang="zh-CN" dirty="0"/>
              <a:t>Anaconda</a:t>
            </a:r>
            <a:r>
              <a:rPr lang="zh-CN" altLang="zh-CN" dirty="0"/>
              <a:t>自带的高级</a:t>
            </a:r>
            <a:r>
              <a:rPr lang="en-US" altLang="zh-CN" dirty="0"/>
              <a:t>IDE</a:t>
            </a:r>
            <a:r>
              <a:rPr lang="zh-CN" altLang="zh-CN" dirty="0"/>
              <a:t>，数据科学家首选开发环境</a:t>
            </a:r>
          </a:p>
          <a:p>
            <a:r>
              <a:rPr lang="en-US" altLang="zh-CN" dirty="0"/>
              <a:t>Python Tutor:</a:t>
            </a:r>
            <a:r>
              <a:rPr lang="zh-CN" altLang="zh-CN" dirty="0"/>
              <a:t>在线开发环境，网址是</a:t>
            </a:r>
            <a:r>
              <a:rPr lang="en-US" altLang="zh-CN" dirty="0"/>
              <a:t>http://</a:t>
            </a:r>
            <a:r>
              <a:rPr lang="en-US" altLang="zh-CN" dirty="0" err="1"/>
              <a:t>www.pythontutor.com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1.3 </a:t>
            </a:r>
            <a:r>
              <a:rPr lang="en-US" altLang="zh-CN" dirty="0"/>
              <a:t>Python IDLE</a:t>
            </a:r>
            <a:r>
              <a:rPr lang="zh-CN" altLang="zh-CN" dirty="0"/>
              <a:t>开发</a:t>
            </a:r>
            <a:r>
              <a:rPr lang="zh-CN" altLang="zh-CN" dirty="0" smtClean="0"/>
              <a:t>环境</a:t>
            </a:r>
            <a:endParaRPr lang="zh-CN" altLang="en-US" dirty="0" smtClean="0"/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18734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Python 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www.python.org</a:t>
            </a:r>
            <a:r>
              <a:rPr lang="en-US" altLang="zh-CN" dirty="0" smtClean="0">
                <a:hlinkClick r:id="rId2"/>
              </a:rPr>
              <a:t>/downloads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选择操作系统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Data and Computation</a:t>
            </a:r>
            <a:endParaRPr lang="en-US" altLang="zh-CN" dirty="0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" y="2564904"/>
            <a:ext cx="8244860" cy="385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509040" y="4884480"/>
              <a:ext cx="2491920" cy="3664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80" y="4875120"/>
                <a:ext cx="2510640" cy="3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安装选项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7" y="1556792"/>
            <a:ext cx="7488832" cy="453650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2804040" y="2964600"/>
              <a:ext cx="1500480" cy="29203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4680" y="2955240"/>
                <a:ext cx="1519200" cy="29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 IDLE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169224" cy="460851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0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:</a:t>
            </a:r>
            <a:r>
              <a:rPr lang="zh-CN" altLang="zh-CN" dirty="0" smtClean="0"/>
              <a:t>交互式</a:t>
            </a:r>
            <a:r>
              <a:rPr lang="zh-CN" altLang="zh-CN" dirty="0"/>
              <a:t>解释器执行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&gt;&gt;&gt;3+5*6</a:t>
            </a:r>
          </a:p>
          <a:p>
            <a:r>
              <a:rPr lang="en-US" altLang="zh-CN" dirty="0" smtClean="0"/>
              <a:t>33</a:t>
            </a:r>
          </a:p>
          <a:p>
            <a:r>
              <a:rPr lang="en-US" altLang="zh-CN" dirty="0" smtClean="0"/>
              <a:t>&gt;&gt;&gt;print(“hello world”)</a:t>
            </a:r>
          </a:p>
          <a:p>
            <a:r>
              <a:rPr lang="en-US" altLang="zh-CN" dirty="0" smtClean="0"/>
              <a:t>hello  world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Overview</a:t>
            </a:r>
            <a:endParaRPr lang="zh-CN" altLang="en-US" dirty="0" smtClean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3200" b="1" dirty="0"/>
              <a:t>计算机基础</a:t>
            </a:r>
          </a:p>
          <a:p>
            <a:pPr>
              <a:defRPr/>
            </a:pPr>
            <a:r>
              <a:rPr lang="en-US" altLang="zh-CN" sz="3200" dirty="0" err="1" smtClean="0">
                <a:latin typeface="+mn-ea"/>
              </a:rPr>
              <a:t>Python语言简介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r>
              <a:rPr lang="en-US" altLang="zh-CN" sz="3200" dirty="0" smtClean="0">
                <a:latin typeface="+mn-ea"/>
              </a:rPr>
              <a:t>Python</a:t>
            </a:r>
            <a:r>
              <a:rPr lang="zh-CN" altLang="zh-CN" sz="3200" dirty="0" smtClean="0">
                <a:latin typeface="+mn-ea"/>
              </a:rPr>
              <a:t>开发环境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r>
              <a:rPr lang="zh-CN" altLang="zh-CN" sz="3200" dirty="0">
                <a:latin typeface="+mn-ea"/>
              </a:rPr>
              <a:t>标识符和</a:t>
            </a:r>
            <a:r>
              <a:rPr lang="zh-CN" altLang="zh-CN" sz="3200" dirty="0" smtClean="0">
                <a:latin typeface="+mn-ea"/>
              </a:rPr>
              <a:t>变量</a:t>
            </a:r>
            <a:endParaRPr lang="en-US" altLang="zh-CN" sz="3200" dirty="0" smtClean="0">
              <a:latin typeface="+mn-ea"/>
            </a:endParaRPr>
          </a:p>
          <a:p>
            <a:pPr>
              <a:defRPr/>
            </a:pPr>
            <a:r>
              <a:rPr lang="zh-CN" altLang="zh-CN" sz="3200" dirty="0"/>
              <a:t>输入及输出函数</a:t>
            </a:r>
            <a:endParaRPr lang="zh-CN" altLang="en-US" sz="3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运行</a:t>
            </a:r>
            <a:r>
              <a:rPr lang="zh-CN" altLang="zh-CN" dirty="0" smtClean="0"/>
              <a:t>程序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File|New,Save,Run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003232" cy="479326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运行程序</a:t>
            </a:r>
            <a:r>
              <a:rPr lang="en-US" altLang="zh-CN" dirty="0"/>
              <a:t>:</a:t>
            </a:r>
            <a:r>
              <a:rPr lang="zh-CN" altLang="zh-CN" dirty="0" smtClean="0"/>
              <a:t>命令行</a:t>
            </a:r>
            <a:r>
              <a:rPr lang="zh-CN" altLang="zh-CN" dirty="0"/>
              <a:t>环境运行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d:&gt;python </a:t>
            </a:r>
            <a:r>
              <a:rPr lang="en-US" altLang="zh-CN" dirty="0" err="1" smtClean="0"/>
              <a:t>hello.py</a:t>
            </a:r>
            <a:endParaRPr lang="en-US" altLang="zh-CN" dirty="0" smtClean="0"/>
          </a:p>
          <a:p>
            <a:r>
              <a:rPr lang="en-US" altLang="zh-CN" dirty="0" err="1" smtClean="0"/>
              <a:t>hello.py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程序，放在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盘根目录</a:t>
            </a:r>
            <a:endParaRPr lang="en-US" altLang="zh-CN" dirty="0" smtClean="0"/>
          </a:p>
          <a:p>
            <a:r>
              <a:rPr lang="en-US" altLang="zh-CN" dirty="0" err="1" smtClean="0"/>
              <a:t>hello.py</a:t>
            </a:r>
            <a:r>
              <a:rPr lang="en-US" altLang="zh-CN" dirty="0" smtClean="0"/>
              <a:t>:</a:t>
            </a:r>
          </a:p>
          <a:p>
            <a:pPr marL="36576" indent="0">
              <a:buNone/>
            </a:pPr>
            <a:r>
              <a:rPr lang="en-US" altLang="zh-CN" dirty="0" smtClean="0"/>
              <a:t>         print(“hello world”)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3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标识符和变量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标识符是指用来标识某个实体的一个</a:t>
            </a:r>
            <a:r>
              <a:rPr lang="zh-CN" altLang="zh-CN" dirty="0" smtClean="0"/>
              <a:t>符号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不同的应用环境下有不同的</a:t>
            </a:r>
            <a:r>
              <a:rPr lang="zh-CN" altLang="zh-CN" dirty="0" smtClean="0"/>
              <a:t>含义</a:t>
            </a:r>
            <a:endParaRPr lang="en-US" altLang="zh-CN" dirty="0" smtClean="0"/>
          </a:p>
          <a:p>
            <a:r>
              <a:rPr lang="zh-CN" altLang="zh-CN" dirty="0"/>
              <a:t>标识符由字母、下划线和数字组成，且不能以数字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zh-CN" dirty="0"/>
              <a:t>中的标识符是区分大小写的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Andy</a:t>
            </a:r>
            <a:r>
              <a:rPr lang="zh-CN" altLang="zh-CN" dirty="0"/>
              <a:t>与</a:t>
            </a:r>
            <a:r>
              <a:rPr lang="en-US" altLang="zh-CN" dirty="0" err="1"/>
              <a:t>andy</a:t>
            </a:r>
            <a:r>
              <a:rPr lang="zh-CN" altLang="zh-CN" dirty="0"/>
              <a:t>是不同的标识符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my_test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_123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 smtClean="0"/>
              <a:t>一些特殊的</a:t>
            </a:r>
            <a:r>
              <a:rPr lang="zh-CN" altLang="en-US" dirty="0" smtClean="0"/>
              <a:t>组合</a:t>
            </a:r>
            <a:r>
              <a:rPr lang="zh-CN" altLang="zh-CN" dirty="0" smtClean="0"/>
              <a:t>，</a:t>
            </a:r>
            <a:r>
              <a:rPr lang="zh-CN" altLang="zh-CN" dirty="0"/>
              <a:t>是所谓的关键字。</a:t>
            </a:r>
            <a:r>
              <a:rPr lang="zh-CN" altLang="zh-CN" dirty="0" smtClean="0"/>
              <a:t>关键字不允许</a:t>
            </a:r>
            <a:r>
              <a:rPr lang="zh-CN" altLang="en-US" dirty="0" smtClean="0"/>
              <a:t>作为</a:t>
            </a:r>
            <a:r>
              <a:rPr lang="zh-CN" altLang="zh-CN" dirty="0" smtClean="0"/>
              <a:t>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关键字：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49702"/>
              </p:ext>
            </p:extLst>
          </p:nvPr>
        </p:nvGraphicFramePr>
        <p:xfrm>
          <a:off x="457200" y="3212975"/>
          <a:ext cx="8003232" cy="338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428">
                  <a:extLst>
                    <a:ext uri="{9D8B030D-6E8A-4147-A177-3AD203B41FA5}">
                      <a16:colId xmlns:a16="http://schemas.microsoft.com/office/drawing/2014/main" val="1689818486"/>
                    </a:ext>
                  </a:extLst>
                </a:gridCol>
                <a:gridCol w="2292188">
                  <a:extLst>
                    <a:ext uri="{9D8B030D-6E8A-4147-A177-3AD203B41FA5}">
                      <a16:colId xmlns:a16="http://schemas.microsoft.com/office/drawing/2014/main" val="1800353754"/>
                    </a:ext>
                  </a:extLst>
                </a:gridCol>
                <a:gridCol w="2369890">
                  <a:extLst>
                    <a:ext uri="{9D8B030D-6E8A-4147-A177-3AD203B41FA5}">
                      <a16:colId xmlns:a16="http://schemas.microsoft.com/office/drawing/2014/main" val="1915997995"/>
                    </a:ext>
                  </a:extLst>
                </a:gridCol>
                <a:gridCol w="1631726">
                  <a:extLst>
                    <a:ext uri="{9D8B030D-6E8A-4147-A177-3AD203B41FA5}">
                      <a16:colId xmlns:a16="http://schemas.microsoft.com/office/drawing/2014/main" val="1849889821"/>
                    </a:ext>
                  </a:extLst>
                </a:gridCol>
              </a:tblGrid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False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effectLst/>
                        </a:rPr>
                        <a:t>def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raise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2179597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del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import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return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554395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in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8479423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and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79400" indent="666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while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7395485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except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lambda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with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2540746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assert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finally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nonlocal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1496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yield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1592638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break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9816979"/>
                  </a:ext>
                </a:extLst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class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from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9281646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continue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global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719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常量和变量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256584"/>
          </a:xfrm>
        </p:spPr>
        <p:txBody>
          <a:bodyPr>
            <a:normAutofit/>
          </a:bodyPr>
          <a:lstStyle/>
          <a:p>
            <a:r>
              <a:rPr lang="zh-CN" altLang="zh-CN" dirty="0"/>
              <a:t>常量就是不能改变的量，比如常用的数学常数</a:t>
            </a:r>
            <a:r>
              <a:rPr lang="en-US" altLang="zh-CN" dirty="0"/>
              <a:t>3.14159</a:t>
            </a:r>
            <a:r>
              <a:rPr lang="zh-CN" altLang="zh-CN" dirty="0"/>
              <a:t>就是一个</a:t>
            </a:r>
            <a:r>
              <a:rPr lang="zh-CN" altLang="zh-CN" dirty="0" smtClean="0"/>
              <a:t>常量</a:t>
            </a:r>
            <a:endParaRPr lang="en-US" altLang="zh-CN" dirty="0" smtClean="0"/>
          </a:p>
          <a:p>
            <a:r>
              <a:rPr lang="zh-CN" altLang="zh-CN" dirty="0"/>
              <a:t>变量就是程序为了方便地引用内存中的值而为它取的名称。</a:t>
            </a:r>
            <a:r>
              <a:rPr lang="en-US" altLang="zh-CN" dirty="0"/>
              <a:t>Python</a:t>
            </a:r>
            <a:r>
              <a:rPr lang="zh-CN" altLang="zh-CN" dirty="0"/>
              <a:t>变量名是大小写敏感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&gt;&gt;&gt;a=7   “=“</a:t>
            </a:r>
            <a:r>
              <a:rPr lang="zh-CN" altLang="en-US" dirty="0" smtClean="0"/>
              <a:t>是赋值号</a:t>
            </a:r>
            <a:endParaRPr lang="en-US" altLang="zh-CN" dirty="0" smtClean="0"/>
          </a:p>
          <a:p>
            <a:r>
              <a:rPr lang="en-US" altLang="zh-CN" dirty="0" smtClean="0"/>
              <a:t>&gt;&gt;&gt;a</a:t>
            </a:r>
          </a:p>
          <a:p>
            <a:r>
              <a:rPr lang="en-US" altLang="zh-CN" dirty="0" smtClean="0"/>
              <a:t>7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是一个对象，可以通过变量</a:t>
            </a:r>
            <a:r>
              <a:rPr lang="en-US" altLang="zh-CN" dirty="0"/>
              <a:t>a</a:t>
            </a:r>
            <a:r>
              <a:rPr lang="zh-CN" altLang="zh-CN" dirty="0"/>
              <a:t>引用这个对象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zh-CN" dirty="0" smtClean="0"/>
              <a:t>变量</a:t>
            </a:r>
            <a:r>
              <a:rPr lang="zh-CN" altLang="zh-CN" dirty="0"/>
              <a:t>有一个非常重要的性质：变量是将名字和对象关联起来。赋值操作并不会实际复制值，它只是为数据对象取个相关的名字。名字是对象的引用而不是对象</a:t>
            </a:r>
            <a:r>
              <a:rPr lang="zh-CN" altLang="zh-CN" dirty="0" smtClean="0"/>
              <a:t>本身</a:t>
            </a:r>
            <a:endParaRPr lang="en-US" altLang="zh-CN" dirty="0" smtClean="0"/>
          </a:p>
          <a:p>
            <a:r>
              <a:rPr lang="en-US" altLang="zh-CN" dirty="0"/>
              <a:t>id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的内置函数，显示对象的地址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 smtClean="0"/>
              <a:t> id</a:t>
            </a:r>
            <a:r>
              <a:rPr lang="zh-CN" altLang="en-US" dirty="0" smtClean="0"/>
              <a:t>函数用法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7638"/>
            <a:ext cx="8458200" cy="186734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4984"/>
            <a:ext cx="8458200" cy="31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/>
              <a:t>1.5  </a:t>
            </a:r>
            <a:r>
              <a:rPr lang="zh-CN" altLang="zh-CN" sz="5300" b="1" dirty="0"/>
              <a:t>输入及输出函数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输入函数：</a:t>
            </a:r>
            <a:r>
              <a:rPr lang="en-US" altLang="zh-CN" dirty="0" smtClean="0"/>
              <a:t>input() </a:t>
            </a:r>
          </a:p>
          <a:p>
            <a:r>
              <a:rPr lang="en-US" altLang="zh-CN" dirty="0" smtClean="0"/>
              <a:t>input</a:t>
            </a:r>
            <a:r>
              <a:rPr lang="zh-CN" altLang="zh-CN" dirty="0"/>
              <a:t>从键盘输入一个字符串。</a:t>
            </a:r>
            <a:r>
              <a:rPr lang="en-US" altLang="zh-CN" dirty="0"/>
              <a:t>‘9’</a:t>
            </a:r>
            <a:r>
              <a:rPr lang="zh-CN" altLang="zh-CN" dirty="0"/>
              <a:t>表示是一个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吗值是</a:t>
            </a:r>
            <a:r>
              <a:rPr lang="en-US" altLang="zh-CN" dirty="0" smtClean="0"/>
              <a:t>57</a:t>
            </a:r>
          </a:p>
          <a:p>
            <a:r>
              <a:rPr lang="en-US" altLang="zh-CN" dirty="0" smtClean="0"/>
              <a:t>&gt;&gt;&gt;a=input()</a:t>
            </a:r>
          </a:p>
          <a:p>
            <a:pPr marL="36576" indent="0">
              <a:buNone/>
            </a:pPr>
            <a:r>
              <a:rPr lang="en-US" altLang="zh-CN" dirty="0" smtClean="0"/>
              <a:t>   9</a:t>
            </a:r>
          </a:p>
          <a:p>
            <a:pPr marL="36576" indent="0">
              <a:buNone/>
            </a:pPr>
            <a:r>
              <a:rPr lang="en-US" altLang="zh-CN" dirty="0" smtClean="0"/>
              <a:t>   &gt;&gt;&gt;a</a:t>
            </a:r>
          </a:p>
          <a:p>
            <a:pPr marL="36576" indent="0">
              <a:buNone/>
            </a:pPr>
            <a:r>
              <a:rPr lang="en-US" altLang="zh-CN" dirty="0" smtClean="0"/>
              <a:t>  ‘9’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5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函数输入数字</a:t>
            </a:r>
            <a:endParaRPr lang="en-US" altLang="zh-CN" dirty="0" smtClean="0"/>
          </a:p>
          <a:p>
            <a:r>
              <a:rPr lang="en-US" altLang="zh-CN" dirty="0" smtClean="0"/>
              <a:t>&gt;&gt;&gt;a=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(input())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9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&gt;&gt;&gt;a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一行输入多个值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lv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=input("</a:t>
            </a:r>
            <a:r>
              <a:rPr lang="en-US" altLang="zh-CN" dirty="0" err="1" smtClean="0"/>
              <a:t>请输入多个值</a:t>
            </a:r>
            <a:r>
              <a:rPr lang="en-US" altLang="zh-CN" dirty="0" smtClean="0"/>
              <a:t>：").split()</a:t>
            </a:r>
            <a:endParaRPr lang="zh-CN" altLang="zh-CN" dirty="0" smtClean="0"/>
          </a:p>
          <a:p>
            <a:pPr marL="36576" indent="0">
              <a:buNone/>
            </a:pPr>
            <a:r>
              <a:rPr lang="en-US" altLang="zh-CN" dirty="0" err="1" smtClean="0"/>
              <a:t>请输入多个值</a:t>
            </a:r>
            <a:r>
              <a:rPr lang="en-US" altLang="zh-CN" dirty="0" err="1"/>
              <a:t>：3</a:t>
            </a:r>
            <a:r>
              <a:rPr lang="en-US" altLang="zh-CN" dirty="0"/>
              <a:t> 5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&gt;&gt;&gt;m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'3</a:t>
            </a:r>
            <a:r>
              <a:rPr lang="en-US" altLang="zh-CN" dirty="0"/>
              <a:t>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&gt;&gt;&gt;n</a:t>
            </a:r>
            <a:r>
              <a:rPr lang="en-US" altLang="zh-CN" dirty="0"/>
              <a:t> 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'5'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input(“</a:t>
            </a:r>
            <a:r>
              <a:rPr lang="en-US" altLang="zh-CN" dirty="0" err="1" smtClean="0">
                <a:solidFill>
                  <a:srgbClr val="FF0000"/>
                </a:solidFill>
              </a:rPr>
              <a:t>请输入多个值</a:t>
            </a:r>
            <a:r>
              <a:rPr lang="en-US" altLang="zh-CN" dirty="0" smtClean="0">
                <a:solidFill>
                  <a:srgbClr val="FF0000"/>
                </a:solidFill>
              </a:rPr>
              <a:t>：”)</a:t>
            </a:r>
            <a:r>
              <a:rPr lang="zh-CN" altLang="en-US" dirty="0" smtClean="0">
                <a:solidFill>
                  <a:srgbClr val="FF0000"/>
                </a:solidFill>
              </a:rPr>
              <a:t>函数中的参数是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输出提示字符串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9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1.1 </a:t>
            </a:r>
            <a:r>
              <a:rPr lang="zh-CN" altLang="en-US" dirty="0" smtClean="0"/>
              <a:t>计算机基础</a:t>
            </a: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计算机特点</a:t>
            </a:r>
            <a:endParaRPr lang="en-US" altLang="zh-CN" dirty="0" smtClean="0">
              <a:latin typeface="华文中宋" pitchFamily="2" charset="-122"/>
            </a:endParaRPr>
          </a:p>
          <a:p>
            <a:pPr lvl="1">
              <a:defRPr/>
            </a:pPr>
            <a:r>
              <a:rPr lang="zh-CN" altLang="en-US" dirty="0" smtClean="0"/>
              <a:t>运算速度快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计算精确度</a:t>
            </a:r>
            <a:r>
              <a:rPr lang="zh-CN" altLang="zh-CN" dirty="0" smtClean="0"/>
              <a:t>高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具有记忆和逻辑判断</a:t>
            </a:r>
            <a:r>
              <a:rPr lang="zh-CN" altLang="zh-CN" dirty="0" smtClean="0"/>
              <a:t>能力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有自动控制能力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输出函数：</a:t>
            </a:r>
            <a:r>
              <a:rPr lang="en-US" altLang="zh-CN" dirty="0"/>
              <a:t>print()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print</a:t>
            </a:r>
            <a:r>
              <a:rPr lang="zh-CN" altLang="zh-CN" dirty="0"/>
              <a:t>是输出函数，参数是输出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&gt;&gt;&gt; print(3)	#</a:t>
            </a:r>
            <a:r>
              <a:rPr lang="en-US" altLang="zh-CN" dirty="0" err="1"/>
              <a:t>输出1个数字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endParaRPr lang="zh-CN" altLang="zh-CN" dirty="0"/>
          </a:p>
          <a:p>
            <a:pPr lvl="0"/>
            <a:r>
              <a:rPr lang="en-US" altLang="zh-CN" dirty="0" smtClean="0"/>
              <a:t>&gt;&gt;&gt;print(3,7</a:t>
            </a:r>
            <a:r>
              <a:rPr lang="en-US" altLang="zh-CN" dirty="0"/>
              <a:t>)  #</a:t>
            </a:r>
            <a:r>
              <a:rPr lang="en-US" altLang="zh-CN" dirty="0" err="1"/>
              <a:t>输出2个数字</a:t>
            </a:r>
            <a:endParaRPr lang="zh-CN" altLang="zh-CN" dirty="0"/>
          </a:p>
          <a:p>
            <a:r>
              <a:rPr lang="en-US" altLang="zh-CN" dirty="0" smtClean="0"/>
              <a:t>3 </a:t>
            </a:r>
            <a:r>
              <a:rPr lang="en-US" altLang="zh-CN" dirty="0"/>
              <a:t>7</a:t>
            </a:r>
            <a:endParaRPr lang="zh-CN" altLang="zh-CN" dirty="0"/>
          </a:p>
          <a:p>
            <a:r>
              <a:rPr lang="en-US" altLang="zh-CN" dirty="0" smtClean="0"/>
              <a:t>&gt;&gt;&gt; </a:t>
            </a:r>
            <a:r>
              <a:rPr lang="en-US" altLang="zh-CN" dirty="0" err="1"/>
              <a:t>b,c</a:t>
            </a:r>
            <a:r>
              <a:rPr lang="en-US" altLang="zh-CN" dirty="0"/>
              <a:t>=3,4	#</a:t>
            </a:r>
            <a:r>
              <a:rPr lang="zh-CN" altLang="zh-CN" dirty="0"/>
              <a:t>输出</a:t>
            </a:r>
            <a:r>
              <a:rPr lang="en-US" altLang="zh-CN" dirty="0"/>
              <a:t>1</a:t>
            </a:r>
            <a:r>
              <a:rPr lang="zh-CN" altLang="zh-CN" dirty="0"/>
              <a:t>个数字，两个变量</a:t>
            </a:r>
          </a:p>
          <a:p>
            <a:pPr lvl="0"/>
            <a:r>
              <a:rPr lang="en-US" altLang="zh-CN" dirty="0" smtClean="0"/>
              <a:t>print(b</a:t>
            </a:r>
            <a:r>
              <a:rPr lang="en-US" altLang="zh-CN" dirty="0"/>
              <a:t>, c, 5)</a:t>
            </a:r>
            <a:endParaRPr lang="zh-CN" altLang="zh-CN" dirty="0"/>
          </a:p>
          <a:p>
            <a:r>
              <a:rPr lang="en-US" altLang="zh-CN" dirty="0"/>
              <a:t>3 4 5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井号“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”常被用作单行注释符号，在代码中使用“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”时，它右边的任何数据都会被忽略，当做是注释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不换行输出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每</a:t>
            </a:r>
            <a:r>
              <a:rPr lang="zh-CN" altLang="zh-CN" dirty="0"/>
              <a:t>行</a:t>
            </a:r>
            <a:r>
              <a:rPr lang="zh-CN" altLang="zh-CN" dirty="0" smtClean="0"/>
              <a:t>输出一</a:t>
            </a:r>
            <a:r>
              <a:rPr lang="zh-CN" altLang="zh-CN" dirty="0"/>
              <a:t>个值</a:t>
            </a:r>
          </a:p>
          <a:p>
            <a:r>
              <a:rPr lang="en-US" altLang="zh-CN" dirty="0" smtClean="0"/>
              <a:t>&gt;&gt;&gt;print(3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&gt;&gt;&gt;print(4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&gt;&gt;&gt;print(5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end</a:t>
            </a:r>
            <a:r>
              <a:rPr lang="zh-CN" altLang="en-US" dirty="0" smtClean="0"/>
              <a:t>参数，</a:t>
            </a:r>
            <a:r>
              <a:rPr lang="en-US" altLang="zh-CN" dirty="0" err="1" smtClean="0"/>
              <a:t>一行输出三个值</a:t>
            </a:r>
            <a:r>
              <a:rPr lang="en-US" altLang="zh-CN" dirty="0" smtClean="0"/>
              <a:t>,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3,end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4,end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5,end</a:t>
            </a:r>
            <a:r>
              <a:rPr lang="en-US" altLang="zh-CN" dirty="0"/>
              <a:t>=' ')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输入</a:t>
            </a:r>
            <a:r>
              <a:rPr lang="zh-CN" altLang="zh-CN" dirty="0"/>
              <a:t>三⻆形的</a:t>
            </a:r>
            <a:r>
              <a:rPr lang="zh-CN" altLang="zh-CN" dirty="0" smtClean="0"/>
              <a:t>三边长度</a:t>
            </a:r>
            <a:r>
              <a:rPr lang="en-US" altLang="zh-CN" dirty="0"/>
              <a:t>3,4,5</a:t>
            </a:r>
            <a:r>
              <a:rPr lang="zh-CN" altLang="zh-CN" dirty="0"/>
              <a:t>，求这个三⻆形的面积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altLang="zh-CN" dirty="0"/>
              <a:t>import math	#</a:t>
            </a:r>
            <a:r>
              <a:rPr lang="en-US" altLang="zh-CN" dirty="0" err="1"/>
              <a:t>引入数学库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a=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b=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c=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())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s</a:t>
            </a:r>
            <a:r>
              <a:rPr lang="en-US" altLang="zh-CN" dirty="0"/>
              <a:t>=(</a:t>
            </a:r>
            <a:r>
              <a:rPr lang="en-US" altLang="zh-CN" dirty="0" err="1"/>
              <a:t>a+b+c</a:t>
            </a:r>
            <a:r>
              <a:rPr lang="en-US" altLang="zh-CN" dirty="0"/>
              <a:t>)/2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#  '*'</a:t>
            </a:r>
            <a:r>
              <a:rPr lang="en-US" altLang="zh-CN" dirty="0" err="1"/>
              <a:t>表示乘，math.sqrt表示开根号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smtClean="0"/>
              <a:t>area=</a:t>
            </a:r>
            <a:r>
              <a:rPr lang="en-US" altLang="zh-CN" dirty="0" err="1" smtClean="0"/>
              <a:t>math.sqrt</a:t>
            </a:r>
            <a:r>
              <a:rPr lang="en-US" altLang="zh-CN" dirty="0" smtClean="0"/>
              <a:t>(s</a:t>
            </a:r>
            <a:r>
              <a:rPr lang="en-US" altLang="zh-CN" dirty="0"/>
              <a:t>*(s-a)*(s-b)*(s-c</a:t>
            </a:r>
            <a:r>
              <a:rPr lang="en-US" altLang="zh-CN" dirty="0" smtClean="0"/>
              <a:t>))</a:t>
            </a:r>
          </a:p>
          <a:p>
            <a:pPr marL="36576" indent="0">
              <a:buNone/>
            </a:pPr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en-US" altLang="zh-CN" dirty="0" err="1"/>
              <a:t>三⻆</a:t>
            </a:r>
            <a:r>
              <a:rPr lang="en-US" altLang="zh-CN" dirty="0" err="1" smtClean="0"/>
              <a:t>角形的边长</a:t>
            </a:r>
            <a:r>
              <a:rPr lang="en-US" altLang="zh-CN" dirty="0"/>
              <a:t>：",</a:t>
            </a:r>
            <a:r>
              <a:rPr lang="en-US" altLang="zh-CN" dirty="0" err="1"/>
              <a:t>a,b,c,end</a:t>
            </a:r>
            <a:r>
              <a:rPr lang="en-US" altLang="zh-CN" dirty="0"/>
              <a:t>=' ') 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/>
              <a:t>print("</a:t>
            </a:r>
            <a:r>
              <a:rPr lang="en-US" altLang="zh-CN" dirty="0" err="1"/>
              <a:t>三⻆</a:t>
            </a:r>
            <a:r>
              <a:rPr lang="en-US" altLang="zh-CN" dirty="0" err="1" smtClean="0"/>
              <a:t>角形的面积</a:t>
            </a:r>
            <a:r>
              <a:rPr lang="en-US" altLang="zh-CN" dirty="0"/>
              <a:t>：",area)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画五⻆形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altLang="zh-CN" dirty="0"/>
              <a:t>import turtle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 smtClean="0"/>
              <a:t>turtle.right</a:t>
            </a:r>
            <a:r>
              <a:rPr lang="en-US" altLang="zh-CN" dirty="0" smtClean="0"/>
              <a:t>(144</a:t>
            </a:r>
            <a:r>
              <a:rPr lang="en-US" altLang="zh-CN" dirty="0"/>
              <a:t>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576" indent="0">
              <a:buNone/>
            </a:pP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63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本章例题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80127"/>
              </p:ext>
            </p:extLst>
          </p:nvPr>
        </p:nvGraphicFramePr>
        <p:xfrm>
          <a:off x="1555750" y="1600200"/>
          <a:ext cx="52705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包装程序外壳对象" showAsIcon="1" r:id="rId3" imgW="529200" imgH="453960" progId="Package">
                  <p:embed/>
                </p:oleObj>
              </mc:Choice>
              <mc:Fallback>
                <p:oleObj name="包装程序外壳对象" showAsIcon="1" r:id="rId3" imgW="52920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750" y="1600200"/>
                        <a:ext cx="5270500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dirty="0"/>
              <a:t>计算机常用的</a:t>
            </a:r>
            <a:r>
              <a:rPr lang="zh-CN" altLang="zh-CN" dirty="0" smtClean="0"/>
              <a:t>数制</a:t>
            </a:r>
            <a:r>
              <a:rPr lang="zh-CN" altLang="en-US" dirty="0" smtClean="0"/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二进制，十进制，八进制，十六进制</a:t>
            </a:r>
            <a:endParaRPr lang="en-US" altLang="zh-CN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37228"/>
              </p:ext>
            </p:extLst>
          </p:nvPr>
        </p:nvGraphicFramePr>
        <p:xfrm>
          <a:off x="539550" y="2492898"/>
          <a:ext cx="8208916" cy="3929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300">
                  <a:extLst>
                    <a:ext uri="{9D8B030D-6E8A-4147-A177-3AD203B41FA5}">
                      <a16:colId xmlns:a16="http://schemas.microsoft.com/office/drawing/2014/main" val="32841017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4012274640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3790909428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3587973233"/>
                    </a:ext>
                  </a:extLst>
                </a:gridCol>
                <a:gridCol w="1040300">
                  <a:extLst>
                    <a:ext uri="{9D8B030D-6E8A-4147-A177-3AD203B41FA5}">
                      <a16:colId xmlns:a16="http://schemas.microsoft.com/office/drawing/2014/main" val="1227132706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828888785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853635452"/>
                    </a:ext>
                  </a:extLst>
                </a:gridCol>
                <a:gridCol w="1021386">
                  <a:extLst>
                    <a:ext uri="{9D8B030D-6E8A-4147-A177-3AD203B41FA5}">
                      <a16:colId xmlns:a16="http://schemas.microsoft.com/office/drawing/2014/main" val="2578041924"/>
                    </a:ext>
                  </a:extLst>
                </a:gridCol>
              </a:tblGrid>
              <a:tr h="439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3469709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1000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5627066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9926040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0201634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0053247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227758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4147243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4375419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816816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文本编码</a:t>
            </a:r>
            <a:r>
              <a:rPr lang="en-US" altLang="zh-CN" dirty="0" smtClean="0"/>
              <a:t>---ASCII</a:t>
            </a:r>
            <a:r>
              <a:rPr lang="zh-CN" altLang="zh-CN" dirty="0"/>
              <a:t>码</a:t>
            </a:r>
            <a:endParaRPr lang="zh-CN" altLang="en-US" dirty="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844824"/>
            <a:ext cx="8110041" cy="4536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/>
              <a:t>字符编码</a:t>
            </a:r>
            <a:r>
              <a:rPr lang="en-US" altLang="zh-CN" dirty="0"/>
              <a:t>(Character Code)</a:t>
            </a:r>
            <a:r>
              <a:rPr lang="zh-CN" altLang="zh-CN" dirty="0"/>
              <a:t>是用二进制编码来表示字母、数字以及专门</a:t>
            </a:r>
            <a:r>
              <a:rPr lang="zh-CN" altLang="zh-CN" dirty="0" smtClean="0"/>
              <a:t>符号</a:t>
            </a:r>
            <a:endParaRPr lang="en-US" altLang="zh-CN" dirty="0" smtClean="0"/>
          </a:p>
          <a:p>
            <a:pPr>
              <a:defRPr/>
            </a:pPr>
            <a:r>
              <a:rPr lang="zh-CN" altLang="zh-CN" dirty="0"/>
              <a:t>普遍</a:t>
            </a:r>
            <a:r>
              <a:rPr lang="zh-CN" altLang="zh-CN" dirty="0" smtClean="0"/>
              <a:t>采用是</a:t>
            </a:r>
            <a:r>
              <a:rPr lang="en-US" altLang="zh-CN" dirty="0"/>
              <a:t>ASCII(American Standard Code for </a:t>
            </a:r>
            <a:r>
              <a:rPr lang="en-US" altLang="zh-CN" dirty="0" smtClean="0"/>
              <a:t>Information </a:t>
            </a:r>
            <a:r>
              <a:rPr lang="en-US" altLang="zh-CN" dirty="0"/>
              <a:t>Interchange)</a:t>
            </a:r>
            <a:r>
              <a:rPr lang="zh-CN" altLang="zh-CN" dirty="0" smtClean="0"/>
              <a:t>码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03116"/>
              </p:ext>
            </p:extLst>
          </p:nvPr>
        </p:nvGraphicFramePr>
        <p:xfrm>
          <a:off x="827584" y="4005065"/>
          <a:ext cx="7920879" cy="2520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976">
                  <a:extLst>
                    <a:ext uri="{9D8B030D-6E8A-4147-A177-3AD203B41FA5}">
                      <a16:colId xmlns:a16="http://schemas.microsoft.com/office/drawing/2014/main" val="4203127522"/>
                    </a:ext>
                  </a:extLst>
                </a:gridCol>
                <a:gridCol w="1405509">
                  <a:extLst>
                    <a:ext uri="{9D8B030D-6E8A-4147-A177-3AD203B41FA5}">
                      <a16:colId xmlns:a16="http://schemas.microsoft.com/office/drawing/2014/main" val="1648958399"/>
                    </a:ext>
                  </a:extLst>
                </a:gridCol>
                <a:gridCol w="1500798">
                  <a:extLst>
                    <a:ext uri="{9D8B030D-6E8A-4147-A177-3AD203B41FA5}">
                      <a16:colId xmlns:a16="http://schemas.microsoft.com/office/drawing/2014/main" val="1675300255"/>
                    </a:ext>
                  </a:extLst>
                </a:gridCol>
                <a:gridCol w="1071999">
                  <a:extLst>
                    <a:ext uri="{9D8B030D-6E8A-4147-A177-3AD203B41FA5}">
                      <a16:colId xmlns:a16="http://schemas.microsoft.com/office/drawing/2014/main" val="2862356635"/>
                    </a:ext>
                  </a:extLst>
                </a:gridCol>
                <a:gridCol w="1393598">
                  <a:extLst>
                    <a:ext uri="{9D8B030D-6E8A-4147-A177-3AD203B41FA5}">
                      <a16:colId xmlns:a16="http://schemas.microsoft.com/office/drawing/2014/main" val="3846516568"/>
                    </a:ext>
                  </a:extLst>
                </a:gridCol>
                <a:gridCol w="1071999">
                  <a:extLst>
                    <a:ext uri="{9D8B030D-6E8A-4147-A177-3AD203B41FA5}">
                      <a16:colId xmlns:a16="http://schemas.microsoft.com/office/drawing/2014/main" val="3070613844"/>
                    </a:ext>
                  </a:extLst>
                </a:gridCol>
              </a:tblGrid>
              <a:tr h="63544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280428"/>
                  </a:ext>
                </a:extLst>
              </a:tr>
              <a:tr h="635447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(space)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@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、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36849"/>
                  </a:ext>
                </a:extLst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166625"/>
                  </a:ext>
                </a:extLst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66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33079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码字：                          </a:t>
            </a:r>
            <a:r>
              <a:rPr lang="en-US" altLang="zh-CN" dirty="0" smtClean="0"/>
              <a:t>a</a:t>
            </a:r>
          </a:p>
          <a:p>
            <a:endParaRPr lang="en-US" altLang="zh-CN" dirty="0"/>
          </a:p>
          <a:p>
            <a:r>
              <a:rPr lang="zh-CN" altLang="en-US" dirty="0" smtClean="0"/>
              <a:t>编码：                         </a:t>
            </a:r>
            <a:r>
              <a:rPr lang="en-US" altLang="zh-CN" dirty="0" smtClean="0"/>
              <a:t>97</a:t>
            </a:r>
          </a:p>
          <a:p>
            <a:endParaRPr lang="en-US" altLang="zh-CN" dirty="0"/>
          </a:p>
          <a:p>
            <a:r>
              <a:rPr lang="zh-CN" altLang="en-US" dirty="0" smtClean="0"/>
              <a:t>位和字节表示：      </a:t>
            </a:r>
            <a:r>
              <a:rPr lang="en-US" altLang="zh-CN" dirty="0" smtClean="0"/>
              <a:t>01100001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zh-CN" dirty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Unicode</a:t>
            </a:r>
            <a:r>
              <a:rPr lang="zh-CN" altLang="zh-CN" dirty="0" smtClean="0"/>
              <a:t>码是</a:t>
            </a:r>
            <a:r>
              <a:rPr lang="zh-CN" altLang="zh-CN" dirty="0"/>
              <a:t>计算机科学领域里的一项业界标准</a:t>
            </a:r>
            <a:r>
              <a:rPr lang="en-US" altLang="zh-CN" dirty="0"/>
              <a:t>,</a:t>
            </a:r>
            <a:r>
              <a:rPr lang="zh-CN" altLang="zh-CN" dirty="0"/>
              <a:t>包括字符集、编码方案等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Unicode</a:t>
            </a:r>
            <a:r>
              <a:rPr lang="zh-CN" altLang="zh-CN" dirty="0"/>
              <a:t>是为了解决传统的字符编码方案的局限而产生的，它为每种语言中的每个字符设定了统一并且唯一的二进制编码，以满足跨语言、跨平台进行文本转换、处理的要求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‘\</a:t>
            </a:r>
            <a:r>
              <a:rPr lang="en-US" altLang="zh-CN" dirty="0" err="1" smtClean="0"/>
              <a:t>u4e16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u754c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u60a8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u597d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代表汉字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世界你好</a:t>
            </a:r>
            <a:r>
              <a:rPr lang="en-US" altLang="zh-CN" dirty="0" smtClean="0"/>
              <a:t>，</a:t>
            </a:r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“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u”</a:t>
            </a:r>
            <a:r>
              <a:rPr lang="en-US" altLang="zh-CN" dirty="0" err="1"/>
              <a:t>表示Unicode码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8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UTF</a:t>
            </a:r>
            <a:r>
              <a:rPr lang="en-US" altLang="zh-CN" dirty="0" smtClean="0"/>
              <a:t>-8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码并不是存储器中的编码</a:t>
            </a:r>
            <a:r>
              <a:rPr lang="zh-CN" altLang="en-US" dirty="0"/>
              <a:t>，</a:t>
            </a:r>
            <a:r>
              <a:rPr lang="zh-CN" altLang="en-US" dirty="0" smtClean="0"/>
              <a:t>使用时是把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编码转换字节或位，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</a:t>
            </a:r>
            <a:r>
              <a:rPr lang="zh-CN" altLang="en-US" dirty="0" smtClean="0"/>
              <a:t>编码就起这个</a:t>
            </a:r>
            <a:r>
              <a:rPr lang="zh-CN" altLang="en-US" dirty="0" smtClean="0"/>
              <a:t>作用。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字符都有一个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</a:t>
            </a:r>
            <a:r>
              <a:rPr lang="zh-CN" altLang="en-US" dirty="0" smtClean="0"/>
              <a:t>编码，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该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</a:t>
            </a:r>
            <a:r>
              <a:rPr lang="zh-CN" altLang="en-US" dirty="0"/>
              <a:t>编码正好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pPr marL="36576" indent="0">
              <a:buNone/>
            </a:pP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Python3</a:t>
            </a:r>
            <a:r>
              <a:rPr lang="zh-CN" altLang="en-US" dirty="0" smtClean="0"/>
              <a:t>程序，默认的是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8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094" y="114647"/>
            <a:ext cx="7643812" cy="7794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计算机系统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 and Computation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06F2C-3E89-4EEA-BF35-482AC65DF36F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7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529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6571</TotalTime>
  <Words>1159</Words>
  <Application>Microsoft Office PowerPoint</Application>
  <PresentationFormat>全屏显示(4:3)</PresentationFormat>
  <Paragraphs>366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MS Mincho</vt:lpstr>
      <vt:lpstr>黑体</vt:lpstr>
      <vt:lpstr>华文中宋</vt:lpstr>
      <vt:lpstr>楷体</vt:lpstr>
      <vt:lpstr>宋体</vt:lpstr>
      <vt:lpstr>Arial</vt:lpstr>
      <vt:lpstr>Calibri</vt:lpstr>
      <vt:lpstr>Cambria</vt:lpstr>
      <vt:lpstr>Franklin Gothic Book</vt:lpstr>
      <vt:lpstr>Tahoma</vt:lpstr>
      <vt:lpstr>Times New Roman</vt:lpstr>
      <vt:lpstr>Verdana</vt:lpstr>
      <vt:lpstr>Wingdings</vt:lpstr>
      <vt:lpstr>Wingdings 2</vt:lpstr>
      <vt:lpstr>Shimmer</vt:lpstr>
      <vt:lpstr>技巧</vt:lpstr>
      <vt:lpstr>SmartDraw.2</vt:lpstr>
      <vt:lpstr>包装程序外壳对象</vt:lpstr>
      <vt:lpstr>第1章 Python语言概述</vt:lpstr>
      <vt:lpstr>Overview</vt:lpstr>
      <vt:lpstr>1.1 计算机基础</vt:lpstr>
      <vt:lpstr>计算机常用的数制 </vt:lpstr>
      <vt:lpstr>文本编码---ASCII码</vt:lpstr>
      <vt:lpstr>编码的要素</vt:lpstr>
      <vt:lpstr>Unicode编码</vt:lpstr>
      <vt:lpstr>UTF-8编码</vt:lpstr>
      <vt:lpstr>计算机系统</vt:lpstr>
      <vt:lpstr>内存模型</vt:lpstr>
      <vt:lpstr>存储单位</vt:lpstr>
      <vt:lpstr>操作系统</vt:lpstr>
      <vt:lpstr>程序设计语言</vt:lpstr>
      <vt:lpstr>1.2 Python语言简介</vt:lpstr>
      <vt:lpstr>Python集成开发环境</vt:lpstr>
      <vt:lpstr>1.3 Python IDLE开发环境</vt:lpstr>
      <vt:lpstr>安装选项</vt:lpstr>
      <vt:lpstr>运行Python IDLE开发环境</vt:lpstr>
      <vt:lpstr>运行程序:交互式解释器执行</vt:lpstr>
      <vt:lpstr>运行程序: File|New,Save,Run</vt:lpstr>
      <vt:lpstr>运行程序:命令行环境运行</vt:lpstr>
      <vt:lpstr>1.4 标识符和变量</vt:lpstr>
      <vt:lpstr>Python关键字</vt:lpstr>
      <vt:lpstr>常量和变量</vt:lpstr>
      <vt:lpstr> id函数</vt:lpstr>
      <vt:lpstr> id函数用法</vt:lpstr>
      <vt:lpstr>1.5  输入及输出函数 </vt:lpstr>
      <vt:lpstr>输入数字</vt:lpstr>
      <vt:lpstr>一行输入多个值</vt:lpstr>
      <vt:lpstr>输出函数：print() </vt:lpstr>
      <vt:lpstr>不换行输出</vt:lpstr>
      <vt:lpstr> 输入三⻆形的三边长度3,4,5，求这个三⻆形的面积</vt:lpstr>
      <vt:lpstr>画五⻆形</vt:lpstr>
      <vt:lpstr>本章例题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ZJU-Luhq</dc:creator>
  <cp:lastModifiedBy>lenovo</cp:lastModifiedBy>
  <cp:revision>473</cp:revision>
  <dcterms:created xsi:type="dcterms:W3CDTF">2011-08-23T14:23:45Z</dcterms:created>
  <dcterms:modified xsi:type="dcterms:W3CDTF">2019-02-28T01:43:44Z</dcterms:modified>
</cp:coreProperties>
</file>