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99" r:id="rId2"/>
    <p:sldId id="336" r:id="rId3"/>
    <p:sldId id="331" r:id="rId4"/>
    <p:sldId id="363" r:id="rId5"/>
    <p:sldId id="366" r:id="rId6"/>
    <p:sldId id="368" r:id="rId7"/>
    <p:sldId id="36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FF33"/>
    <a:srgbClr val="009900"/>
    <a:srgbClr val="660066"/>
    <a:srgbClr val="000066"/>
    <a:srgbClr val="CCFFFF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95571" autoAdjust="0"/>
  </p:normalViewPr>
  <p:slideViewPr>
    <p:cSldViewPr>
      <p:cViewPr varScale="1">
        <p:scale>
          <a:sx n="74" d="100"/>
          <a:sy n="74" d="100"/>
        </p:scale>
        <p:origin x="13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96"/>
    </p:cViewPr>
  </p:sorterViewPr>
  <p:notesViewPr>
    <p:cSldViewPr>
      <p:cViewPr varScale="1">
        <p:scale>
          <a:sx n="56" d="100"/>
          <a:sy n="56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4D4ABFF-4426-48D3-9587-219D5B947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56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25A959D-C9B6-4352-BE85-41D92546A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458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smtClean="0">
                <a:ea typeface="宋体" charset="-122"/>
              </a:rPr>
              <a:t>人类认识世界和改造世界的</a:t>
            </a:r>
            <a:r>
              <a:rPr lang="zh-CN" altLang="zh-CN" b="1" smtClean="0">
                <a:solidFill>
                  <a:srgbClr val="FFFF00"/>
                </a:solidFill>
                <a:ea typeface="宋体" charset="-122"/>
              </a:rPr>
              <a:t>三种思维</a:t>
            </a:r>
            <a:r>
              <a:rPr lang="zh-CN" altLang="zh-CN" smtClean="0">
                <a:ea typeface="宋体" charset="-122"/>
              </a:rPr>
              <a:t>：</a:t>
            </a:r>
          </a:p>
          <a:p>
            <a:pPr lvl="1"/>
            <a:r>
              <a:rPr lang="zh-CN" altLang="zh-CN" sz="2400" b="1" smtClean="0">
                <a:solidFill>
                  <a:srgbClr val="FFFF00"/>
                </a:solidFill>
                <a:ea typeface="宋体" charset="-122"/>
              </a:rPr>
              <a:t>理论思维</a:t>
            </a:r>
            <a:r>
              <a:rPr lang="zh-CN" altLang="zh-CN" sz="2400" smtClean="0">
                <a:ea typeface="宋体" charset="-122"/>
              </a:rPr>
              <a:t>：以推理和演绎为特征，以数学学科为代表。</a:t>
            </a:r>
          </a:p>
          <a:p>
            <a:pPr lvl="1"/>
            <a:r>
              <a:rPr lang="zh-CN" altLang="zh-CN" sz="2400" b="1" smtClean="0">
                <a:solidFill>
                  <a:srgbClr val="FFFF00"/>
                </a:solidFill>
                <a:ea typeface="宋体" charset="-122"/>
              </a:rPr>
              <a:t>实验</a:t>
            </a:r>
            <a:r>
              <a:rPr lang="zh-CN" altLang="zh-CN" sz="2400" b="1" smtClean="0">
                <a:ea typeface="宋体" charset="-122"/>
              </a:rPr>
              <a:t>思维</a:t>
            </a:r>
            <a:r>
              <a:rPr lang="zh-CN" altLang="zh-CN" sz="2400" smtClean="0">
                <a:ea typeface="宋体" charset="-122"/>
              </a:rPr>
              <a:t>：以观察和总结自然规律为特征，以物理学科为代表。</a:t>
            </a:r>
          </a:p>
          <a:p>
            <a:pPr lvl="1"/>
            <a:r>
              <a:rPr lang="zh-CN" altLang="zh-CN" sz="2400" b="1" smtClean="0">
                <a:solidFill>
                  <a:srgbClr val="FFFF00"/>
                </a:solidFill>
                <a:ea typeface="宋体" charset="-122"/>
              </a:rPr>
              <a:t>计算</a:t>
            </a:r>
            <a:r>
              <a:rPr lang="zh-CN" altLang="zh-CN" sz="2400" b="1" smtClean="0">
                <a:ea typeface="宋体" charset="-122"/>
              </a:rPr>
              <a:t>思维</a:t>
            </a:r>
            <a:r>
              <a:rPr lang="zh-CN" altLang="zh-CN" sz="2400" smtClean="0">
                <a:ea typeface="宋体" charset="-122"/>
              </a:rPr>
              <a:t>：以设计和构造为特征，以计算机学科为代表。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16 w 5184"/>
                  <a:gd name="T3" fmla="*/ 3159 h 3159"/>
                  <a:gd name="T4" fmla="*/ 5216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0 w 556"/>
                  <a:gd name="T5" fmla="*/ 3159 h 3159"/>
                  <a:gd name="T6" fmla="*/ 560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3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3 w 251"/>
                <a:gd name="T7" fmla="*/ 12 h 12"/>
                <a:gd name="T8" fmla="*/ 253 w 251"/>
                <a:gd name="T9" fmla="*/ 0 h 12"/>
                <a:gd name="T10" fmla="*/ 253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491 w 251"/>
                <a:gd name="T5" fmla="*/ 12 h 12"/>
                <a:gd name="T6" fmla="*/ 49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5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54 w 4724"/>
                  <a:gd name="T7" fmla="*/ 12 h 12"/>
                  <a:gd name="T8" fmla="*/ 4754 w 4724"/>
                  <a:gd name="T9" fmla="*/ 0 h 12"/>
                  <a:gd name="T10" fmla="*/ 475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extLst>
            <a:ext uri="{FAA26D3D-D897-4be2-8F04-BA451C77F1D7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7FFB5-4506-4498-9A6E-6CC68F6A6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2B289-853D-4CEB-BCE8-A57DEAEAD4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63DF5-ACBC-4223-9B04-A11CFE319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7D11-B8B1-46B9-A06E-5C0B4E852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2780D-EACF-4E53-A5CE-5F9815E5B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F35D8-8384-4D73-B897-F7C17448F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4A227-AA8E-406C-8DC5-F25EF6B9A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F46DB-6376-4196-BB1F-A33B3E5AB2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7EF30-EC35-4A1E-B393-06108C443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E29EA-433E-43A0-BF74-B9BB6A773D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7876-4979-45BE-AA38-60473C3E2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16 w 5184"/>
                <a:gd name="T3" fmla="*/ 3159 h 3159"/>
                <a:gd name="T4" fmla="*/ 5216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0 w 556"/>
                <a:gd name="T5" fmla="*/ 3159 h 3159"/>
                <a:gd name="T6" fmla="*/ 560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5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54 w 4724"/>
                  <a:gd name="T7" fmla="*/ 12 h 12"/>
                  <a:gd name="T8" fmla="*/ 4754 w 4724"/>
                  <a:gd name="T9" fmla="*/ 0 h 12"/>
                  <a:gd name="T10" fmla="*/ 475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491 w 251"/>
                  <a:gd name="T5" fmla="*/ 12 h 12"/>
                  <a:gd name="T6" fmla="*/ 49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3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3 w 251"/>
                  <a:gd name="T7" fmla="*/ 12 h 12"/>
                  <a:gd name="T8" fmla="*/ 253 w 251"/>
                  <a:gd name="T9" fmla="*/ 0 h 12"/>
                  <a:gd name="T10" fmla="*/ 253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B6904BF-5365-4FC1-B812-6A8A8A432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intia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/>
              <a:t>关于课程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916113"/>
            <a:ext cx="8137525" cy="4826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400" dirty="0" smtClean="0"/>
              <a:t>课程名称：“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程序设计”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学习与掌握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学习用</a:t>
            </a:r>
            <a:r>
              <a:rPr lang="en-US" altLang="zh-CN" sz="2400" dirty="0" smtClean="0"/>
              <a:t>Python</a:t>
            </a:r>
            <a:r>
              <a:rPr lang="zh-CN" altLang="en-US" sz="2400" smtClean="0"/>
              <a:t>语言求解</a:t>
            </a:r>
            <a:r>
              <a:rPr lang="zh-CN" altLang="en-US" sz="2400" dirty="0" smtClean="0"/>
              <a:t>问题的方法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课程性质：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通识课，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统一教材</a:t>
            </a:r>
            <a:endParaRPr lang="en-US" altLang="zh-CN" u="sng" dirty="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zh-CN" alt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统一考试</a:t>
            </a:r>
            <a:endParaRPr lang="en-US" altLang="zh-CN" u="sng" dirty="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None/>
              <a:defRPr/>
            </a:pPr>
            <a:endParaRPr lang="en-US" altLang="zh-CN" dirty="0" smtClean="0"/>
          </a:p>
          <a:p>
            <a:pPr eaLnBrk="1" hangingPunct="1"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81200"/>
            <a:ext cx="8065021" cy="4543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学分，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学时，春夏学期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sz="3600" dirty="0"/>
              <a:t>每周</a:t>
            </a:r>
            <a:r>
              <a:rPr lang="en-US" altLang="zh-CN" sz="3600" dirty="0"/>
              <a:t>1</a:t>
            </a:r>
            <a:r>
              <a:rPr lang="zh-CN" altLang="en-US" sz="3600" dirty="0"/>
              <a:t>次</a:t>
            </a:r>
            <a:r>
              <a:rPr lang="zh-CN" altLang="en-US" sz="3600" dirty="0" smtClean="0"/>
              <a:t>理论课，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学时</a:t>
            </a:r>
            <a:endParaRPr lang="en-US" altLang="zh-CN" sz="3600" dirty="0" smtClean="0"/>
          </a:p>
          <a:p>
            <a:pPr eaLnBrk="1" hangingPunct="1">
              <a:defRPr/>
            </a:pPr>
            <a:r>
              <a:rPr lang="zh-CN" altLang="en-US" sz="3600" dirty="0" smtClean="0"/>
              <a:t>每周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次上机实验，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学时</a:t>
            </a:r>
            <a:endParaRPr lang="en-US" altLang="zh-CN" sz="3600" dirty="0" smtClean="0"/>
          </a:p>
          <a:p>
            <a:pPr eaLnBrk="1" hangingPunct="1">
              <a:buNone/>
              <a:defRPr/>
            </a:pPr>
            <a:r>
              <a:rPr lang="en-US" altLang="zh-CN" sz="3600" dirty="0" smtClean="0"/>
              <a:t>   </a:t>
            </a:r>
            <a:r>
              <a:rPr lang="zh-CN" altLang="en-US" sz="3600" dirty="0" smtClean="0"/>
              <a:t>掌握 </a:t>
            </a:r>
            <a:r>
              <a:rPr lang="en-US" altLang="zh-CN" sz="3600" dirty="0" smtClean="0"/>
              <a:t>idle 3.X</a:t>
            </a:r>
            <a:r>
              <a:rPr lang="zh-CN" altLang="en-US" sz="3600" dirty="0" smtClean="0"/>
              <a:t>开发环境</a:t>
            </a:r>
            <a:endParaRPr lang="en-US" altLang="zh-CN" sz="3600" dirty="0" smtClean="0"/>
          </a:p>
          <a:p>
            <a:pPr eaLnBrk="1" hangingPunct="1">
              <a:buNone/>
              <a:defRPr/>
            </a:pPr>
            <a:r>
              <a:rPr lang="en-US" altLang="zh-CN" sz="3600" dirty="0" smtClean="0"/>
              <a:t>   </a:t>
            </a:r>
            <a:r>
              <a:rPr lang="zh-CN" altLang="en-US" sz="3600" dirty="0" smtClean="0"/>
              <a:t>地点：计算中心机房</a:t>
            </a:r>
            <a:endParaRPr lang="en-US" altLang="zh-CN" sz="3600" dirty="0" smtClean="0"/>
          </a:p>
          <a:p>
            <a:pPr eaLnBrk="1" hangingPunct="1">
              <a:buNone/>
              <a:defRPr/>
            </a:pPr>
            <a:r>
              <a:rPr lang="zh-CN" altLang="en-US" sz="3600" dirty="0" smtClean="0"/>
              <a:t>教学网站：</a:t>
            </a:r>
            <a:r>
              <a:rPr lang="en-US" altLang="zh-CN" sz="3600" dirty="0" smtClean="0"/>
              <a:t>https://</a:t>
            </a:r>
            <a:r>
              <a:rPr lang="en-US" altLang="zh-CN" sz="3600" dirty="0" err="1" smtClean="0"/>
              <a:t>pintia.cn</a:t>
            </a:r>
            <a:endParaRPr lang="en-US" altLang="zh-CN" sz="3600" dirty="0" smtClean="0"/>
          </a:p>
          <a:p>
            <a:pPr lvl="1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教材与资料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84785"/>
            <a:ext cx="7897813" cy="51208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教材</a:t>
            </a:r>
            <a:r>
              <a:rPr lang="zh-CN" altLang="en-US" sz="3600" dirty="0"/>
              <a:t>：</a:t>
            </a:r>
          </a:p>
          <a:p>
            <a:pPr lvl="1" eaLnBrk="1" hangingPunct="1">
              <a:defRPr/>
            </a:pPr>
            <a:r>
              <a:rPr lang="en-US" altLang="zh-CN" dirty="0" smtClean="0"/>
              <a:t>《Python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》</a:t>
            </a:r>
          </a:p>
          <a:p>
            <a:pPr lvl="1" eaLnBrk="1" hangingPunct="1"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作者：陈春晖  翁恺  季江民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浙江大学出版社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- 《</a:t>
            </a:r>
            <a:r>
              <a:rPr lang="en-US" altLang="zh-CN" sz="2400" dirty="0" smtClean="0"/>
              <a:t>Introduction to Computation and</a:t>
            </a:r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Programming Using Python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第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版</a:t>
            </a:r>
            <a:endParaRPr lang="en-US" altLang="zh-CN" sz="3600" dirty="0" smtClean="0"/>
          </a:p>
          <a:p>
            <a:pPr eaLnBrk="1" hangingPunct="1">
              <a:buNone/>
              <a:defRPr/>
            </a:pPr>
            <a:r>
              <a:rPr lang="en-US" altLang="zh-CN" sz="3600" dirty="0" smtClean="0"/>
              <a:t>         John V. </a:t>
            </a:r>
            <a:r>
              <a:rPr lang="en-US" altLang="zh-CN" sz="3600" dirty="0" err="1" smtClean="0"/>
              <a:t>Guttag</a:t>
            </a:r>
            <a:endParaRPr lang="en-US" altLang="zh-CN" sz="3600" dirty="0" smtClean="0"/>
          </a:p>
          <a:p>
            <a:pPr eaLnBrk="1" hangingPunct="1">
              <a:buNone/>
              <a:defRPr/>
            </a:pPr>
            <a:r>
              <a:rPr lang="en-US" altLang="zh-CN" sz="3600" dirty="0" smtClean="0"/>
              <a:t>   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1"/>
            <a:ext cx="7543800" cy="963960"/>
          </a:xfrm>
        </p:spPr>
        <p:txBody>
          <a:bodyPr/>
          <a:lstStyle/>
          <a:p>
            <a:r>
              <a:rPr lang="zh-CN" altLang="en-US" dirty="0" smtClean="0"/>
              <a:t>课程评价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124744"/>
            <a:ext cx="7543800" cy="5544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平时成绩       </a:t>
            </a:r>
            <a:r>
              <a:rPr lang="en-US" altLang="zh-CN" dirty="0" smtClean="0"/>
              <a:t>25%</a:t>
            </a:r>
          </a:p>
          <a:p>
            <a:r>
              <a:rPr lang="zh-CN" altLang="en-US" dirty="0" smtClean="0"/>
              <a:t>上机考试       </a:t>
            </a:r>
            <a:r>
              <a:rPr lang="en-US" altLang="zh-CN" dirty="0" smtClean="0"/>
              <a:t>25%</a:t>
            </a:r>
          </a:p>
          <a:p>
            <a:r>
              <a:rPr lang="zh-CN" altLang="en-US" dirty="0" smtClean="0"/>
              <a:t>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必须做对一题，总评才能及格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理论考试成绩</a:t>
            </a:r>
            <a:r>
              <a:rPr lang="en-US" altLang="zh-CN" dirty="0" smtClean="0"/>
              <a:t>    50%</a:t>
            </a:r>
          </a:p>
          <a:p>
            <a:pPr lvl="1">
              <a:buNone/>
            </a:pPr>
            <a:r>
              <a:rPr lang="zh-CN" altLang="en-US" dirty="0" smtClean="0"/>
              <a:t>  理论考试卷面成绩</a:t>
            </a:r>
            <a:r>
              <a:rPr lang="en-US" altLang="zh-CN" dirty="0" smtClean="0"/>
              <a:t>	&gt;=55</a:t>
            </a:r>
            <a:r>
              <a:rPr lang="zh-CN" altLang="en-US" dirty="0" smtClean="0"/>
              <a:t>分，总评才能及格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考试范围：</a:t>
            </a:r>
            <a:r>
              <a:rPr lang="en-US" altLang="zh-CN" dirty="0" smtClean="0"/>
              <a:t>1,2,3,4,5,6,8</a:t>
            </a:r>
            <a:r>
              <a:rPr lang="zh-CN" altLang="en-US" dirty="0" smtClean="0"/>
              <a:t>章，</a:t>
            </a:r>
            <a:r>
              <a:rPr lang="en-US" altLang="zh-CN" dirty="0" smtClean="0"/>
              <a:t>7.1</a:t>
            </a:r>
            <a:r>
              <a:rPr lang="zh-CN" altLang="en-US" dirty="0" smtClean="0"/>
              <a:t>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>
                <a:hlinkClick r:id="rId2"/>
              </a:rPr>
              <a:t>https://pintia.cn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按时完成指定的题目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验证码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2"/>
                <a:ea typeface="SFMono-Regular"/>
              </a:rPr>
              <a:t>929061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验证码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2"/>
                <a:ea typeface="SFMono-Regular"/>
              </a:rPr>
              <a:t>929061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431088" cy="1431925"/>
          </a:xfrm>
        </p:spPr>
        <p:txBody>
          <a:bodyPr/>
          <a:lstStyle/>
          <a:p>
            <a:r>
              <a:rPr lang="zh-CN" altLang="en-US" dirty="0" smtClean="0"/>
              <a:t>             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040559"/>
          </a:xfrm>
        </p:spPr>
        <p:txBody>
          <a:bodyPr/>
          <a:lstStyle/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周：第一章         第</a:t>
            </a:r>
            <a:r>
              <a:rPr lang="en-US" altLang="zh-CN" sz="2400" dirty="0" smtClean="0"/>
              <a:t>10,11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第六章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2,3</a:t>
            </a:r>
            <a:r>
              <a:rPr lang="zh-CN" altLang="en-US" sz="2400" dirty="0" smtClean="0"/>
              <a:t>周：第二章      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7.1</a:t>
            </a:r>
            <a:r>
              <a:rPr lang="zh-CN" altLang="en-US" sz="2400" dirty="0" smtClean="0"/>
              <a:t>节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4,5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第三章      第</a:t>
            </a:r>
            <a:r>
              <a:rPr lang="en-US" altLang="zh-CN" sz="2400" dirty="0" smtClean="0"/>
              <a:t>13,14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第八章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6,7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第四章     第</a:t>
            </a:r>
            <a:r>
              <a:rPr lang="en-US" altLang="zh-CN" sz="2400" dirty="0" smtClean="0"/>
              <a:t>14,15</a:t>
            </a:r>
            <a:r>
              <a:rPr lang="zh-CN" altLang="en-US" sz="2400" dirty="0" smtClean="0"/>
              <a:t>周：</a:t>
            </a:r>
            <a:r>
              <a:rPr lang="en-US" altLang="zh-CN" sz="2400" dirty="0" smtClean="0"/>
              <a:t>7.2,7.3</a:t>
            </a:r>
            <a:r>
              <a:rPr lang="zh-CN" altLang="en-US" sz="2400" dirty="0" smtClean="0"/>
              <a:t>，第九章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周：</a:t>
            </a:r>
            <a:r>
              <a:rPr lang="zh-CN" altLang="en-US" sz="2400" dirty="0"/>
              <a:t>习题</a:t>
            </a:r>
            <a:r>
              <a:rPr lang="zh-CN" altLang="en-US" sz="2400" dirty="0" smtClean="0"/>
              <a:t>课        第</a:t>
            </a:r>
            <a:r>
              <a:rPr lang="en-US" altLang="zh-CN" sz="2400" dirty="0" smtClean="0"/>
              <a:t>16</a:t>
            </a:r>
            <a:r>
              <a:rPr lang="zh-CN" altLang="en-US" sz="2400" dirty="0"/>
              <a:t>周：复习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第五章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7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人生苦短，我用</a:t>
            </a:r>
            <a:r>
              <a:rPr lang="en-US" altLang="zh-CN" dirty="0" smtClean="0"/>
              <a:t>Python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语言是拿来用的，不是用来学的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避免“学校教的企业不用，企业用的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学校不教”现象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327</Words>
  <Application>Microsoft Office PowerPoint</Application>
  <PresentationFormat>全屏显示(4:3)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-apple-system</vt:lpstr>
      <vt:lpstr>Arial Unicode MS</vt:lpstr>
      <vt:lpstr>SFMono-Regular</vt:lpstr>
      <vt:lpstr>黑体</vt:lpstr>
      <vt:lpstr>宋体</vt:lpstr>
      <vt:lpstr>Arial</vt:lpstr>
      <vt:lpstr>Tahoma</vt:lpstr>
      <vt:lpstr>Verdana</vt:lpstr>
      <vt:lpstr>Wingdings</vt:lpstr>
      <vt:lpstr>Shimmer</vt:lpstr>
      <vt:lpstr>关于课程</vt:lpstr>
      <vt:lpstr>课程安排</vt:lpstr>
      <vt:lpstr>教材与资料</vt:lpstr>
      <vt:lpstr>课程评价</vt:lpstr>
      <vt:lpstr>作业要求</vt:lpstr>
      <vt:lpstr>             教学安排</vt:lpstr>
      <vt:lpstr>课程理念</vt:lpstr>
    </vt:vector>
  </TitlesOfParts>
  <Company>浙江大学计算机学院基础教学中心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计算机科学导论</dc:title>
  <dc:creator>Luhq</dc:creator>
  <cp:lastModifiedBy>lenovo</cp:lastModifiedBy>
  <cp:revision>407</cp:revision>
  <dcterms:created xsi:type="dcterms:W3CDTF">2003-08-18T05:39:48Z</dcterms:created>
  <dcterms:modified xsi:type="dcterms:W3CDTF">2019-03-21T05:12:36Z</dcterms:modified>
</cp:coreProperties>
</file>