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4" r:id="rId3"/>
    <p:sldId id="266" r:id="rId4"/>
    <p:sldId id="286" r:id="rId5"/>
    <p:sldId id="290" r:id="rId6"/>
    <p:sldId id="353" r:id="rId7"/>
    <p:sldId id="354" r:id="rId8"/>
    <p:sldId id="291" r:id="rId9"/>
    <p:sldId id="313" r:id="rId10"/>
    <p:sldId id="355" r:id="rId11"/>
    <p:sldId id="356" r:id="rId12"/>
    <p:sldId id="301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8" r:id="rId24"/>
    <p:sldId id="369" r:id="rId25"/>
    <p:sldId id="370" r:id="rId26"/>
    <p:sldId id="371" r:id="rId27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285" r:id="rId4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598"/>
    <a:srgbClr val="FEFEFE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84994" autoAdjust="0"/>
  </p:normalViewPr>
  <p:slideViewPr>
    <p:cSldViewPr snapToGrid="0">
      <p:cViewPr varScale="1">
        <p:scale>
          <a:sx n="99" d="100"/>
          <a:sy n="99" d="100"/>
        </p:scale>
        <p:origin x="120" y="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C809-72B2-4116-843D-23D04BBD0E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476A7-EC78-4C16-83CE-71D102C38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476A7-EC78-4C16-83CE-71D102C38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476A7-EC78-4C16-83CE-71D102C38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476A7-EC78-4C16-83CE-71D102C387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29039F2-240D-4A2F-825E-29D3A7C645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3FFC2D3-6BDC-40CD-AD2D-31C0A0F3E3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5400000">
            <a:off x="2982990" y="4195453"/>
            <a:ext cx="3178025" cy="271211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六边形 4"/>
          <p:cNvSpPr/>
          <p:nvPr/>
        </p:nvSpPr>
        <p:spPr>
          <a:xfrm rot="5400000" flipH="1">
            <a:off x="1937660" y="5261142"/>
            <a:ext cx="2405898" cy="205318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六边形 5"/>
          <p:cNvSpPr/>
          <p:nvPr/>
        </p:nvSpPr>
        <p:spPr>
          <a:xfrm rot="5400000" flipH="1">
            <a:off x="2554031" y="4374920"/>
            <a:ext cx="891145" cy="7605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六边形 6"/>
          <p:cNvSpPr/>
          <p:nvPr/>
        </p:nvSpPr>
        <p:spPr>
          <a:xfrm rot="5400000" flipH="1">
            <a:off x="6210371" y="3929348"/>
            <a:ext cx="891145" cy="7605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六边形 7"/>
          <p:cNvSpPr/>
          <p:nvPr/>
        </p:nvSpPr>
        <p:spPr>
          <a:xfrm rot="5400000" flipH="1">
            <a:off x="6609589" y="4804934"/>
            <a:ext cx="1267378" cy="108157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" name="六边形 8"/>
          <p:cNvSpPr/>
          <p:nvPr/>
        </p:nvSpPr>
        <p:spPr>
          <a:xfrm rot="5400000" flipH="1">
            <a:off x="7370365" y="4761851"/>
            <a:ext cx="1976990" cy="168715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六边形 9"/>
          <p:cNvSpPr/>
          <p:nvPr/>
        </p:nvSpPr>
        <p:spPr>
          <a:xfrm rot="5400000" flipH="1">
            <a:off x="1468005" y="4985428"/>
            <a:ext cx="1375425" cy="117378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1" name="六边形 10"/>
          <p:cNvSpPr/>
          <p:nvPr/>
        </p:nvSpPr>
        <p:spPr>
          <a:xfrm rot="5400000" flipH="1">
            <a:off x="-225265" y="4005938"/>
            <a:ext cx="1936001" cy="165217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六边形 11"/>
          <p:cNvSpPr/>
          <p:nvPr/>
        </p:nvSpPr>
        <p:spPr>
          <a:xfrm rot="5400000" flipH="1">
            <a:off x="6360717" y="5179522"/>
            <a:ext cx="389505" cy="3324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1885643" y="3286590"/>
            <a:ext cx="5742026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7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  工作微信号：</a:t>
            </a:r>
            <a:r>
              <a:rPr lang="en-US" altLang="zh-CN" sz="27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shenshui8080</a:t>
            </a:r>
            <a:endParaRPr lang="zh-CN" altLang="en-US" sz="2700" dirty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  <a:p>
            <a:endParaRPr lang="zh-CN" altLang="en-US" sz="2700" dirty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27282" y="3284642"/>
            <a:ext cx="400801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07759" y="1241328"/>
            <a:ext cx="2964273" cy="1200329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虚拟机</a:t>
            </a:r>
            <a:endParaRPr lang="zh-CN" altLang="en-US" sz="7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六边形 15"/>
          <p:cNvSpPr/>
          <p:nvPr/>
        </p:nvSpPr>
        <p:spPr>
          <a:xfrm rot="5400000" flipH="1">
            <a:off x="5733307" y="4143395"/>
            <a:ext cx="389508" cy="332406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文本框 12"/>
          <p:cNvSpPr txBox="1"/>
          <p:nvPr/>
        </p:nvSpPr>
        <p:spPr>
          <a:xfrm>
            <a:off x="3125059" y="2765007"/>
            <a:ext cx="2612461" cy="507831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主讲：霏霏老师</a:t>
            </a:r>
            <a:endParaRPr lang="zh-CN" altLang="en-US" sz="2700" dirty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55469" y="20029"/>
            <a:ext cx="2484120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</a:rPr>
              <a:t>潭州教育</a:t>
            </a:r>
            <a:r>
              <a:rPr kumimoji="1"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python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</a:rPr>
              <a:t>学院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98733" y="3846069"/>
            <a:ext cx="400801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0" y="6221324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免责声明：如果本课程内有任何内容侵害了您的权益，请您及时联系我们                                                                  潭州教育全球教学服务中心热线：</a:t>
            </a:r>
            <a:r>
              <a:rPr lang="en-US" altLang="zh-CN" sz="1050" dirty="0">
                <a:solidFill>
                  <a:schemeClr val="accent1"/>
                </a:solidFill>
              </a:rPr>
              <a:t>4001567315</a:t>
            </a:r>
            <a:r>
              <a:rPr lang="en-US" altLang="zh-CN" sz="1050" dirty="0"/>
              <a:t> </a:t>
            </a:r>
            <a:endParaRPr lang="en-US" altLang="zh-CN" sz="105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1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666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121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下载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8" y="978541"/>
            <a:ext cx="7342857" cy="3571429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" y="2696478"/>
            <a:ext cx="98719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苹果电脑下载右侧链接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187269" y="778331"/>
            <a:ext cx="2806233" cy="2520045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2" name="组合 4"/>
          <p:cNvGrpSpPr/>
          <p:nvPr/>
        </p:nvGrpSpPr>
        <p:grpSpPr>
          <a:xfrm>
            <a:off x="3529715" y="1085854"/>
            <a:ext cx="2121342" cy="1905001"/>
            <a:chOff x="4706287" y="1447803"/>
            <a:chExt cx="2828456" cy="2540001"/>
          </a:xfrm>
        </p:grpSpPr>
        <p:sp>
          <p:nvSpPr>
            <p:cNvPr id="6" name="任意多边形 5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19620" y="1558096"/>
              <a:ext cx="210570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35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 03</a:t>
              </a:r>
              <a:endParaRPr lang="zh-CN" altLang="en-US" sz="1035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39511" y="3415649"/>
              <a:ext cx="20202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Three</a:t>
              </a:r>
              <a:endParaRPr lang="zh-CN" altLang="en-US" sz="21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73630" y="3467095"/>
            <a:ext cx="877163" cy="507831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endParaRPr lang="zh-CN" altLang="en-US" sz="27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81" y="700321"/>
            <a:ext cx="4695238" cy="37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84" y="801003"/>
            <a:ext cx="4743450" cy="3714750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" y="2478785"/>
            <a:ext cx="254678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zh-CN" altLang="en-US" sz="1400" b="1" dirty="0">
                <a:solidFill>
                  <a:srgbClr val="333333"/>
                </a:solidFill>
              </a:rPr>
              <a:t>选择安装路径，其余默认即可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0" y="1081862"/>
            <a:ext cx="4439350" cy="347659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736658" y="691291"/>
            <a:ext cx="254678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zh-CN" altLang="en-US" sz="1400" b="1" dirty="0">
                <a:solidFill>
                  <a:srgbClr val="333333"/>
                </a:solidFill>
              </a:rPr>
              <a:t>选择安装路径，其余默认即可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63" y="1491916"/>
            <a:ext cx="4604837" cy="36114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736658" y="583569"/>
            <a:ext cx="254678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zh-CN" altLang="en-US" sz="1400" b="1" dirty="0">
                <a:solidFill>
                  <a:srgbClr val="333333"/>
                </a:solidFill>
              </a:rPr>
              <a:t>安装过程中出现的各种提示同意就好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0" y="1080367"/>
            <a:ext cx="4742857" cy="37142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354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VirtualBox — 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完成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28" y="868379"/>
            <a:ext cx="47625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121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95" y="700321"/>
            <a:ext cx="4723809" cy="37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121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58" y="891612"/>
            <a:ext cx="4591505" cy="36380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94" y="1472664"/>
            <a:ext cx="4591505" cy="36307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121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736658" y="583569"/>
            <a:ext cx="254678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zh-CN" altLang="en-US" sz="1400" b="1" dirty="0">
                <a:solidFill>
                  <a:srgbClr val="333333"/>
                </a:solidFill>
              </a:rPr>
              <a:t>选择安装路径，其余默认即可，一直到安装完毕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192"/>
            <a:ext cx="4592798" cy="3639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98" y="1557191"/>
            <a:ext cx="4551202" cy="36225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232" y="645692"/>
            <a:ext cx="3982290" cy="4002065"/>
          </a:xfrm>
          <a:prstGeom prst="rect">
            <a:avLst/>
          </a:prstGeom>
        </p:spPr>
      </p:pic>
      <p:sp>
        <p:nvSpPr>
          <p:cNvPr id="72" name="MH_Number_1"/>
          <p:cNvSpPr/>
          <p:nvPr>
            <p:custDataLst>
              <p:tags r:id="rId2"/>
            </p:custDataLst>
          </p:nvPr>
        </p:nvSpPr>
        <p:spPr>
          <a:xfrm>
            <a:off x="5127533" y="1670354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3" name="MH_Entry_1"/>
          <p:cNvSpPr/>
          <p:nvPr>
            <p:custDataLst>
              <p:tags r:id="rId3"/>
            </p:custDataLst>
          </p:nvPr>
        </p:nvSpPr>
        <p:spPr>
          <a:xfrm>
            <a:off x="5727735" y="1698220"/>
            <a:ext cx="3416264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</a:rPr>
              <a:t>准备工作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74" name="MH_Number_2"/>
          <p:cNvSpPr/>
          <p:nvPr>
            <p:custDataLst>
              <p:tags r:id="rId4"/>
            </p:custDataLst>
          </p:nvPr>
        </p:nvSpPr>
        <p:spPr>
          <a:xfrm>
            <a:off x="5127533" y="2494784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5" name="MH_Entry_2"/>
          <p:cNvSpPr/>
          <p:nvPr>
            <p:custDataLst>
              <p:tags r:id="rId5"/>
            </p:custDataLst>
          </p:nvPr>
        </p:nvSpPr>
        <p:spPr>
          <a:xfrm>
            <a:off x="5727735" y="2454045"/>
            <a:ext cx="291812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下载</a:t>
            </a:r>
            <a:endParaRPr lang="en-US" altLang="zh-CN" sz="3200" dirty="0">
              <a:solidFill>
                <a:schemeClr val="accent2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76" name="MH_Number_3"/>
          <p:cNvSpPr/>
          <p:nvPr>
            <p:custDataLst>
              <p:tags r:id="rId6"/>
            </p:custDataLst>
          </p:nvPr>
        </p:nvSpPr>
        <p:spPr>
          <a:xfrm>
            <a:off x="5127533" y="3319214"/>
            <a:ext cx="359981" cy="359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7" name="MH_Others_1"/>
          <p:cNvSpPr txBox="1"/>
          <p:nvPr>
            <p:custDataLst>
              <p:tags r:id="rId7"/>
            </p:custDataLst>
          </p:nvPr>
        </p:nvSpPr>
        <p:spPr>
          <a:xfrm>
            <a:off x="2021823" y="1513210"/>
            <a:ext cx="677108" cy="237091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知识点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78" name="MH_Others_2"/>
          <p:cNvSpPr txBox="1"/>
          <p:nvPr>
            <p:custDataLst>
              <p:tags r:id="rId8"/>
            </p:custDataLst>
          </p:nvPr>
        </p:nvSpPr>
        <p:spPr>
          <a:xfrm rot="5400000">
            <a:off x="598871" y="2454638"/>
            <a:ext cx="2040540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1"/>
            <a:ext cx="1979720" cy="651163"/>
          </a:xfrm>
          <a:prstGeom prst="rect">
            <a:avLst/>
          </a:prstGeom>
        </p:spPr>
      </p:pic>
      <p:sp>
        <p:nvSpPr>
          <p:cNvPr id="12" name="MH_Entry_1"/>
          <p:cNvSpPr/>
          <p:nvPr>
            <p:custDataLst>
              <p:tags r:id="rId10"/>
            </p:custDataLst>
          </p:nvPr>
        </p:nvSpPr>
        <p:spPr>
          <a:xfrm>
            <a:off x="5727735" y="3186752"/>
            <a:ext cx="2972713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+mj-ea"/>
                <a:ea typeface="+mj-ea"/>
                <a:sym typeface="Arial" panose="020B0604020202020204" pitchFamily="34" charset="0"/>
              </a:rPr>
              <a:t>安装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7" name="MH_Number_2"/>
          <p:cNvSpPr/>
          <p:nvPr>
            <p:custDataLst>
              <p:tags r:id="rId11"/>
            </p:custDataLst>
          </p:nvPr>
        </p:nvSpPr>
        <p:spPr>
          <a:xfrm>
            <a:off x="5127533" y="3963653"/>
            <a:ext cx="359981" cy="35998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2"/>
          <p:cNvSpPr/>
          <p:nvPr>
            <p:custDataLst>
              <p:tags r:id="rId12"/>
            </p:custDataLst>
          </p:nvPr>
        </p:nvSpPr>
        <p:spPr>
          <a:xfrm>
            <a:off x="5727735" y="3923073"/>
            <a:ext cx="2918122" cy="492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VMDK</a:t>
            </a:r>
            <a:r>
              <a:rPr lang="zh-CN" altLang="en-US" sz="3200" dirty="0">
                <a:solidFill>
                  <a:schemeClr val="accent2"/>
                </a:solidFill>
                <a:latin typeface="+mj-ea"/>
                <a:ea typeface="+mj-ea"/>
                <a:sym typeface="Arial" panose="020B0604020202020204" pitchFamily="34" charset="0"/>
              </a:rPr>
              <a:t>文件的导入</a:t>
            </a:r>
            <a:endParaRPr lang="en-US" altLang="zh-CN" sz="3200" dirty="0">
              <a:solidFill>
                <a:schemeClr val="accent2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/>
      <p:bldP spid="12" grpId="0"/>
      <p:bldP spid="17" grpId="0" animBg="1"/>
      <p:bldP spid="1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41629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065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安装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VMware — 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完毕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95" y="690797"/>
            <a:ext cx="4723809" cy="37619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187269" y="778331"/>
            <a:ext cx="2806233" cy="2520045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2" name="组合 4"/>
          <p:cNvGrpSpPr/>
          <p:nvPr/>
        </p:nvGrpSpPr>
        <p:grpSpPr>
          <a:xfrm>
            <a:off x="3529715" y="1085854"/>
            <a:ext cx="2121342" cy="1905001"/>
            <a:chOff x="4706287" y="1447803"/>
            <a:chExt cx="2828456" cy="2540001"/>
          </a:xfrm>
        </p:grpSpPr>
        <p:sp>
          <p:nvSpPr>
            <p:cNvPr id="6" name="任意多边形 5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19620" y="1558096"/>
              <a:ext cx="2037309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35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 04</a:t>
              </a:r>
              <a:endParaRPr lang="zh-CN" altLang="en-US" sz="1035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11510" y="3428997"/>
              <a:ext cx="165353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Four</a:t>
              </a:r>
              <a:endParaRPr lang="zh-CN" altLang="en-US" sz="21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53181" y="3467095"/>
            <a:ext cx="2255520" cy="506730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7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文件导入</a:t>
            </a:r>
            <a:endParaRPr lang="zh-CN" altLang="en-US" sz="27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1972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下载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34" y="1295756"/>
            <a:ext cx="7200000" cy="16857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1972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解压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4010" y="1622338"/>
            <a:ext cx="808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解压出来的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Ubuntu18.vmdk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这个文件不能删除，删除了就相当于把虚拟机删除了，就需要重新下载和新建。所以在使用之前就放好路径，之后就不要再移动了。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510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474"/>
            <a:ext cx="7257143" cy="41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1514475"/>
            <a:ext cx="332422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510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441550" y="1692725"/>
            <a:ext cx="227042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400" b="1" dirty="0">
                <a:solidFill>
                  <a:srgbClr val="333333"/>
                </a:solidFill>
              </a:rPr>
              <a:t>1.</a:t>
            </a:r>
            <a:r>
              <a:rPr lang="zh-CN" altLang="en-US" sz="1400" b="1" dirty="0">
                <a:solidFill>
                  <a:srgbClr val="333333"/>
                </a:solidFill>
              </a:rPr>
              <a:t>内存设置</a:t>
            </a:r>
            <a:br>
              <a:rPr lang="en-US" altLang="zh-CN" sz="1400" b="1" dirty="0">
                <a:solidFill>
                  <a:srgbClr val="333333"/>
                </a:solidFill>
              </a:rPr>
            </a:br>
            <a:r>
              <a:rPr lang="en-US" altLang="zh-CN" sz="1400" b="1" dirty="0">
                <a:solidFill>
                  <a:srgbClr val="333333"/>
                </a:solidFill>
              </a:rPr>
              <a:t>2.ova</a:t>
            </a:r>
            <a:r>
              <a:rPr lang="zh-CN" altLang="en-US" sz="1400" b="1" dirty="0">
                <a:solidFill>
                  <a:srgbClr val="333333"/>
                </a:solidFill>
              </a:rPr>
              <a:t>文件已经给大家配置好了相关文件，所以大家无需做其他更改，直接选择安装路径即可</a:t>
            </a:r>
            <a:endParaRPr lang="en-US" altLang="zh-CN" sz="1400" b="1" dirty="0">
              <a:solidFill>
                <a:srgbClr val="333333"/>
              </a:solidFill>
            </a:endParaRPr>
          </a:p>
          <a:p>
            <a:pPr lvl="0" defTabSz="914400"/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6" y="776512"/>
            <a:ext cx="3314286" cy="35904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74" y="659613"/>
            <a:ext cx="3314286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540" y="3864839"/>
            <a:ext cx="2971429" cy="1238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4020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启动登录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75" y="581308"/>
            <a:ext cx="4571429" cy="21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47" y="1471273"/>
            <a:ext cx="6171429" cy="1876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" y="2629649"/>
            <a:ext cx="4293844" cy="2513851"/>
          </a:xfrm>
          <a:prstGeom prst="rect">
            <a:avLst/>
          </a:prstGeom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076861" y="3718377"/>
            <a:ext cx="2270424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en-US" altLang="zh-CN" sz="1400" b="1" dirty="0">
                <a:solidFill>
                  <a:srgbClr val="333333"/>
                </a:solidFill>
              </a:rPr>
              <a:t>1.</a:t>
            </a:r>
            <a:r>
              <a:rPr lang="zh-CN" altLang="en-US" sz="1400" b="1" dirty="0">
                <a:solidFill>
                  <a:srgbClr val="333333"/>
                </a:solidFill>
              </a:rPr>
              <a:t>上启动，中登录，下完成</a:t>
            </a:r>
            <a:br>
              <a:rPr lang="en-US" altLang="zh-CN" sz="1400" b="1" dirty="0">
                <a:solidFill>
                  <a:srgbClr val="333333"/>
                </a:solidFill>
              </a:rPr>
            </a:br>
            <a:r>
              <a:rPr lang="en-US" altLang="zh-CN" sz="1400" b="1" dirty="0">
                <a:solidFill>
                  <a:srgbClr val="333333"/>
                </a:solidFill>
              </a:rPr>
              <a:t>2.</a:t>
            </a:r>
            <a:r>
              <a:rPr lang="zh-CN" altLang="en-US" sz="1400" b="1" dirty="0">
                <a:solidFill>
                  <a:srgbClr val="333333"/>
                </a:solidFill>
              </a:rPr>
              <a:t>登录账号：</a:t>
            </a:r>
            <a:r>
              <a:rPr lang="en-US" altLang="zh-CN" sz="1400" b="1" dirty="0">
                <a:solidFill>
                  <a:srgbClr val="333333"/>
                </a:solidFill>
              </a:rPr>
              <a:t>pyvip</a:t>
            </a:r>
            <a:r>
              <a:rPr lang="zh-CN" altLang="en-US" sz="1400" b="1" dirty="0">
                <a:solidFill>
                  <a:srgbClr val="333333"/>
                </a:solidFill>
              </a:rPr>
              <a:t>；密码：</a:t>
            </a:r>
            <a:r>
              <a:rPr lang="en-US" altLang="zh-CN" sz="1400" b="1" dirty="0">
                <a:solidFill>
                  <a:srgbClr val="333333"/>
                </a:solidFill>
              </a:rPr>
              <a:t>pythonvip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4020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内存设置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80813" y="3537734"/>
            <a:ext cx="227042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lang="zh-CN" altLang="en-US" sz="1400" b="1" dirty="0">
                <a:solidFill>
                  <a:srgbClr val="333333"/>
                </a:solidFill>
              </a:rPr>
              <a:t>要在虚拟机关闭的时候才能调整</a:t>
            </a:r>
            <a:br>
              <a:rPr lang="en-US" altLang="zh-CN" sz="1400" b="1" dirty="0">
                <a:solidFill>
                  <a:srgbClr val="333333"/>
                </a:solidFill>
              </a:rPr>
            </a:b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4" y="895149"/>
            <a:ext cx="4000000" cy="20122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91" y="2208134"/>
            <a:ext cx="5323809" cy="28952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8" y="697929"/>
            <a:ext cx="5071182" cy="38905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20" y="1212783"/>
            <a:ext cx="4405780" cy="389058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6" y="776014"/>
            <a:ext cx="4469246" cy="38983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464" y="1258662"/>
            <a:ext cx="4519535" cy="3898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187269" y="778331"/>
            <a:ext cx="2806233" cy="2520045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5" name="组合 4"/>
          <p:cNvGrpSpPr/>
          <p:nvPr/>
        </p:nvGrpSpPr>
        <p:grpSpPr>
          <a:xfrm>
            <a:off x="3529715" y="1085854"/>
            <a:ext cx="2121342" cy="1905001"/>
            <a:chOff x="4706287" y="1447803"/>
            <a:chExt cx="2828456" cy="2540001"/>
          </a:xfrm>
        </p:grpSpPr>
        <p:sp>
          <p:nvSpPr>
            <p:cNvPr id="6" name="任意多边形 5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19620" y="1558096"/>
              <a:ext cx="171884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35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 01</a:t>
              </a:r>
              <a:endParaRPr lang="zh-CN" altLang="en-US" sz="1035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02071" y="3388556"/>
              <a:ext cx="1742357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1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45107" y="3467095"/>
            <a:ext cx="1569660" cy="507831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准备工作</a:t>
            </a:r>
            <a:endParaRPr lang="zh-CN" altLang="en-US" sz="27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1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" y="737918"/>
            <a:ext cx="4518506" cy="39457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42" y="1240032"/>
            <a:ext cx="4430436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9" y="870723"/>
            <a:ext cx="3619048" cy="1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098" y="870723"/>
            <a:ext cx="4761905" cy="41333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507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内存配置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54" y="793942"/>
            <a:ext cx="4733333" cy="41523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507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其他配置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6" y="737918"/>
            <a:ext cx="4505960" cy="38801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66" y="1223240"/>
            <a:ext cx="4458592" cy="388013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507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其他配置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71" y="691291"/>
            <a:ext cx="4742857" cy="41142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547"/>
            <a:ext cx="4212194" cy="37047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64" y="1973179"/>
            <a:ext cx="3651336" cy="31703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046" y="3088296"/>
            <a:ext cx="3009524" cy="13809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导入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9" y="655474"/>
            <a:ext cx="4752381" cy="41523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60" y="3271148"/>
            <a:ext cx="3609524" cy="166666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完成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47" y="856191"/>
            <a:ext cx="4761905" cy="41619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99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启动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" y="809213"/>
            <a:ext cx="5701138" cy="40265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280" y="3604383"/>
            <a:ext cx="3800000" cy="138095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453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5077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VMDK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文件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内存调整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—VMware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4" y="996270"/>
            <a:ext cx="4371429" cy="3285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09" y="1874801"/>
            <a:ext cx="3847619" cy="3228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541173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准备工作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下载链接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0813" y="1275829"/>
            <a:ext cx="8088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https://pan.baidu.com/s/15syeXym2aBXUWl6rqJMyOw 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提取码：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cdrp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5400000">
            <a:off x="2982990" y="4195453"/>
            <a:ext cx="3178025" cy="271211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六边形 4"/>
          <p:cNvSpPr/>
          <p:nvPr/>
        </p:nvSpPr>
        <p:spPr>
          <a:xfrm rot="5400000" flipH="1">
            <a:off x="1937660" y="5261142"/>
            <a:ext cx="2405898" cy="205318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6" name="六边形 5"/>
          <p:cNvSpPr/>
          <p:nvPr/>
        </p:nvSpPr>
        <p:spPr>
          <a:xfrm rot="5400000" flipH="1">
            <a:off x="2554031" y="4374920"/>
            <a:ext cx="891145" cy="7605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六边形 6"/>
          <p:cNvSpPr/>
          <p:nvPr/>
        </p:nvSpPr>
        <p:spPr>
          <a:xfrm rot="5400000" flipH="1">
            <a:off x="6210371" y="3929348"/>
            <a:ext cx="891145" cy="7605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六边形 7"/>
          <p:cNvSpPr/>
          <p:nvPr/>
        </p:nvSpPr>
        <p:spPr>
          <a:xfrm rot="5400000" flipH="1">
            <a:off x="6609589" y="4804934"/>
            <a:ext cx="1267378" cy="108157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9" name="六边形 8"/>
          <p:cNvSpPr/>
          <p:nvPr/>
        </p:nvSpPr>
        <p:spPr>
          <a:xfrm rot="5400000" flipH="1">
            <a:off x="7370365" y="4761851"/>
            <a:ext cx="1976990" cy="168715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六边形 9"/>
          <p:cNvSpPr/>
          <p:nvPr/>
        </p:nvSpPr>
        <p:spPr>
          <a:xfrm rot="5400000" flipH="1">
            <a:off x="1468005" y="4985428"/>
            <a:ext cx="1375425" cy="117378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1" name="六边形 10"/>
          <p:cNvSpPr/>
          <p:nvPr/>
        </p:nvSpPr>
        <p:spPr>
          <a:xfrm rot="5400000" flipH="1">
            <a:off x="-225265" y="4005938"/>
            <a:ext cx="1936001" cy="1652177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六边形 11"/>
          <p:cNvSpPr/>
          <p:nvPr/>
        </p:nvSpPr>
        <p:spPr>
          <a:xfrm rot="5400000" flipH="1">
            <a:off x="6360717" y="5179522"/>
            <a:ext cx="389505" cy="3324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395867" y="3214309"/>
            <a:ext cx="3993401" cy="507831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latin typeface="锐字云字库超粗黑体1.0" panose="02010604000000000000" pitchFamily="2" charset="-122"/>
                <a:ea typeface="锐字云字库超粗黑体1.0" panose="02010604000000000000" pitchFamily="2" charset="-122"/>
              </a:rPr>
              <a:t>演示完毕，感谢您的聆听</a:t>
            </a:r>
            <a:endParaRPr lang="zh-CN" altLang="en-US" sz="2700" dirty="0">
              <a:solidFill>
                <a:schemeClr val="bg1"/>
              </a:solidFill>
              <a:latin typeface="锐字云字库超粗黑体1.0" panose="02010604000000000000" pitchFamily="2" charset="-122"/>
              <a:ea typeface="锐字云字库超粗黑体1.0" panose="02010604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81251" y="3864025"/>
            <a:ext cx="400801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16680" y="502553"/>
            <a:ext cx="4047903" cy="2400657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5000" b="1" dirty="0">
                <a:solidFill>
                  <a:schemeClr val="bg1"/>
                </a:solidFill>
                <a:latin typeface="Agency FB" panose="020B0503020202020204" pitchFamily="34" charset="0"/>
              </a:rPr>
              <a:t>谢谢</a:t>
            </a:r>
            <a:endParaRPr lang="zh-CN" altLang="en-US" sz="15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六边形 15"/>
          <p:cNvSpPr/>
          <p:nvPr/>
        </p:nvSpPr>
        <p:spPr>
          <a:xfrm rot="5400000" flipH="1">
            <a:off x="5733307" y="4143395"/>
            <a:ext cx="389508" cy="332406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9" name="矩形 18"/>
          <p:cNvSpPr/>
          <p:nvPr/>
        </p:nvSpPr>
        <p:spPr>
          <a:xfrm>
            <a:off x="227999" y="528384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57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541173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准备工作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电脑虚拟化检测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6" y="993219"/>
            <a:ext cx="2542857" cy="1809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48" y="1083695"/>
            <a:ext cx="4428571" cy="3438095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-1" y="3087425"/>
            <a:ext cx="362824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下载地址在</a:t>
            </a:r>
            <a:r>
              <a:rPr lang="zh-CN" altLang="zh-CN" sz="1400" b="1" dirty="0">
                <a:solidFill>
                  <a:srgbClr val="333333"/>
                </a:solidFill>
                <a:ea typeface="Open Sans"/>
              </a:rPr>
              <a:t>网盘中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如上图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，使用windows电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脑的同学直接下载，然后运行，都是YES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（如右图）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表示电脑的CPU是支持虚拟化的，如果是使用Mac电脑的同学，不需要执行此步骤。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541173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433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准备工作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查看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虚拟化是否开启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35" y="691291"/>
            <a:ext cx="7342857" cy="4266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187269" y="778331"/>
            <a:ext cx="2806233" cy="2520045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grpSp>
        <p:nvGrpSpPr>
          <p:cNvPr id="2" name="组合 4"/>
          <p:cNvGrpSpPr/>
          <p:nvPr/>
        </p:nvGrpSpPr>
        <p:grpSpPr>
          <a:xfrm>
            <a:off x="3529715" y="1085854"/>
            <a:ext cx="2121342" cy="1905001"/>
            <a:chOff x="4706287" y="1447803"/>
            <a:chExt cx="2828456" cy="2540001"/>
          </a:xfrm>
        </p:grpSpPr>
        <p:sp>
          <p:nvSpPr>
            <p:cNvPr id="6" name="任意多边形 5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019620" y="1558096"/>
              <a:ext cx="205013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35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 02</a:t>
              </a:r>
              <a:endParaRPr lang="zh-CN" altLang="en-US" sz="1035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02071" y="3388556"/>
              <a:ext cx="1737057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00" b="1" dirty="0">
                  <a:solidFill>
                    <a:srgbClr val="2FA598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  <a:endParaRPr lang="zh-CN" altLang="en-US" sz="2100" b="1" dirty="0">
                <a:solidFill>
                  <a:srgbClr val="2FA598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89367" y="3467095"/>
            <a:ext cx="877163" cy="507831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下载</a:t>
            </a:r>
            <a:endParaRPr lang="zh-CN" altLang="en-US" sz="27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1"/>
            <a:ext cx="1979720" cy="65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666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下载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</a:t>
            </a:r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地址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6156" y="1224951"/>
            <a:ext cx="7209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常见的虚拟机软件是VirtualBox和Vmware，上课使用是VirtualBox，同学们先下载VirtualBox，如果不能正常使用，则使用VMware。（VMware是收费软件，请大家支持正版）下载地址如下：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VirtualBox:https://www.virtualbox.org/wiki/Downloads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Vmware:https://www.vmware.com/cn/products/workstation/workstation-evaluation.html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155836" y="75943"/>
            <a:ext cx="649954" cy="583670"/>
            <a:chOff x="283980" y="301282"/>
            <a:chExt cx="866605" cy="778226"/>
          </a:xfrm>
        </p:grpSpPr>
        <p:grpSp>
          <p:nvGrpSpPr>
            <p:cNvPr id="4" name="组合 6"/>
            <p:cNvGrpSpPr/>
            <p:nvPr/>
          </p:nvGrpSpPr>
          <p:grpSpPr>
            <a:xfrm>
              <a:off x="283980" y="301282"/>
              <a:ext cx="866605" cy="778226"/>
              <a:chOff x="225922" y="165203"/>
              <a:chExt cx="1038215" cy="93233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65209" y="290285"/>
                <a:ext cx="759642" cy="682172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E5E5"/>
                  </a:gs>
                  <a:gs pos="100000">
                    <a:srgbClr val="FEFEFE"/>
                  </a:gs>
                </a:gsLst>
                <a:lin ang="5400000" scaled="1"/>
              </a:gradFill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0E0E0"/>
                    </a:gs>
                  </a:gsLst>
                  <a:lin ang="5400000" scaled="1"/>
                </a:gra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25922" y="165203"/>
                <a:ext cx="1038215" cy="932335"/>
              </a:xfrm>
              <a:custGeom>
                <a:avLst/>
                <a:gdLst>
                  <a:gd name="connsiteX0" fmla="*/ 949445 w 3191647"/>
                  <a:gd name="connsiteY0" fmla="*/ 0 h 2866152"/>
                  <a:gd name="connsiteX1" fmla="*/ 2234352 w 3191647"/>
                  <a:gd name="connsiteY1" fmla="*/ 0 h 2866152"/>
                  <a:gd name="connsiteX2" fmla="*/ 2402131 w 3191647"/>
                  <a:gd name="connsiteY2" fmla="*/ 51249 h 2866152"/>
                  <a:gd name="connsiteX3" fmla="*/ 2409685 w 3191647"/>
                  <a:gd name="connsiteY3" fmla="*/ 57482 h 2866152"/>
                  <a:gd name="connsiteX4" fmla="*/ 2430115 w 3191647"/>
                  <a:gd name="connsiteY4" fmla="*/ 70005 h 2866152"/>
                  <a:gd name="connsiteX5" fmla="*/ 2508940 w 3191647"/>
                  <a:gd name="connsiteY5" fmla="*/ 159371 h 2866152"/>
                  <a:gd name="connsiteX6" fmla="*/ 3151394 w 3191647"/>
                  <a:gd name="connsiteY6" fmla="*/ 1272133 h 2866152"/>
                  <a:gd name="connsiteX7" fmla="*/ 3181372 w 3191647"/>
                  <a:gd name="connsiteY7" fmla="*/ 1499841 h 2866152"/>
                  <a:gd name="connsiteX8" fmla="*/ 3172981 w 3191647"/>
                  <a:gd name="connsiteY8" fmla="*/ 1522315 h 2866152"/>
                  <a:gd name="connsiteX9" fmla="*/ 3170003 w 3191647"/>
                  <a:gd name="connsiteY9" fmla="*/ 1535472 h 2866152"/>
                  <a:gd name="connsiteX10" fmla="*/ 3145044 w 3191647"/>
                  <a:gd name="connsiteY10" fmla="*/ 1590895 h 2866152"/>
                  <a:gd name="connsiteX11" fmla="*/ 2502590 w 3191647"/>
                  <a:gd name="connsiteY11" fmla="*/ 2703657 h 2866152"/>
                  <a:gd name="connsiteX12" fmla="*/ 2488794 w 3191647"/>
                  <a:gd name="connsiteY12" fmla="*/ 2722817 h 2866152"/>
                  <a:gd name="connsiteX13" fmla="*/ 2482806 w 3191647"/>
                  <a:gd name="connsiteY13" fmla="*/ 2733849 h 2866152"/>
                  <a:gd name="connsiteX14" fmla="*/ 2467439 w 3191647"/>
                  <a:gd name="connsiteY14" fmla="*/ 2752474 h 2866152"/>
                  <a:gd name="connsiteX15" fmla="*/ 2467072 w 3191647"/>
                  <a:gd name="connsiteY15" fmla="*/ 2752984 h 2866152"/>
                  <a:gd name="connsiteX16" fmla="*/ 2466846 w 3191647"/>
                  <a:gd name="connsiteY16" fmla="*/ 2753192 h 2866152"/>
                  <a:gd name="connsiteX17" fmla="*/ 2446163 w 3191647"/>
                  <a:gd name="connsiteY17" fmla="*/ 2778260 h 2866152"/>
                  <a:gd name="connsiteX18" fmla="*/ 2233973 w 3191647"/>
                  <a:gd name="connsiteY18" fmla="*/ 2866152 h 2866152"/>
                  <a:gd name="connsiteX19" fmla="*/ 949066 w 3191647"/>
                  <a:gd name="connsiteY19" fmla="*/ 2866152 h 2866152"/>
                  <a:gd name="connsiteX20" fmla="*/ 700233 w 3191647"/>
                  <a:gd name="connsiteY20" fmla="*/ 2733849 h 2866152"/>
                  <a:gd name="connsiteX21" fmla="*/ 689623 w 3191647"/>
                  <a:gd name="connsiteY21" fmla="*/ 2714300 h 2866152"/>
                  <a:gd name="connsiteX22" fmla="*/ 681960 w 3191647"/>
                  <a:gd name="connsiteY22" fmla="*/ 2703658 h 2866152"/>
                  <a:gd name="connsiteX23" fmla="*/ 39506 w 3191647"/>
                  <a:gd name="connsiteY23" fmla="*/ 1590896 h 2866152"/>
                  <a:gd name="connsiteX24" fmla="*/ 1526 w 3191647"/>
                  <a:gd name="connsiteY24" fmla="*/ 1477948 h 2866152"/>
                  <a:gd name="connsiteX25" fmla="*/ 720 w 3191647"/>
                  <a:gd name="connsiteY25" fmla="*/ 1447354 h 2866152"/>
                  <a:gd name="connsiteX26" fmla="*/ 0 w 3191647"/>
                  <a:gd name="connsiteY26" fmla="*/ 1443059 h 2866152"/>
                  <a:gd name="connsiteX27" fmla="*/ 303 w 3191647"/>
                  <a:gd name="connsiteY27" fmla="*/ 1431516 h 2866152"/>
                  <a:gd name="connsiteX28" fmla="*/ 0 w 3191647"/>
                  <a:gd name="connsiteY28" fmla="*/ 1419970 h 2866152"/>
                  <a:gd name="connsiteX29" fmla="*/ 720 w 3191647"/>
                  <a:gd name="connsiteY29" fmla="*/ 1415675 h 2866152"/>
                  <a:gd name="connsiteX30" fmla="*/ 1526 w 3191647"/>
                  <a:gd name="connsiteY30" fmla="*/ 1385081 h 2866152"/>
                  <a:gd name="connsiteX31" fmla="*/ 39506 w 3191647"/>
                  <a:gd name="connsiteY31" fmla="*/ 1272134 h 2866152"/>
                  <a:gd name="connsiteX32" fmla="*/ 681960 w 3191647"/>
                  <a:gd name="connsiteY32" fmla="*/ 159372 h 2866152"/>
                  <a:gd name="connsiteX33" fmla="*/ 698045 w 3191647"/>
                  <a:gd name="connsiteY33" fmla="*/ 137034 h 2866152"/>
                  <a:gd name="connsiteX34" fmla="*/ 700612 w 3191647"/>
                  <a:gd name="connsiteY34" fmla="*/ 132303 h 2866152"/>
                  <a:gd name="connsiteX35" fmla="*/ 707202 w 3191647"/>
                  <a:gd name="connsiteY35" fmla="*/ 124316 h 2866152"/>
                  <a:gd name="connsiteX36" fmla="*/ 717478 w 3191647"/>
                  <a:gd name="connsiteY36" fmla="*/ 110046 h 2866152"/>
                  <a:gd name="connsiteX37" fmla="*/ 723796 w 3191647"/>
                  <a:gd name="connsiteY37" fmla="*/ 104204 h 2866152"/>
                  <a:gd name="connsiteX38" fmla="*/ 737255 w 3191647"/>
                  <a:gd name="connsiteY38" fmla="*/ 87892 h 2866152"/>
                  <a:gd name="connsiteX39" fmla="*/ 949445 w 3191647"/>
                  <a:gd name="connsiteY39" fmla="*/ 0 h 2866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191647" h="2866152">
                    <a:moveTo>
                      <a:pt x="949445" y="0"/>
                    </a:moveTo>
                    <a:lnTo>
                      <a:pt x="2234352" y="0"/>
                    </a:lnTo>
                    <a:cubicBezTo>
                      <a:pt x="2296501" y="0"/>
                      <a:pt x="2354237" y="18893"/>
                      <a:pt x="2402131" y="51249"/>
                    </a:cubicBezTo>
                    <a:lnTo>
                      <a:pt x="2409685" y="57482"/>
                    </a:lnTo>
                    <a:lnTo>
                      <a:pt x="2430115" y="70005"/>
                    </a:lnTo>
                    <a:cubicBezTo>
                      <a:pt x="2461216" y="93504"/>
                      <a:pt x="2488224" y="123489"/>
                      <a:pt x="2508940" y="159371"/>
                    </a:cubicBezTo>
                    <a:lnTo>
                      <a:pt x="3151394" y="1272133"/>
                    </a:lnTo>
                    <a:cubicBezTo>
                      <a:pt x="3192826" y="1343897"/>
                      <a:pt x="3201249" y="1425660"/>
                      <a:pt x="3181372" y="1499841"/>
                    </a:cubicBezTo>
                    <a:lnTo>
                      <a:pt x="3172981" y="1522315"/>
                    </a:lnTo>
                    <a:lnTo>
                      <a:pt x="3170003" y="1535472"/>
                    </a:lnTo>
                    <a:cubicBezTo>
                      <a:pt x="3163697" y="1554388"/>
                      <a:pt x="3155402" y="1572954"/>
                      <a:pt x="3145044" y="1590895"/>
                    </a:cubicBezTo>
                    <a:lnTo>
                      <a:pt x="2502590" y="2703657"/>
                    </a:lnTo>
                    <a:lnTo>
                      <a:pt x="2488794" y="2722817"/>
                    </a:lnTo>
                    <a:lnTo>
                      <a:pt x="2482806" y="2733849"/>
                    </a:lnTo>
                    <a:lnTo>
                      <a:pt x="2467439" y="2752474"/>
                    </a:lnTo>
                    <a:lnTo>
                      <a:pt x="2467072" y="2752984"/>
                    </a:lnTo>
                    <a:lnTo>
                      <a:pt x="2466846" y="2753192"/>
                    </a:lnTo>
                    <a:lnTo>
                      <a:pt x="2446163" y="2778260"/>
                    </a:lnTo>
                    <a:cubicBezTo>
                      <a:pt x="2391859" y="2832565"/>
                      <a:pt x="2316839" y="2866152"/>
                      <a:pt x="2233973" y="2866152"/>
                    </a:cubicBezTo>
                    <a:lnTo>
                      <a:pt x="949066" y="2866152"/>
                    </a:lnTo>
                    <a:cubicBezTo>
                      <a:pt x="845484" y="2866152"/>
                      <a:pt x="754160" y="2813671"/>
                      <a:pt x="700233" y="2733849"/>
                    </a:cubicBezTo>
                    <a:lnTo>
                      <a:pt x="689623" y="2714300"/>
                    </a:lnTo>
                    <a:lnTo>
                      <a:pt x="681960" y="2703658"/>
                    </a:lnTo>
                    <a:lnTo>
                      <a:pt x="39506" y="1590896"/>
                    </a:lnTo>
                    <a:cubicBezTo>
                      <a:pt x="18789" y="1555014"/>
                      <a:pt x="6326" y="1516632"/>
                      <a:pt x="1526" y="1477948"/>
                    </a:cubicBezTo>
                    <a:lnTo>
                      <a:pt x="720" y="1447354"/>
                    </a:lnTo>
                    <a:lnTo>
                      <a:pt x="0" y="1443059"/>
                    </a:lnTo>
                    <a:lnTo>
                      <a:pt x="303" y="1431516"/>
                    </a:lnTo>
                    <a:lnTo>
                      <a:pt x="0" y="1419970"/>
                    </a:lnTo>
                    <a:lnTo>
                      <a:pt x="720" y="1415675"/>
                    </a:lnTo>
                    <a:lnTo>
                      <a:pt x="1526" y="1385081"/>
                    </a:lnTo>
                    <a:cubicBezTo>
                      <a:pt x="6326" y="1346398"/>
                      <a:pt x="18789" y="1308016"/>
                      <a:pt x="39506" y="1272134"/>
                    </a:cubicBezTo>
                    <a:lnTo>
                      <a:pt x="681960" y="159372"/>
                    </a:lnTo>
                    <a:lnTo>
                      <a:pt x="698045" y="137034"/>
                    </a:lnTo>
                    <a:lnTo>
                      <a:pt x="700612" y="132303"/>
                    </a:lnTo>
                    <a:lnTo>
                      <a:pt x="707202" y="124316"/>
                    </a:lnTo>
                    <a:lnTo>
                      <a:pt x="717478" y="110046"/>
                    </a:lnTo>
                    <a:lnTo>
                      <a:pt x="723796" y="104204"/>
                    </a:lnTo>
                    <a:lnTo>
                      <a:pt x="737255" y="87892"/>
                    </a:lnTo>
                    <a:cubicBezTo>
                      <a:pt x="791559" y="33588"/>
                      <a:pt x="866580" y="0"/>
                      <a:pt x="949445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alpha val="22000"/>
                  </a:schemeClr>
                </a:solidFill>
              </a:ln>
              <a:effectLst>
                <a:outerShdw blurRad="571500" dist="342900" dir="228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6" name="文本框 7"/>
            <p:cNvSpPr txBox="1"/>
            <p:nvPr/>
          </p:nvSpPr>
          <p:spPr>
            <a:xfrm>
              <a:off x="446696" y="349082"/>
              <a:ext cx="62666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700" dirty="0">
                  <a:solidFill>
                    <a:srgbClr val="2FA598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2700" dirty="0">
                <a:solidFill>
                  <a:srgbClr val="2FA598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869234" y="125404"/>
            <a:ext cx="2410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下载</a:t>
            </a:r>
            <a:r>
              <a:rPr lang="en-US" altLang="zh-CN" sz="2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— VirtualBox</a:t>
            </a:r>
            <a:endParaRPr lang="zh-CN" altLang="en-US" sz="2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0" y="40128"/>
            <a:ext cx="1979720" cy="651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1" y="619624"/>
            <a:ext cx="6371924" cy="4481866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2696478"/>
            <a:ext cx="128016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PS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：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 defTabSz="914400"/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苹果电脑下载下方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Open Sans"/>
              </a:rPr>
              <a:t>OS X hosts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2041</Words>
  <Application>WPS 演示</Application>
  <PresentationFormat>全屏显示(16:9)</PresentationFormat>
  <Paragraphs>245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锐字云字库超粗黑体1.0</vt:lpstr>
      <vt:lpstr>黑体</vt:lpstr>
      <vt:lpstr>Agency FB</vt:lpstr>
      <vt:lpstr>微软雅黑</vt:lpstr>
      <vt:lpstr>Times New Roman</vt:lpstr>
      <vt:lpstr>Segoe UI Semilight</vt:lpstr>
      <vt:lpstr>Kozuka Gothic Pro L</vt:lpstr>
      <vt:lpstr>Yu Gothic UI Light</vt:lpstr>
      <vt:lpstr>方正正纤黑简体</vt:lpstr>
      <vt:lpstr>Open Sans</vt:lpstr>
      <vt:lpstr>Calibri</vt:lpstr>
      <vt:lpstr>Arial Unicode MS</vt:lpstr>
      <vt:lpstr>Calibri Light</vt:lpstr>
      <vt:lpstr>等线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简洁绿色</dc:title>
  <dc:creator>第一PPT模板网：www.1ppt.com</dc:creator>
  <cp:keywords>第一PPT模板网：www.1ppt.com</cp:keywords>
  <cp:lastModifiedBy>JiaNeng</cp:lastModifiedBy>
  <cp:revision>74</cp:revision>
  <dcterms:created xsi:type="dcterms:W3CDTF">2016-10-27T10:34:00Z</dcterms:created>
  <dcterms:modified xsi:type="dcterms:W3CDTF">2019-06-19T12:38:43Z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