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32"/>
  </p:notesMasterIdLst>
  <p:handoutMasterIdLst>
    <p:handoutMasterId r:id="rId33"/>
  </p:handoutMasterIdLst>
  <p:sldIdLst>
    <p:sldId id="311" r:id="rId4"/>
    <p:sldId id="287" r:id="rId5"/>
    <p:sldId id="258" r:id="rId6"/>
    <p:sldId id="259" r:id="rId7"/>
    <p:sldId id="260" r:id="rId8"/>
    <p:sldId id="264" r:id="rId9"/>
    <p:sldId id="310" r:id="rId10"/>
    <p:sldId id="265" r:id="rId11"/>
    <p:sldId id="266" r:id="rId12"/>
    <p:sldId id="291" r:id="rId13"/>
    <p:sldId id="292" r:id="rId14"/>
    <p:sldId id="293" r:id="rId15"/>
    <p:sldId id="306" r:id="rId16"/>
    <p:sldId id="294" r:id="rId17"/>
    <p:sldId id="295" r:id="rId18"/>
    <p:sldId id="296" r:id="rId19"/>
    <p:sldId id="297" r:id="rId20"/>
    <p:sldId id="298" r:id="rId21"/>
    <p:sldId id="309" r:id="rId22"/>
    <p:sldId id="300" r:id="rId23"/>
    <p:sldId id="301" r:id="rId24"/>
    <p:sldId id="302" r:id="rId25"/>
    <p:sldId id="303" r:id="rId26"/>
    <p:sldId id="308" r:id="rId27"/>
    <p:sldId id="305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86391" autoAdjust="0"/>
  </p:normalViewPr>
  <p:slideViewPr>
    <p:cSldViewPr snapToGrid="0">
      <p:cViewPr varScale="1">
        <p:scale>
          <a:sx n="83" d="100"/>
          <a:sy n="83" d="100"/>
        </p:scale>
        <p:origin x="60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o.html#io.StringIO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o.html#io.BytesIO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path.html" TargetMode="External"/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hutil.html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8655" y="1596390"/>
            <a:ext cx="577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7AD2DE-7602-432A-8B43-8883F2DBED25}"/>
              </a:ext>
            </a:extLst>
          </p:cNvPr>
          <p:cNvSpPr txBox="1"/>
          <p:nvPr/>
        </p:nvSpPr>
        <p:spPr>
          <a:xfrm>
            <a:off x="4082080" y="3162214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83866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文件能够自动关闭吗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92714" y="1756052"/>
            <a:ext cx="2926359" cy="48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kern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with</a:t>
            </a:r>
            <a: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600" b="1" kern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open</a:t>
            </a:r>
            <a: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(path, 'r') as f:</a:t>
            </a:r>
            <a:b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</a:br>
            <a: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</a:t>
            </a:r>
            <a:r>
              <a:rPr lang="en-US" altLang="zh-CN" sz="1600" b="1" kern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</a:t>
            </a:r>
            <a:r>
              <a:rPr lang="en-US" altLang="zh-CN" sz="1600" b="1" kern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f.read</a:t>
            </a:r>
            <a: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())</a:t>
            </a:r>
            <a:endParaRPr lang="zh-CN" altLang="en-US" sz="1600" b="1" kern="18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32789" y="3467210"/>
            <a:ext cx="3928717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with能够自动关闭文件，不需要执行close方法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16528" y="1096229"/>
            <a:ext cx="6120415" cy="28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__enter__  </a:t>
            </a:r>
            <a:r>
              <a:rPr lang="en-US" altLang="en-US" sz="1600" b="1" kern="18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和  __exit__</a:t>
            </a:r>
          </a:p>
        </p:txBody>
      </p:sp>
      <p:sp>
        <p:nvSpPr>
          <p:cNvPr id="33" name="矩形 32"/>
          <p:cNvSpPr/>
          <p:nvPr/>
        </p:nvSpPr>
        <p:spPr>
          <a:xfrm>
            <a:off x="4247178" y="5673884"/>
            <a:ext cx="419643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通过这两个方法可以方便的实现上下文管理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with会把 __enter__ 的返回值赋值给 as 后的变量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53" y="1474007"/>
            <a:ext cx="4758893" cy="4042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7353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with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18322" y="4394016"/>
            <a:ext cx="2807347" cy="266743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__enter__</a:t>
            </a: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66743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__exit__</a:t>
            </a: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退出时需要执行的代码，相当于收尾工作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进入时需要执行的代码，相当于准备工作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使用with打开文件，则文件不需要自己关闭，会自动的关闭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：with的用法和特点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：__enter__  __exit__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7260" y="2443326"/>
            <a:ext cx="526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5380" y="2147182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6217" y="2305042"/>
            <a:ext cx="420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文件可以持久存储，但是现在类似于临时的一些文件，不需要持久存储，如一些临时的二维码等，这个不需要持久存储，但是却需要短时间内大量读取，这是时候还是只能保存在文件里面吗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StringIO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3627263" y="3639728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3623658" y="1697489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456788" y="1667114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947" y="1655438"/>
            <a:ext cx="292635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创建IO操作：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import </a:t>
            </a:r>
            <a:r>
              <a:rPr lang="en-US" altLang="zh-CN" b="1" dirty="0" err="1"/>
              <a:t>io</a:t>
            </a:r>
            <a:endParaRPr lang="en-US" altLang="zh-CN" b="1" dirty="0"/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/>
              <a:t>sio</a:t>
            </a:r>
            <a:r>
              <a:rPr lang="en-US" altLang="zh-CN" b="1" dirty="0"/>
              <a:t> = </a:t>
            </a:r>
            <a:r>
              <a:rPr lang="en-US" altLang="zh-CN" b="1" dirty="0" err="1"/>
              <a:t>io.StringIO</a:t>
            </a:r>
            <a:r>
              <a:rPr lang="en-US" altLang="zh-CN" b="1" dirty="0"/>
              <a:t>()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84681" y="1655438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写入：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sio.write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str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))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91113" y="3609557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读取：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sio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.</a:t>
            </a:r>
            <a:r>
              <a:rPr lang="en-US" alt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getvalue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9810" y="4862878"/>
            <a:ext cx="53737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StringIO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在内存中如同打开文件一样操作字符串，因此也有文件的很多方法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当创建的StringIO调用 close() 方法时，在内存中的数据会被丢失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BytesIO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3623658" y="1651016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644046" y="1658677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947" y="1608965"/>
            <a:ext cx="29263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创建BytesIO：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import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io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bio =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io.BytesIO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71939" y="1647001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写入：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bio.write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b'abcd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47946" y="5051092"/>
            <a:ext cx="5418624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BytesIO 和 StringIO 类似，但是BytesIO操作的是 Bytes数据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3627263" y="348766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6" name="矩形 35"/>
          <p:cNvSpPr/>
          <p:nvPr/>
        </p:nvSpPr>
        <p:spPr>
          <a:xfrm>
            <a:off x="4491113" y="3457491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读取：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sio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.</a:t>
            </a:r>
            <a:r>
              <a:rPr lang="en-US" alt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getvalue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5" grpId="0"/>
      <p:bldP spid="19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new__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方法的运行顺序</a:t>
            </a:r>
          </a:p>
        </p:txBody>
      </p:sp>
      <p:sp>
        <p:nvSpPr>
          <p:cNvPr id="76" name="矩形 75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必须掌握：装饰器的概念的用法</a:t>
            </a: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必须掌握：三个内置装饰器</a:t>
            </a:r>
          </a:p>
        </p:txBody>
      </p:sp>
      <p:sp>
        <p:nvSpPr>
          <p:cNvPr id="78" name="矩形 77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了解：类中属性的访问过程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IO流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了解：StringIO 和 BytesIO 的基本用法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0135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5626" y="2443326"/>
            <a:ext cx="520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905924" y="2138949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86761" y="2296809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文件可以直接新建，但是现在如果需要创建文件夹和移动文件夹怎么办呢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os</a:t>
            </a:r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操作系统交互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2999462" y="395619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2999462" y="214541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6445748" y="2101709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723751" y="2103359"/>
            <a:ext cx="2926359" cy="67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直接调用系统命令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os.system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('ls')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3641" y="2090033"/>
            <a:ext cx="4859474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  <a:hlinkClick r:id="rId3"/>
              </a:rPr>
              <a:t>通用路径操作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os.path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os.path.join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(r'/home/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pyvip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',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r'pycase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63312" y="3926021"/>
            <a:ext cx="2926359" cy="105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文件目录操作：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os.mkdir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('test')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os.rename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('test', 'test1')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….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3751" y="5680366"/>
            <a:ext cx="44538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 提供了Python和操作系统交互方式，只要是和操作系统相关，就可以尝试在os模块中找方法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1845" y="1248678"/>
            <a:ext cx="4945746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 模块提供python和操作系统交互的接口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  <p:bldP spid="35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shutil</a:t>
            </a:r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高级文件操作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2999462" y="395619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2999462" y="214541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6445748" y="2101709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723751" y="2103359"/>
            <a:ext cx="292635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移动文件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shutil.move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3641" y="2090033"/>
            <a:ext cx="4859474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复制文件夹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shutil.copytree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63312" y="3926021"/>
            <a:ext cx="292635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删除文件夹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shutil.rmtree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0380" y="1264867"/>
            <a:ext cx="583818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shutil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模块提供了许多关于文件和文件集合的高级操作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os.system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os.path.join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：os   shutil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457970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必须掌握：文件的打开与关闭，写入与读取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必须掌握：with的用法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59" y="3786953"/>
            <a:ext cx="4586819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os.system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os.path.join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了解：IO流   os 和 shutil 模块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把上课的例子敲一遍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822" y="342866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根据课堂上给出的自定义上下文管理器，</a:t>
            </a:r>
          </a:p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 IO 操作 和 文件操作 那个速度更快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07768" y="3290203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文件基本操作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IO流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5218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4384" y="3630757"/>
            <a:ext cx="444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文件基本操作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2263" y="2347263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3100" y="2505123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我们的程序都是运行在内存中的，内存是不可持久化存储的，那怎样才能持久存储呢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2687332" y="406341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7585680" y="3996497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2683727" y="1545515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585680" y="1496893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408016" y="1503464"/>
            <a:ext cx="4689882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打开文件：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path = '</a:t>
            </a:r>
            <a:r>
              <a:rPr lang="en-US" altLang="zh-CN" b="1" dirty="0" err="1"/>
              <a:t>test.txt</a:t>
            </a:r>
            <a:r>
              <a:rPr lang="en-US" altLang="zh-CN" b="1" dirty="0"/>
              <a:t>'</a:t>
            </a:r>
            <a:br>
              <a:rPr lang="en-US" altLang="zh-CN" b="1" dirty="0"/>
            </a:br>
            <a:r>
              <a:rPr lang="en-US" altLang="zh-CN" b="1" dirty="0"/>
              <a:t>path = r'/home/</a:t>
            </a:r>
            <a:r>
              <a:rPr lang="en-US" altLang="zh-CN" b="1" dirty="0" err="1"/>
              <a:t>pyvip</a:t>
            </a:r>
            <a:r>
              <a:rPr lang="en-US" altLang="zh-CN" b="1" dirty="0"/>
              <a:t>/</a:t>
            </a:r>
            <a:r>
              <a:rPr lang="en-US" altLang="zh-CN" b="1" dirty="0" err="1"/>
              <a:t>py_case</a:t>
            </a:r>
            <a:r>
              <a:rPr lang="en-US" altLang="zh-CN" b="1" dirty="0"/>
              <a:t>/</a:t>
            </a:r>
            <a:r>
              <a:rPr lang="en-US" altLang="zh-CN" b="1" dirty="0" err="1"/>
              <a:t>test.txt</a:t>
            </a:r>
            <a:r>
              <a:rPr lang="en-US" altLang="zh-CN" b="1" dirty="0"/>
              <a:t>'</a:t>
            </a:r>
            <a:br>
              <a:rPr lang="en-US" altLang="zh-CN" b="1" dirty="0"/>
            </a:br>
            <a:r>
              <a:rPr lang="en-US" altLang="zh-CN" b="1" dirty="0"/>
              <a:t>file = </a:t>
            </a:r>
            <a:r>
              <a:rPr lang="en-US" altLang="zh-CN" b="1" dirty="0">
                <a:solidFill>
                  <a:srgbClr val="00B050"/>
                </a:solidFill>
              </a:rPr>
              <a:t>open</a:t>
            </a:r>
            <a:r>
              <a:rPr lang="en-US" altLang="zh-CN" b="1" dirty="0"/>
              <a:t>(path, 'w+')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13573" y="1485217"/>
            <a:ext cx="2926359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写入：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file.write</a:t>
            </a:r>
            <a:r>
              <a:rPr lang="en-US" altLang="zh-CN" b="1" dirty="0">
                <a:sym typeface="方正姚体" panose="02010601030101010101" pitchFamily="2" charset="-122"/>
              </a:rPr>
              <a:t>('Python')</a:t>
            </a:r>
            <a:br>
              <a:rPr lang="en-US" altLang="zh-CN" b="1" dirty="0">
                <a:sym typeface="方正姚体" panose="02010601030101010101" pitchFamily="2" charset="-122"/>
              </a:rPr>
            </a:br>
            <a:r>
              <a:rPr lang="en-US" altLang="zh-CN" b="1" dirty="0" err="1">
                <a:sym typeface="方正姚体" panose="02010601030101010101" pitchFamily="2" charset="-122"/>
              </a:rPr>
              <a:t>file.writelines</a:t>
            </a:r>
            <a:r>
              <a:rPr lang="en-US" altLang="zh-CN" b="1" dirty="0">
                <a:sym typeface="方正姚体" panose="02010601030101010101" pitchFamily="2" charset="-122"/>
              </a:rPr>
              <a:t>([‘1’, ‘2’, ‘3’])</a:t>
            </a:r>
          </a:p>
        </p:txBody>
      </p:sp>
      <p:sp>
        <p:nvSpPr>
          <p:cNvPr id="34" name="矩形 33"/>
          <p:cNvSpPr/>
          <p:nvPr/>
        </p:nvSpPr>
        <p:spPr>
          <a:xfrm>
            <a:off x="3551182" y="4033240"/>
            <a:ext cx="29263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读取与关闭：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file.read</a:t>
            </a:r>
            <a:r>
              <a:rPr lang="en-US" altLang="zh-CN" b="1" dirty="0">
                <a:sym typeface="方正姚体" panose="02010601030101010101" pitchFamily="2" charset="-122"/>
              </a:rPr>
              <a:t>()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file.readline</a:t>
            </a:r>
            <a:r>
              <a:rPr lang="en-US" altLang="zh-CN" b="1" dirty="0">
                <a:sym typeface="方正姚体" panose="02010601030101010101" pitchFamily="2" charset="-122"/>
              </a:rPr>
              <a:t>()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file.readlines</a:t>
            </a:r>
            <a:r>
              <a:rPr lang="en-US" altLang="zh-CN" b="1" dirty="0">
                <a:sym typeface="方正姚体" panose="02010601030101010101" pitchFamily="2" charset="-122"/>
              </a:rPr>
              <a:t>()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file.close</a:t>
            </a:r>
            <a:r>
              <a:rPr lang="en-US" altLang="zh-CN" b="1" dirty="0">
                <a:sym typeface="方正姚体" panose="02010601030101010101" pitchFamily="2" charset="-122"/>
              </a:rPr>
              <a:t>()</a:t>
            </a:r>
            <a:endParaRPr lang="zh-CN" altLang="en-US" b="1" dirty="0">
              <a:sym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27221" y="4006601"/>
            <a:ext cx="29263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查看与移动文件指针：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file.tell</a:t>
            </a:r>
            <a:r>
              <a:rPr lang="en-US" altLang="zh-CN" b="1" dirty="0">
                <a:sym typeface="方正姚体" panose="02010601030101010101" pitchFamily="2" charset="-122"/>
              </a:rPr>
              <a:t>()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ym typeface="方正姚体" panose="02010601030101010101" pitchFamily="2" charset="-122"/>
              </a:rPr>
              <a:t>file.seek</a:t>
            </a:r>
            <a:r>
              <a:rPr lang="en-US" altLang="zh-CN" b="1" dirty="0">
                <a:sym typeface="方正姚体" panose="02010601030101010101" pitchFamily="2" charset="-122"/>
              </a:rPr>
              <a:t>(0, 0)</a:t>
            </a:r>
            <a:endParaRPr lang="zh-CN" altLang="en-US" b="1" dirty="0"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80" y="989688"/>
            <a:ext cx="5905211" cy="56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710586" y="1998859"/>
            <a:ext cx="2807347" cy="265460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持久存储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903258" y="4489069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打开与关闭</a:t>
            </a:r>
            <a:endParaRPr lang="en-US" sz="20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709249" y="4451990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写入与读取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591566" y="3632726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文件的写入和读取是必须要十分熟练的内容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在python中文件的打开与关闭变得十分简单快捷，文件在关闭的时候就会自动保存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373278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保存内存中数据都是易丢失的，只有保存在硬盘中才能持久的存储，保存在硬盘中的基本方法就是把数据写入文件中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文件基本操作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：文件的打开与关闭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2927" y="3184089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必须掌握：文件的写入与读取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31180" y="422379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必须掌握：文件指针的查看与读取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606</Words>
  <Application>Microsoft Office PowerPoint</Application>
  <PresentationFormat>宽屏</PresentationFormat>
  <Paragraphs>186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Raleway Black</vt:lpstr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Lato Regular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201</cp:revision>
  <dcterms:created xsi:type="dcterms:W3CDTF">2017-08-12T10:14:00Z</dcterms:created>
  <dcterms:modified xsi:type="dcterms:W3CDTF">2018-11-08T16:19:20Z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