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4"/>
  </p:notesMasterIdLst>
  <p:handoutMasterIdLst>
    <p:handoutMasterId r:id="rId15"/>
  </p:handoutMasterIdLst>
  <p:sldIdLst>
    <p:sldId id="285" r:id="rId4"/>
    <p:sldId id="287" r:id="rId5"/>
    <p:sldId id="296" r:id="rId6"/>
    <p:sldId id="297" r:id="rId7"/>
    <p:sldId id="298" r:id="rId8"/>
    <p:sldId id="300" r:id="rId9"/>
    <p:sldId id="314" r:id="rId10"/>
    <p:sldId id="313" r:id="rId11"/>
    <p:sldId id="305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82" d="100"/>
          <a:sy n="82" d="100"/>
        </p:scale>
        <p:origin x="120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27" y="1021113"/>
            <a:ext cx="5641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模块、导入、包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54EE642-4C85-4BC0-9211-280B56AF814C}"/>
              </a:ext>
            </a:extLst>
          </p:cNvPr>
          <p:cNvSpPr txBox="1"/>
          <p:nvPr/>
        </p:nvSpPr>
        <p:spPr>
          <a:xfrm>
            <a:off x="4082714" y="3057889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70539" y="2276399"/>
            <a:ext cx="4984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！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56153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365979" y="1509299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1800158" y="2218918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1800158" y="3833242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880995" y="2491189"/>
            <a:ext cx="352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76" name="矩形 75"/>
          <p:cNvSpPr/>
          <p:nvPr/>
        </p:nvSpPr>
        <p:spPr>
          <a:xfrm>
            <a:off x="2880995" y="4094663"/>
            <a:ext cx="3448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：怎么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跨目录导入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4413623" y="739858"/>
            <a:ext cx="352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5" grpId="0"/>
      <p:bldP spid="76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7794" y="2593264"/>
            <a:ext cx="3581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19348" y="3828321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导入模块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5433" y="849718"/>
            <a:ext cx="304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本节思考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424900" y="2251781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491863" y="2499209"/>
            <a:ext cx="420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思考一：什么是模块 ？</a:t>
            </a:r>
          </a:p>
        </p:txBody>
      </p:sp>
      <p:grpSp>
        <p:nvGrpSpPr>
          <p:cNvPr id="65" name="Group 129"/>
          <p:cNvGrpSpPr/>
          <p:nvPr/>
        </p:nvGrpSpPr>
        <p:grpSpPr>
          <a:xfrm>
            <a:off x="1409709" y="3437981"/>
            <a:ext cx="864665" cy="865389"/>
            <a:chOff x="2779491" y="2517212"/>
            <a:chExt cx="648499" cy="649042"/>
          </a:xfrm>
        </p:grpSpPr>
        <p:sp>
          <p:nvSpPr>
            <p:cNvPr id="66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8" name="Group 130"/>
          <p:cNvGrpSpPr/>
          <p:nvPr/>
        </p:nvGrpSpPr>
        <p:grpSpPr>
          <a:xfrm>
            <a:off x="1427796" y="4573156"/>
            <a:ext cx="864665" cy="865389"/>
            <a:chOff x="3287425" y="3613920"/>
            <a:chExt cx="648499" cy="649042"/>
          </a:xfrm>
        </p:grpSpPr>
        <p:sp>
          <p:nvSpPr>
            <p:cNvPr id="69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490546" y="3699402"/>
            <a:ext cx="4390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思考二：为什么需要导入别的模块 ？</a:t>
            </a:r>
          </a:p>
        </p:txBody>
      </p:sp>
      <p:sp>
        <p:nvSpPr>
          <p:cNvPr id="72" name="矩形 71"/>
          <p:cNvSpPr/>
          <p:nvPr/>
        </p:nvSpPr>
        <p:spPr>
          <a:xfrm>
            <a:off x="2512867" y="4787636"/>
            <a:ext cx="4387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思考三：导入的过程大致是怎样的 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18582" y="3077631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模块就是一个</a:t>
            </a:r>
            <a:r>
              <a:rPr lang="en-US" altLang="zh-CN" dirty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12935" y="4143424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在开发中，我们可以分配不同的程序员，</a:t>
            </a:r>
            <a:endParaRPr lang="en-US" altLang="zh-CN" dirty="0"/>
          </a:p>
          <a:p>
            <a:r>
              <a:rPr lang="zh-CN" altLang="en-US" dirty="0"/>
              <a:t>不同部分的工作，最后通过导入，将所有人的成果结合在一起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45159" y="5500955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import  --&gt;  </a:t>
            </a:r>
            <a:r>
              <a:rPr lang="zh-CN" altLang="en-US" dirty="0"/>
              <a:t>执行导入的文件 </a:t>
            </a:r>
            <a:r>
              <a:rPr lang="en-US" altLang="zh-CN" dirty="0"/>
              <a:t>--&gt;  </a:t>
            </a:r>
            <a:r>
              <a:rPr lang="zh-CN" altLang="en-US" dirty="0"/>
              <a:t>在当前这个文件里生成一个模块对象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71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550432" y="1515597"/>
            <a:ext cx="509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导入语法 与 导入路径</a:t>
            </a:r>
          </a:p>
        </p:txBody>
      </p:sp>
      <p:grpSp>
        <p:nvGrpSpPr>
          <p:cNvPr id="18" name="Group 134"/>
          <p:cNvGrpSpPr/>
          <p:nvPr/>
        </p:nvGrpSpPr>
        <p:grpSpPr>
          <a:xfrm>
            <a:off x="3440505" y="2793462"/>
            <a:ext cx="864665" cy="865389"/>
            <a:chOff x="3287425" y="1417883"/>
            <a:chExt cx="648499" cy="649042"/>
          </a:xfrm>
        </p:grpSpPr>
        <p:sp>
          <p:nvSpPr>
            <p:cNvPr id="2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507467" y="3040890"/>
            <a:ext cx="1793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Group 129"/>
          <p:cNvGrpSpPr/>
          <p:nvPr/>
        </p:nvGrpSpPr>
        <p:grpSpPr>
          <a:xfrm>
            <a:off x="3425314" y="3979662"/>
            <a:ext cx="864665" cy="865389"/>
            <a:chOff x="2779491" y="2517212"/>
            <a:chExt cx="648499" cy="649042"/>
          </a:xfrm>
        </p:grpSpPr>
        <p:sp>
          <p:nvSpPr>
            <p:cNvPr id="3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9" name="Group 130"/>
          <p:cNvGrpSpPr/>
          <p:nvPr/>
        </p:nvGrpSpPr>
        <p:grpSpPr>
          <a:xfrm>
            <a:off x="3443401" y="5114837"/>
            <a:ext cx="864665" cy="865389"/>
            <a:chOff x="3287425" y="3613920"/>
            <a:chExt cx="648499" cy="649042"/>
          </a:xfrm>
        </p:grpSpPr>
        <p:sp>
          <p:nvSpPr>
            <p:cNvPr id="4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4506151" y="4241083"/>
            <a:ext cx="2399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28472" y="5329317"/>
            <a:ext cx="2826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54596" y="3286503"/>
            <a:ext cx="4069386" cy="1586024"/>
            <a:chOff x="7864872" y="2612856"/>
            <a:chExt cx="4069386" cy="1586024"/>
          </a:xfrm>
        </p:grpSpPr>
        <p:sp>
          <p:nvSpPr>
            <p:cNvPr id="2" name="矩形 1"/>
            <p:cNvSpPr/>
            <p:nvPr/>
          </p:nvSpPr>
          <p:spPr>
            <a:xfrm>
              <a:off x="7864872" y="2612856"/>
              <a:ext cx="25534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 err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sys.path</a:t>
              </a:r>
              <a:endParaRPr lang="zh-CN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78852" y="3490994"/>
              <a:ext cx="33554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用于存放导入路径的列表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类似于环境变量中的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PATH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70434" y="35706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52425" y="484505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导入以后，重新命名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70433" y="596453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部分导入，模块内部的东西，而不要模块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684243" y="2612362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684243" y="4303653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932662" y="2817821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1904405" y="4511551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17454" y="2880020"/>
            <a:ext cx="3453035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三种导入语法</a:t>
            </a:r>
          </a:p>
        </p:txBody>
      </p:sp>
      <p:sp>
        <p:nvSpPr>
          <p:cNvPr id="26" name="矩形 25"/>
          <p:cNvSpPr/>
          <p:nvPr/>
        </p:nvSpPr>
        <p:spPr>
          <a:xfrm>
            <a:off x="2609714" y="4514263"/>
            <a:ext cx="3453035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sys.path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导入路径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7794" y="2593264"/>
            <a:ext cx="3581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19348" y="3828321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包和包管理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5433" y="849718"/>
            <a:ext cx="304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本节思考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424900" y="2251781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491863" y="2499209"/>
            <a:ext cx="420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思考一：什么是包 ？</a:t>
            </a:r>
          </a:p>
        </p:txBody>
      </p:sp>
      <p:grpSp>
        <p:nvGrpSpPr>
          <p:cNvPr id="65" name="Group 129"/>
          <p:cNvGrpSpPr/>
          <p:nvPr/>
        </p:nvGrpSpPr>
        <p:grpSpPr>
          <a:xfrm>
            <a:off x="1409709" y="3437981"/>
            <a:ext cx="864665" cy="865389"/>
            <a:chOff x="2779491" y="2517212"/>
            <a:chExt cx="648499" cy="649042"/>
          </a:xfrm>
        </p:grpSpPr>
        <p:sp>
          <p:nvSpPr>
            <p:cNvPr id="66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8" name="Group 130"/>
          <p:cNvGrpSpPr/>
          <p:nvPr/>
        </p:nvGrpSpPr>
        <p:grpSpPr>
          <a:xfrm>
            <a:off x="1427796" y="4573156"/>
            <a:ext cx="864665" cy="865389"/>
            <a:chOff x="3287425" y="3613920"/>
            <a:chExt cx="648499" cy="649042"/>
          </a:xfrm>
        </p:grpSpPr>
        <p:sp>
          <p:nvSpPr>
            <p:cNvPr id="69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490546" y="3699402"/>
            <a:ext cx="4390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思考二：如何构造一个包 ？</a:t>
            </a:r>
          </a:p>
        </p:txBody>
      </p:sp>
      <p:sp>
        <p:nvSpPr>
          <p:cNvPr id="72" name="矩形 71"/>
          <p:cNvSpPr/>
          <p:nvPr/>
        </p:nvSpPr>
        <p:spPr>
          <a:xfrm>
            <a:off x="2512867" y="4787636"/>
            <a:ext cx="43879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思考三：加入包的概念后，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导入规则是否有变化 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52654" y="300354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包，就是包含了很多模块的文件夹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76561" y="4245011"/>
            <a:ext cx="584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首先需要把</a:t>
            </a:r>
            <a:r>
              <a:rPr lang="en-US" altLang="zh-CN" dirty="0" err="1"/>
              <a:t>py</a:t>
            </a:r>
            <a:r>
              <a:rPr lang="zh-CN" altLang="en-US" dirty="0"/>
              <a:t>文件放入包中，并且加一个</a:t>
            </a:r>
            <a:r>
              <a:rPr lang="en-US" altLang="zh-CN" dirty="0"/>
              <a:t>__init__.py</a:t>
            </a:r>
            <a:r>
              <a:rPr lang="zh-CN" altLang="en-US" dirty="0"/>
              <a:t>文件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14988" y="56991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通过包，我们加入了层级导入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包和包管理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853812" y="239746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841468" y="4250295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102231" y="260292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61630" y="4458193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05014" y="1649204"/>
            <a:ext cx="4238557" cy="4310204"/>
            <a:chOff x="6214171" y="1677340"/>
            <a:chExt cx="4238557" cy="4310204"/>
          </a:xfrm>
        </p:grpSpPr>
        <p:sp>
          <p:nvSpPr>
            <p:cNvPr id="10" name="Freeform 22"/>
            <p:cNvSpPr/>
            <p:nvPr/>
          </p:nvSpPr>
          <p:spPr bwMode="auto">
            <a:xfrm>
              <a:off x="8305237" y="1677340"/>
              <a:ext cx="925643" cy="724835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23"/>
            <p:cNvSpPr/>
            <p:nvPr/>
          </p:nvSpPr>
          <p:spPr bwMode="auto">
            <a:xfrm>
              <a:off x="7197996" y="1873099"/>
              <a:ext cx="786355" cy="580220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6921186" y="2211707"/>
              <a:ext cx="2796319" cy="3775837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5"/>
            <p:cNvSpPr/>
            <p:nvPr/>
          </p:nvSpPr>
          <p:spPr bwMode="auto">
            <a:xfrm>
              <a:off x="7522411" y="2425101"/>
              <a:ext cx="252127" cy="414443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6"/>
            <p:cNvSpPr/>
            <p:nvPr/>
          </p:nvSpPr>
          <p:spPr bwMode="auto">
            <a:xfrm>
              <a:off x="6214171" y="2992975"/>
              <a:ext cx="846301" cy="537895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7"/>
            <p:cNvSpPr/>
            <p:nvPr/>
          </p:nvSpPr>
          <p:spPr bwMode="auto">
            <a:xfrm>
              <a:off x="6924711" y="3395071"/>
              <a:ext cx="238023" cy="373880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8"/>
            <p:cNvSpPr/>
            <p:nvPr/>
          </p:nvSpPr>
          <p:spPr bwMode="auto">
            <a:xfrm>
              <a:off x="6413405" y="4167521"/>
              <a:ext cx="673515" cy="90119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29"/>
            <p:cNvSpPr/>
            <p:nvPr/>
          </p:nvSpPr>
          <p:spPr bwMode="auto">
            <a:xfrm>
              <a:off x="8146556" y="3007084"/>
              <a:ext cx="264469" cy="202813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30"/>
            <p:cNvSpPr/>
            <p:nvPr/>
          </p:nvSpPr>
          <p:spPr bwMode="auto">
            <a:xfrm>
              <a:off x="8317581" y="2537970"/>
              <a:ext cx="479571" cy="335081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1"/>
            <p:cNvSpPr/>
            <p:nvPr/>
          </p:nvSpPr>
          <p:spPr bwMode="auto">
            <a:xfrm>
              <a:off x="9110987" y="2437446"/>
              <a:ext cx="666463" cy="456769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9521797" y="2952412"/>
              <a:ext cx="930931" cy="555531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9537663" y="3532631"/>
              <a:ext cx="162208" cy="239848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9424823" y="4361516"/>
              <a:ext cx="573016" cy="88532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782958" y="2720301"/>
            <a:ext cx="3645216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的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概念和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构造方法</a:t>
            </a:r>
          </a:p>
        </p:txBody>
      </p:sp>
      <p:sp>
        <p:nvSpPr>
          <p:cNvPr id="26" name="矩形 25"/>
          <p:cNvSpPr/>
          <p:nvPr/>
        </p:nvSpPr>
        <p:spPr>
          <a:xfrm>
            <a:off x="2766939" y="4460905"/>
            <a:ext cx="3645215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绝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对路径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导入的方法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25" grpId="0"/>
      <p:bldP spid="26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383</Words>
  <Application>Microsoft Office PowerPoint</Application>
  <PresentationFormat>宽屏</PresentationFormat>
  <Paragraphs>62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Raleway Black</vt:lpstr>
      <vt:lpstr>DengXian</vt:lpstr>
      <vt:lpstr>DengXian Light</vt:lpstr>
      <vt:lpstr>方正姚体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157721832@qq.com</cp:lastModifiedBy>
  <cp:revision>347</cp:revision>
  <dcterms:created xsi:type="dcterms:W3CDTF">2017-08-12T10:14:00Z</dcterms:created>
  <dcterms:modified xsi:type="dcterms:W3CDTF">2018-11-09T14:50:23Z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