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437" r:id="rId3"/>
    <p:sldId id="3466" r:id="rId5"/>
    <p:sldId id="3467" r:id="rId6"/>
    <p:sldId id="3173" r:id="rId7"/>
    <p:sldId id="3170" r:id="rId8"/>
    <p:sldId id="3468" r:id="rId9"/>
    <p:sldId id="3182" r:id="rId10"/>
    <p:sldId id="3440" r:id="rId11"/>
    <p:sldId id="3474" r:id="rId12"/>
    <p:sldId id="3475" r:id="rId13"/>
    <p:sldId id="3469" r:id="rId14"/>
    <p:sldId id="3181" r:id="rId15"/>
    <p:sldId id="3178" r:id="rId16"/>
    <p:sldId id="3179" r:id="rId17"/>
    <p:sldId id="3180" r:id="rId18"/>
    <p:sldId id="3465" r:id="rId19"/>
    <p:sldId id="3470" r:id="rId20"/>
    <p:sldId id="3184" r:id="rId21"/>
    <p:sldId id="3185" r:id="rId22"/>
    <p:sldId id="3186" r:id="rId23"/>
    <p:sldId id="3187" r:id="rId24"/>
    <p:sldId id="3463" r:id="rId25"/>
    <p:sldId id="3471" r:id="rId26"/>
    <p:sldId id="3431" r:id="rId27"/>
    <p:sldId id="3432" r:id="rId28"/>
    <p:sldId id="3433" r:id="rId29"/>
    <p:sldId id="3434" r:id="rId30"/>
    <p:sldId id="3435" r:id="rId31"/>
    <p:sldId id="3436" r:id="rId32"/>
    <p:sldId id="3473" r:id="rId3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E0E"/>
    <a:srgbClr val="209D90"/>
    <a:srgbClr val="FF0000"/>
    <a:srgbClr val="8D86BA"/>
    <a:srgbClr val="E8A8E0"/>
    <a:srgbClr val="DA8A8F"/>
    <a:srgbClr val="B79EC4"/>
    <a:srgbClr val="D1C5DC"/>
    <a:srgbClr val="C7C6E0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4" d="100"/>
          <a:sy n="94" d="100"/>
        </p:scale>
        <p:origin x="96" y="288"/>
      </p:cViewPr>
      <p:guideLst>
        <p:guide orient="horz" pos="328"/>
        <p:guide pos="4086"/>
        <p:guide pos="557"/>
        <p:guide orient="horz" pos="4150"/>
        <p:guide pos="7588"/>
        <p:guide pos="376"/>
        <p:guide pos="136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数据库（一）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01152" y="2630132"/>
            <a:ext cx="1087509" cy="1014264"/>
            <a:chOff x="4314156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14156" y="2615065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分类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数据库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586381"/>
              <a:ext cx="1686837" cy="55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MySQL</a:t>
              </a:r>
              <a:endParaRPr lang="en-US" altLang="zh-CN" sz="2110" baseline="-3000" dirty="0"/>
            </a:p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基本结构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97009" y="2630132"/>
            <a:ext cx="1144541" cy="1014265"/>
            <a:chOff x="6836516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36516" y="2615065"/>
              <a:ext cx="1085589" cy="55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MySQL</a:t>
              </a:r>
              <a:endParaRPr lang="en-US" altLang="zh-CN" sz="2110" baseline="-3000" dirty="0"/>
            </a:p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概念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6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/>
              <a:t>按照一定结构来管理数据的仓库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482336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关系型数据库：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SQL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非关系型数据库：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NoSQL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196507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家族的成员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是一个数据库管理软件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库，表的结构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009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库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/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表级操作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注意事项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语句结束符：每个语句都以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\g</a:t>
            </a:r>
            <a:r>
              <a:rPr lang="zh-CN" altLang="en-US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14053" y="2358742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大小写：不严格区分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，默认大写为程序代码，小写为程序员写的代码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14053" y="4372274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类型：强制数据类型，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任何数据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都有自己的数据类型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14053" y="537904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逗号：创建表的时候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最后一行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不需要逗号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进入与退出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56361" y="1480696"/>
            <a:ext cx="5077885" cy="551798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2955" b="1" dirty="0" err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mysql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–u</a:t>
            </a:r>
            <a:r>
              <a:rPr lang="en-US" altLang="zh-CN" sz="2955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username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-p</a:t>
            </a:r>
            <a:r>
              <a:rPr lang="en-US" altLang="zh-CN" sz="2955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password</a:t>
            </a:r>
            <a:endParaRPr lang="zh-CN" altLang="en-US" sz="2955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3" y="2276050"/>
            <a:ext cx="8030769" cy="34750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17427" y="5751062"/>
            <a:ext cx="1978190" cy="551798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2955" b="1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mysql&gt;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955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exit</a:t>
            </a:r>
            <a:endParaRPr lang="zh-CN" altLang="en-US" sz="2955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库级操作语句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显示所有的库：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databases;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 database [if not exists]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drop database [if exists]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进入数据库：</a:t>
            </a:r>
            <a:r>
              <a:rPr lang="en-US" altLang="zh-CN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5349255" y="3904602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重复创建会报错， 可以加上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not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1"/>
            </p:custDataLst>
          </p:nvPr>
        </p:nvSpPr>
        <p:spPr>
          <a:xfrm>
            <a:off x="5315238" y="4965952"/>
            <a:ext cx="496457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如果不知道数据库是否存在，记得加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表级操作语句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显示所有的表：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tables;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 table [if not exists]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(create definition…);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显示创建表的信息：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create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drop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5349255" y="3904602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重复创建会报错， 可以加上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not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7210" y="2700567"/>
            <a:ext cx="3207255" cy="3207260"/>
            <a:chOff x="3243850" y="1410512"/>
            <a:chExt cx="2553425" cy="2553428"/>
          </a:xfrm>
        </p:grpSpPr>
        <p:sp>
          <p:nvSpPr>
            <p:cNvPr id="14" name="箭头1"/>
            <p:cNvSpPr>
              <a:spLocks noChangeAspect="1"/>
            </p:cNvSpPr>
            <p:nvPr/>
          </p:nvSpPr>
          <p:spPr bwMode="auto">
            <a:xfrm>
              <a:off x="4541394" y="1410512"/>
              <a:ext cx="1255881" cy="144634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中心文本"/>
            <p:cNvSpPr txBox="1">
              <a:spLocks noChangeArrowheads="1"/>
            </p:cNvSpPr>
            <p:nvPr/>
          </p:nvSpPr>
          <p:spPr bwMode="auto">
            <a:xfrm>
              <a:off x="3913455" y="2478575"/>
              <a:ext cx="1214216" cy="36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zh-CN" altLang="en-US" sz="2530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zh-CN" altLang="en-US" sz="2530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4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5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5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3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4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7" name="文本框 24"/>
          <p:cNvSpPr txBox="1"/>
          <p:nvPr/>
        </p:nvSpPr>
        <p:spPr>
          <a:xfrm>
            <a:off x="8334435" y="2320487"/>
            <a:ext cx="3536472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库级操作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显示，创建，删除，进入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5"/>
          <p:cNvSpPr txBox="1"/>
          <p:nvPr/>
        </p:nvSpPr>
        <p:spPr>
          <a:xfrm>
            <a:off x="8453632" y="4760715"/>
            <a:ext cx="3536472" cy="10897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表级操作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显示，创建，删除，进入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6"/>
          <p:cNvSpPr txBox="1"/>
          <p:nvPr/>
        </p:nvSpPr>
        <p:spPr>
          <a:xfrm>
            <a:off x="1160499" y="2320487"/>
            <a:ext cx="3539599" cy="10897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7"/>
          <p:cNvSpPr txBox="1"/>
          <p:nvPr/>
        </p:nvSpPr>
        <p:spPr>
          <a:xfrm>
            <a:off x="1143055" y="4861926"/>
            <a:ext cx="3539599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语句结束符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逗号的一些问题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04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9600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表中数据的操作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插入数据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05280" y="54335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63590" y="3587786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指定字段插入：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VALUES (</a:t>
            </a:r>
            <a:r>
              <a:rPr lang="en-US" altLang="zh-CN" b="1" dirty="0" err="1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field_values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63590" y="4663259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全字段插入：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 (</a:t>
            </a:r>
            <a:r>
              <a:rPr lang="en-US" altLang="zh-CN" b="1" dirty="0" err="1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all_values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44281" y="5738732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多行插入：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INSERT INTO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value_1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value_2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4721594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75584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104184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257596" y="1858229"/>
            <a:ext cx="9575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353864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487212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618467" y="1858229"/>
            <a:ext cx="9429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713211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84656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5161" y="1858229"/>
            <a:ext cx="2477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5691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391075" y="1858229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467273" y="1858229"/>
            <a:ext cx="1937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660946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79906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926729" y="1858229"/>
            <a:ext cx="15538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084557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26153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295696" y="1858229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371893" y="1858229"/>
            <a:ext cx="1937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560870" y="1858229"/>
            <a:ext cx="13354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699046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920471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7948156" y="1858229"/>
            <a:ext cx="15062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105194" y="1858229"/>
            <a:ext cx="1715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274294" y="1858229"/>
            <a:ext cx="12077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397354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8575156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8705328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查询数据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05280" y="54335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63590" y="3587786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指定字段查询：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field_names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63590" y="4663259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全字段查询：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44281" y="5738732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带条件的查询：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field_names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4736646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96980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122468" y="1858229"/>
            <a:ext cx="15417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279696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413044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544808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697208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95990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994071" y="1858229"/>
            <a:ext cx="247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5819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09983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44809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578271" y="1858229"/>
            <a:ext cx="1254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703685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833860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987846" y="1858229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164821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198984" y="1858229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324715" y="1858229"/>
            <a:ext cx="15786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483780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671108" y="1858229"/>
            <a:ext cx="2350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940156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974316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8220380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407705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537883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698219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数据库简介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基本结构</a:t>
            </a:r>
            <a:endParaRPr lang="en-US" altLang="zh-CN" sz="2000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库级和表级操作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表中数据的操作</a:t>
            </a:r>
            <a:endParaRPr lang="zh-CN" altLang="en-US" sz="2000" dirty="0">
              <a:solidFill>
                <a:srgbClr val="FF0E0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5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6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7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MH_Number_4"/>
          <p:cNvSpPr/>
          <p:nvPr>
            <p:custDataLst>
              <p:tags r:id="rId8"/>
            </p:custDataLst>
          </p:nvPr>
        </p:nvSpPr>
        <p:spPr>
          <a:xfrm>
            <a:off x="6392169" y="5166621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  <p:bldP spid="64" grpId="0" animBg="1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修改数据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36803" y="302322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27967" y="412960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27967" y="521128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86277" y="3365542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修改所有数据：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 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86276" y="4441015"/>
            <a:ext cx="10026425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修改多个：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field_2=value_2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66968" y="5516488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修改满足条件的数据：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 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166968" y="6346948"/>
            <a:ext cx="8955882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注意：一定要写</a:t>
            </a:r>
            <a:r>
              <a:rPr lang="en-US" altLang="zh-CN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条件，不然会修改表中全部数据</a:t>
            </a:r>
            <a:endParaRPr lang="en-US" altLang="zh-CN" sz="253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683621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486142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090021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267821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420221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572621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703876" y="1858229"/>
            <a:ext cx="9429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798620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1970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19466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228829" y="1858229"/>
            <a:ext cx="2477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51057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544745" y="1858229"/>
            <a:ext cx="1778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722543" y="1858229"/>
            <a:ext cx="1508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871512" y="1858229"/>
            <a:ext cx="17735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042012" y="1858229"/>
            <a:ext cx="15424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204828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34770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511975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546136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685142" y="1858229"/>
            <a:ext cx="13201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816204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7993176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027339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273404" y="1858229"/>
            <a:ext cx="187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460729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8590904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8751239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4"/>
            </p:custDataLst>
          </p:nvPr>
        </p:nvSpPr>
        <p:spPr>
          <a:xfrm>
            <a:off x="2163590" y="3582977"/>
            <a:ext cx="8955882" cy="2088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删除表中所有数据：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 FROM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5"/>
            </p:custDataLst>
          </p:nvPr>
        </p:nvSpPr>
        <p:spPr>
          <a:xfrm>
            <a:off x="2163589" y="4658450"/>
            <a:ext cx="10026425" cy="2088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删除表中满足条件的数据：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 FROM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31413" y="5733923"/>
            <a:ext cx="8955882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注意：一定要写</a:t>
            </a:r>
            <a:r>
              <a:rPr lang="en-US" altLang="zh-CN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条件，不然会删除表中全部数据</a:t>
            </a:r>
            <a:endParaRPr lang="en-US" altLang="zh-CN" sz="253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4629962" y="1858229"/>
            <a:ext cx="1810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10939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5039537" y="1858229"/>
            <a:ext cx="1810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5220514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353862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422124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554967" y="1858229"/>
            <a:ext cx="9429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649711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78306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604576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079925" y="1858229"/>
            <a:ext cx="247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1673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95838" y="1858229"/>
            <a:ext cx="1810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57681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706984" y="1858229"/>
            <a:ext cx="1254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833285" y="1858229"/>
            <a:ext cx="13201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964349" y="1858229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710722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27150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305663" y="1858229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431395" y="1858229"/>
            <a:ext cx="15786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590459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777786" y="1858229"/>
            <a:ext cx="2350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8046834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8080997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8327059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51438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644561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804901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1" grpId="0"/>
      <p:bldP spid="22" grpId="0"/>
      <p:bldP spid="16" grpId="0"/>
      <p:bldP spid="15" grpId="0"/>
      <p:bldP spid="17" grpId="0"/>
      <p:bldP spid="20" grpId="0"/>
      <p:bldP spid="2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数据操作总结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查询数据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插入数据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删除数据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09226" y="2630132"/>
            <a:ext cx="1144541" cy="1014265"/>
            <a:chOff x="6848104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48104" y="2613996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修改数据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Insert into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select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update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delete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b="1" dirty="0">
                <a:solidFill>
                  <a:srgbClr val="8D86BA"/>
                </a:solidFill>
                <a:ea typeface="南宋书局体" panose="02000000000000000000" pitchFamily="2" charset="-122"/>
              </a:rPr>
              <a:t>05</a:t>
            </a:r>
            <a:endParaRPr lang="zh-CN" altLang="en-US" sz="562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6973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数据类型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(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了解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)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91518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91" y="3350161"/>
            <a:ext cx="12854573" cy="1062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3" tIns="48206" rIns="96413" bIns="48206" rtlCol="0" anchor="ctr"/>
          <a:lstStyle/>
          <a:p>
            <a:pPr algn="ctr"/>
            <a:endParaRPr lang="zh-CN" altLang="en-US" sz="253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58" y="1984179"/>
            <a:ext cx="2116067" cy="211606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38" y="1984178"/>
            <a:ext cx="2115937" cy="211593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8" y="1984178"/>
            <a:ext cx="2115935" cy="2115935"/>
          </a:xfrm>
          <a:prstGeom prst="rect">
            <a:avLst/>
          </a:prstGeom>
        </p:spPr>
      </p:pic>
      <p:sp>
        <p:nvSpPr>
          <p:cNvPr id="33" name="文本框 11"/>
          <p:cNvSpPr txBox="1"/>
          <p:nvPr/>
        </p:nvSpPr>
        <p:spPr>
          <a:xfrm>
            <a:off x="1593607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5289297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3"/>
          <p:cNvSpPr txBox="1"/>
          <p:nvPr/>
        </p:nvSpPr>
        <p:spPr>
          <a:xfrm>
            <a:off x="8927328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数值类型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35685"/>
            <a:ext cx="10454005" cy="603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字符类型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5" y="1460818"/>
            <a:ext cx="7632848" cy="525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时间日期类型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46" y="2595803"/>
            <a:ext cx="9783920" cy="3065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案例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19"/>
            <a:ext cx="10328729" cy="30242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83276" y="2015934"/>
            <a:ext cx="94922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create table tb2(</a:t>
            </a:r>
            <a:endParaRPr lang="en-US" altLang="zh-CN" sz="2000" dirty="0"/>
          </a:p>
          <a:p>
            <a:r>
              <a:rPr lang="en-US" altLang="zh-CN" sz="2000" dirty="0"/>
              <a:t>     id INT,			</a:t>
            </a:r>
            <a:endParaRPr lang="en-US" altLang="zh-CN" sz="2000" dirty="0"/>
          </a:p>
          <a:p>
            <a:r>
              <a:rPr lang="en-US" altLang="zh-CN" sz="2000" dirty="0"/>
              <a:t>     name VARCHAR(20), 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指定长度，最多</a:t>
            </a:r>
            <a:r>
              <a:rPr lang="en-US" altLang="zh-CN" sz="2000" dirty="0">
                <a:solidFill>
                  <a:srgbClr val="FF0000"/>
                </a:solidFill>
              </a:rPr>
              <a:t>65535</a:t>
            </a:r>
            <a:r>
              <a:rPr lang="zh-CN" altLang="en-US" sz="2000" dirty="0">
                <a:solidFill>
                  <a:srgbClr val="FF0000"/>
                </a:solidFill>
              </a:rPr>
              <a:t>个字符。   变长字符串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   sex  CHAR(4),         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指定长度，最多</a:t>
            </a:r>
            <a:r>
              <a:rPr lang="en-US" altLang="zh-CN" sz="2000" dirty="0">
                <a:solidFill>
                  <a:srgbClr val="FF0000"/>
                </a:solidFill>
              </a:rPr>
              <a:t>255</a:t>
            </a:r>
            <a:r>
              <a:rPr lang="zh-CN" altLang="en-US" sz="2000" dirty="0">
                <a:solidFill>
                  <a:srgbClr val="FF0000"/>
                </a:solidFill>
              </a:rPr>
              <a:t>个字符。     定长字符串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 price DOUBLE(4,2),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双精度浮点型，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总个数，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rgbClr val="FF0000"/>
                </a:solidFill>
              </a:rPr>
              <a:t>小数位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detail text,	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可变长度，最多</a:t>
            </a:r>
            <a:r>
              <a:rPr lang="en-US" altLang="zh-CN" sz="2000" dirty="0">
                <a:solidFill>
                  <a:srgbClr val="FF0000"/>
                </a:solidFill>
              </a:rPr>
              <a:t>65535</a:t>
            </a:r>
            <a:r>
              <a:rPr lang="zh-CN" altLang="en-US" sz="2000" dirty="0">
                <a:solidFill>
                  <a:srgbClr val="FF0000"/>
                </a:solidFill>
              </a:rPr>
              <a:t>个字符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 dates DATETIME,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日期时间类型 </a:t>
            </a:r>
            <a:r>
              <a:rPr lang="en-US" altLang="zh-CN" sz="2000" dirty="0">
                <a:solidFill>
                  <a:srgbClr val="FF0000"/>
                </a:solidFill>
              </a:rPr>
              <a:t>YYYY-MM-DD HH:MM:SS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ping  ENUM('</a:t>
            </a:r>
            <a:r>
              <a:rPr lang="zh-CN" altLang="en-US" sz="2000" dirty="0"/>
              <a:t>好评</a:t>
            </a:r>
            <a:r>
              <a:rPr lang="en-US" altLang="zh-CN" sz="2000" dirty="0"/>
              <a:t>','</a:t>
            </a:r>
            <a:r>
              <a:rPr lang="zh-CN" altLang="en-US" sz="2000" dirty="0"/>
              <a:t>差评</a:t>
            </a:r>
            <a:r>
              <a:rPr lang="en-US" altLang="zh-CN" sz="2000" dirty="0"/>
              <a:t>’)  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枚举， 在给出的</a:t>
            </a:r>
            <a:r>
              <a:rPr lang="en-US" altLang="zh-CN" sz="2000" dirty="0">
                <a:solidFill>
                  <a:srgbClr val="FF0000"/>
                </a:solidFill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</a:rPr>
              <a:t>中选择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800" dirty="0"/>
              <a:t>);</a:t>
            </a:r>
            <a:endParaRPr lang="en-US" altLang="zh-CN" sz="800" dirty="0"/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303352" y="448042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Text_3"/>
          <p:cNvSpPr/>
          <p:nvPr>
            <p:custDataLst>
              <p:tags r:id="rId2"/>
            </p:custDataLst>
          </p:nvPr>
        </p:nvSpPr>
        <p:spPr>
          <a:xfrm>
            <a:off x="1265011" y="5774202"/>
            <a:ext cx="10328728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insert into tb value (1,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裤子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男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20.0,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这条裤子超级好！！！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now(),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好评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');</a:t>
            </a:r>
            <a:endParaRPr lang="en-US" altLang="zh-CN" sz="220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888473"/>
            <a:ext cx="8290161" cy="203708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建一张学生表 包含（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id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name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age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sex, class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）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2.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增加四条数据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3.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查询表中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”M”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的数据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4.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id =3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的数据，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5.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将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”F”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的，修改为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”M”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数据库简介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数据库简介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56718" y="5621601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Only 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132" y="2416549"/>
            <a:ext cx="597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按照一定的数据结构来存储和管理数据的仓库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8132" y="2901900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计算机是如何处理数据的？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6718" y="4746595"/>
            <a:ext cx="6054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368" y="5190564"/>
            <a:ext cx="5158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存储方式固定，安全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57367" y="6158053"/>
            <a:ext cx="515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存储方式比较灵活，存储数据的</a:t>
            </a:r>
            <a:r>
              <a:rPr lang="zh-CN" altLang="en-US" sz="1600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比较高， 不太安全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心形 6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67" name="椭圆 6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77" name="组合 7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81" name="矩形 8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等腰三角形 7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8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5228132" y="1745583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56718" y="3874337"/>
            <a:ext cx="790992" cy="454232"/>
          </a:xfrm>
          <a:prstGeom prst="rect">
            <a:avLst/>
          </a:prstGeom>
        </p:spPr>
        <p:txBody>
          <a:bodyPr wrap="squar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60367" y="333095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（主要放在</a:t>
            </a:r>
            <a:r>
              <a:rPr lang="zh-CN" altLang="en-US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4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/>
      <p:bldP spid="12" grpId="0"/>
      <p:bldP spid="13" grpId="0"/>
      <p:bldP spid="24" grpId="0"/>
      <p:bldP spid="61" grpId="0" animBg="1"/>
      <p:bldP spid="62" grpId="0" animBg="1"/>
      <p:bldP spid="63" grpId="0" animBg="1"/>
      <p:bldP spid="64" grpId="0" animBg="1"/>
      <p:bldP spid="65" grpId="0" animBg="1"/>
      <p:bldP spid="89" grpId="0"/>
      <p:bldP spid="90" grpId="0"/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区别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88" y="2658746"/>
            <a:ext cx="6147352" cy="395094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437487" y="1960141"/>
            <a:ext cx="4814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数据库（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16807" y="1889824"/>
            <a:ext cx="4814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数据库（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4" y="2658746"/>
            <a:ext cx="6155611" cy="39509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1841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基本结构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4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可以运行于多个系统上，并且支持多种编程语言，包括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关系型数据库管理系统：采用关系模型来组织管理数据的数据库系统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把数据保存在不同的表中，而不是将数据放在一个大仓库中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概念与特点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81693" cy="16051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94671" y="300508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1642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870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2099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327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2556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2785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3013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242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0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699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928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4156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4385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4613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842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5071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5299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5528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5756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5985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6214005" y="2003024"/>
            <a:ext cx="2239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6437843" y="2003024"/>
            <a:ext cx="120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6558491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6690254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6875991" y="2003024"/>
            <a:ext cx="1175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993466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7061729" y="2003024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7222066" y="2003024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7364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7593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78221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80507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82793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8507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8736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89651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91937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94223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9650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9879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10108143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10184343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10370078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10457393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10584393" y="2003024"/>
            <a:ext cx="1143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10698691" y="2003024"/>
            <a:ext cx="60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10759016" y="2003024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0889193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109653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111939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114225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11651191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29748" y="234160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53586" y="2341601"/>
            <a:ext cx="30359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74234" y="234160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05998" y="234160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91734" y="2341601"/>
            <a:ext cx="30041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09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37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66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5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2236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52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80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909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38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666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95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23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052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281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09611" y="234160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733446" y="2341601"/>
            <a:ext cx="30359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854096" y="234160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985861" y="234160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71598" y="2341601"/>
            <a:ext cx="300419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289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517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746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974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03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32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0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889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117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346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575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03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032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260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489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718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46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0175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403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632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861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1089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29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758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986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215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444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72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01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129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358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587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815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044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272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501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30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958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187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15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44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873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101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330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558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787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016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244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473348" y="261592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97187" y="2615921"/>
            <a:ext cx="30359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817834" y="261592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949598" y="261592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135334" y="2615921"/>
            <a:ext cx="30041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252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8481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710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938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1672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395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624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9853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081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03102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0538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0767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996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1224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5297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7583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9869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22155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4441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6727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9013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1299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3585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6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6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6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6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6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6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6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96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6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96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46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6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46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96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6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96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46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96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46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96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46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96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46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96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460"/>
                            </p:stCondLst>
                            <p:childTnLst>
                              <p:par>
                                <p:cTn id="13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96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46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96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46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96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46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96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46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96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46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96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46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96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46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96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46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96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46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96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46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96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46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96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46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696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746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796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846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896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946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96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46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96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146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196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246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296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346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396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446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496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546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596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646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696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746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796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846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896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946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996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046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096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4146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196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4246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4296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346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4396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446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496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546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96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646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696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746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796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846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896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9460"/>
                            </p:stCondLst>
                            <p:childTnLst>
                              <p:par>
                                <p:cTn id="4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9960"/>
                            </p:stCondLst>
                            <p:childTnLst>
                              <p:par>
                                <p:cTn id="4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460"/>
                            </p:stCondLst>
                            <p:childTnLst>
                              <p:par>
                                <p:cTn id="4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96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146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196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2460"/>
                            </p:stCondLst>
                            <p:childTnLst>
                              <p:par>
                                <p:cTn id="4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7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2960"/>
                            </p:stCondLst>
                            <p:childTnLst>
                              <p:par>
                                <p:cTn id="4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3460"/>
                            </p:stCondLst>
                            <p:childTnLst>
                              <p:par>
                                <p:cTn id="4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5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396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4460"/>
                            </p:stCondLst>
                            <p:childTnLst>
                              <p:par>
                                <p:cTn id="4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4960"/>
                            </p:stCondLst>
                            <p:childTnLst>
                              <p:par>
                                <p:cTn id="4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7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5460"/>
                            </p:stCondLst>
                            <p:childTnLst>
                              <p:par>
                                <p:cTn id="4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1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5960"/>
                            </p:stCondLst>
                            <p:childTnLst>
                              <p:par>
                                <p:cTn id="4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6460"/>
                            </p:stCondLst>
                            <p:childTnLst>
                              <p:par>
                                <p:cTn id="4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6960"/>
                            </p:stCondLst>
                            <p:childTnLst>
                              <p:par>
                                <p:cTn id="4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7460"/>
                            </p:stCondLst>
                            <p:childTnLst>
                              <p:par>
                                <p:cTn id="4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7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7960"/>
                            </p:stCondLst>
                            <p:childTnLst>
                              <p:par>
                                <p:cTn id="4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1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8460"/>
                            </p:stCondLst>
                            <p:childTnLst>
                              <p:par>
                                <p:cTn id="4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8960"/>
                            </p:stCondLst>
                            <p:childTnLst>
                              <p:par>
                                <p:cTn id="4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9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9460"/>
                            </p:stCondLst>
                            <p:childTnLst>
                              <p:par>
                                <p:cTn id="4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3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9960"/>
                            </p:stCondLst>
                            <p:childTnLst>
                              <p:par>
                                <p:cTn id="4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60460"/>
                            </p:stCondLst>
                            <p:childTnLst>
                              <p:par>
                                <p:cTn id="4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1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60960"/>
                            </p:stCondLst>
                            <p:childTnLst>
                              <p:par>
                                <p:cTn id="5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5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1460"/>
                            </p:stCondLst>
                            <p:childTnLst>
                              <p:par>
                                <p:cTn id="5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9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61960"/>
                            </p:stCondLst>
                            <p:childTnLst>
                              <p:par>
                                <p:cTn id="5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3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62460"/>
                            </p:stCondLst>
                            <p:childTnLst>
                              <p:par>
                                <p:cTn id="5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7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62960"/>
                            </p:stCondLst>
                            <p:childTnLst>
                              <p:par>
                                <p:cTn id="5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1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63460"/>
                            </p:stCondLst>
                            <p:childTnLst>
                              <p:par>
                                <p:cTn id="5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5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63960"/>
                            </p:stCondLst>
                            <p:childTnLst>
                              <p:par>
                                <p:cTn id="5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9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64460"/>
                            </p:stCondLst>
                            <p:childTnLst>
                              <p:par>
                                <p:cTn id="5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64960"/>
                            </p:stCondLst>
                            <p:childTnLst>
                              <p:par>
                                <p:cTn id="5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7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65460"/>
                            </p:stCondLst>
                            <p:childTnLst>
                              <p:par>
                                <p:cTn id="5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1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65960"/>
                            </p:stCondLst>
                            <p:childTnLst>
                              <p:par>
                                <p:cTn id="5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5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66460"/>
                            </p:stCondLst>
                            <p:childTnLst>
                              <p:par>
                                <p:cTn id="5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9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66960"/>
                            </p:stCondLst>
                            <p:childTnLst>
                              <p:par>
                                <p:cTn id="5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3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67460"/>
                            </p:stCondLst>
                            <p:childTnLst>
                              <p:par>
                                <p:cTn id="5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7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67960"/>
                            </p:stCondLst>
                            <p:childTnLst>
                              <p:par>
                                <p:cTn id="5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1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68460"/>
                            </p:stCondLst>
                            <p:childTnLst>
                              <p:par>
                                <p:cTn id="5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5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68960"/>
                            </p:stCondLst>
                            <p:childTnLst>
                              <p:par>
                                <p:cTn id="5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9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69460"/>
                            </p:stCondLst>
                            <p:childTnLst>
                              <p:par>
                                <p:cTn id="5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3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69960"/>
                            </p:stCondLst>
                            <p:childTnLst>
                              <p:par>
                                <p:cTn id="5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7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70460"/>
                            </p:stCondLst>
                            <p:childTnLst>
                              <p:par>
                                <p:cTn id="5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1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70960"/>
                            </p:stCondLst>
                            <p:childTnLst>
                              <p:par>
                                <p:cTn id="5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5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71460"/>
                            </p:stCondLst>
                            <p:childTnLst>
                              <p:par>
                                <p:cTn id="5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9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71960"/>
                            </p:stCondLst>
                            <p:childTnLst>
                              <p:par>
                                <p:cTn id="5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72460"/>
                            </p:stCondLst>
                            <p:childTnLst>
                              <p:par>
                                <p:cTn id="5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7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72960"/>
                            </p:stCondLst>
                            <p:childTnLst>
                              <p:par>
                                <p:cTn id="5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1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73460"/>
                            </p:stCondLst>
                            <p:childTnLst>
                              <p:par>
                                <p:cTn id="6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5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73960"/>
                            </p:stCondLst>
                            <p:childTnLst>
                              <p:par>
                                <p:cTn id="6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9" dur="6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74460"/>
                            </p:stCondLst>
                            <p:childTnLst>
                              <p:par>
                                <p:cTn id="6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3" dur="6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74960"/>
                            </p:stCondLst>
                            <p:childTnLst>
                              <p:par>
                                <p:cTn id="6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7" dur="6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75460"/>
                            </p:stCondLst>
                            <p:childTnLst>
                              <p:par>
                                <p:cTn id="6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1" dur="6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75960"/>
                            </p:stCondLst>
                            <p:childTnLst>
                              <p:par>
                                <p:cTn id="6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5" dur="6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76460"/>
                            </p:stCondLst>
                            <p:childTnLst>
                              <p:par>
                                <p:cTn id="6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9" dur="6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76960"/>
                            </p:stCondLst>
                            <p:childTnLst>
                              <p:par>
                                <p:cTn id="6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3" dur="6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77460"/>
                            </p:stCondLst>
                            <p:childTnLst>
                              <p:par>
                                <p:cTn id="6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7" dur="6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18" grpId="0"/>
      <p:bldP spid="19" grpId="0"/>
      <p:bldP spid="20" grpId="0"/>
      <p:bldP spid="21" grpId="0"/>
      <p:bldP spid="22" grpId="0"/>
      <p:bldP spid="2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1"/>
          <a:srcRect l="49587" b="14057"/>
          <a:stretch>
            <a:fillRect/>
          </a:stretch>
        </p:blipFill>
        <p:spPr>
          <a:xfrm>
            <a:off x="6047033" y="2566424"/>
            <a:ext cx="3099100" cy="339555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6804495" y="4056923"/>
            <a:ext cx="455574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en-US" altLang="zh-CN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</a:t>
            </a:r>
            <a:endParaRPr lang="zh-CN" altLang="en-US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l="55367" t="57544" r="20574" b="21944"/>
          <a:stretch>
            <a:fillRect/>
          </a:stretch>
        </p:blipFill>
        <p:spPr>
          <a:xfrm>
            <a:off x="6821678" y="4624873"/>
            <a:ext cx="1584176" cy="83664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l="55367" t="39889" r="20574" b="42456"/>
          <a:stretch>
            <a:fillRect/>
          </a:stretch>
        </p:blipFill>
        <p:spPr>
          <a:xfrm>
            <a:off x="6804495" y="3905136"/>
            <a:ext cx="1584176" cy="72008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55367" t="19795" r="20574" b="60112"/>
          <a:stretch>
            <a:fillRect/>
          </a:stretch>
        </p:blipFill>
        <p:spPr>
          <a:xfrm>
            <a:off x="6804495" y="3076441"/>
            <a:ext cx="1584176" cy="819532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662248" y="2701680"/>
            <a:ext cx="1944216" cy="3101685"/>
            <a:chOff x="5565279" y="2536205"/>
            <a:chExt cx="1944216" cy="3101685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2"/>
            <a:srcRect l="53182" t="9182" r="17290" b="80253"/>
            <a:stretch>
              <a:fillRect/>
            </a:stretch>
          </p:blipFill>
          <p:spPr>
            <a:xfrm>
              <a:off x="5565279" y="2536205"/>
              <a:ext cx="1944216" cy="430889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/>
            <a:srcRect l="79429" t="19750" r="17290" b="21985"/>
            <a:stretch>
              <a:fillRect/>
            </a:stretch>
          </p:blipFill>
          <p:spPr>
            <a:xfrm>
              <a:off x="7293471" y="2934510"/>
              <a:ext cx="216024" cy="237626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"/>
            <a:srcRect l="53182" t="19750" r="44631" b="21985"/>
            <a:stretch>
              <a:fillRect/>
            </a:stretch>
          </p:blipFill>
          <p:spPr>
            <a:xfrm>
              <a:off x="5567193" y="2934510"/>
              <a:ext cx="144016" cy="2376263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2"/>
            <a:srcRect l="53182" t="78023" r="18384" b="13121"/>
            <a:stretch>
              <a:fillRect/>
            </a:stretch>
          </p:blipFill>
          <p:spPr>
            <a:xfrm>
              <a:off x="5567193" y="5276692"/>
              <a:ext cx="1872208" cy="36119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2958166" y="2198033"/>
            <a:ext cx="6560749" cy="4146286"/>
            <a:chOff x="1388815" y="1976457"/>
            <a:chExt cx="6560749" cy="414628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/>
            <a:srcRect l="435" t="-472" r="92957" b="-867"/>
            <a:stretch>
              <a:fillRect/>
            </a:stretch>
          </p:blipFill>
          <p:spPr>
            <a:xfrm>
              <a:off x="1388815" y="1976457"/>
              <a:ext cx="435134" cy="413327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435" t="91812" b="-867"/>
            <a:stretch>
              <a:fillRect/>
            </a:stretch>
          </p:blipFill>
          <p:spPr>
            <a:xfrm>
              <a:off x="1388815" y="5740400"/>
              <a:ext cx="6555814" cy="36933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/>
            <a:srcRect l="93391" t="-472" b="-867"/>
            <a:stretch>
              <a:fillRect/>
            </a:stretch>
          </p:blipFill>
          <p:spPr>
            <a:xfrm>
              <a:off x="7514430" y="1989468"/>
              <a:ext cx="435134" cy="413327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/>
            <a:srcRect l="435" t="-472" b="91416"/>
            <a:stretch>
              <a:fillRect/>
            </a:stretch>
          </p:blipFill>
          <p:spPr>
            <a:xfrm>
              <a:off x="1388815" y="1976458"/>
              <a:ext cx="6555814" cy="369332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组织数据的基本格式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 rot="19508156">
            <a:off x="2103844" y="1923152"/>
            <a:ext cx="2334762" cy="973772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569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MySQL</a:t>
            </a:r>
            <a:endParaRPr lang="zh-CN" altLang="en-US" sz="5695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97668" y="6670517"/>
            <a:ext cx="455574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库</a:t>
            </a:r>
            <a:endParaRPr lang="zh-CN" altLang="en-US" sz="211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13151" y="153157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不是数据库，它是数据库管理软件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88726" y="4119931"/>
            <a:ext cx="455574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en-US" altLang="zh-CN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/>
          <a:srcRect l="8390" t="7437" r="51321" b="9505"/>
          <a:stretch>
            <a:fillRect/>
          </a:stretch>
        </p:blipFill>
        <p:spPr>
          <a:xfrm>
            <a:off x="3405172" y="2574278"/>
            <a:ext cx="2652826" cy="338769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229035" y="3400301"/>
            <a:ext cx="1872748" cy="1702494"/>
            <a:chOff x="8229035" y="3400301"/>
            <a:chExt cx="1872748" cy="1702494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8229575" y="3400301"/>
              <a:ext cx="1872208" cy="49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8229575" y="4209523"/>
              <a:ext cx="1836751" cy="54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8229035" y="4631960"/>
              <a:ext cx="1837291" cy="4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4731585" y="5572136"/>
            <a:ext cx="2882181" cy="1098382"/>
            <a:chOff x="4731585" y="5572136"/>
            <a:chExt cx="2882181" cy="1098382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4731585" y="5572136"/>
              <a:ext cx="933274" cy="109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6659451" y="5572137"/>
              <a:ext cx="954315" cy="109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7" grpId="0"/>
      <p:bldP spid="45" grpId="0"/>
      <p:bldP spid="49" grpId="0"/>
      <p:bldP spid="57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表中的数据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32" y="1446406"/>
            <a:ext cx="8057143" cy="5171429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981103" y="2392189"/>
            <a:ext cx="5544616" cy="292801"/>
            <a:chOff x="2215273" y="1446370"/>
            <a:chExt cx="5544616" cy="29280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215273" y="1446370"/>
              <a:ext cx="55446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215273" y="1451103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759889" y="1446406"/>
              <a:ext cx="0" cy="2927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15273" y="1723139"/>
              <a:ext cx="5544616" cy="159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9525719" y="2536205"/>
            <a:ext cx="1368152" cy="559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894744" y="29114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南宋书局体" panose="02000000000000000000" pitchFamily="2" charset="-122"/>
              </a:rPr>
              <a:t>字段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弧形 32"/>
          <p:cNvSpPr/>
          <p:nvPr/>
        </p:nvSpPr>
        <p:spPr>
          <a:xfrm>
            <a:off x="4557167" y="2664226"/>
            <a:ext cx="1296144" cy="2583460"/>
          </a:xfrm>
          <a:prstGeom prst="arc">
            <a:avLst>
              <a:gd name="adj1" fmla="val 16256340"/>
              <a:gd name="adj2" fmla="val 1594273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3405039" y="3794885"/>
            <a:ext cx="1152128" cy="7528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09818" y="46098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ea typeface="南宋书局体" panose="02000000000000000000" pitchFamily="2" charset="-122"/>
              </a:rPr>
              <a:t>字段值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3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4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1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5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2634</Words>
  <Application>WPS 演示</Application>
  <PresentationFormat>自定义</PresentationFormat>
  <Paragraphs>818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方正正准黑简体</vt:lpstr>
      <vt:lpstr>黑体</vt:lpstr>
      <vt:lpstr>Stencil Std</vt:lpstr>
      <vt:lpstr>华康雅宋体W9(P)</vt:lpstr>
      <vt:lpstr>微软雅黑</vt:lpstr>
      <vt:lpstr>南宋书局体</vt:lpstr>
      <vt:lpstr>Times New Roman</vt:lpstr>
      <vt:lpstr>楷体</vt:lpstr>
      <vt:lpstr>Stencil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8</cp:revision>
  <dcterms:created xsi:type="dcterms:W3CDTF">2016-10-17T14:00:00Z</dcterms:created>
  <dcterms:modified xsi:type="dcterms:W3CDTF">2019-07-18T11:42:36Z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