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472" r:id="rId3"/>
    <p:sldId id="3473" r:id="rId5"/>
    <p:sldId id="3474" r:id="rId6"/>
    <p:sldId id="3181" r:id="rId7"/>
    <p:sldId id="3475" r:id="rId8"/>
    <p:sldId id="3460" r:id="rId9"/>
    <p:sldId id="3461" r:id="rId10"/>
    <p:sldId id="3462" r:id="rId11"/>
    <p:sldId id="3463" r:id="rId12"/>
    <p:sldId id="3464" r:id="rId13"/>
    <p:sldId id="3465" r:id="rId14"/>
    <p:sldId id="3466" r:id="rId15"/>
    <p:sldId id="3476" r:id="rId16"/>
    <p:sldId id="3468" r:id="rId17"/>
    <p:sldId id="3467" r:id="rId18"/>
    <p:sldId id="3469" r:id="rId19"/>
    <p:sldId id="3470" r:id="rId20"/>
    <p:sldId id="3471" r:id="rId21"/>
    <p:sldId id="3478" r:id="rId22"/>
    <p:sldId id="3436" r:id="rId23"/>
    <p:sldId id="3477" r:id="rId2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357"/>
    <a:srgbClr val="00B369"/>
    <a:srgbClr val="EE000A"/>
    <a:srgbClr val="F3C5BE"/>
    <a:srgbClr val="00FF99"/>
    <a:srgbClr val="60AEA9"/>
    <a:srgbClr val="1A8CE1"/>
    <a:srgbClr val="1C254D"/>
    <a:srgbClr val="000000"/>
    <a:srgbClr val="003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2986" autoAdjust="0"/>
  </p:normalViewPr>
  <p:slideViewPr>
    <p:cSldViewPr>
      <p:cViewPr varScale="1">
        <p:scale>
          <a:sx n="93" d="100"/>
          <a:sy n="93" d="100"/>
        </p:scale>
        <p:origin x="120" y="276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8.pn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761559"/>
            <a:ext cx="4860273" cy="45860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9284" y="1531807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84171" y="5166606"/>
            <a:ext cx="843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数据库（三）</a:t>
            </a:r>
            <a:endParaRPr lang="en-US" altLang="zh-CN" sz="48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306" y="2055028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37913" y="2525985"/>
            <a:ext cx="2566663" cy="95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  <a:sym typeface="微软雅黑" panose="020B0503020204020204" pitchFamily="34" charset="-122"/>
              </a:rPr>
              <a:t> 2019</a:t>
            </a:r>
            <a:endParaRPr lang="zh-CN" altLang="en-US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7440" y="2155697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94045" y="1616914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3978676" y="6026301"/>
            <a:ext cx="4929196" cy="313055"/>
          </a:xfrm>
          <a:prstGeom prst="rect">
            <a:avLst/>
          </a:prstGeom>
          <a:noFill/>
        </p:spPr>
        <p:txBody>
          <a:bodyPr wrap="squar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feifei    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12376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主键约束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(primary key)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85876" y="2157073"/>
            <a:ext cx="4759361" cy="344535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829370" y="2647731"/>
            <a:ext cx="484886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tb(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 int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primary key</a:t>
            </a:r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532909" y="210960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5993203" y="527239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6891776" y="2896245"/>
            <a:ext cx="5658279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通常每张表都需要一个主键来体现唯一性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每张表里面只能有一个主键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/>
          <p:nvPr>
            <p:custDataLst>
              <p:tags r:id="rId3"/>
            </p:custDataLst>
          </p:nvPr>
        </p:nvSpPr>
        <p:spPr>
          <a:xfrm>
            <a:off x="6891776" y="4758019"/>
            <a:ext cx="5809511" cy="2114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  </a:t>
            </a: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</a:t>
            </a: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 </a:t>
            </a: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endParaRPr lang="en-US" altLang="zh-CN" sz="22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6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6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6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91585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自增长约束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(auto_increment)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85876" y="2157073"/>
            <a:ext cx="5020419" cy="350435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757433" y="2665433"/>
            <a:ext cx="484886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tb(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 int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auto_increment</a:t>
            </a:r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532909" y="210960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6260966" y="53038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6891776" y="2896245"/>
            <a:ext cx="5658279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自动编号，和主键组合使用，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一个表里面只能有一个自增长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/>
          <p:nvPr>
            <p:custDataLst>
              <p:tags r:id="rId3"/>
            </p:custDataLst>
          </p:nvPr>
        </p:nvSpPr>
        <p:spPr>
          <a:xfrm>
            <a:off x="6891655" y="4760278"/>
            <a:ext cx="5809615" cy="19177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 </a:t>
            </a: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要求用在主键上</a:t>
            </a:r>
            <a:endParaRPr lang="en-US" altLang="zh-CN" sz="22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7637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外键约束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(foreign key)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551150" y="3328418"/>
            <a:ext cx="4006018" cy="259216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808304" y="3793142"/>
            <a:ext cx="484886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a(</a:t>
            </a:r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id_a int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primary key</a:t>
            </a:r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498182" y="3280952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4211303" y="558981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3403622" y="1484412"/>
            <a:ext cx="7482901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保持数据的一致性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我有的你一定有， 你没有的， 我绝对没有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26"/>
          <p:cNvSpPr/>
          <p:nvPr/>
        </p:nvSpPr>
        <p:spPr>
          <a:xfrm>
            <a:off x="5395140" y="3328417"/>
            <a:ext cx="5626619" cy="25921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5657166" y="3616325"/>
            <a:ext cx="523670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b(</a:t>
            </a:r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id_b int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primary key</a:t>
            </a:r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varchar(20),</a:t>
            </a:r>
            <a:endParaRPr lang="en-US" altLang="zh-CN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foreign key (id_b) references a(id_a)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93"/>
          <p:cNvSpPr/>
          <p:nvPr/>
        </p:nvSpPr>
        <p:spPr>
          <a:xfrm rot="5400000">
            <a:off x="10694368" y="325024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93"/>
          <p:cNvSpPr/>
          <p:nvPr/>
        </p:nvSpPr>
        <p:spPr>
          <a:xfrm rot="16200000">
            <a:off x="5317530" y="558553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01963" y="225735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B</a:t>
            </a:r>
            <a:r>
              <a:rPr lang="zh-CN" altLang="en-US" sz="1600" dirty="0"/>
              <a:t>表中的</a:t>
            </a:r>
            <a:r>
              <a:rPr lang="en-US" altLang="zh-CN" sz="1600" dirty="0"/>
              <a:t>id_b</a:t>
            </a:r>
            <a:r>
              <a:rPr lang="zh-CN" altLang="en-US" sz="1600" dirty="0"/>
              <a:t>字段，只能添加 </a:t>
            </a:r>
            <a:r>
              <a:rPr lang="en-US" altLang="zh-CN" sz="1600" dirty="0"/>
              <a:t>id_a</a:t>
            </a:r>
            <a:r>
              <a:rPr lang="zh-CN" altLang="en-US" sz="1600" dirty="0"/>
              <a:t>中已有的数据。</a:t>
            </a:r>
            <a:endParaRPr lang="en-US" altLang="zh-CN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401963" y="2604935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2. A</a:t>
            </a:r>
            <a:r>
              <a:rPr lang="zh-CN" altLang="en-US" sz="1600" dirty="0"/>
              <a:t>表中</a:t>
            </a:r>
            <a:r>
              <a:rPr lang="en-US" altLang="zh-CN" sz="1600" dirty="0"/>
              <a:t>id_a  </a:t>
            </a:r>
            <a:r>
              <a:rPr lang="zh-CN" altLang="en-US" sz="1600" dirty="0"/>
              <a:t>被参照的数据， 不能被修改和删除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6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6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6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60"/>
                            </p:stCondLst>
                            <p:childTnLst>
                              <p:par>
                                <p:cTn id="3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6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6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19" grpId="0" animBg="1"/>
      <p:bldP spid="21" grpId="0"/>
      <p:bldP spid="22" grpId="0" animBg="1"/>
      <p:bldP spid="23" grpId="0" animBg="1"/>
      <p:bldP spid="2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03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19159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表关系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 animBg="1"/>
      <p:bldP spid="63" grpId="0" animBg="1"/>
      <p:bldP spid="63" grpId="1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0955" y="1513238"/>
            <a:ext cx="4199841" cy="4220696"/>
          </a:xfrm>
          <a:prstGeom prst="rect">
            <a:avLst/>
          </a:prstGeom>
        </p:spPr>
      </p:pic>
      <p:sp>
        <p:nvSpPr>
          <p:cNvPr id="69" name="MH_Others_1"/>
          <p:cNvSpPr txBox="1"/>
          <p:nvPr>
            <p:custDataLst>
              <p:tags r:id="rId3"/>
            </p:custDataLst>
          </p:nvPr>
        </p:nvSpPr>
        <p:spPr>
          <a:xfrm>
            <a:off x="3410453" y="2525547"/>
            <a:ext cx="1230978" cy="209772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5"/>
                </a:solidFill>
                <a:latin typeface="+mj-ea"/>
                <a:ea typeface="+mj-ea"/>
                <a:sym typeface="Arial" panose="020B0604020202020204" pitchFamily="34" charset="0"/>
              </a:rPr>
              <a:t>目录</a:t>
            </a:r>
            <a:endParaRPr lang="zh-CN" altLang="en-US" sz="8000" dirty="0">
              <a:solidFill>
                <a:schemeClr val="accent5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70" name="MH_Others_2"/>
          <p:cNvSpPr txBox="1"/>
          <p:nvPr>
            <p:custDataLst>
              <p:tags r:id="rId4"/>
            </p:custDataLst>
          </p:nvPr>
        </p:nvSpPr>
        <p:spPr>
          <a:xfrm rot="5400000">
            <a:off x="2200813" y="3358968"/>
            <a:ext cx="2152014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642820" y="224768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642820" y="345911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_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642820" y="465568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Text_1"/>
          <p:cNvSpPr/>
          <p:nvPr>
            <p:custDataLst>
              <p:tags r:id="rId8"/>
            </p:custDataLst>
          </p:nvPr>
        </p:nvSpPr>
        <p:spPr>
          <a:xfrm>
            <a:off x="7601130" y="2392189"/>
            <a:ext cx="4392488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一对一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Text_2"/>
          <p:cNvSpPr/>
          <p:nvPr>
            <p:custDataLst>
              <p:tags r:id="rId9"/>
            </p:custDataLst>
          </p:nvPr>
        </p:nvSpPr>
        <p:spPr>
          <a:xfrm>
            <a:off x="7601130" y="3581479"/>
            <a:ext cx="4269135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一对多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Text_3"/>
          <p:cNvSpPr/>
          <p:nvPr>
            <p:custDataLst>
              <p:tags r:id="rId10"/>
            </p:custDataLst>
          </p:nvPr>
        </p:nvSpPr>
        <p:spPr>
          <a:xfrm>
            <a:off x="7601130" y="4800191"/>
            <a:ext cx="475252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多对多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99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199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699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199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699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199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选课系统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(E-R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图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91" y="1909773"/>
            <a:ext cx="6612331" cy="3986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4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18766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一对一关系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学生详情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39409" y="1447212"/>
            <a:ext cx="849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举例，学生表中有学号、姓名、学院，但学生还有些比如电话，家庭住址等比较私密的信息，这些信息不会放在学生表当中，会新建一个学生的详细信息表来存放。</a:t>
            </a:r>
            <a:endParaRPr lang="zh-CN" altLang="en-US" dirty="0"/>
          </a:p>
          <a:p>
            <a:r>
              <a:rPr lang="en-US" altLang="zh-CN" dirty="0"/>
              <a:t>    </a:t>
            </a:r>
            <a:r>
              <a:rPr lang="zh-CN" altLang="en-US" dirty="0"/>
              <a:t>这时的学生表和学生的详细信息表两者的关系就是一对一的关系，因为一个学生只有一条详细信息。</a:t>
            </a:r>
            <a:r>
              <a:rPr lang="zh-CN" altLang="en-US" dirty="0">
                <a:solidFill>
                  <a:srgbClr val="FF0000"/>
                </a:solidFill>
              </a:rPr>
              <a:t>用主键加主键的方式来实现</a:t>
            </a:r>
            <a:r>
              <a:rPr lang="zh-CN" altLang="en-US" dirty="0"/>
              <a:t>这种关系。</a:t>
            </a:r>
            <a:endParaRPr lang="zh-CN" altLang="en-US" dirty="0"/>
          </a:p>
        </p:txBody>
      </p:sp>
      <p:sp>
        <p:nvSpPr>
          <p:cNvPr id="8" name="圆角矩形 26"/>
          <p:cNvSpPr/>
          <p:nvPr/>
        </p:nvSpPr>
        <p:spPr>
          <a:xfrm>
            <a:off x="2180903" y="2971110"/>
            <a:ext cx="4608512" cy="31073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2424397" y="3143427"/>
            <a:ext cx="4848862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#建立详细学生表：</a:t>
            </a:r>
            <a:endParaRPr lang="zh-CN" altLang="en-US" dirty="0"/>
          </a:p>
          <a:p>
            <a:r>
              <a:rPr lang="zh-CN" altLang="en-US" dirty="0"/>
              <a:t>create table student_details(</a:t>
            </a:r>
            <a:endParaRPr lang="zh-CN" altLang="en-US" dirty="0"/>
          </a:p>
          <a:p>
            <a:r>
              <a:rPr lang="zh-CN" altLang="en-US" dirty="0"/>
              <a:t>    id 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primary key</a:t>
            </a:r>
            <a:r>
              <a:rPr lang="zh-CN" altLang="en-US" dirty="0"/>
              <a:t>,</a:t>
            </a:r>
            <a:endParaRPr lang="zh-CN" altLang="en-US" dirty="0"/>
          </a:p>
          <a:p>
            <a:r>
              <a:rPr lang="zh-CN" altLang="en-US" dirty="0"/>
              <a:t>    sex </a:t>
            </a:r>
            <a:r>
              <a:rPr lang="en-US" altLang="zh-CN" dirty="0"/>
              <a:t>varchar(20)</a:t>
            </a:r>
            <a:r>
              <a:rPr lang="zh-CN" altLang="en-US" dirty="0"/>
              <a:t> not null,</a:t>
            </a:r>
            <a:endParaRPr lang="zh-CN" altLang="en-US" dirty="0"/>
          </a:p>
          <a:p>
            <a:r>
              <a:rPr lang="zh-CN" altLang="en-US" dirty="0"/>
              <a:t>    age  </a:t>
            </a:r>
            <a:r>
              <a:rPr lang="en-US" altLang="zh-CN" dirty="0"/>
              <a:t>int</a:t>
            </a:r>
            <a:r>
              <a:rPr lang="zh-CN" altLang="en-US" dirty="0"/>
              <a:t>,</a:t>
            </a:r>
            <a:endParaRPr lang="zh-CN" altLang="en-US" dirty="0"/>
          </a:p>
          <a:p>
            <a:r>
              <a:rPr lang="zh-CN" altLang="en-US" dirty="0"/>
              <a:t>    address </a:t>
            </a:r>
            <a:r>
              <a:rPr lang="en-US" altLang="zh-CN" dirty="0"/>
              <a:t>varchar(20)</a:t>
            </a:r>
            <a:r>
              <a:rPr lang="zh-CN" altLang="en-US" dirty="0"/>
              <a:t> comment '家庭住址',</a:t>
            </a:r>
            <a:endParaRPr lang="zh-CN" altLang="en-US" dirty="0"/>
          </a:p>
          <a:p>
            <a:r>
              <a:rPr lang="zh-CN" altLang="en-US" dirty="0"/>
              <a:t>    parents </a:t>
            </a:r>
            <a:r>
              <a:rPr lang="en-US" altLang="zh-CN" dirty="0"/>
              <a:t>varchar(20)</a:t>
            </a:r>
            <a:r>
              <a:rPr lang="zh-CN" altLang="en-US" dirty="0"/>
              <a:t>,</a:t>
            </a:r>
            <a:endParaRPr lang="zh-CN" altLang="en-US" dirty="0"/>
          </a:p>
          <a:p>
            <a:r>
              <a:rPr lang="zh-CN" altLang="en-US" dirty="0"/>
              <a:t>    home_num </a:t>
            </a:r>
            <a:r>
              <a:rPr lang="en-US" altLang="zh-CN" dirty="0"/>
              <a:t>varchar</a:t>
            </a:r>
            <a:r>
              <a:rPr lang="zh-CN" altLang="en-US" dirty="0"/>
              <a:t>(20),</a:t>
            </a:r>
            <a:endParaRPr lang="zh-CN" altLang="en-US" dirty="0"/>
          </a:p>
          <a:p>
            <a:r>
              <a:rPr lang="zh-CN" altLang="en-US" dirty="0"/>
              <a:t>    foreign key (id) references student(s_id)</a:t>
            </a:r>
            <a:endParaRPr lang="zh-CN" altLang="en-US" dirty="0"/>
          </a:p>
          <a:p>
            <a:r>
              <a:rPr lang="zh-CN" altLang="en-US" dirty="0"/>
              <a:t>);</a:t>
            </a:r>
            <a:endParaRPr lang="zh-CN" altLang="en-US" dirty="0"/>
          </a:p>
        </p:txBody>
      </p:sp>
      <p:sp>
        <p:nvSpPr>
          <p:cNvPr id="10" name="矩形 93"/>
          <p:cNvSpPr/>
          <p:nvPr/>
        </p:nvSpPr>
        <p:spPr>
          <a:xfrm>
            <a:off x="2127936" y="292364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6442898" y="574079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01583" y="3154660"/>
            <a:ext cx="254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一对一 ：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用外键的方式，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把两个表的主键关联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8" grpId="0" animBg="1"/>
      <p:bldP spid="9" grpId="0"/>
      <p:bldP spid="10" grpId="0" animBg="1"/>
      <p:bldP spid="11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33979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一对多关系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学生所在学院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30136" y="1293928"/>
            <a:ext cx="899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举例，通常情况下，学校中一个学院可以有很多的学生，而一个学生只属于某一个学院。</a:t>
            </a:r>
            <a:endParaRPr lang="en-US" altLang="zh-CN" dirty="0"/>
          </a:p>
          <a:p>
            <a:r>
              <a:rPr lang="zh-CN" altLang="en-US" dirty="0"/>
              <a:t>    学院与学生之间的关系就是一对多的关系，通过</a:t>
            </a:r>
            <a:r>
              <a:rPr lang="zh-CN" altLang="en-US" dirty="0">
                <a:solidFill>
                  <a:srgbClr val="FF0000"/>
                </a:solidFill>
              </a:rPr>
              <a:t>外键关联</a:t>
            </a:r>
            <a:r>
              <a:rPr lang="zh-CN" altLang="en-US" dirty="0"/>
              <a:t>来实现这种关系。</a:t>
            </a:r>
            <a:endParaRPr lang="zh-CN" altLang="en-US" dirty="0"/>
          </a:p>
        </p:txBody>
      </p:sp>
      <p:sp>
        <p:nvSpPr>
          <p:cNvPr id="8" name="圆角矩形 26"/>
          <p:cNvSpPr/>
          <p:nvPr/>
        </p:nvSpPr>
        <p:spPr>
          <a:xfrm>
            <a:off x="2252911" y="2300494"/>
            <a:ext cx="6840760" cy="13878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2576947" y="2385219"/>
            <a:ext cx="484886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##创建学院表</a:t>
            </a:r>
            <a:endParaRPr lang="zh-CN" altLang="en-US" sz="1600" dirty="0"/>
          </a:p>
          <a:p>
            <a:r>
              <a:rPr lang="zh-CN" altLang="en-US" sz="1600" dirty="0"/>
              <a:t>create table department( </a:t>
            </a:r>
            <a:endParaRPr lang="zh-CN" altLang="en-US" sz="1600" dirty="0"/>
          </a:p>
          <a:p>
            <a:r>
              <a:rPr lang="zh-CN" altLang="en-US" sz="1600" dirty="0"/>
              <a:t>   d_id int primary key </a:t>
            </a:r>
            <a:r>
              <a:rPr lang="en-US" altLang="zh-CN" sz="1600" dirty="0" err="1"/>
              <a:t>auto_increment</a:t>
            </a:r>
            <a:r>
              <a:rPr lang="zh-CN" altLang="en-US" sz="1600" dirty="0"/>
              <a:t>,      # 学院id</a:t>
            </a:r>
            <a:endParaRPr lang="zh-CN" altLang="en-US" sz="1600" dirty="0"/>
          </a:p>
          <a:p>
            <a:r>
              <a:rPr lang="zh-CN" altLang="en-US" sz="1600" dirty="0"/>
              <a:t>   d_name varchar(20) not null    	                # 学院名</a:t>
            </a:r>
            <a:endParaRPr lang="zh-CN" altLang="en-US" sz="1600" dirty="0"/>
          </a:p>
          <a:p>
            <a:r>
              <a:rPr lang="zh-CN" altLang="en-US" sz="1600" dirty="0"/>
              <a:t>);</a:t>
            </a:r>
            <a:endParaRPr lang="zh-CN" altLang="en-US" sz="1600" dirty="0"/>
          </a:p>
        </p:txBody>
      </p:sp>
      <p:sp>
        <p:nvSpPr>
          <p:cNvPr id="10" name="矩形 93"/>
          <p:cNvSpPr/>
          <p:nvPr/>
        </p:nvSpPr>
        <p:spPr>
          <a:xfrm>
            <a:off x="2171946" y="224433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8758816" y="3339492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圆角矩形 26"/>
          <p:cNvSpPr/>
          <p:nvPr/>
        </p:nvSpPr>
        <p:spPr>
          <a:xfrm>
            <a:off x="2274108" y="3899352"/>
            <a:ext cx="6840760" cy="187721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2576947" y="3976183"/>
            <a:ext cx="6435759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##创建学生表</a:t>
            </a:r>
            <a:endParaRPr lang="zh-CN" altLang="en-US" sz="1600" dirty="0"/>
          </a:p>
          <a:p>
            <a:r>
              <a:rPr lang="zh-CN" altLang="en-US" sz="1600" dirty="0"/>
              <a:t>create table student(</a:t>
            </a:r>
            <a:endParaRPr lang="zh-CN" altLang="en-US" sz="1600" dirty="0"/>
          </a:p>
          <a:p>
            <a:r>
              <a:rPr lang="zh-CN" altLang="en-US" sz="1600" dirty="0"/>
              <a:t>   s_id int primary key </a:t>
            </a:r>
            <a:r>
              <a:rPr lang="en-US" altLang="zh-CN" sz="1600" dirty="0"/>
              <a:t>auto_increment</a:t>
            </a:r>
            <a:r>
              <a:rPr lang="zh-CN" altLang="en-US" sz="1600" dirty="0"/>
              <a:t>,      </a:t>
            </a:r>
            <a:r>
              <a:rPr lang="zh-CN" altLang="en-US" sz="1600" dirty="0">
                <a:solidFill>
                  <a:schemeClr val="accent6"/>
                </a:solidFill>
              </a:rPr>
              <a:t># 学生id</a:t>
            </a:r>
            <a:endParaRPr lang="zh-CN" altLang="en-US" sz="1600" dirty="0">
              <a:solidFill>
                <a:schemeClr val="accent6"/>
              </a:solidFill>
            </a:endParaRPr>
          </a:p>
          <a:p>
            <a:r>
              <a:rPr lang="zh-CN" altLang="en-US" sz="1600" dirty="0"/>
              <a:t>   s_name varchar(20) not null,                     </a:t>
            </a:r>
            <a:r>
              <a:rPr lang="zh-CN" altLang="en-US" sz="1600" dirty="0">
                <a:solidFill>
                  <a:schemeClr val="accent6"/>
                </a:solidFill>
              </a:rPr>
              <a:t># 学生名字</a:t>
            </a:r>
            <a:endParaRPr lang="zh-CN" altLang="en-US" sz="1600" dirty="0">
              <a:solidFill>
                <a:schemeClr val="accent6"/>
              </a:solidFill>
            </a:endParaRPr>
          </a:p>
          <a:p>
            <a:r>
              <a:rPr lang="zh-CN" altLang="en-US" sz="1600" dirty="0"/>
              <a:t>   dept_id int not null,		               </a:t>
            </a:r>
            <a:r>
              <a:rPr lang="zh-CN" altLang="en-US" sz="1600" dirty="0">
                <a:solidFill>
                  <a:schemeClr val="accent6"/>
                </a:solidFill>
              </a:rPr>
              <a:t>#  所属学院 id</a:t>
            </a:r>
            <a:endParaRPr lang="zh-CN" altLang="en-US" sz="1600" dirty="0">
              <a:solidFill>
                <a:schemeClr val="accent6"/>
              </a:solidFill>
            </a:endParaRPr>
          </a:p>
          <a:p>
            <a:r>
              <a:rPr lang="zh-CN" altLang="en-US" sz="1600" dirty="0"/>
              <a:t>    foreign key(dept_id) references department(d_id)   </a:t>
            </a:r>
            <a:r>
              <a:rPr lang="zh-CN" altLang="en-US" sz="1600" dirty="0">
                <a:solidFill>
                  <a:schemeClr val="accent6"/>
                </a:solidFill>
              </a:rPr>
              <a:t>#外键</a:t>
            </a:r>
            <a:endParaRPr lang="zh-CN" altLang="en-US" sz="1600" dirty="0">
              <a:solidFill>
                <a:schemeClr val="accent6"/>
              </a:solidFill>
            </a:endParaRPr>
          </a:p>
          <a:p>
            <a:r>
              <a:rPr lang="zh-CN" altLang="en-US" sz="1600" dirty="0"/>
              <a:t>);</a:t>
            </a:r>
            <a:endParaRPr lang="zh-CN" altLang="en-US" sz="1600" dirty="0"/>
          </a:p>
        </p:txBody>
      </p:sp>
      <p:sp>
        <p:nvSpPr>
          <p:cNvPr id="15" name="矩形 93"/>
          <p:cNvSpPr/>
          <p:nvPr/>
        </p:nvSpPr>
        <p:spPr>
          <a:xfrm>
            <a:off x="2217394" y="382734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8766581" y="5458930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0769" y="6242475"/>
            <a:ext cx="6429022" cy="646331"/>
          </a:xfrm>
          <a:prstGeom prst="rect">
            <a:avLst/>
          </a:prstGeom>
          <a:ln>
            <a:solidFill>
              <a:srgbClr val="DF7A60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insert into department value</a:t>
            </a:r>
            <a:r>
              <a:rPr lang="en-US" altLang="zh-CN" dirty="0"/>
              <a:t>s</a:t>
            </a:r>
            <a:r>
              <a:rPr lang="zh-CN" altLang="en-US" dirty="0"/>
              <a:t>(1,'外语学院'),(2,'计算机学院');</a:t>
            </a:r>
            <a:endParaRPr lang="zh-CN" altLang="en-US" dirty="0"/>
          </a:p>
          <a:p>
            <a:r>
              <a:rPr lang="zh-CN" altLang="en-US" dirty="0"/>
              <a:t>insert into student values(1,'佳能',2),(2,'lucky',1);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4" grpId="0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33979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多对多关系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学生选课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30136" y="1281942"/>
            <a:ext cx="899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举例，学生要报名选修课，一个学生可以报名多门课程，一个课程有很多的学生报名，那么学生表和课程表两者就形成了多对多关系。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    对于多对多关系，需要创建中间表实现。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26"/>
          <p:cNvSpPr/>
          <p:nvPr/>
        </p:nvSpPr>
        <p:spPr>
          <a:xfrm>
            <a:off x="2252911" y="2300494"/>
            <a:ext cx="6840760" cy="13878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2576947" y="2385219"/>
            <a:ext cx="484886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rgbClr val="DF7A60"/>
                </a:solidFill>
              </a:rPr>
              <a:t>#建立课程表：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create table cours(</a:t>
            </a:r>
            <a:endParaRPr lang="zh-CN" altLang="en-US" sz="1600" dirty="0"/>
          </a:p>
          <a:p>
            <a:r>
              <a:rPr lang="zh-CN" altLang="en-US" sz="1600" dirty="0"/>
              <a:t>    cours_id int primary key auto_increment,</a:t>
            </a:r>
            <a:endParaRPr lang="zh-CN" altLang="en-US" sz="1600" dirty="0"/>
          </a:p>
          <a:p>
            <a:r>
              <a:rPr lang="zh-CN" altLang="en-US" sz="1600" dirty="0"/>
              <a:t>    cours_name varchar(20) not null </a:t>
            </a:r>
            <a:endParaRPr lang="zh-CN" altLang="en-US" sz="1600" dirty="0"/>
          </a:p>
          <a:p>
            <a:r>
              <a:rPr lang="zh-CN" altLang="en-US" sz="1600" dirty="0"/>
              <a:t>);</a:t>
            </a:r>
            <a:endParaRPr lang="zh-CN" altLang="en-US" sz="1600" dirty="0"/>
          </a:p>
        </p:txBody>
      </p:sp>
      <p:sp>
        <p:nvSpPr>
          <p:cNvPr id="10" name="矩形 93"/>
          <p:cNvSpPr/>
          <p:nvPr/>
        </p:nvSpPr>
        <p:spPr>
          <a:xfrm>
            <a:off x="2171946" y="224433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8758816" y="3339492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圆角矩形 26"/>
          <p:cNvSpPr/>
          <p:nvPr/>
        </p:nvSpPr>
        <p:spPr>
          <a:xfrm>
            <a:off x="2274107" y="3899352"/>
            <a:ext cx="6963579" cy="204660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2576947" y="3954293"/>
            <a:ext cx="6435759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DF7A60"/>
                </a:solidFill>
              </a:rPr>
              <a:t># </a:t>
            </a:r>
            <a:r>
              <a:rPr lang="zh-CN" altLang="en-US" sz="1600" dirty="0">
                <a:solidFill>
                  <a:srgbClr val="DF7A60"/>
                </a:solidFill>
              </a:rPr>
              <a:t>选课表  </a:t>
            </a:r>
            <a:r>
              <a:rPr lang="en-US" altLang="zh-CN" sz="1600" dirty="0">
                <a:solidFill>
                  <a:srgbClr val="DF7A60"/>
                </a:solidFill>
              </a:rPr>
              <a:t>(</a:t>
            </a:r>
            <a:r>
              <a:rPr lang="zh-CN" altLang="en-US" sz="1600" dirty="0">
                <a:solidFill>
                  <a:srgbClr val="DF7A60"/>
                </a:solidFill>
              </a:rPr>
              <a:t>中间表</a:t>
            </a:r>
            <a:r>
              <a:rPr lang="en-US" altLang="zh-CN" sz="1600" dirty="0">
                <a:solidFill>
                  <a:srgbClr val="DF7A60"/>
                </a:solidFill>
              </a:rPr>
              <a:t>)</a:t>
            </a:r>
            <a:endParaRPr lang="en-US" altLang="zh-CN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create table sel(</a:t>
            </a:r>
            <a:endParaRPr lang="zh-CN" altLang="en-US" sz="1600" dirty="0"/>
          </a:p>
          <a:p>
            <a:r>
              <a:rPr lang="zh-CN" altLang="en-US" sz="1600" dirty="0"/>
              <a:t>    s_id int,       </a:t>
            </a:r>
            <a:r>
              <a:rPr lang="en-US" altLang="zh-CN" sz="1600" dirty="0"/>
              <a:t>	 </a:t>
            </a:r>
            <a:r>
              <a:rPr lang="en-US" altLang="zh-CN" sz="1600" dirty="0">
                <a:solidFill>
                  <a:srgbClr val="DF7A60"/>
                </a:solidFill>
              </a:rPr>
              <a:t>#</a:t>
            </a:r>
            <a:r>
              <a:rPr lang="zh-CN" altLang="en-US" sz="1600" dirty="0">
                <a:solidFill>
                  <a:srgbClr val="DF7A60"/>
                </a:solidFill>
              </a:rPr>
              <a:t>用来记录学生</a:t>
            </a:r>
            <a:r>
              <a:rPr lang="en-US" altLang="zh-CN" sz="1600" dirty="0">
                <a:solidFill>
                  <a:srgbClr val="DF7A60"/>
                </a:solidFill>
              </a:rPr>
              <a:t>id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    cours_id int,  </a:t>
            </a:r>
            <a:r>
              <a:rPr lang="en-US" altLang="zh-CN" sz="1600" dirty="0"/>
              <a:t>	 </a:t>
            </a:r>
            <a:r>
              <a:rPr lang="en-US" altLang="zh-CN" sz="1600" dirty="0">
                <a:solidFill>
                  <a:srgbClr val="DF7A60"/>
                </a:solidFill>
              </a:rPr>
              <a:t>#</a:t>
            </a:r>
            <a:r>
              <a:rPr lang="zh-CN" altLang="en-US" sz="1600" dirty="0">
                <a:solidFill>
                  <a:srgbClr val="DF7A60"/>
                </a:solidFill>
              </a:rPr>
              <a:t>用来记录 课程</a:t>
            </a:r>
            <a:r>
              <a:rPr lang="en-US" altLang="zh-CN" sz="1600" dirty="0">
                <a:solidFill>
                  <a:srgbClr val="DF7A60"/>
                </a:solidFill>
              </a:rPr>
              <a:t>id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    primary key(s_id,cours_id),                </a:t>
            </a:r>
            <a:r>
              <a:rPr lang="en-US" altLang="zh-CN" sz="1600" dirty="0">
                <a:solidFill>
                  <a:srgbClr val="DF7A60"/>
                </a:solidFill>
              </a:rPr>
              <a:t># </a:t>
            </a:r>
            <a:r>
              <a:rPr lang="zh-CN" altLang="en-US" sz="1600" dirty="0">
                <a:solidFill>
                  <a:srgbClr val="DF7A60"/>
                </a:solidFill>
              </a:rPr>
              <a:t>联合主键 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    foreign key(s_id) references student(s_id),       </a:t>
            </a:r>
            <a:r>
              <a:rPr lang="en-US" altLang="zh-CN" sz="1600" dirty="0">
                <a:solidFill>
                  <a:srgbClr val="DF7A60"/>
                </a:solidFill>
              </a:rPr>
              <a:t>#  </a:t>
            </a:r>
            <a:r>
              <a:rPr lang="zh-CN" altLang="en-US" sz="1600" dirty="0">
                <a:solidFill>
                  <a:srgbClr val="DF7A60"/>
                </a:solidFill>
              </a:rPr>
              <a:t>关联学生</a:t>
            </a:r>
            <a:r>
              <a:rPr lang="en-US" altLang="zh-CN" sz="1600" dirty="0">
                <a:solidFill>
                  <a:srgbClr val="DF7A60"/>
                </a:solidFill>
              </a:rPr>
              <a:t>id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    foreign key(cours_id) references cours(cours_id)  </a:t>
            </a:r>
            <a:r>
              <a:rPr lang="en-US" altLang="zh-CN" sz="1600" dirty="0">
                <a:solidFill>
                  <a:srgbClr val="DF7A60"/>
                </a:solidFill>
              </a:rPr>
              <a:t># </a:t>
            </a:r>
            <a:r>
              <a:rPr lang="zh-CN" altLang="en-US" sz="1600" dirty="0">
                <a:solidFill>
                  <a:srgbClr val="DF7A60"/>
                </a:solidFill>
              </a:rPr>
              <a:t>关联 课程</a:t>
            </a:r>
            <a:r>
              <a:rPr lang="en-US" altLang="zh-CN" sz="1600" dirty="0">
                <a:solidFill>
                  <a:srgbClr val="DF7A60"/>
                </a:solidFill>
              </a:rPr>
              <a:t>id</a:t>
            </a:r>
            <a:endParaRPr lang="zh-CN" altLang="en-US" sz="1600" dirty="0">
              <a:solidFill>
                <a:srgbClr val="DF7A60"/>
              </a:solidFill>
            </a:endParaRPr>
          </a:p>
          <a:p>
            <a:r>
              <a:rPr lang="zh-CN" altLang="en-US" sz="1600" dirty="0"/>
              <a:t>);</a:t>
            </a:r>
            <a:endParaRPr lang="zh-CN" altLang="en-US" sz="1600" dirty="0"/>
          </a:p>
        </p:txBody>
      </p:sp>
      <p:sp>
        <p:nvSpPr>
          <p:cNvPr id="15" name="矩形 93"/>
          <p:cNvSpPr/>
          <p:nvPr/>
        </p:nvSpPr>
        <p:spPr>
          <a:xfrm>
            <a:off x="2217394" y="382734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8922696" y="561630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74107" y="6197350"/>
            <a:ext cx="7389178" cy="369332"/>
          </a:xfrm>
          <a:prstGeom prst="rect">
            <a:avLst/>
          </a:prstGeom>
          <a:ln>
            <a:solidFill>
              <a:srgbClr val="DF7A6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insert into cours values (1, </a:t>
            </a:r>
            <a:r>
              <a:rPr lang="en-US" altLang="zh-CN" dirty="0"/>
              <a:t>’</a:t>
            </a:r>
            <a:r>
              <a:rPr lang="zh-CN" altLang="en-US" dirty="0"/>
              <a:t>python编程</a:t>
            </a:r>
            <a:r>
              <a:rPr lang="en-US" altLang="zh-CN" dirty="0"/>
              <a:t>’</a:t>
            </a:r>
            <a:r>
              <a:rPr lang="zh-CN" altLang="en-US" dirty="0"/>
              <a:t>),  (2, </a:t>
            </a:r>
            <a:r>
              <a:rPr lang="en-US" altLang="zh-CN" dirty="0"/>
              <a:t>’</a:t>
            </a:r>
            <a:r>
              <a:rPr lang="zh-CN" altLang="en-US" dirty="0"/>
              <a:t>大学英语</a:t>
            </a:r>
            <a:r>
              <a:rPr lang="en-US" altLang="zh-CN" dirty="0"/>
              <a:t>’</a:t>
            </a:r>
            <a:r>
              <a:rPr lang="zh-CN" altLang="en-US" dirty="0"/>
              <a:t>),  (3, </a:t>
            </a:r>
            <a:r>
              <a:rPr lang="en-US" altLang="zh-CN" dirty="0"/>
              <a:t>‘</a:t>
            </a:r>
            <a:r>
              <a:rPr lang="zh-CN" altLang="en-US" dirty="0"/>
              <a:t>音乐鉴赏</a:t>
            </a:r>
            <a:r>
              <a:rPr lang="en-US" altLang="zh-CN" dirty="0"/>
              <a:t>’</a:t>
            </a:r>
            <a:r>
              <a:rPr lang="zh-CN" altLang="en-US" dirty="0"/>
              <a:t>);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74107" y="6658027"/>
            <a:ext cx="7794378" cy="369332"/>
          </a:xfrm>
          <a:prstGeom prst="rect">
            <a:avLst/>
          </a:prstGeom>
          <a:ln>
            <a:solidFill>
              <a:srgbClr val="DF7A6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insert into `select` values(1,3);</a:t>
            </a:r>
            <a:r>
              <a:rPr lang="zh-CN" altLang="en-US" dirty="0">
                <a:solidFill>
                  <a:srgbClr val="DF7A60"/>
                </a:solidFill>
              </a:rPr>
              <a:t>   表示学号为一的同学选择了音乐鉴赏这门课程</a:t>
            </a:r>
            <a:endParaRPr lang="en-US" altLang="zh-CN" dirty="0">
              <a:solidFill>
                <a:srgbClr val="DF7A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4" grpId="0"/>
      <p:bldP spid="15" grpId="0" animBg="1"/>
      <p:bldP spid="16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37209" y="2700568"/>
            <a:ext cx="3207254" cy="3207258"/>
            <a:chOff x="3243850" y="1410513"/>
            <a:chExt cx="2553424" cy="2553427"/>
          </a:xfrm>
        </p:grpSpPr>
        <p:sp>
          <p:nvSpPr>
            <p:cNvPr id="20" name="箭头1"/>
            <p:cNvSpPr>
              <a:spLocks noChangeAspect="1"/>
            </p:cNvSpPr>
            <p:nvPr/>
          </p:nvSpPr>
          <p:spPr bwMode="auto">
            <a:xfrm>
              <a:off x="4541393" y="1410513"/>
              <a:ext cx="1255881" cy="144634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中心文本"/>
            <p:cNvSpPr txBox="1">
              <a:spLocks noChangeArrowheads="1"/>
            </p:cNvSpPr>
            <p:nvPr/>
          </p:nvSpPr>
          <p:spPr bwMode="auto">
            <a:xfrm>
              <a:off x="3913457" y="2414156"/>
              <a:ext cx="1214216" cy="4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en-US" altLang="en-US" sz="3375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en-US" altLang="zh-CN" sz="3375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5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7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7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4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5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8" name="文本框 24"/>
          <p:cNvSpPr txBox="1"/>
          <p:nvPr/>
        </p:nvSpPr>
        <p:spPr>
          <a:xfrm>
            <a:off x="8334435" y="2320487"/>
            <a:ext cx="3536472" cy="1323312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default,  not null,  unique key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 err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primary key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foreign key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5"/>
          <p:cNvSpPr txBox="1"/>
          <p:nvPr/>
        </p:nvSpPr>
        <p:spPr>
          <a:xfrm>
            <a:off x="8453632" y="4760715"/>
            <a:ext cx="3536472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表关系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一对一， 一对多， 多对多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6"/>
          <p:cNvSpPr txBox="1"/>
          <p:nvPr/>
        </p:nvSpPr>
        <p:spPr>
          <a:xfrm>
            <a:off x="1160499" y="2320487"/>
            <a:ext cx="3539599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对表的结构进行修改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1143055" y="4861926"/>
            <a:ext cx="3539599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这节课的命令，学会基本的用法就行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48" grpId="0"/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558" cy="69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40" dirty="0">
                <a:solidFill>
                  <a:srgbClr val="8D86BA"/>
                </a:solidFill>
                <a:ea typeface="南宋书局体" panose="02000000000000000000" pitchFamily="2" charset="-122"/>
              </a:rPr>
              <a:t>目录</a:t>
            </a:r>
            <a:endParaRPr lang="zh-CN" altLang="en-US" sz="394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7057245" y="2313789"/>
            <a:ext cx="1467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sym typeface="Arial" panose="020B0604020202020204" pitchFamily="34" charset="0"/>
              </a:rPr>
              <a:t>表结构修改</a:t>
            </a:r>
            <a:endParaRPr lang="zh-CN" altLang="en-US" sz="1050" dirty="0">
              <a:solidFill>
                <a:schemeClr val="accent1"/>
              </a:solidFill>
              <a:latin typeface="+mj-ea"/>
              <a:sym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057245" y="3273523"/>
            <a:ext cx="146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  <a:latin typeface="+mj-ea"/>
                <a:sym typeface="Arial" panose="020B0604020202020204" pitchFamily="34" charset="0"/>
              </a:rPr>
              <a:t>约束条件</a:t>
            </a:r>
            <a:endParaRPr lang="zh-CN" altLang="en-US" sz="1050" dirty="0">
              <a:solidFill>
                <a:srgbClr val="FF0000"/>
              </a:solidFill>
              <a:latin typeface="+mj-ea"/>
              <a:sym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057245" y="4221019"/>
            <a:ext cx="146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accent1"/>
                </a:solidFill>
                <a:latin typeface="+mj-ea"/>
                <a:sym typeface="Arial" panose="020B0604020202020204" pitchFamily="34" charset="0"/>
              </a:rPr>
              <a:t>表关系</a:t>
            </a:r>
            <a:endParaRPr lang="zh-CN" altLang="en-US" sz="1050" dirty="0">
              <a:solidFill>
                <a:schemeClr val="accent1"/>
              </a:solidFill>
              <a:latin typeface="+mj-ea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158487" y="304955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58487" y="398753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8487" y="497199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64" name="MH_Number_1"/>
          <p:cNvSpPr/>
          <p:nvPr>
            <p:custDataLst>
              <p:tags r:id="rId4"/>
            </p:custDataLst>
          </p:nvPr>
        </p:nvSpPr>
        <p:spPr>
          <a:xfrm>
            <a:off x="6392169" y="2300166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5" name="MH_Number_2"/>
          <p:cNvSpPr/>
          <p:nvPr>
            <p:custDataLst>
              <p:tags r:id="rId5"/>
            </p:custDataLst>
          </p:nvPr>
        </p:nvSpPr>
        <p:spPr>
          <a:xfrm>
            <a:off x="6375057" y="3236796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6" name="MH_Number_3"/>
          <p:cNvSpPr/>
          <p:nvPr>
            <p:custDataLst>
              <p:tags r:id="rId6"/>
            </p:custDataLst>
          </p:nvPr>
        </p:nvSpPr>
        <p:spPr>
          <a:xfrm>
            <a:off x="6375056" y="4221019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06 -0.4741 C -0.47185 -0.46576 -0.46889 -0.45962 -0.46568 -0.45193 C -0.46099 -0.4414 -0.45939 -0.43328 -0.45309 -0.42603 C -0.45185 -0.41923 -0.44445 -0.40628 -0.44062 -0.40365 C -0.43457 -0.39289 -0.42605 -0.37972 -0.41766 -0.37599 C -0.41148 -0.36765 -0.40445 -0.36392 -0.39692 -0.36107 C -0.37914 -0.34548 -0.3526 -0.34175 -0.33309 -0.34065 C -0.27556 -0.3389 -0.21741 -0.33824 -0.15939 -0.33714 C -0.14482 -0.33341 -0.12988 -0.33056 -0.11568 -0.32419 C -0.11111 -0.31892 -0.10519 -0.31607 -0.1 -0.313 C -0.09482 -0.30378 -0.08963 -0.29456 -0.08432 -0.28512 C -0.08087 -0.27898 -0.07963 -0.27107 -0.07605 -0.26493 C -0.07593 -0.26229 -0.07593 -0.25966 -0.07494 -0.25747 C -0.07408 -0.2533 -0.07087 -0.24627 -0.07087 -0.24605 C -0.06976 -0.23881 -0.07 -0.23837 -0.06766 -0.23157 C -0.06667 -0.22783 -0.06358 -0.22037 -0.06358 -0.22015 C -0.0621 -0.21071 -0.05939 -0.20084 -0.0563 -0.1925 C -0.05432 -0.18767 -0.05013 -0.17779 -0.05013 -0.17757 C -0.0463 -0.15891 -0.03939 -0.14135 -0.03544 -0.12226 C -0.03161 -0.10426 -0.02852 -0.08495 -0.02494 -0.06673 C -0.02408 -0.06234 -0.0221 -0.05948 -0.02087 -0.05553 C -0.0179 -0.045 -0.01408 -0.03578 -0.01037 -0.0259 C -0.00741 -0.01734 -0.00506 -0.009 2.96296E-6 2.68657E-6 " pathEditMode="relative" rAng="0" ptsTypes="AAAAAAAAAAAAAAAAAAAAAA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3" y="237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  <p:bldP spid="64" grpId="0" animBg="1"/>
      <p:bldP spid="65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21" name="文本框 20"/>
          <p:cNvSpPr txBox="1"/>
          <p:nvPr/>
        </p:nvSpPr>
        <p:spPr>
          <a:xfrm>
            <a:off x="4222152" y="2840082"/>
            <a:ext cx="6743728" cy="1384995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建立选课系统中的</a:t>
            </a:r>
            <a:r>
              <a:rPr lang="en-US" altLang="zh-CN" sz="2800" dirty="0"/>
              <a:t>4</a:t>
            </a:r>
            <a:r>
              <a:rPr lang="zh-CN" altLang="en-US" sz="2800" dirty="0"/>
              <a:t>张表</a:t>
            </a:r>
            <a:r>
              <a:rPr lang="en-US" altLang="zh-CN" sz="2800" dirty="0">
                <a:sym typeface="Wingdings" panose="05000000000000000000" pitchFamily="2" charset="2"/>
              </a:rPr>
              <a:t>:</a:t>
            </a:r>
            <a:r>
              <a:rPr lang="zh-CN" altLang="en-US" sz="2800" dirty="0"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sym typeface="Wingdings" panose="05000000000000000000" pitchFamily="2" charset="2"/>
              </a:rPr>
              <a:t>学院表，学生表，课程表，选课表</a:t>
            </a:r>
            <a:r>
              <a:rPr lang="en-US" altLang="zh-CN" sz="2800" dirty="0">
                <a:sym typeface="Wingdings" panose="05000000000000000000" pitchFamily="2" charset="2"/>
              </a:rPr>
              <a:t>) , </a:t>
            </a:r>
            <a:r>
              <a:rPr lang="zh-CN" altLang="en-US" sz="2800" dirty="0">
                <a:sym typeface="Wingdings" panose="05000000000000000000" pitchFamily="2" charset="2"/>
              </a:rPr>
              <a:t>并每张表插入</a:t>
            </a:r>
            <a:r>
              <a:rPr lang="en-US" altLang="zh-CN" sz="2800" dirty="0">
                <a:sym typeface="Wingdings" panose="05000000000000000000" pitchFamily="2" charset="2"/>
              </a:rPr>
              <a:t>4</a:t>
            </a:r>
            <a:r>
              <a:rPr lang="zh-CN" altLang="en-US" sz="2800" dirty="0">
                <a:sym typeface="Wingdings" panose="05000000000000000000" pitchFamily="2" charset="2"/>
              </a:rPr>
              <a:t>条数据。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1323316"/>
            <a:ext cx="4860273" cy="458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09284" y="2093564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14306" y="2616785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07440" y="2717454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94045" y="2178670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0309" y="3076301"/>
            <a:ext cx="2752330" cy="9334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</a:rPr>
              <a:t>2019</a:t>
            </a:r>
            <a:endParaRPr lang="en-US" altLang="zh-CN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95346" y="5843296"/>
            <a:ext cx="3508212" cy="761731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spc="422" dirty="0">
                <a:solidFill>
                  <a:srgbClr val="8D86BA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sym typeface="微软雅黑" panose="020B0503020204020204" pitchFamily="34" charset="-122"/>
              </a:rPr>
              <a:t>谢谢欣赏</a:t>
            </a:r>
            <a:endParaRPr lang="zh-CN" altLang="en-US" sz="4500" spc="422" dirty="0">
              <a:solidFill>
                <a:srgbClr val="8D86BA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01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表结构修改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表结构修改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(alter)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84688" y="193785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84688" y="288238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84688" y="382692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92010" y="482666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6"/>
            </p:custDataLst>
          </p:nvPr>
        </p:nvSpPr>
        <p:spPr>
          <a:xfrm>
            <a:off x="2542998" y="3071841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修改字段名：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name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new_name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data_type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7"/>
            </p:custDataLst>
          </p:nvPr>
        </p:nvSpPr>
        <p:spPr>
          <a:xfrm>
            <a:off x="2542998" y="2180197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修改表名：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 to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Text_2"/>
          <p:cNvSpPr/>
          <p:nvPr>
            <p:custDataLst>
              <p:tags r:id="rId8"/>
            </p:custDataLst>
          </p:nvPr>
        </p:nvSpPr>
        <p:spPr>
          <a:xfrm>
            <a:off x="2542998" y="4048373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修改字段类型：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ALTER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MODIFY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field_name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data_type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2"/>
          <p:cNvSpPr/>
          <p:nvPr>
            <p:custDataLst>
              <p:tags r:id="rId9"/>
            </p:custDataLst>
          </p:nvPr>
        </p:nvSpPr>
        <p:spPr>
          <a:xfrm>
            <a:off x="2542998" y="5048117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添加字段：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b="1" dirty="0">
                <a:solidFill>
                  <a:srgbClr val="EE00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[COLUMN]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data_type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58690" y="576911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2"/>
          <p:cNvSpPr/>
          <p:nvPr>
            <p:custDataLst>
              <p:tags r:id="rId11"/>
            </p:custDataLst>
          </p:nvPr>
        </p:nvSpPr>
        <p:spPr>
          <a:xfrm>
            <a:off x="2542998" y="59979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删除字段：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[COLUMN]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7" grpId="0"/>
      <p:bldP spid="15" grpId="0"/>
      <p:bldP spid="16" grpId="0"/>
      <p:bldP spid="17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02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5587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约束条件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9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9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约束条件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H_Text_2"/>
          <p:cNvSpPr/>
          <p:nvPr>
            <p:custDataLst>
              <p:tags r:id="rId2"/>
            </p:custDataLst>
          </p:nvPr>
        </p:nvSpPr>
        <p:spPr>
          <a:xfrm>
            <a:off x="1789095" y="2289762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约束是一种限制，通过对表中的数据做出限制，来确保表中数据的完整性，唯一性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99" y="3672704"/>
            <a:ext cx="10044474" cy="2178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04364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默认约束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(default)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85876" y="2157073"/>
            <a:ext cx="4759361" cy="344535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829370" y="2647731"/>
            <a:ext cx="484886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tb(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 int default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‘a’</a:t>
            </a:r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,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532909" y="210960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5993203" y="527239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6891776" y="2896245"/>
            <a:ext cx="5658279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插入数据的时候，如果没有明确为字段赋值，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则自动赋予默认值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/>
          <p:nvPr>
            <p:custDataLst>
              <p:tags r:id="rId3"/>
            </p:custDataLst>
          </p:nvPr>
        </p:nvSpPr>
        <p:spPr>
          <a:xfrm>
            <a:off x="6891776" y="4758019"/>
            <a:ext cx="5809511" cy="2114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在没有设置默认值的情况下，默认值为</a:t>
            </a: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2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2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2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4" y="429586"/>
            <a:ext cx="4868459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非空约束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(not null)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85876" y="2157073"/>
            <a:ext cx="4759361" cy="344535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829370" y="2647731"/>
            <a:ext cx="484886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tb(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 int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not null</a:t>
            </a:r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532909" y="210960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5993203" y="527239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6891776" y="2896245"/>
            <a:ext cx="5658279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限制一个字段的值不能为空，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的时候必须为该字段赋值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/>
          <p:nvPr>
            <p:custDataLst>
              <p:tags r:id="rId3"/>
            </p:custDataLst>
          </p:nvPr>
        </p:nvSpPr>
        <p:spPr>
          <a:xfrm>
            <a:off x="6891776" y="4758019"/>
            <a:ext cx="5809511" cy="2114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空字符不等于</a:t>
            </a: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2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8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8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8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4" y="429586"/>
            <a:ext cx="536203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唯一约束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(unique key)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85876" y="2157073"/>
            <a:ext cx="4759361" cy="344535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829370" y="2647731"/>
            <a:ext cx="484886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TABLE tb(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id int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unique key</a:t>
            </a:r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endParaRPr lang="en-US" altLang="zh-CN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name varchar(20)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);</a:t>
            </a:r>
            <a:endParaRPr lang="zh-CN" altLang="en-US" sz="3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532909" y="210960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5993203" y="527239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Text_3"/>
          <p:cNvSpPr/>
          <p:nvPr>
            <p:custDataLst>
              <p:tags r:id="rId2"/>
            </p:custDataLst>
          </p:nvPr>
        </p:nvSpPr>
        <p:spPr>
          <a:xfrm>
            <a:off x="6891776" y="2896245"/>
            <a:ext cx="5658279" cy="596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限制一个字段的值不重复，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该字段的数据不能出现重复的</a:t>
            </a:r>
            <a:endParaRPr lang="en-US" altLang="zh-CN" sz="2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/>
          <p:nvPr>
            <p:custDataLst>
              <p:tags r:id="rId3"/>
            </p:custDataLst>
          </p:nvPr>
        </p:nvSpPr>
        <p:spPr>
          <a:xfrm>
            <a:off x="6891776" y="4758019"/>
            <a:ext cx="5809511" cy="2114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确保字段中值的唯一</a:t>
            </a:r>
            <a:endParaRPr lang="en-US" altLang="zh-CN" sz="22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6" grpId="0"/>
      <p:bldP spid="20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2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1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4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5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6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8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9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0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1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2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3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4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5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8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9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0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3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33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3069</Words>
  <Application>WPS 演示</Application>
  <PresentationFormat>自定义</PresentationFormat>
  <Paragraphs>255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方正正准黑简体</vt:lpstr>
      <vt:lpstr>Stencil Std</vt:lpstr>
      <vt:lpstr>华康雅宋体W9(P)</vt:lpstr>
      <vt:lpstr>微软雅黑</vt:lpstr>
      <vt:lpstr>南宋书局体</vt:lpstr>
      <vt:lpstr>Times New Roman</vt:lpstr>
      <vt:lpstr>黑体</vt:lpstr>
      <vt:lpstr>Stencil</vt:lpstr>
      <vt:lpstr>Arial Unicode MS</vt:lpstr>
      <vt:lpstr>Calibri Light</vt:lpstr>
      <vt:lpstr>Impact</vt:lpstr>
      <vt:lpstr>Arial Narrow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JiaNeng</cp:lastModifiedBy>
  <cp:revision>5</cp:revision>
  <dcterms:created xsi:type="dcterms:W3CDTF">2016-10-17T14:00:00Z</dcterms:created>
  <dcterms:modified xsi:type="dcterms:W3CDTF">2019-01-03T15:43:31Z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