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441" r:id="rId3"/>
    <p:sldId id="374" r:id="rId5"/>
    <p:sldId id="378" r:id="rId6"/>
    <p:sldId id="312" r:id="rId7"/>
    <p:sldId id="388" r:id="rId8"/>
    <p:sldId id="416" r:id="rId9"/>
    <p:sldId id="418" r:id="rId10"/>
    <p:sldId id="417" r:id="rId11"/>
    <p:sldId id="419" r:id="rId12"/>
    <p:sldId id="420" r:id="rId13"/>
    <p:sldId id="421" r:id="rId14"/>
    <p:sldId id="423" r:id="rId15"/>
    <p:sldId id="475" r:id="rId16"/>
    <p:sldId id="395" r:id="rId17"/>
    <p:sldId id="375" r:id="rId18"/>
    <p:sldId id="411" r:id="rId19"/>
    <p:sldId id="424" r:id="rId20"/>
    <p:sldId id="376" r:id="rId21"/>
    <p:sldId id="425" r:id="rId22"/>
    <p:sldId id="426" r:id="rId23"/>
    <p:sldId id="427" r:id="rId24"/>
    <p:sldId id="414" r:id="rId25"/>
    <p:sldId id="410" r:id="rId26"/>
    <p:sldId id="412" r:id="rId27"/>
    <p:sldId id="260" r:id="rId28"/>
    <p:sldId id="383" r:id="rId29"/>
    <p:sldId id="428" r:id="rId30"/>
    <p:sldId id="429" r:id="rId31"/>
    <p:sldId id="430" r:id="rId32"/>
    <p:sldId id="471" r:id="rId33"/>
    <p:sldId id="509" r:id="rId34"/>
    <p:sldId id="510" r:id="rId35"/>
    <p:sldId id="3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A"/>
    <a:srgbClr val="E7E6E6"/>
    <a:srgbClr val="FF5252"/>
    <a:srgbClr val="80CBC4"/>
    <a:srgbClr val="C00000"/>
    <a:srgbClr val="F31818"/>
    <a:srgbClr val="262626"/>
    <a:srgbClr val="B5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10"/>
      </p:cViewPr>
      <p:guideLst>
        <p:guide orient="horz" pos="2177"/>
        <p:guide pos="6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1" y="332295"/>
            <a:ext cx="11472420" cy="6193411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334609" y="188641"/>
            <a:ext cx="434791" cy="388109"/>
            <a:chOff x="406574" y="236732"/>
            <a:chExt cx="708751" cy="613315"/>
          </a:xfrm>
        </p:grpSpPr>
        <p:sp>
          <p:nvSpPr>
            <p:cNvPr id="6" name="矩形 5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02607" y="347238"/>
              <a:ext cx="512718" cy="5028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334609" y="188641"/>
            <a:ext cx="434791" cy="388109"/>
            <a:chOff x="406574" y="236732"/>
            <a:chExt cx="708751" cy="613315"/>
          </a:xfrm>
        </p:grpSpPr>
        <p:sp>
          <p:nvSpPr>
            <p:cNvPr id="7" name="矩形 6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2607" y="347238"/>
              <a:ext cx="512718" cy="5028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3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ideo" Target="../media/media3.wmv"/><Relationship Id="rId8" Type="http://schemas.openxmlformats.org/officeDocument/2006/relationships/image" Target="../media/image31.png"/><Relationship Id="rId7" Type="http://schemas.microsoft.com/office/2007/relationships/media" Target="../media/media2.wmv"/><Relationship Id="rId6" Type="http://schemas.openxmlformats.org/officeDocument/2006/relationships/video" Target="../media/media2.wmv"/><Relationship Id="rId5" Type="http://schemas.openxmlformats.org/officeDocument/2006/relationships/image" Target="../media/image30.png"/><Relationship Id="rId4" Type="http://schemas.microsoft.com/office/2007/relationships/media" Target="../media/media1.wmv"/><Relationship Id="rId3" Type="http://schemas.openxmlformats.org/officeDocument/2006/relationships/video" Target="../media/media1.wmv"/><Relationship Id="rId2" Type="http://schemas.openxmlformats.org/officeDocument/2006/relationships/image" Target="../media/image29.png"/><Relationship Id="rId15" Type="http://schemas.openxmlformats.org/officeDocument/2006/relationships/notesSlide" Target="../notesSlides/notesSlide20.xml"/><Relationship Id="rId14" Type="http://schemas.openxmlformats.org/officeDocument/2006/relationships/slideLayout" Target="../slideLayouts/slideLayout14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microsoft.com/office/2007/relationships/media" Target="../media/media3.wmv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6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7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8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4394" y="0"/>
            <a:ext cx="6472978" cy="6505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2201" y="2519007"/>
            <a:ext cx="423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zh-CN" altLang="en-US" sz="4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1369" y="3959604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讲师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5257" y="3836493"/>
            <a:ext cx="149214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feifei</a:t>
            </a:r>
            <a:endParaRPr lang="en-US" altLang="zh-CN" sz="4400" b="1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8027" y="167590"/>
            <a:ext cx="1047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免责声明：如果本课程内有任何内容侵害了您的权益，请您及时联系我们                                                    潭州教育全球教学服务中心热线：</a:t>
            </a:r>
            <a:r>
              <a:rPr lang="en-US" altLang="zh-CN" sz="1200" dirty="0"/>
              <a:t>4001567315 </a:t>
            </a:r>
            <a:endParaRPr lang="en-US" altLang="zh-CN" sz="12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盒模型之外边距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10299428" y="2336491"/>
            <a:ext cx="1321296" cy="3878871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6514" y="2585012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39171" y="2649272"/>
            <a:ext cx="4105073" cy="2249019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5592110" y="3432673"/>
            <a:ext cx="1193800" cy="503238"/>
            <a:chOff x="-82435" y="0"/>
            <a:chExt cx="1192136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-82435" y="39434"/>
              <a:ext cx="1192136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margin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5070263" y="3996272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复合样式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7318805" y="5344670"/>
            <a:ext cx="2329640" cy="503238"/>
            <a:chOff x="30482" y="14485"/>
            <a:chExt cx="1101413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30482" y="14485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51775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margin-left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7114947" y="1054821"/>
            <a:ext cx="2430030" cy="528030"/>
            <a:chOff x="-57839" y="1181"/>
            <a:chExt cx="117747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39511" y="1181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57839" y="42116"/>
              <a:ext cx="117747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margin-right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2828634" y="1797731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上外边距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grpSp>
        <p:nvGrpSpPr>
          <p:cNvPr id="42" name="Group 22"/>
          <p:cNvGrpSpPr/>
          <p:nvPr/>
        </p:nvGrpSpPr>
        <p:grpSpPr bwMode="auto">
          <a:xfrm>
            <a:off x="2828635" y="1054821"/>
            <a:ext cx="2394115" cy="528030"/>
            <a:chOff x="-57839" y="1181"/>
            <a:chExt cx="117747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3" name="矩形 46"/>
            <p:cNvSpPr>
              <a:spLocks noChangeArrowheads="1"/>
            </p:cNvSpPr>
            <p:nvPr/>
          </p:nvSpPr>
          <p:spPr bwMode="auto">
            <a:xfrm>
              <a:off x="39511" y="1181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7"/>
            <p:cNvSpPr>
              <a:spLocks noChangeArrowheads="1"/>
            </p:cNvSpPr>
            <p:nvPr/>
          </p:nvSpPr>
          <p:spPr bwMode="auto">
            <a:xfrm>
              <a:off x="-57839" y="42116"/>
              <a:ext cx="117747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margin-top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22"/>
          <p:cNvGrpSpPr/>
          <p:nvPr/>
        </p:nvGrpSpPr>
        <p:grpSpPr bwMode="auto">
          <a:xfrm>
            <a:off x="3052447" y="5339020"/>
            <a:ext cx="2394115" cy="503238"/>
            <a:chOff x="0" y="0"/>
            <a:chExt cx="1131895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47"/>
            <p:cNvSpPr>
              <a:spLocks noChangeArrowheads="1"/>
            </p:cNvSpPr>
            <p:nvPr/>
          </p:nvSpPr>
          <p:spPr bwMode="auto">
            <a:xfrm>
              <a:off x="51775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margin-bottom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矩形 60"/>
          <p:cNvSpPr>
            <a:spLocks noChangeArrowheads="1"/>
          </p:cNvSpPr>
          <p:nvPr/>
        </p:nvSpPr>
        <p:spPr bwMode="auto">
          <a:xfrm>
            <a:off x="7304841" y="6030471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左外边距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矩形 60"/>
          <p:cNvSpPr>
            <a:spLocks noChangeArrowheads="1"/>
          </p:cNvSpPr>
          <p:nvPr/>
        </p:nvSpPr>
        <p:spPr bwMode="auto">
          <a:xfrm>
            <a:off x="7205617" y="1853666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右外边距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60"/>
          <p:cNvSpPr>
            <a:spLocks noChangeArrowheads="1"/>
          </p:cNvSpPr>
          <p:nvPr/>
        </p:nvSpPr>
        <p:spPr bwMode="auto">
          <a:xfrm>
            <a:off x="2927604" y="6039423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下外边距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2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6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74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8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animBg="1"/>
      <p:bldP spid="25" grpId="0"/>
      <p:bldP spid="47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盒模型之外边距代码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39670" y="275854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solidFill>
                  <a:schemeClr val="accent3"/>
                </a:solidFill>
                <a:sym typeface="Wingdings" panose="05000000000000000000" pitchFamily="2" charset="2"/>
              </a:rPr>
              <a:t>==&gt;</a:t>
            </a:r>
            <a:endParaRPr lang="zh-CN" altLang="en-US" sz="5400" b="1" cap="none" spc="0" dirty="0">
              <a:solidFill>
                <a:schemeClr val="accent3"/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05" y="1953384"/>
            <a:ext cx="3390900" cy="2533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2" y="712666"/>
            <a:ext cx="3514286" cy="2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00" y="3937273"/>
            <a:ext cx="5200000" cy="21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0" y="165513"/>
            <a:ext cx="4334705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盒子模型外边距问题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8815" y="92574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盒子模型中的外边距存在的问题</a:t>
            </a:r>
            <a:endParaRPr lang="zh-CN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58" y="2660947"/>
            <a:ext cx="1485900" cy="3057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3497" y="32663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==&gt;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57" y="1818114"/>
            <a:ext cx="2676525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0" y="2373094"/>
            <a:ext cx="2333625" cy="3209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0" y="1645093"/>
            <a:ext cx="3571875" cy="657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357" y="2930306"/>
            <a:ext cx="2257425" cy="31813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60194" y="351639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==&gt;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59" y="3149492"/>
            <a:ext cx="1924050" cy="226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0" y="165513"/>
            <a:ext cx="4334705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盒子模型外边距问题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8815" y="92574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盒子模型中的内边距存在的问题</a:t>
            </a:r>
            <a:endParaRPr lang="zh-CN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3012" y="193276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==&gt;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1" y="1523085"/>
            <a:ext cx="1569661" cy="23254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89" y="1572071"/>
            <a:ext cx="3928382" cy="22764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759" y="4664904"/>
            <a:ext cx="3233216" cy="5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744" y="3285910"/>
            <a:ext cx="2176732" cy="300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盒子模型内外边距总结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06029" y="1060788"/>
            <a:ext cx="97067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注意四点：</a:t>
            </a:r>
            <a:endParaRPr lang="en-US" altLang="zh-CN" b="1" dirty="0">
              <a:solidFill>
                <a:srgbClr val="E36C09"/>
              </a:solidFill>
              <a:latin typeface="punctuation"/>
            </a:endParaRPr>
          </a:p>
          <a:p>
            <a:r>
              <a:rPr lang="en-US" altLang="zh-CN" b="1">
                <a:solidFill>
                  <a:srgbClr val="E36C09"/>
                </a:solidFill>
                <a:latin typeface="punctuation"/>
              </a:rPr>
              <a:t>A</a:t>
            </a:r>
            <a:r>
              <a:rPr lang="zh-CN" altLang="en-US" b="1">
                <a:solidFill>
                  <a:srgbClr val="E36C09"/>
                </a:solidFill>
                <a:latin typeface="punctuation"/>
              </a:rPr>
              <a:t>：盒子模型要牢记；</a:t>
            </a:r>
            <a:endParaRPr lang="en-US" altLang="zh-CN" b="1" dirty="0">
              <a:solidFill>
                <a:srgbClr val="E36C09"/>
              </a:solidFill>
              <a:latin typeface="punctuation"/>
            </a:endParaRPr>
          </a:p>
          <a:p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B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：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padding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调整外部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内边距，它调整的是自身大小，所以如果不希望破坏外观，则尽量使用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margin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布局（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padding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有可能撑大外盒子，但如果是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margin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过大，则盒子内容会被挤出，但不会改变盒子本身大小）；</a:t>
            </a:r>
            <a:endParaRPr lang="en-US" altLang="zh-CN" b="1" dirty="0">
              <a:solidFill>
                <a:srgbClr val="E36C09"/>
              </a:solidFill>
              <a:latin typeface="punctuation"/>
            </a:endParaRPr>
          </a:p>
          <a:p>
            <a:r>
              <a:rPr lang="en-US" altLang="zh-CN" b="1">
                <a:solidFill>
                  <a:srgbClr val="E36C09"/>
                </a:solidFill>
                <a:latin typeface="punctuation"/>
              </a:rPr>
              <a:t>C</a:t>
            </a:r>
            <a:r>
              <a:rPr lang="zh-CN" altLang="en-US" b="1">
                <a:solidFill>
                  <a:srgbClr val="E36C09"/>
                </a:solidFill>
                <a:latin typeface="punctuation"/>
              </a:rPr>
              <a:t>：内部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和外部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定位时需要找到边界，外部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如没有设置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border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，则内部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的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margin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设置时会一直往上找，直到找到边界位置。</a:t>
            </a:r>
            <a:endParaRPr lang="en-US" altLang="zh-CN" b="1" dirty="0">
              <a:solidFill>
                <a:srgbClr val="E36C09"/>
              </a:solidFill>
              <a:latin typeface="punctuation"/>
            </a:endParaRPr>
          </a:p>
          <a:p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：内部相邻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间的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margin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，取值为两个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div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各自设置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margin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的最大值，而不是相加值。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3913301" y="2197893"/>
            <a:ext cx="38808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第二部分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Reset CSS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RESETCSS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6907905" y="2048734"/>
            <a:ext cx="2762199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Reset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翻译过来就是重置，重置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CSS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823710" y="1520190"/>
            <a:ext cx="3134360" cy="5810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什么是</a:t>
            </a: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RESETCSS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5079612" y="3691286"/>
            <a:ext cx="2514292" cy="1181423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浏览器在解析某些标签的时候，本身就自带了一些样式，导致我们写样式的时候就会效果不一致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721225" y="3153410"/>
            <a:ext cx="4356100" cy="5810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为什么需要</a:t>
            </a: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RESET CSS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812358" y="5368010"/>
            <a:ext cx="2681301" cy="901346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公司里会根据每个公司的业务不同，会自己写一套属于自己公司的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RESETCSS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529205" y="4615815"/>
            <a:ext cx="3908425" cy="5810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如何使用</a:t>
            </a: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RESETCSS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51643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245316" y="457553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07337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/>
      <p:bldP spid="34" grpId="0"/>
      <p:bldP spid="37" grpId="0"/>
      <p:bldP spid="45" grpId="0"/>
      <p:bldP spid="46" grpId="0"/>
      <p:bldP spid="47" grpId="0"/>
      <p:bldP spid="48" grpId="0"/>
      <p:bldP spid="54" grpId="0" bldLvl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RESETCSS </a:t>
            </a:r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73" y="1046635"/>
            <a:ext cx="4862404" cy="56072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05483" y="677303"/>
            <a:ext cx="427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https://meyerweb.com/eric/tools/css/reset/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56" y="1079265"/>
            <a:ext cx="2171700" cy="1143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57632" y="327772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==&gt;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1636" y="2505059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 </a:t>
            </a:r>
            <a:r>
              <a:rPr lang="zh-CN" altLang="en-US" dirty="0"/>
              <a:t>表示通配符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94851" y="3188644"/>
            <a:ext cx="292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上图的大家要掌握</a:t>
            </a:r>
            <a:endParaRPr lang="en-US" altLang="zh-CN" dirty="0"/>
          </a:p>
          <a:p>
            <a:r>
              <a:rPr lang="zh-CN" altLang="en-US" dirty="0"/>
              <a:t>右图是一个通用的</a:t>
            </a:r>
            <a:r>
              <a:rPr lang="en-US" altLang="zh-CN" dirty="0"/>
              <a:t>RESETCSS</a:t>
            </a:r>
            <a:endParaRPr lang="en-US" altLang="zh-CN" dirty="0"/>
          </a:p>
          <a:p>
            <a:r>
              <a:rPr lang="zh-CN" altLang="en-US" dirty="0"/>
              <a:t>仅供大家了解，没必要深究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233860" y="2021454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第三部分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浮动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浮动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6907905" y="2048734"/>
            <a:ext cx="2762199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浮动，其实就是让元素脱离正常的文档流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823500" y="1520507"/>
            <a:ext cx="300981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什么是浮动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4875999" y="3639435"/>
            <a:ext cx="2514292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当正常文档布局不能解决的时候，则需要脱离正常文档流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721255" y="3153410"/>
            <a:ext cx="310448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为什么需要浮动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194697" y="5247218"/>
            <a:ext cx="2681301" cy="338180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高度塌陷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529096" y="4615714"/>
            <a:ext cx="3247826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浮动带来的问题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67899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245316" y="462633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12417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/>
      <p:bldP spid="34" grpId="0"/>
      <p:bldP spid="37" grpId="0"/>
      <p:bldP spid="45" grpId="0"/>
      <p:bldP spid="46" grpId="0"/>
      <p:bldP spid="47" grpId="0"/>
      <p:bldP spid="48" grpId="0"/>
      <p:bldP spid="54" grpId="0" bldLvl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2972" y="1376025"/>
            <a:ext cx="3982290" cy="4002065"/>
          </a:xfrm>
          <a:prstGeom prst="rect">
            <a:avLst/>
          </a:prstGeom>
        </p:spPr>
      </p:pic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7195169" y="2079245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7863608" y="2059243"/>
            <a:ext cx="315028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盒子模型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7195169" y="2903675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7863609" y="3764743"/>
            <a:ext cx="2338647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CSS 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浮动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7195169" y="3728105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7"/>
            </p:custDataLst>
          </p:nvPr>
        </p:nvSpPr>
        <p:spPr>
          <a:xfrm>
            <a:off x="7863609" y="4552535"/>
            <a:ext cx="2338647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CSS 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定位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8"/>
            </p:custDataLst>
          </p:nvPr>
        </p:nvSpPr>
        <p:spPr>
          <a:xfrm>
            <a:off x="7195169" y="4552535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9"/>
            </p:custDataLst>
          </p:nvPr>
        </p:nvSpPr>
        <p:spPr>
          <a:xfrm>
            <a:off x="7863608" y="2837443"/>
            <a:ext cx="2338647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Reset CSS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0"/>
            </p:custDataLst>
          </p:nvPr>
        </p:nvSpPr>
        <p:spPr>
          <a:xfrm>
            <a:off x="3509429" y="2243543"/>
            <a:ext cx="677108" cy="237091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知识点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11"/>
            </p:custDataLst>
          </p:nvPr>
        </p:nvSpPr>
        <p:spPr>
          <a:xfrm rot="5400000">
            <a:off x="2086477" y="3184971"/>
            <a:ext cx="2040540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浮动贴图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78059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8837" y="864066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没浮动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44272" y="8640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右浮动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243465" y="8640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左浮动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43549" y="8640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C </a:t>
            </a:r>
            <a:r>
              <a:rPr lang="zh-CN" altLang="en-US" dirty="0"/>
              <a:t>左浮动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2" y="1300510"/>
            <a:ext cx="2009775" cy="2352675"/>
          </a:xfrm>
          <a:prstGeom prst="rect">
            <a:avLst/>
          </a:prstGeom>
        </p:spPr>
      </p:pic>
      <p:pic>
        <p:nvPicPr>
          <p:cNvPr id="12" name="12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86082" y="1329085"/>
            <a:ext cx="1943100" cy="2324100"/>
          </a:xfrm>
          <a:prstGeom prst="rect">
            <a:avLst/>
          </a:prstGeom>
        </p:spPr>
      </p:pic>
      <p:pic>
        <p:nvPicPr>
          <p:cNvPr id="13" name="456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29050" y="1314797"/>
            <a:ext cx="1943100" cy="2324100"/>
          </a:xfrm>
          <a:prstGeom prst="rect">
            <a:avLst/>
          </a:prstGeom>
        </p:spPr>
      </p:pic>
      <p:pic>
        <p:nvPicPr>
          <p:cNvPr id="15" name="789">
            <a:hlinkClick r:id="" action="ppaction://media"/>
          </p:cNvPr>
          <p:cNvPicPr>
            <a:picLocks noChangeAspect="1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572019" y="1300510"/>
            <a:ext cx="1943100" cy="2324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631" y="4343551"/>
            <a:ext cx="3476190" cy="12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7815" y="3830515"/>
            <a:ext cx="2399192" cy="2891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9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3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71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6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 mute="1">
                <p:cTn id="3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6000">
                <p:cTn id="38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9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浮动带来的问题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78059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18" y="1345487"/>
            <a:ext cx="2638425" cy="117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18" y="2517062"/>
            <a:ext cx="278130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632" y="1447194"/>
            <a:ext cx="4000500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26979" y="898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浮动前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267" y="4528855"/>
            <a:ext cx="4010025" cy="130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417" y="4528855"/>
            <a:ext cx="2609850" cy="2085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02342" y="4067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浮动后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69055" y="182291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一个父盒子包着两个子盒子，</a:t>
            </a:r>
            <a:endParaRPr lang="en-US" altLang="zh-CN" dirty="0"/>
          </a:p>
          <a:p>
            <a:r>
              <a:rPr lang="zh-CN" altLang="en-US" dirty="0"/>
              <a:t>给两个子盒子设置浮动后，</a:t>
            </a:r>
            <a:endParaRPr lang="en-US" altLang="zh-CN" dirty="0"/>
          </a:p>
          <a:p>
            <a:r>
              <a:rPr lang="zh-CN" altLang="en-US" dirty="0"/>
              <a:t>父盒子会包不住子盒子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浮动解决方案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6030" y="107176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父元素设置：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5" y="1711707"/>
            <a:ext cx="2981325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085" y="3311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添加一个空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30" y="4682399"/>
            <a:ext cx="2895600" cy="1352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30" y="3901349"/>
            <a:ext cx="2085975" cy="781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05296" y="123133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使用伪元素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96" y="2072925"/>
            <a:ext cx="2076450" cy="1238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296" y="3291749"/>
            <a:ext cx="2828925" cy="1219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36097" y="5041887"/>
            <a:ext cx="78283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父元素设置</a:t>
            </a:r>
            <a:r>
              <a:rPr lang="en-US" altLang="zh-CN" sz="1400" dirty="0"/>
              <a:t>overflow</a:t>
            </a:r>
            <a:r>
              <a:rPr lang="zh-CN" altLang="en-US" sz="1400" dirty="0"/>
              <a:t>：</a:t>
            </a:r>
            <a:r>
              <a:rPr lang="en-US" altLang="zh-CN" sz="1400" dirty="0"/>
              <a:t>hidden</a:t>
            </a:r>
            <a:r>
              <a:rPr lang="zh-CN" altLang="en-US" sz="1400" dirty="0"/>
              <a:t>：没有使用</a:t>
            </a:r>
            <a:r>
              <a:rPr lang="en-US" altLang="zh-CN" sz="1400" dirty="0"/>
              <a:t>position</a:t>
            </a:r>
            <a:r>
              <a:rPr lang="zh-CN" altLang="en-US" sz="1400" dirty="0"/>
              <a:t>时使用不能和</a:t>
            </a:r>
            <a:r>
              <a:rPr lang="en-US" altLang="zh-CN" sz="1400" dirty="0"/>
              <a:t>position</a:t>
            </a:r>
            <a:r>
              <a:rPr lang="zh-CN" altLang="en-US" sz="1400" dirty="0"/>
              <a:t>配合使用，因为超出的尺寸的会被隐藏</a:t>
            </a:r>
            <a:endParaRPr lang="zh-CN" altLang="en-US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添加一个空</a:t>
            </a:r>
            <a:r>
              <a:rPr lang="en-US" altLang="zh-CN" sz="1400" dirty="0"/>
              <a:t>div</a:t>
            </a:r>
            <a:r>
              <a:rPr lang="zh-CN" altLang="en-US" sz="1400" dirty="0"/>
              <a:t>：如果页面浮动布局多，就要增加很多空</a:t>
            </a:r>
            <a:r>
              <a:rPr lang="en-US" altLang="zh-CN" sz="1400" dirty="0"/>
              <a:t>div</a:t>
            </a:r>
            <a:r>
              <a:rPr lang="zh-CN" altLang="en-US" sz="1400" dirty="0"/>
              <a:t>，不推荐使用</a:t>
            </a:r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使用伪元素：推荐使用，建议定义公共类，以减少</a:t>
            </a:r>
            <a:r>
              <a:rPr lang="en-US" altLang="zh-CN" sz="1400" dirty="0"/>
              <a:t>CSS</a:t>
            </a:r>
            <a:r>
              <a:rPr lang="zh-CN" altLang="en-US" sz="1400" dirty="0"/>
              <a:t>代码（目前：大型网站都有使用，如：腾迅，网易，新浪等等）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149970" y="2247102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第四部分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定位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6907905" y="2048734"/>
            <a:ext cx="2762199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	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定位就是将元素定在网页中的任意位置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823500" y="1520507"/>
            <a:ext cx="300981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什么是定位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4976486" y="3677890"/>
            <a:ext cx="2514292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因为有时候需要对某些元素进行定位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721255" y="3153410"/>
            <a:ext cx="310448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为什么需要定位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194697" y="5247218"/>
            <a:ext cx="2681301" cy="338180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想定哪里，定哪里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529096" y="4615714"/>
            <a:ext cx="3247826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定位的好处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58755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197691" y="464538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04289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/>
      <p:bldP spid="34" grpId="0"/>
      <p:bldP spid="37" grpId="0"/>
      <p:bldP spid="45" grpId="0"/>
      <p:bldP spid="46" grpId="0"/>
      <p:bldP spid="47" grpId="0"/>
      <p:bldP spid="48" grpId="0"/>
      <p:bldP spid="54" grpId="0" bldLvl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定位属性值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886950" y="2749550"/>
            <a:ext cx="1321435" cy="3053080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89728" y="2582858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0665" y="2657475"/>
            <a:ext cx="3724275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3604572" y="1225876"/>
            <a:ext cx="1109975" cy="503238"/>
            <a:chOff x="-28308" y="0"/>
            <a:chExt cx="1108428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-28308" y="41103"/>
              <a:ext cx="1080120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/>
                <a:t>static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3002601" y="182417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默认值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7605562" y="5273740"/>
            <a:ext cx="1139548" cy="496542"/>
            <a:chOff x="-37731" y="0"/>
            <a:chExt cx="111785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-37731" y="65364"/>
              <a:ext cx="1080120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/>
                <a:t>fixed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3807298" y="5289169"/>
            <a:ext cx="1139548" cy="486977"/>
            <a:chOff x="-57839" y="0"/>
            <a:chExt cx="1137959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57839" y="67062"/>
              <a:ext cx="1137959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absolute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22"/>
          <p:cNvGrpSpPr/>
          <p:nvPr/>
        </p:nvGrpSpPr>
        <p:grpSpPr bwMode="auto">
          <a:xfrm>
            <a:off x="7442009" y="1194430"/>
            <a:ext cx="1133475" cy="503238"/>
            <a:chOff x="0" y="0"/>
            <a:chExt cx="1131895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0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7"/>
            <p:cNvSpPr>
              <a:spLocks noChangeArrowheads="1"/>
            </p:cNvSpPr>
            <p:nvPr/>
          </p:nvSpPr>
          <p:spPr bwMode="auto">
            <a:xfrm>
              <a:off x="51775" y="41772"/>
              <a:ext cx="1080120" cy="36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relative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6950309" y="590464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固定定位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60"/>
          <p:cNvSpPr>
            <a:spLocks noChangeArrowheads="1"/>
          </p:cNvSpPr>
          <p:nvPr/>
        </p:nvSpPr>
        <p:spPr bwMode="auto">
          <a:xfrm>
            <a:off x="6860679" y="184605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相对定位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9" name="矩形 60"/>
          <p:cNvSpPr>
            <a:spLocks noChangeArrowheads="1"/>
          </p:cNvSpPr>
          <p:nvPr/>
        </p:nvSpPr>
        <p:spPr bwMode="auto">
          <a:xfrm>
            <a:off x="3211412" y="5904644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绝对定位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99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99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99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99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75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199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4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定位属性值解析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3533673" y="2648854"/>
            <a:ext cx="4029398" cy="3129382"/>
            <a:chOff x="2329" y="786"/>
            <a:chExt cx="3022" cy="2347"/>
          </a:xfrm>
        </p:grpSpPr>
        <p:sp>
          <p:nvSpPr>
            <p:cNvPr id="17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 dirty="0"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</p:grpSp>
      <p:sp>
        <p:nvSpPr>
          <p:cNvPr id="24" name="Rounded Rectangle 11"/>
          <p:cNvSpPr>
            <a:spLocks noChangeAspect="1"/>
          </p:cNvSpPr>
          <p:nvPr/>
        </p:nvSpPr>
        <p:spPr>
          <a:xfrm>
            <a:off x="3602477" y="2038024"/>
            <a:ext cx="719905" cy="72060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3660201" y="2129302"/>
            <a:ext cx="582762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01</a:t>
            </a:r>
            <a:endParaRPr lang="es-ES_tradnl" sz="1500" dirty="0">
              <a:latin typeface="+mn-lt"/>
              <a:cs typeface="+mn-ea"/>
              <a:sym typeface="+mn-lt"/>
            </a:endParaRPr>
          </a:p>
        </p:txBody>
      </p:sp>
      <p:sp>
        <p:nvSpPr>
          <p:cNvPr id="28" name="Rounded Rectangle 23"/>
          <p:cNvSpPr>
            <a:spLocks noChangeAspect="1"/>
          </p:cNvSpPr>
          <p:nvPr/>
        </p:nvSpPr>
        <p:spPr>
          <a:xfrm>
            <a:off x="7001681" y="2038024"/>
            <a:ext cx="719905" cy="72060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7059404" y="2129302"/>
            <a:ext cx="582762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02</a:t>
            </a:r>
            <a:endParaRPr lang="es-ES_tradnl" sz="1500" dirty="0">
              <a:latin typeface="+mn-lt"/>
              <a:cs typeface="+mn-ea"/>
              <a:sym typeface="+mn-lt"/>
            </a:endParaRPr>
          </a:p>
        </p:txBody>
      </p:sp>
      <p:sp>
        <p:nvSpPr>
          <p:cNvPr id="33" name="Rounded Rectangle 27"/>
          <p:cNvSpPr>
            <a:spLocks noChangeAspect="1"/>
          </p:cNvSpPr>
          <p:nvPr/>
        </p:nvSpPr>
        <p:spPr>
          <a:xfrm>
            <a:off x="3553674" y="4836608"/>
            <a:ext cx="719905" cy="72060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Text Placeholder 7"/>
          <p:cNvSpPr txBox="1"/>
          <p:nvPr/>
        </p:nvSpPr>
        <p:spPr>
          <a:xfrm>
            <a:off x="3611398" y="4927886"/>
            <a:ext cx="582762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03</a:t>
            </a:r>
            <a:endParaRPr lang="es-ES_tradnl" sz="1500" dirty="0">
              <a:latin typeface="+mn-lt"/>
              <a:cs typeface="+mn-ea"/>
              <a:sym typeface="+mn-lt"/>
            </a:endParaRPr>
          </a:p>
        </p:txBody>
      </p:sp>
      <p:sp>
        <p:nvSpPr>
          <p:cNvPr id="37" name="Rounded Rectangle 16"/>
          <p:cNvSpPr>
            <a:spLocks noChangeAspect="1"/>
          </p:cNvSpPr>
          <p:nvPr/>
        </p:nvSpPr>
        <p:spPr>
          <a:xfrm>
            <a:off x="7001681" y="4836608"/>
            <a:ext cx="719905" cy="72060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Text Placeholder 7"/>
          <p:cNvSpPr txBox="1"/>
          <p:nvPr/>
        </p:nvSpPr>
        <p:spPr>
          <a:xfrm>
            <a:off x="7059404" y="4927886"/>
            <a:ext cx="582762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04</a:t>
            </a:r>
            <a:endParaRPr lang="es-ES_tradnl" sz="1500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940" y="2036206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静态定位，默认值</a:t>
            </a:r>
            <a:endParaRPr lang="en-US" altLang="zh-CN" dirty="0"/>
          </a:p>
          <a:p>
            <a:r>
              <a:rPr lang="zh-CN" altLang="en-US" dirty="0"/>
              <a:t>不会发生任何变化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30561" y="6174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93370" y="20362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相对定位，不会脱离文档流</a:t>
            </a:r>
            <a:endParaRPr lang="en-US" altLang="zh-CN" dirty="0"/>
          </a:p>
          <a:p>
            <a:r>
              <a:rPr lang="zh-CN" altLang="en-US" dirty="0"/>
              <a:t>以自身元素为参考</a:t>
            </a:r>
            <a:endParaRPr lang="en-US" altLang="zh-CN" dirty="0"/>
          </a:p>
          <a:p>
            <a:r>
              <a:rPr lang="zh-CN" altLang="en-US" dirty="0"/>
              <a:t>可以给 </a:t>
            </a:r>
            <a:r>
              <a:rPr lang="en-US" altLang="zh-CN" dirty="0"/>
              <a:t>top/right/bottom/left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71510" y="94803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定位一定要找好参照物，找好了参照物，那你就成功一半了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03115" y="4830357"/>
            <a:ext cx="34302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绝对定位，脱离文档流</a:t>
            </a:r>
            <a:endParaRPr lang="en-US" altLang="zh-CN" dirty="0"/>
          </a:p>
          <a:p>
            <a:r>
              <a:rPr lang="zh-CN" altLang="en-US" dirty="0"/>
              <a:t>默认以整个文档为参考，</a:t>
            </a:r>
            <a:endParaRPr lang="en-US" altLang="zh-CN" dirty="0"/>
          </a:p>
          <a:p>
            <a:r>
              <a:rPr lang="zh-CN" altLang="en-US" dirty="0"/>
              <a:t>有定位父级，则父级参考</a:t>
            </a:r>
            <a:endParaRPr lang="en-US" altLang="zh-CN" dirty="0"/>
          </a:p>
          <a:p>
            <a:r>
              <a:rPr lang="zh-CN" altLang="en-US" dirty="0"/>
              <a:t>可以给</a:t>
            </a:r>
            <a:r>
              <a:rPr lang="en-US" altLang="zh-CN" dirty="0"/>
              <a:t>top/right/bottom/left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8326231" y="4830357"/>
            <a:ext cx="2888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绝对定位，脱离文档流</a:t>
            </a:r>
            <a:endParaRPr lang="en-US" altLang="zh-CN" dirty="0"/>
          </a:p>
          <a:p>
            <a:r>
              <a:rPr lang="zh-CN" altLang="en-US" dirty="0"/>
              <a:t>默认以窗口为参考，</a:t>
            </a:r>
            <a:endParaRPr lang="en-US" altLang="zh-CN" dirty="0"/>
          </a:p>
          <a:p>
            <a:r>
              <a:rPr lang="zh-CN" altLang="en-US" dirty="0"/>
              <a:t>可以给</a:t>
            </a:r>
            <a:r>
              <a:rPr lang="en-US" altLang="zh-CN" dirty="0"/>
              <a:t>top/right/bottom/left</a:t>
            </a:r>
            <a:endParaRPr lang="en-US" altLang="zh-CN" dirty="0"/>
          </a:p>
          <a:p>
            <a:r>
              <a:rPr lang="zh-CN" altLang="en-US" dirty="0"/>
              <a:t>窗口滚动，依然不会变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4" grpId="0" bldLvl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定位代码贴图一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1" y="1174049"/>
            <a:ext cx="2409825" cy="514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0" y="1690915"/>
            <a:ext cx="2543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28" y="1520826"/>
            <a:ext cx="2362200" cy="2847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5496" y="231880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==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640" y="7379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相对定位，不脱离文档流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471" y="778483"/>
            <a:ext cx="2724150" cy="3686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9206" y="5171484"/>
            <a:ext cx="1419225" cy="1562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1722314">
            <a:off x="8834259" y="455664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solidFill>
                  <a:schemeClr val="accent4"/>
                </a:solidFill>
                <a:effectLst/>
              </a:rPr>
              <a:t>==&gt;</a:t>
            </a:r>
            <a:endParaRPr lang="zh-CN" altLang="en-US" sz="5400" b="1" cap="none" spc="0" dirty="0">
              <a:solidFill>
                <a:schemeClr val="accent4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4442" y="5485534"/>
            <a:ext cx="3505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偏移前的位置还保留不动，覆盖不了前面</a:t>
            </a:r>
            <a:r>
              <a:rPr lang="en-US" altLang="zh-CN" dirty="0"/>
              <a:t>div</a:t>
            </a:r>
            <a:r>
              <a:rPr lang="zh-CN" altLang="en-US" dirty="0"/>
              <a:t>没有偏移前的位置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8875" y="5490869"/>
            <a:ext cx="3174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绝对定位，参照物为浏览器或已定位父元素，脱离文档流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定位代码贴图二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1" y="1174049"/>
            <a:ext cx="24098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42224" y="239049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==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7771" y="736491"/>
            <a:ext cx="250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固定定位，脱离文档流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31" y="1740009"/>
            <a:ext cx="2657475" cy="4381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647" y="1638542"/>
            <a:ext cx="2409826" cy="3505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575" y="106568"/>
            <a:ext cx="2257425" cy="2447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274" y="2149681"/>
            <a:ext cx="2513419" cy="38891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5658" y="6038850"/>
            <a:ext cx="2828925" cy="8191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rot="18243053">
            <a:off x="9397394" y="184621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==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76719" y="969559"/>
            <a:ext cx="250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应用重点：</a:t>
            </a:r>
            <a:endParaRPr lang="en-US" altLang="zh-CN" dirty="0"/>
          </a:p>
          <a:p>
            <a:r>
              <a:rPr lang="zh-CN" altLang="en-US" dirty="0"/>
              <a:t>元素参照已定位父级绝对定位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49741" y="5353110"/>
            <a:ext cx="320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始终固定于浏览器视图某个位置，且不随滚动条滚动而变化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定位补充</a:t>
            </a:r>
            <a:r>
              <a:rPr lang="en-US" altLang="zh-CN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– z-index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41772" y="150418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定位涉及到 </a:t>
            </a:r>
            <a:r>
              <a:rPr lang="en-US" altLang="zh-CN" dirty="0"/>
              <a:t>z-index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可以简单理解为谁在上面。谁在下面</a:t>
            </a:r>
            <a:endParaRPr lang="en-US" altLang="zh-CN" dirty="0"/>
          </a:p>
        </p:txBody>
      </p:sp>
      <p:pic>
        <p:nvPicPr>
          <p:cNvPr id="5122" name="Picture 2" descr="http://on-img.com/chart_image/5857e077e4b04ce3879eca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2" y="809114"/>
            <a:ext cx="73533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149970" y="2247102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第一部分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盒子模型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作业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9" y="1140500"/>
            <a:ext cx="7628571" cy="194285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3820" y="4289019"/>
            <a:ext cx="10232203" cy="143116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rgbClr val="2BBA2B"/>
                </a:solidFill>
                <a:effectLst/>
                <a:latin typeface="Arial Unicode MS"/>
                <a:ea typeface="Source Code Pro"/>
              </a:rPr>
              <a:t>图片地址：</a:t>
            </a:r>
            <a:endParaRPr kumimoji="0" lang="en-US" altLang="zh-CN" sz="1500" b="1" i="0" u="none" strike="noStrike" cap="none" normalizeH="0" baseline="0" dirty="0">
              <a:ln>
                <a:noFill/>
              </a:ln>
              <a:solidFill>
                <a:srgbClr val="2BBA2B"/>
              </a:solidFill>
              <a:effectLst/>
              <a:latin typeface="Arial Unicode MS"/>
              <a:ea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1.</a:t>
            </a:r>
            <a:r>
              <a:rPr lang="zh-CN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src=</a:t>
            </a:r>
            <a:r>
              <a:rPr lang="zh-CN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"https://res.shiguangkey.com//file/201806/19/20180619142252602590185.jpg"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2.</a:t>
            </a:r>
            <a:r>
              <a:rPr lang="zh-CN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 src=</a:t>
            </a:r>
            <a:r>
              <a:rPr lang="zh-CN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"https://res.shiguangkey.com//file/201806/19/20180619141337485823895.jp</a:t>
            </a:r>
            <a:r>
              <a:rPr lang="en-US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g</a:t>
            </a:r>
            <a:r>
              <a:rPr lang="zh-CN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"</a:t>
            </a:r>
            <a:endParaRPr lang="en-US" altLang="zh-CN" b="1" dirty="0">
              <a:solidFill>
                <a:srgbClr val="DED772"/>
              </a:solidFill>
              <a:latin typeface="Arial Unicode MS"/>
              <a:ea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DED772"/>
                </a:solidFill>
                <a:effectLst/>
                <a:latin typeface="Arial Unicode MS"/>
              </a:rPr>
              <a:t>3.</a:t>
            </a:r>
            <a:r>
              <a:rPr lang="zh-CN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 src=</a:t>
            </a:r>
            <a:r>
              <a:rPr lang="zh-CN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"https://res.shiguangkey.com//file/201806/21/20180621150342030454625.jpg"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DED772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DED772"/>
                </a:solidFill>
                <a:latin typeface="Arial Unicode MS"/>
              </a:rPr>
              <a:t>4.</a:t>
            </a:r>
            <a:r>
              <a:rPr lang="zh-CN" altLang="zh-CN" b="1" dirty="0">
                <a:solidFill>
                  <a:srgbClr val="DED772"/>
                </a:solidFill>
                <a:latin typeface="Arial Unicode MS"/>
                <a:ea typeface="Source Code Pro"/>
              </a:rPr>
              <a:t> src=</a:t>
            </a:r>
            <a:r>
              <a:rPr lang="zh-CN" altLang="zh-CN" b="1" dirty="0">
                <a:solidFill>
                  <a:srgbClr val="2BBA2B"/>
                </a:solidFill>
                <a:latin typeface="Arial Unicode MS"/>
                <a:ea typeface="Source Code Pro"/>
              </a:rPr>
              <a:t>"https://res.shiguangkey.com//file/201805/17/20180517113424433990524.jpg"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273" y="-204286"/>
            <a:ext cx="184731" cy="36933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70" y="-4587"/>
            <a:ext cx="184731" cy="36933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作业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90" y="657225"/>
            <a:ext cx="5295900" cy="620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4493567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作业代码贴图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1" y="746449"/>
            <a:ext cx="9504241" cy="334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093699" y="2626932"/>
            <a:ext cx="3427258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谢谢</a:t>
            </a:r>
            <a:endParaRPr lang="en-US" altLang="zh-CN" sz="28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66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盒子模型的组成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7055486" y="2050535"/>
            <a:ext cx="2762199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可以把页面上的每一个元素看成一个盒子，这是一个抽象的概念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823500" y="1520507"/>
            <a:ext cx="300981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什么是盒子模型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721255" y="3153410"/>
            <a:ext cx="310448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盒子模型的组成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132602" y="5258671"/>
            <a:ext cx="2681301" cy="338180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重在理解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529096" y="4615714"/>
            <a:ext cx="3247826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盒子模型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78059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245316" y="492097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36801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0" name="TextBox 41"/>
          <p:cNvSpPr txBox="1"/>
          <p:nvPr/>
        </p:nvSpPr>
        <p:spPr>
          <a:xfrm>
            <a:off x="4746424" y="3735770"/>
            <a:ext cx="2681301" cy="62126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盒子模型由内容，内边距，边框和外边距组成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/>
      <p:bldP spid="34" grpId="0"/>
      <p:bldP spid="45" grpId="0"/>
      <p:bldP spid="46" grpId="0"/>
      <p:bldP spid="47" grpId="0"/>
      <p:bldP spid="48" grpId="0"/>
      <p:bldP spid="54" grpId="0" animBg="1"/>
      <p:bldP spid="5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46343" y="17145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盒子模型贴图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4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01" y="959098"/>
            <a:ext cx="5734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盒模型之边框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788525" y="2848610"/>
            <a:ext cx="1321435" cy="2855595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89728" y="2582858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9080" y="2649220"/>
            <a:ext cx="3806825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1938983" y="892821"/>
            <a:ext cx="1133475" cy="503238"/>
            <a:chOff x="0" y="0"/>
            <a:chExt cx="1131895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51775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1383980" y="1540322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复合样式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6639566" y="892810"/>
            <a:ext cx="2051685" cy="503555"/>
            <a:chOff x="-48947" y="0"/>
            <a:chExt cx="1236179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-48947" y="41978"/>
              <a:ext cx="1236179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border-width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3825876" y="892810"/>
            <a:ext cx="2080895" cy="503555"/>
            <a:chOff x="-77014" y="1181"/>
            <a:chExt cx="1309215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39511" y="1181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77014" y="41887"/>
              <a:ext cx="1309215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border-color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22"/>
          <p:cNvGrpSpPr/>
          <p:nvPr/>
        </p:nvGrpSpPr>
        <p:grpSpPr bwMode="auto">
          <a:xfrm>
            <a:off x="9533890" y="880745"/>
            <a:ext cx="1835785" cy="503555"/>
            <a:chOff x="0" y="0"/>
            <a:chExt cx="113199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0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7"/>
            <p:cNvSpPr>
              <a:spLocks noChangeArrowheads="1"/>
            </p:cNvSpPr>
            <p:nvPr/>
          </p:nvSpPr>
          <p:spPr bwMode="auto">
            <a:xfrm>
              <a:off x="0" y="41978"/>
              <a:ext cx="1131991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border-style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3687197" y="1540250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边框颜色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60"/>
          <p:cNvSpPr>
            <a:spLocks noChangeArrowheads="1"/>
          </p:cNvSpPr>
          <p:nvPr/>
        </p:nvSpPr>
        <p:spPr bwMode="auto">
          <a:xfrm>
            <a:off x="9340660" y="1540250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边框样式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9" name="矩形 60"/>
          <p:cNvSpPr>
            <a:spLocks noChangeArrowheads="1"/>
          </p:cNvSpPr>
          <p:nvPr/>
        </p:nvSpPr>
        <p:spPr bwMode="auto">
          <a:xfrm>
            <a:off x="6459693" y="1536971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边框宽度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grpSp>
        <p:nvGrpSpPr>
          <p:cNvPr id="42" name="Group 22"/>
          <p:cNvGrpSpPr/>
          <p:nvPr/>
        </p:nvGrpSpPr>
        <p:grpSpPr bwMode="auto">
          <a:xfrm>
            <a:off x="1938983" y="5268538"/>
            <a:ext cx="1671492" cy="503238"/>
            <a:chOff x="0" y="0"/>
            <a:chExt cx="109851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7"/>
            <p:cNvSpPr>
              <a:spLocks noChangeArrowheads="1"/>
            </p:cNvSpPr>
            <p:nvPr/>
          </p:nvSpPr>
          <p:spPr bwMode="auto">
            <a:xfrm>
              <a:off x="18390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border-left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Group 22"/>
          <p:cNvGrpSpPr/>
          <p:nvPr/>
        </p:nvGrpSpPr>
        <p:grpSpPr bwMode="auto">
          <a:xfrm>
            <a:off x="4011930" y="5270500"/>
            <a:ext cx="1955800" cy="503555"/>
            <a:chOff x="-92807" y="0"/>
            <a:chExt cx="1245294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47"/>
            <p:cNvSpPr>
              <a:spLocks noChangeArrowheads="1"/>
            </p:cNvSpPr>
            <p:nvPr/>
          </p:nvSpPr>
          <p:spPr bwMode="auto">
            <a:xfrm>
              <a:off x="-92807" y="34346"/>
              <a:ext cx="1245294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border-right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Group 22"/>
          <p:cNvGrpSpPr/>
          <p:nvPr/>
        </p:nvGrpSpPr>
        <p:grpSpPr bwMode="auto">
          <a:xfrm>
            <a:off x="7131517" y="5238079"/>
            <a:ext cx="1651173" cy="503238"/>
            <a:chOff x="0" y="0"/>
            <a:chExt cx="1085156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6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47"/>
            <p:cNvSpPr>
              <a:spLocks noChangeArrowheads="1"/>
            </p:cNvSpPr>
            <p:nvPr/>
          </p:nvSpPr>
          <p:spPr bwMode="auto">
            <a:xfrm>
              <a:off x="5036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border-top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22"/>
          <p:cNvGrpSpPr/>
          <p:nvPr/>
        </p:nvGrpSpPr>
        <p:grpSpPr bwMode="auto">
          <a:xfrm>
            <a:off x="9382363" y="5238079"/>
            <a:ext cx="2245995" cy="503238"/>
            <a:chOff x="-84015" y="0"/>
            <a:chExt cx="1238176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9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47"/>
            <p:cNvSpPr>
              <a:spLocks noChangeArrowheads="1"/>
            </p:cNvSpPr>
            <p:nvPr/>
          </p:nvSpPr>
          <p:spPr bwMode="auto">
            <a:xfrm>
              <a:off x="-84015" y="41978"/>
              <a:ext cx="1238176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border-bottom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1515013" y="5902252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左边框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807298" y="5907706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右边框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9317348" y="590770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下边框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6724278" y="590770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上边框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25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25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24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5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5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8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45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48" grpId="0"/>
      <p:bldP spid="49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盒模型之边框代码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63" y="1293282"/>
            <a:ext cx="2952750" cy="31432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40" y="1485446"/>
            <a:ext cx="1304925" cy="132397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22480" y="15707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Wingdings" panose="05000000000000000000" pitchFamily="2" charset="2"/>
              </a:rPr>
              <a:t>==&gt;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30" y="817032"/>
            <a:ext cx="2952750" cy="4762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030" y="3337683"/>
            <a:ext cx="4095750" cy="3333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030" y="5326593"/>
            <a:ext cx="3048000" cy="47625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 rot="19559967">
            <a:off x="7908931" y="3451904"/>
            <a:ext cx="17156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==&gt;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0153" y="2341530"/>
            <a:ext cx="166687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盒模型之内边距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892030" y="2744470"/>
            <a:ext cx="1321435" cy="3063240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6514" y="2585012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8600" y="2649220"/>
            <a:ext cx="3837305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5697300" y="3432810"/>
            <a:ext cx="1643931" cy="503238"/>
            <a:chOff x="0" y="0"/>
            <a:chExt cx="1282489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68793" y="41978"/>
              <a:ext cx="1213696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padding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5070263" y="3996272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复合样式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7260374" y="5320802"/>
            <a:ext cx="2333160" cy="503238"/>
            <a:chOff x="0" y="0"/>
            <a:chExt cx="1103077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22957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padding-left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7114947" y="1054821"/>
            <a:ext cx="2430030" cy="528030"/>
            <a:chOff x="-57839" y="1181"/>
            <a:chExt cx="117747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39511" y="1181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57839" y="42116"/>
              <a:ext cx="117747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padding-right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2828634" y="180871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上内边距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grpSp>
        <p:nvGrpSpPr>
          <p:cNvPr id="42" name="Group 22"/>
          <p:cNvGrpSpPr/>
          <p:nvPr/>
        </p:nvGrpSpPr>
        <p:grpSpPr bwMode="auto">
          <a:xfrm>
            <a:off x="2828635" y="1054821"/>
            <a:ext cx="2394115" cy="528030"/>
            <a:chOff x="-57839" y="1181"/>
            <a:chExt cx="117747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3" name="矩形 46"/>
            <p:cNvSpPr>
              <a:spLocks noChangeArrowheads="1"/>
            </p:cNvSpPr>
            <p:nvPr/>
          </p:nvSpPr>
          <p:spPr bwMode="auto">
            <a:xfrm>
              <a:off x="39511" y="1181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7"/>
            <p:cNvSpPr>
              <a:spLocks noChangeArrowheads="1"/>
            </p:cNvSpPr>
            <p:nvPr/>
          </p:nvSpPr>
          <p:spPr bwMode="auto">
            <a:xfrm>
              <a:off x="-57839" y="42116"/>
              <a:ext cx="117747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padding-top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22"/>
          <p:cNvGrpSpPr/>
          <p:nvPr/>
        </p:nvGrpSpPr>
        <p:grpSpPr bwMode="auto">
          <a:xfrm>
            <a:off x="3026131" y="5341802"/>
            <a:ext cx="2499995" cy="503238"/>
            <a:chOff x="-50136" y="0"/>
            <a:chExt cx="1181953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47"/>
            <p:cNvSpPr>
              <a:spLocks noChangeArrowheads="1"/>
            </p:cNvSpPr>
            <p:nvPr/>
          </p:nvSpPr>
          <p:spPr bwMode="auto">
            <a:xfrm>
              <a:off x="-50136" y="41978"/>
              <a:ext cx="1181953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padding-bottom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矩形 60"/>
          <p:cNvSpPr>
            <a:spLocks noChangeArrowheads="1"/>
          </p:cNvSpPr>
          <p:nvPr/>
        </p:nvSpPr>
        <p:spPr bwMode="auto">
          <a:xfrm>
            <a:off x="7254330" y="6034374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左内边距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矩形 60"/>
          <p:cNvSpPr>
            <a:spLocks noChangeArrowheads="1"/>
          </p:cNvSpPr>
          <p:nvPr/>
        </p:nvSpPr>
        <p:spPr bwMode="auto">
          <a:xfrm>
            <a:off x="7205617" y="1853666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右内边距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60"/>
          <p:cNvSpPr>
            <a:spLocks noChangeArrowheads="1"/>
          </p:cNvSpPr>
          <p:nvPr/>
        </p:nvSpPr>
        <p:spPr bwMode="auto">
          <a:xfrm>
            <a:off x="2828633" y="6060335"/>
            <a:ext cx="2394115" cy="68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下内边距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2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6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74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8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913571" y="165513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盒模型之内边距代码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27" y="1885950"/>
            <a:ext cx="3076575" cy="308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61" y="1119581"/>
            <a:ext cx="3238500" cy="538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1" y="695351"/>
            <a:ext cx="4305300" cy="37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7296" y="27292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==</a:t>
            </a:r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2379</Words>
  <Application>WPS 演示</Application>
  <PresentationFormat>宽屏</PresentationFormat>
  <Paragraphs>381</Paragraphs>
  <Slides>33</Slides>
  <Notes>34</Notes>
  <HiddenSlides>0</HiddenSlides>
  <MMClips>3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Arial</vt:lpstr>
      <vt:lpstr>宋体</vt:lpstr>
      <vt:lpstr>Wingdings</vt:lpstr>
      <vt:lpstr>Tw Cen MT</vt:lpstr>
      <vt:lpstr>Wingdings 3</vt:lpstr>
      <vt:lpstr>Consolas</vt:lpstr>
      <vt:lpstr>Agency FB</vt:lpstr>
      <vt:lpstr>Times New Roman</vt:lpstr>
      <vt:lpstr>微软雅黑</vt:lpstr>
      <vt:lpstr>Calibri</vt:lpstr>
      <vt:lpstr>方正尚酷简体</vt:lpstr>
      <vt:lpstr>华文仿宋</vt:lpstr>
      <vt:lpstr>Arial Unicode MS</vt:lpstr>
      <vt:lpstr>Tw Cen MT Condensed</vt:lpstr>
      <vt:lpstr>等线</vt:lpstr>
      <vt:lpstr>Microsoft JhengHei UI</vt:lpstr>
      <vt:lpstr>punctuation</vt:lpstr>
      <vt:lpstr>Segoe Print</vt:lpstr>
      <vt:lpstr>FontAwesome</vt:lpstr>
      <vt:lpstr>Arial Unicode MS</vt:lpstr>
      <vt:lpstr>Source Code Pro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JiaNeng</cp:lastModifiedBy>
  <cp:revision>9</cp:revision>
  <dcterms:created xsi:type="dcterms:W3CDTF">2017-04-11T03:57:00Z</dcterms:created>
  <dcterms:modified xsi:type="dcterms:W3CDTF">2019-08-13T10:46:10Z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