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423" r:id="rId5"/>
    <p:sldId id="383" r:id="rId6"/>
    <p:sldId id="381" r:id="rId7"/>
    <p:sldId id="492" r:id="rId8"/>
    <p:sldId id="477" r:id="rId9"/>
    <p:sldId id="504" r:id="rId10"/>
    <p:sldId id="503" r:id="rId11"/>
    <p:sldId id="340" r:id="rId12"/>
    <p:sldId id="505" r:id="rId13"/>
    <p:sldId id="463" r:id="rId14"/>
    <p:sldId id="364" r:id="rId15"/>
    <p:sldId id="479" r:id="rId16"/>
    <p:sldId id="448" r:id="rId17"/>
    <p:sldId id="509" r:id="rId18"/>
    <p:sldId id="506" r:id="rId19"/>
    <p:sldId id="511" r:id="rId20"/>
    <p:sldId id="418" r:id="rId21"/>
    <p:sldId id="38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64"/>
      </p:cViewPr>
      <p:guideLst>
        <p:guide orient="horz" pos="2230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39.xml"/><Relationship Id="rId7" Type="http://schemas.openxmlformats.org/officeDocument/2006/relationships/image" Target="../media/image10.png"/><Relationship Id="rId6" Type="http://schemas.openxmlformats.org/officeDocument/2006/relationships/image" Target="../media/image3.png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45.xml"/><Relationship Id="rId6" Type="http://schemas.openxmlformats.org/officeDocument/2006/relationships/image" Target="../media/image3.png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1.png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2.png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3.png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../media/image3.png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6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4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5.png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feifei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1323" y="6586104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例子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52575" y="1311275"/>
            <a:ext cx="38608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3.</a:t>
            </a:r>
            <a:r>
              <a:rPr lang="zh-CN" altLang="en-US" sz="1800" dirty="0"/>
              <a:t>插入数据</a:t>
            </a:r>
            <a:r>
              <a:rPr lang="en-US" altLang="zh-CN" sz="1800" dirty="0"/>
              <a:t>.</a:t>
            </a:r>
            <a:endParaRPr lang="en-US" altLang="zh-CN" sz="1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2575" y="1679575"/>
            <a:ext cx="7495540" cy="1485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52575" y="3429000"/>
            <a:ext cx="38608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4.</a:t>
            </a:r>
            <a:r>
              <a:rPr lang="zh-CN" altLang="en-US" sz="1800" dirty="0"/>
              <a:t>查看插入的数据</a:t>
            </a:r>
            <a:r>
              <a:rPr lang="en-US" altLang="zh-CN" sz="1800" dirty="0"/>
              <a:t>.</a:t>
            </a:r>
            <a:endParaRPr lang="en-US" altLang="zh-CN" sz="1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2575" y="3797300"/>
            <a:ext cx="8130540" cy="162877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9286"/>
            <a:ext cx="11239500" cy="968375"/>
          </a:xfrm>
        </p:spPr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表关系的实现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同侧圆角矩形 2"/>
          <p:cNvSpPr/>
          <p:nvPr/>
        </p:nvSpPr>
        <p:spPr>
          <a:xfrm>
            <a:off x="1123950" y="2008505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一对多</a:t>
            </a:r>
            <a:endParaRPr lang="zh-CN" altLang="en-US" b="1"/>
          </a:p>
        </p:txBody>
      </p:sp>
      <p:sp>
        <p:nvSpPr>
          <p:cNvPr id="4" name="同侧圆角矩形 3"/>
          <p:cNvSpPr/>
          <p:nvPr/>
        </p:nvSpPr>
        <p:spPr>
          <a:xfrm>
            <a:off x="3844290" y="2008505"/>
            <a:ext cx="258000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外键</a:t>
            </a:r>
            <a:endParaRPr lang="zh-CN" altLang="en-US" b="1"/>
          </a:p>
        </p:txBody>
      </p:sp>
      <p:sp>
        <p:nvSpPr>
          <p:cNvPr id="6" name="同侧圆角矩形 5"/>
          <p:cNvSpPr/>
          <p:nvPr/>
        </p:nvSpPr>
        <p:spPr>
          <a:xfrm>
            <a:off x="1123950" y="3015615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一对一</a:t>
            </a:r>
            <a:endParaRPr lang="zh-CN" altLang="en-US" b="1"/>
          </a:p>
        </p:txBody>
      </p:sp>
      <p:sp>
        <p:nvSpPr>
          <p:cNvPr id="7" name="同侧圆角矩形 6"/>
          <p:cNvSpPr/>
          <p:nvPr/>
        </p:nvSpPr>
        <p:spPr>
          <a:xfrm>
            <a:off x="3844290" y="3015615"/>
            <a:ext cx="2579370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外键</a:t>
            </a:r>
            <a:r>
              <a:rPr lang="en-US" altLang="zh-CN" b="1"/>
              <a:t>+</a:t>
            </a:r>
            <a:r>
              <a:rPr lang="zh-CN" altLang="en-US" b="1"/>
              <a:t>唯一键</a:t>
            </a:r>
            <a:endParaRPr lang="zh-CN" altLang="en-US" b="1"/>
          </a:p>
        </p:txBody>
      </p:sp>
      <p:sp>
        <p:nvSpPr>
          <p:cNvPr id="9" name="同侧圆角矩形 8"/>
          <p:cNvSpPr/>
          <p:nvPr/>
        </p:nvSpPr>
        <p:spPr>
          <a:xfrm>
            <a:off x="1123950" y="4037965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多对多</a:t>
            </a:r>
            <a:endParaRPr lang="zh-CN" altLang="en-US" b="1"/>
          </a:p>
        </p:txBody>
      </p:sp>
      <p:sp>
        <p:nvSpPr>
          <p:cNvPr id="10" name="同侧圆角矩形 9"/>
          <p:cNvSpPr/>
          <p:nvPr/>
        </p:nvSpPr>
        <p:spPr>
          <a:xfrm>
            <a:off x="3844290" y="4037965"/>
            <a:ext cx="2579370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关联表</a:t>
            </a:r>
            <a:r>
              <a:rPr lang="en-US" altLang="zh-CN" b="1"/>
              <a:t>:</a:t>
            </a:r>
            <a:r>
              <a:rPr lang="zh-CN" altLang="en-US" b="1"/>
              <a:t>外键</a:t>
            </a:r>
            <a:r>
              <a:rPr lang="en-US" altLang="zh-CN" b="1"/>
              <a:t>+</a:t>
            </a:r>
            <a:r>
              <a:rPr lang="zh-CN" altLang="en-US" b="1"/>
              <a:t>联合唯一</a:t>
            </a:r>
            <a:endParaRPr lang="zh-CN" altLang="en-US" b="1"/>
          </a:p>
        </p:txBody>
      </p:sp>
      <p:sp>
        <p:nvSpPr>
          <p:cNvPr id="13" name="燕尾形箭头 12"/>
          <p:cNvSpPr/>
          <p:nvPr/>
        </p:nvSpPr>
        <p:spPr>
          <a:xfrm>
            <a:off x="2755900" y="212534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燕尾形箭头 13"/>
          <p:cNvSpPr/>
          <p:nvPr/>
        </p:nvSpPr>
        <p:spPr>
          <a:xfrm>
            <a:off x="2755900" y="318643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燕尾形箭头 14"/>
          <p:cNvSpPr/>
          <p:nvPr/>
        </p:nvSpPr>
        <p:spPr>
          <a:xfrm>
            <a:off x="2755900" y="430085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燕尾形箭头 16"/>
          <p:cNvSpPr/>
          <p:nvPr/>
        </p:nvSpPr>
        <p:spPr>
          <a:xfrm>
            <a:off x="6621145" y="217995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燕尾形箭头 17"/>
          <p:cNvSpPr/>
          <p:nvPr/>
        </p:nvSpPr>
        <p:spPr>
          <a:xfrm>
            <a:off x="6621145" y="318706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燕尾形箭头 18"/>
          <p:cNvSpPr/>
          <p:nvPr/>
        </p:nvSpPr>
        <p:spPr>
          <a:xfrm>
            <a:off x="6708775" y="420878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同侧圆角矩形 19"/>
          <p:cNvSpPr/>
          <p:nvPr/>
        </p:nvSpPr>
        <p:spPr>
          <a:xfrm>
            <a:off x="7677785" y="2008505"/>
            <a:ext cx="258000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ForeignKeyField</a:t>
            </a:r>
            <a:endParaRPr lang="en-US" altLang="zh-CN" b="1"/>
          </a:p>
        </p:txBody>
      </p:sp>
      <p:sp>
        <p:nvSpPr>
          <p:cNvPr id="21" name="同侧圆角矩形 20"/>
          <p:cNvSpPr/>
          <p:nvPr/>
        </p:nvSpPr>
        <p:spPr>
          <a:xfrm>
            <a:off x="7677785" y="3958590"/>
            <a:ext cx="258000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ManyToManyField</a:t>
            </a:r>
            <a:endParaRPr lang="en-US" altLang="zh-CN" b="1"/>
          </a:p>
        </p:txBody>
      </p:sp>
      <p:sp>
        <p:nvSpPr>
          <p:cNvPr id="22" name="同侧圆角矩形 21"/>
          <p:cNvSpPr/>
          <p:nvPr/>
        </p:nvSpPr>
        <p:spPr>
          <a:xfrm>
            <a:off x="7677785" y="3014980"/>
            <a:ext cx="258000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OneToOneField</a:t>
            </a:r>
            <a:endParaRPr lang="en-US" altLang="zh-CN" b="1"/>
          </a:p>
        </p:txBody>
      </p:sp>
      <p:sp>
        <p:nvSpPr>
          <p:cNvPr id="231" name=" 231"/>
          <p:cNvSpPr/>
          <p:nvPr/>
        </p:nvSpPr>
        <p:spPr>
          <a:xfrm>
            <a:off x="4243070" y="1026160"/>
            <a:ext cx="1527175" cy="789940"/>
          </a:xfrm>
          <a:custGeom>
            <a:avLst/>
            <a:gdLst>
              <a:gd name="connsiteX0" fmla="*/ 0 w 648072"/>
              <a:gd name="connsiteY0" fmla="*/ 0 h 571214"/>
              <a:gd name="connsiteX1" fmla="*/ 648072 w 648072"/>
              <a:gd name="connsiteY1" fmla="*/ 0 h 571214"/>
              <a:gd name="connsiteX2" fmla="*/ 648072 w 648072"/>
              <a:gd name="connsiteY2" fmla="*/ 432048 h 571214"/>
              <a:gd name="connsiteX3" fmla="*/ 404753 w 648072"/>
              <a:gd name="connsiteY3" fmla="*/ 432048 h 571214"/>
              <a:gd name="connsiteX4" fmla="*/ 324037 w 648072"/>
              <a:gd name="connsiteY4" fmla="*/ 571214 h 571214"/>
              <a:gd name="connsiteX5" fmla="*/ 243321 w 648072"/>
              <a:gd name="connsiteY5" fmla="*/ 432048 h 571214"/>
              <a:gd name="connsiteX6" fmla="*/ 0 w 648072"/>
              <a:gd name="connsiteY6" fmla="*/ 432048 h 57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571214">
                <a:moveTo>
                  <a:pt x="0" y="0"/>
                </a:moveTo>
                <a:lnTo>
                  <a:pt x="648072" y="0"/>
                </a:lnTo>
                <a:lnTo>
                  <a:pt x="648072" y="432048"/>
                </a:lnTo>
                <a:lnTo>
                  <a:pt x="404753" y="432048"/>
                </a:lnTo>
                <a:lnTo>
                  <a:pt x="324037" y="571214"/>
                </a:lnTo>
                <a:lnTo>
                  <a:pt x="243321" y="432048"/>
                </a:lnTo>
                <a:lnTo>
                  <a:pt x="0" y="432048"/>
                </a:lnTo>
                <a:close/>
              </a:path>
            </a:pathLst>
          </a:custGeom>
          <a:solidFill>
            <a:srgbClr val="DED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数据库层面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3" name=" 231"/>
          <p:cNvSpPr/>
          <p:nvPr/>
        </p:nvSpPr>
        <p:spPr>
          <a:xfrm>
            <a:off x="8126095" y="1026160"/>
            <a:ext cx="1527175" cy="789940"/>
          </a:xfrm>
          <a:custGeom>
            <a:avLst/>
            <a:gdLst>
              <a:gd name="connsiteX0" fmla="*/ 0 w 648072"/>
              <a:gd name="connsiteY0" fmla="*/ 0 h 571214"/>
              <a:gd name="connsiteX1" fmla="*/ 648072 w 648072"/>
              <a:gd name="connsiteY1" fmla="*/ 0 h 571214"/>
              <a:gd name="connsiteX2" fmla="*/ 648072 w 648072"/>
              <a:gd name="connsiteY2" fmla="*/ 432048 h 571214"/>
              <a:gd name="connsiteX3" fmla="*/ 404753 w 648072"/>
              <a:gd name="connsiteY3" fmla="*/ 432048 h 571214"/>
              <a:gd name="connsiteX4" fmla="*/ 324037 w 648072"/>
              <a:gd name="connsiteY4" fmla="*/ 571214 h 571214"/>
              <a:gd name="connsiteX5" fmla="*/ 243321 w 648072"/>
              <a:gd name="connsiteY5" fmla="*/ 432048 h 571214"/>
              <a:gd name="connsiteX6" fmla="*/ 0 w 648072"/>
              <a:gd name="connsiteY6" fmla="*/ 432048 h 57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571214">
                <a:moveTo>
                  <a:pt x="0" y="0"/>
                </a:moveTo>
                <a:lnTo>
                  <a:pt x="648072" y="0"/>
                </a:lnTo>
                <a:lnTo>
                  <a:pt x="648072" y="432048"/>
                </a:lnTo>
                <a:lnTo>
                  <a:pt x="404753" y="432048"/>
                </a:lnTo>
                <a:lnTo>
                  <a:pt x="324037" y="571214"/>
                </a:lnTo>
                <a:lnTo>
                  <a:pt x="243321" y="432048"/>
                </a:lnTo>
                <a:lnTo>
                  <a:pt x="0" y="432048"/>
                </a:lnTo>
                <a:close/>
              </a:path>
            </a:pathLst>
          </a:custGeom>
          <a:solidFill>
            <a:srgbClr val="DED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模型类层面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表关系图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0670" y="1477010"/>
            <a:ext cx="7446010" cy="422211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84175" y="171801"/>
            <a:ext cx="11239500" cy="9683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表关系的例子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同侧圆角矩形 1"/>
          <p:cNvSpPr/>
          <p:nvPr/>
        </p:nvSpPr>
        <p:spPr>
          <a:xfrm>
            <a:off x="2461895" y="1482090"/>
            <a:ext cx="1460500" cy="592455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学院信息表</a:t>
            </a:r>
            <a:endParaRPr lang="zh-CN" altLang="en-US" b="1"/>
          </a:p>
        </p:txBody>
      </p:sp>
      <p:sp>
        <p:nvSpPr>
          <p:cNvPr id="3" name="同侧圆角矩形 2"/>
          <p:cNvSpPr/>
          <p:nvPr/>
        </p:nvSpPr>
        <p:spPr>
          <a:xfrm>
            <a:off x="5182235" y="1482090"/>
            <a:ext cx="2171065" cy="59245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学生信息表</a:t>
            </a:r>
            <a:endParaRPr lang="zh-CN" altLang="en-US" b="1"/>
          </a:p>
        </p:txBody>
      </p:sp>
      <p:sp>
        <p:nvSpPr>
          <p:cNvPr id="6" name="同侧圆角矩形 5"/>
          <p:cNvSpPr/>
          <p:nvPr/>
        </p:nvSpPr>
        <p:spPr>
          <a:xfrm>
            <a:off x="2461895" y="3025775"/>
            <a:ext cx="1460500" cy="592455"/>
          </a:xfrm>
          <a:prstGeom prst="round2Same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学生信息表</a:t>
            </a:r>
            <a:endParaRPr lang="zh-CN" altLang="en-US" b="1"/>
          </a:p>
        </p:txBody>
      </p:sp>
      <p:sp>
        <p:nvSpPr>
          <p:cNvPr id="7" name="同侧圆角矩形 6"/>
          <p:cNvSpPr/>
          <p:nvPr/>
        </p:nvSpPr>
        <p:spPr>
          <a:xfrm>
            <a:off x="5182235" y="3025775"/>
            <a:ext cx="2251075" cy="59245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学生详细信息表</a:t>
            </a:r>
            <a:endParaRPr lang="zh-CN" altLang="en-US" b="1"/>
          </a:p>
        </p:txBody>
      </p:sp>
      <p:sp>
        <p:nvSpPr>
          <p:cNvPr id="8" name="同侧圆角矩形 7"/>
          <p:cNvSpPr/>
          <p:nvPr/>
        </p:nvSpPr>
        <p:spPr>
          <a:xfrm>
            <a:off x="2461895" y="4596765"/>
            <a:ext cx="1460500" cy="592455"/>
          </a:xfrm>
          <a:prstGeom prst="round2Same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课程表</a:t>
            </a:r>
            <a:endParaRPr lang="zh-CN" altLang="en-US" b="1"/>
          </a:p>
        </p:txBody>
      </p:sp>
      <p:sp>
        <p:nvSpPr>
          <p:cNvPr id="9" name="同侧圆角矩形 8"/>
          <p:cNvSpPr/>
          <p:nvPr/>
        </p:nvSpPr>
        <p:spPr>
          <a:xfrm>
            <a:off x="5182235" y="4596765"/>
            <a:ext cx="2251075" cy="59245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学生信息表</a:t>
            </a:r>
            <a:endParaRPr lang="zh-CN" altLang="en-US" b="1"/>
          </a:p>
        </p:txBody>
      </p:sp>
      <p:sp>
        <p:nvSpPr>
          <p:cNvPr id="15" name="燕尾形箭头 14"/>
          <p:cNvSpPr/>
          <p:nvPr/>
        </p:nvSpPr>
        <p:spPr>
          <a:xfrm>
            <a:off x="4093845" y="159893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燕尾形箭头 17"/>
          <p:cNvSpPr/>
          <p:nvPr/>
        </p:nvSpPr>
        <p:spPr>
          <a:xfrm>
            <a:off x="4093845" y="319659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燕尾形箭头 18"/>
          <p:cNvSpPr/>
          <p:nvPr/>
        </p:nvSpPr>
        <p:spPr>
          <a:xfrm>
            <a:off x="4093845" y="485965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120515" y="1230630"/>
            <a:ext cx="868680" cy="368300"/>
          </a:xfrm>
          <a:prstGeom prst="rect">
            <a:avLst/>
          </a:prstGeom>
          <a:solidFill>
            <a:srgbClr val="5BA78C"/>
          </a:solidFill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一对多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20515" y="2634615"/>
            <a:ext cx="868680" cy="368300"/>
          </a:xfrm>
          <a:prstGeom prst="rect">
            <a:avLst/>
          </a:prstGeom>
          <a:solidFill>
            <a:srgbClr val="5BA78C"/>
          </a:solidFill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一对一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19880" y="4228465"/>
            <a:ext cx="868680" cy="368300"/>
          </a:xfrm>
          <a:prstGeom prst="rect">
            <a:avLst/>
          </a:prstGeom>
          <a:solidFill>
            <a:srgbClr val="5BA78C"/>
          </a:solidFill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多对多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创建模型类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930" y="1206500"/>
            <a:ext cx="7675880" cy="4876165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5772150" y="2496820"/>
            <a:ext cx="4485640" cy="1640205"/>
          </a:xfrm>
          <a:prstGeom prst="wedgeEllipseCallout">
            <a:avLst>
              <a:gd name="adj1" fmla="val -36956"/>
              <a:gd name="adj2" fmla="val 639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</a:rPr>
              <a:t>外键和一对一关系的时候需要加on_delete选项</a:t>
            </a:r>
            <a:r>
              <a:rPr lang="en-US" dirty="0">
                <a:solidFill>
                  <a:srgbClr val="FFFFFF"/>
                </a:solidFill>
              </a:rPr>
              <a:t>,此参数为了避免两个表里的数据不一致问题，不然会报错!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 227"/>
          <p:cNvSpPr/>
          <p:nvPr/>
        </p:nvSpPr>
        <p:spPr>
          <a:xfrm rot="20580000" flipV="1">
            <a:off x="7396480" y="4516755"/>
            <a:ext cx="2506345" cy="1306830"/>
          </a:xfrm>
          <a:prstGeom prst="wedgeEllipseCallout">
            <a:avLst>
              <a:gd name="adj1" fmla="val -40667"/>
              <a:gd name="adj2" fmla="val 69219"/>
            </a:avLst>
          </a:pr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99375" y="4847590"/>
            <a:ext cx="1953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一般使用</a:t>
            </a:r>
            <a:r>
              <a:rPr lang="en-US" altLang="zh-CN">
                <a:solidFill>
                  <a:schemeClr val="bg1"/>
                </a:solidFill>
              </a:rPr>
              <a:t>CASCADE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表示级联删除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创建模型类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8855" y="1118235"/>
            <a:ext cx="7047865" cy="486664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0" y="276576"/>
            <a:ext cx="11239500" cy="9683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查看数据库中创建的表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7165" y="2139950"/>
            <a:ext cx="485902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写好模型类后</a:t>
            </a:r>
            <a:r>
              <a:rPr lang="en-US" altLang="zh-CN" sz="1800" dirty="0"/>
              <a:t>,</a:t>
            </a:r>
            <a:r>
              <a:rPr lang="zh-CN" altLang="en-US" sz="1800" dirty="0"/>
              <a:t>执行生成映射文件的命令</a:t>
            </a:r>
            <a:r>
              <a:rPr lang="en-US" altLang="zh-CN" sz="1800" dirty="0"/>
              <a:t>.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165" y="2508250"/>
            <a:ext cx="4859020" cy="173545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7183120" y="1245235"/>
            <a:ext cx="3693160" cy="4010660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makemigrations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migrate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的命令后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在数据库我们能看到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张表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其中多对多关系的</a:t>
            </a:r>
            <a:r>
              <a:rPr lang="en-US" altLang="zh-CN" sz="2000" b="1">
                <a:sym typeface="+mn-ea"/>
              </a:rPr>
              <a:t>ManyToManyField</a:t>
            </a:r>
            <a:endParaRPr lang="en-US" altLang="zh-CN" sz="2000" b="1"/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方法自动生成了关系表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MH_SubTitle_3"/>
          <p:cNvSpPr/>
          <p:nvPr/>
        </p:nvSpPr>
        <p:spPr>
          <a:xfrm>
            <a:off x="3274060" y="2416810"/>
            <a:ext cx="1617980" cy="1539240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常用字段类型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MH_SubTitle_1"/>
          <p:cNvSpPr/>
          <p:nvPr/>
        </p:nvSpPr>
        <p:spPr>
          <a:xfrm>
            <a:off x="1052920" y="2416925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常用查询方法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SubTitle_4"/>
          <p:cNvSpPr/>
          <p:nvPr/>
        </p:nvSpPr>
        <p:spPr>
          <a:xfrm>
            <a:off x="8716468" y="3540966"/>
            <a:ext cx="1539140" cy="1539140"/>
          </a:xfrm>
          <a:custGeom>
            <a:avLst/>
            <a:gdLst>
              <a:gd name="connsiteX0" fmla="*/ 787650 w 1575299"/>
              <a:gd name="connsiteY0" fmla="*/ 0 h 1575300"/>
              <a:gd name="connsiteX1" fmla="*/ 921070 w 1575299"/>
              <a:gd name="connsiteY1" fmla="*/ 55265 h 1575300"/>
              <a:gd name="connsiteX2" fmla="*/ 1520035 w 1575299"/>
              <a:gd name="connsiteY2" fmla="*/ 654230 h 1575300"/>
              <a:gd name="connsiteX3" fmla="*/ 1520035 w 1575299"/>
              <a:gd name="connsiteY3" fmla="*/ 921071 h 1575300"/>
              <a:gd name="connsiteX4" fmla="*/ 921070 w 1575299"/>
              <a:gd name="connsiteY4" fmla="*/ 1520035 h 1575300"/>
              <a:gd name="connsiteX5" fmla="*/ 654229 w 1575299"/>
              <a:gd name="connsiteY5" fmla="*/ 1520035 h 1575300"/>
              <a:gd name="connsiteX6" fmla="*/ 55265 w 1575299"/>
              <a:gd name="connsiteY6" fmla="*/ 921071 h 1575300"/>
              <a:gd name="connsiteX7" fmla="*/ 55265 w 1575299"/>
              <a:gd name="connsiteY7" fmla="*/ 654230 h 1575300"/>
              <a:gd name="connsiteX8" fmla="*/ 654229 w 1575299"/>
              <a:gd name="connsiteY8" fmla="*/ 55265 h 1575300"/>
              <a:gd name="connsiteX9" fmla="*/ 787650 w 1575299"/>
              <a:gd name="connsiteY9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299" h="1575300">
                <a:moveTo>
                  <a:pt x="787650" y="0"/>
                </a:moveTo>
                <a:cubicBezTo>
                  <a:pt x="835939" y="0"/>
                  <a:pt x="884227" y="18422"/>
                  <a:pt x="921070" y="55265"/>
                </a:cubicBezTo>
                <a:lnTo>
                  <a:pt x="1520035" y="654230"/>
                </a:lnTo>
                <a:cubicBezTo>
                  <a:pt x="1593721" y="727916"/>
                  <a:pt x="1593721" y="847385"/>
                  <a:pt x="1520035" y="921071"/>
                </a:cubicBezTo>
                <a:lnTo>
                  <a:pt x="921070" y="1520035"/>
                </a:lnTo>
                <a:cubicBezTo>
                  <a:pt x="847384" y="1593722"/>
                  <a:pt x="727915" y="1593722"/>
                  <a:pt x="654229" y="1520035"/>
                </a:cubicBezTo>
                <a:lnTo>
                  <a:pt x="55265" y="921071"/>
                </a:lnTo>
                <a:cubicBezTo>
                  <a:pt x="-18422" y="847385"/>
                  <a:pt x="-18422" y="727916"/>
                  <a:pt x="55265" y="654230"/>
                </a:cubicBezTo>
                <a:lnTo>
                  <a:pt x="654229" y="55265"/>
                </a:lnTo>
                <a:cubicBezTo>
                  <a:pt x="691072" y="18422"/>
                  <a:pt x="739361" y="0"/>
                  <a:pt x="7876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SubTitle_3"/>
          <p:cNvSpPr/>
          <p:nvPr/>
        </p:nvSpPr>
        <p:spPr>
          <a:xfrm>
            <a:off x="5489575" y="2416810"/>
            <a:ext cx="1701165" cy="1539240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Field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常用参数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MH_SubTitle_1"/>
          <p:cNvSpPr/>
          <p:nvPr/>
        </p:nvSpPr>
        <p:spPr>
          <a:xfrm>
            <a:off x="7696290" y="2333105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模型表关系的实现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chemeClr val="accent5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6211" y="3096685"/>
            <a:ext cx="37534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熟悉常用的查询方法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用</a:t>
            </a:r>
            <a:r>
              <a:rPr lang="en-US" altLang="zh-CN" sz="2400" dirty="0"/>
              <a:t>django</a:t>
            </a:r>
            <a:r>
              <a:rPr lang="zh-CN" altLang="en-US" sz="2400" dirty="0"/>
              <a:t>模型实现表关系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49750" y="5586383"/>
            <a:ext cx="957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业会在潭州客户端发布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大家讲自己的作业截图提交到潭州客户端的作业系统上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  <a:endParaRPr lang="en-US" altLang="zh-CN" dirty="0"/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498465" y="2064385"/>
            <a:ext cx="0" cy="250825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5192268" y="2064668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5" name="椭圆 14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192268" y="3024650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24" name="椭圆 23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192268" y="3984632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27" name="椭圆 26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967730" y="4137025"/>
            <a:ext cx="28206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数据的增删改查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67730" y="3176905"/>
            <a:ext cx="225488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模型的创建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67630" y="221646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数据库的连接配置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常用的查询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Field</a:t>
              </a:r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的常用参数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41221" r="36750"/>
          <a:stretch>
            <a:fillRect/>
          </a:stretch>
        </p:blipFill>
        <p:spPr>
          <a:xfrm flipH="1">
            <a:off x="92075" y="0"/>
            <a:ext cx="274634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6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常用的模型字段类型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41949" y="5437019"/>
            <a:ext cx="5754655" cy="646331"/>
            <a:chOff x="5141949" y="3469789"/>
            <a:chExt cx="5754655" cy="646331"/>
          </a:xfrm>
        </p:grpSpPr>
        <p:sp>
          <p:nvSpPr>
            <p:cNvPr id="20" name="文本框 14"/>
            <p:cNvSpPr txBox="1"/>
            <p:nvPr/>
          </p:nvSpPr>
          <p:spPr>
            <a:xfrm>
              <a:off x="5141949" y="3470374"/>
              <a:ext cx="690880" cy="6451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表关系的实现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2314079" y="754936"/>
            <a:ext cx="80187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Django</a:t>
            </a:r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模型基础第二节</a:t>
            </a:r>
            <a:endParaRPr lang="zh-CN" altLang="en-US" sz="6000" dirty="0">
              <a:solidFill>
                <a:schemeClr val="accent2"/>
              </a:solidFill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476250" y="249906"/>
            <a:ext cx="11239500" cy="968375"/>
          </a:xfrm>
        </p:spPr>
        <p:txBody>
          <a:bodyPr/>
          <a:lstStyle/>
          <a:p>
            <a:r>
              <a:rPr lang="zh-CN" altLang="en-US"/>
              <a:t>常用的查询方法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" y="1053465"/>
            <a:ext cx="7985760" cy="5029200"/>
          </a:xfrm>
          <a:prstGeom prst="rect">
            <a:avLst/>
          </a:prstGeom>
        </p:spPr>
      </p:pic>
      <p:sp>
        <p:nvSpPr>
          <p:cNvPr id="2" name=" 227"/>
          <p:cNvSpPr/>
          <p:nvPr/>
        </p:nvSpPr>
        <p:spPr>
          <a:xfrm>
            <a:off x="4907915" y="4027170"/>
            <a:ext cx="3592830" cy="1034415"/>
          </a:xfrm>
          <a:prstGeom prst="wedgeEllipseCallout">
            <a:avLst>
              <a:gd name="adj1" fmla="val -58676"/>
              <a:gd name="adj2" fmla="val 54107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逆向排序就是在条件的前面加个负号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476250" y="249906"/>
            <a:ext cx="11239500" cy="968375"/>
          </a:xfrm>
        </p:spPr>
        <p:txBody>
          <a:bodyPr/>
          <a:lstStyle/>
          <a:p>
            <a:r>
              <a:rPr lang="zh-CN" altLang="en-US"/>
              <a:t>常用的查询条件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670165" y="1019810"/>
            <a:ext cx="3206750" cy="4488815"/>
          </a:xfrm>
          <a:prstGeom prst="round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b="1"/>
              <a:t>查找对象的条件的意思是传给以上方法的一些参数。相当于是SQL语句中的where语句后面的条件，语法为字段名__规则</a:t>
            </a:r>
            <a:r>
              <a:rPr lang="en-US" sz="2000" b="1"/>
              <a:t>(</a:t>
            </a:r>
            <a:r>
              <a:rPr lang="zh-CN" altLang="en-US" sz="2000" b="1"/>
              <a:t>是连着两个下划线哦</a:t>
            </a:r>
            <a:r>
              <a:rPr lang="en-US" sz="2000" b="1"/>
              <a:t>)</a:t>
            </a:r>
            <a:endParaRPr lang="en-US" sz="20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095" y="1218565"/>
            <a:ext cx="4827905" cy="513778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250" y="342616"/>
            <a:ext cx="11239500" cy="968375"/>
          </a:xfrm>
        </p:spPr>
        <p:txBody>
          <a:bodyPr/>
          <a:lstStyle/>
          <a:p>
            <a:r>
              <a:rPr lang="zh-CN" altLang="en-US" dirty="0"/>
              <a:t>常用的字段类型映射关系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4" name="同侧圆角矩形 3"/>
          <p:cNvSpPr/>
          <p:nvPr/>
        </p:nvSpPr>
        <p:spPr>
          <a:xfrm>
            <a:off x="3160395" y="1613535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int</a:t>
            </a:r>
            <a:endParaRPr lang="en-US" altLang="zh-CN" b="1"/>
          </a:p>
        </p:txBody>
      </p:sp>
      <p:sp>
        <p:nvSpPr>
          <p:cNvPr id="6" name="同侧圆角矩形 5"/>
          <p:cNvSpPr/>
          <p:nvPr/>
        </p:nvSpPr>
        <p:spPr>
          <a:xfrm>
            <a:off x="5880735" y="1613535"/>
            <a:ext cx="217106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IntegerField</a:t>
            </a:r>
            <a:endParaRPr lang="en-US" altLang="zh-CN" b="1"/>
          </a:p>
        </p:txBody>
      </p:sp>
      <p:sp>
        <p:nvSpPr>
          <p:cNvPr id="8" name="同侧圆角矩形 7"/>
          <p:cNvSpPr/>
          <p:nvPr/>
        </p:nvSpPr>
        <p:spPr>
          <a:xfrm>
            <a:off x="3120390" y="2679700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varchar</a:t>
            </a:r>
            <a:endParaRPr lang="en-US" altLang="zh-CN" b="1"/>
          </a:p>
        </p:txBody>
      </p:sp>
      <p:sp>
        <p:nvSpPr>
          <p:cNvPr id="9" name="同侧圆角矩形 8"/>
          <p:cNvSpPr/>
          <p:nvPr/>
        </p:nvSpPr>
        <p:spPr>
          <a:xfrm>
            <a:off x="5840730" y="2679700"/>
            <a:ext cx="225107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CharField</a:t>
            </a:r>
            <a:endParaRPr lang="en-US" altLang="zh-CN" b="1"/>
          </a:p>
        </p:txBody>
      </p:sp>
      <p:sp>
        <p:nvSpPr>
          <p:cNvPr id="10" name="同侧圆角矩形 9"/>
          <p:cNvSpPr/>
          <p:nvPr/>
        </p:nvSpPr>
        <p:spPr>
          <a:xfrm>
            <a:off x="3160395" y="3642995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longtext</a:t>
            </a:r>
            <a:endParaRPr lang="en-US" altLang="zh-CN" b="1"/>
          </a:p>
        </p:txBody>
      </p:sp>
      <p:sp>
        <p:nvSpPr>
          <p:cNvPr id="11" name="同侧圆角矩形 10"/>
          <p:cNvSpPr/>
          <p:nvPr/>
        </p:nvSpPr>
        <p:spPr>
          <a:xfrm>
            <a:off x="5880735" y="3642995"/>
            <a:ext cx="225107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TextField</a:t>
            </a:r>
            <a:endParaRPr lang="en-US" altLang="zh-CN" b="1"/>
          </a:p>
        </p:txBody>
      </p:sp>
      <p:sp>
        <p:nvSpPr>
          <p:cNvPr id="14" name="燕尾形箭头 13"/>
          <p:cNvSpPr/>
          <p:nvPr/>
        </p:nvSpPr>
        <p:spPr>
          <a:xfrm>
            <a:off x="4792345" y="173037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燕尾形箭头 14"/>
          <p:cNvSpPr/>
          <p:nvPr/>
        </p:nvSpPr>
        <p:spPr>
          <a:xfrm>
            <a:off x="4752340" y="285051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燕尾形箭头 15"/>
          <p:cNvSpPr/>
          <p:nvPr/>
        </p:nvSpPr>
        <p:spPr>
          <a:xfrm>
            <a:off x="4792345" y="390588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同侧圆角矩形 17"/>
          <p:cNvSpPr/>
          <p:nvPr/>
        </p:nvSpPr>
        <p:spPr>
          <a:xfrm>
            <a:off x="3120390" y="4641215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date</a:t>
            </a:r>
            <a:endParaRPr lang="en-US" altLang="zh-CN" b="1"/>
          </a:p>
        </p:txBody>
      </p:sp>
      <p:sp>
        <p:nvSpPr>
          <p:cNvPr id="19" name="同侧圆角矩形 18"/>
          <p:cNvSpPr/>
          <p:nvPr/>
        </p:nvSpPr>
        <p:spPr>
          <a:xfrm>
            <a:off x="5840730" y="4641215"/>
            <a:ext cx="225107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DateField</a:t>
            </a:r>
            <a:endParaRPr lang="en-US" altLang="zh-CN" b="1"/>
          </a:p>
        </p:txBody>
      </p:sp>
      <p:sp>
        <p:nvSpPr>
          <p:cNvPr id="20" name="燕尾形箭头 19"/>
          <p:cNvSpPr/>
          <p:nvPr/>
        </p:nvSpPr>
        <p:spPr>
          <a:xfrm>
            <a:off x="4752340" y="490410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同侧圆角矩形 20"/>
          <p:cNvSpPr/>
          <p:nvPr/>
        </p:nvSpPr>
        <p:spPr>
          <a:xfrm>
            <a:off x="3120390" y="5593080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datetime</a:t>
            </a:r>
            <a:endParaRPr lang="en-US" altLang="zh-CN" b="1"/>
          </a:p>
        </p:txBody>
      </p:sp>
      <p:sp>
        <p:nvSpPr>
          <p:cNvPr id="22" name="同侧圆角矩形 21"/>
          <p:cNvSpPr/>
          <p:nvPr/>
        </p:nvSpPr>
        <p:spPr>
          <a:xfrm>
            <a:off x="5840730" y="5593080"/>
            <a:ext cx="225107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DateTimeField</a:t>
            </a:r>
            <a:endParaRPr lang="en-US" altLang="zh-CN" b="1"/>
          </a:p>
        </p:txBody>
      </p:sp>
      <p:sp>
        <p:nvSpPr>
          <p:cNvPr id="23" name="燕尾形箭头 22"/>
          <p:cNvSpPr/>
          <p:nvPr/>
        </p:nvSpPr>
        <p:spPr>
          <a:xfrm>
            <a:off x="4752340" y="585597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常用的字段类型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1068070" y="1311275"/>
            <a:ext cx="10473055" cy="49231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IntegerField : 整型，映射到数据库中的int类型。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CharField:  字符类型，映射到数据库中的varchar类型，通过max_length指定最大长度。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TextField:  文本类型，映射到数据库中的text类型。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 BooleanField: 布尔类型，映射到数据库中的tinyint类型，在使用的时候，传递True/False进去。如果要可以为空，则用NullBooleanField。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 DateField:  日期类型，没有时间。映射到数据库中是date类型，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在使用的时候，可以设置DateField.auto_now每次保存对象时，自动设置该字段为当前时间。设置DateField.auto_now_add当对象第一次被创建时自动设置当前时间。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 DateTimeField:   日期时间类型。映射到数据库中的是datetime类型，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在使用的时候，传递datetime.datetime()进去。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Field</a:t>
            </a:r>
            <a:r>
              <a:rPr lang="zh-CN" altLang="en-US" dirty="0"/>
              <a:t>的常用参数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1098550" y="1419860"/>
            <a:ext cx="10473055" cy="4345305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primary_key:  指定是否为主键。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unique:  指定是否唯一。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null:  指定是否为空，默认为False。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blank: 等于True时form表单验证时可以为空，默认为False。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default:  设置默认值。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defTabSz="913765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DateField.auto_now:  每次修改都会将当前时间更新进去，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只有调用，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QuerySet.update方法将不会调用。这个参数只是Date和DateTime以及TimModel.save()方法才会调用e类才有的。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DateField.auto_now_add:  第一次添加进去，都会将当前时间设置进去。以后修改，不会修改这个值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例子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52575" y="1311275"/>
            <a:ext cx="38608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创建模型类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2575" y="1679575"/>
            <a:ext cx="5933440" cy="2305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52575" y="3984625"/>
            <a:ext cx="471614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</a:t>
            </a:r>
            <a:r>
              <a:rPr lang="zh-CN" altLang="en-US" sz="1800" dirty="0"/>
              <a:t>执行生成映射文件的命令后</a:t>
            </a:r>
            <a:r>
              <a:rPr lang="en-US" altLang="zh-CN" sz="1800" dirty="0"/>
              <a:t>,</a:t>
            </a:r>
            <a:r>
              <a:rPr lang="zh-CN" altLang="en-US" sz="1800" dirty="0"/>
              <a:t>查看数据表</a:t>
            </a:r>
            <a:endParaRPr lang="zh-CN" altLang="en-US" sz="1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2575" y="4352925"/>
            <a:ext cx="5133340" cy="20193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6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8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9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1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2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3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9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1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2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3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9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5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4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2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6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7.xml><?xml version="1.0" encoding="utf-8"?>
<p:tagLst xmlns:p="http://schemas.openxmlformats.org/presentationml/2006/main">
  <p:tag name="THINKCELLSHAPEDONOTDELETE" val="pKOZHO13yzUCaepRpRzBw5w"/>
</p:tagLst>
</file>

<file path=ppt/tags/tag68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1644</Words>
  <Application>WPS 演示</Application>
  <PresentationFormat>宽屏</PresentationFormat>
  <Paragraphs>208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Kozuka Gothic Pr6N B</vt:lpstr>
      <vt:lpstr>Calibri</vt:lpstr>
      <vt:lpstr>Arial Unicode MS</vt:lpstr>
      <vt:lpstr>Adobe Gothic Std B</vt:lpstr>
      <vt:lpstr>Arial Narrow</vt:lpstr>
      <vt:lpstr>Calibri</vt:lpstr>
      <vt:lpstr>黑体</vt:lpstr>
      <vt:lpstr>Narkisim</vt:lpstr>
      <vt:lpstr>Segoe Print</vt:lpstr>
      <vt:lpstr>Calibri Light</vt:lpstr>
      <vt:lpstr>Arial Unicode MS</vt:lpstr>
      <vt:lpstr>Yu Gothic UI Semibold</vt:lpstr>
      <vt:lpstr>Office 主题</vt:lpstr>
      <vt:lpstr>Django框架</vt:lpstr>
      <vt:lpstr>知识回顾:</vt:lpstr>
      <vt:lpstr>PowerPoint 演示文稿</vt:lpstr>
      <vt:lpstr>常用的查询方法:</vt:lpstr>
      <vt:lpstr>常用的查询条件:</vt:lpstr>
      <vt:lpstr>常用的字段类型映射关系:</vt:lpstr>
      <vt:lpstr>常用的字段类型:</vt:lpstr>
      <vt:lpstr>Field的常用参数:</vt:lpstr>
      <vt:lpstr>例子:</vt:lpstr>
      <vt:lpstr>例子:</vt:lpstr>
      <vt:lpstr>表关系的实现:</vt:lpstr>
      <vt:lpstr>表关系图:</vt:lpstr>
      <vt:lpstr>表关系的例子:</vt:lpstr>
      <vt:lpstr>创建模型类:</vt:lpstr>
      <vt:lpstr>创建模型类:</vt:lpstr>
      <vt:lpstr>查看数据库中创建的表: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JiaNeng</cp:lastModifiedBy>
  <cp:revision>202</cp:revision>
  <dcterms:created xsi:type="dcterms:W3CDTF">2016-11-22T14:17:00Z</dcterms:created>
  <dcterms:modified xsi:type="dcterms:W3CDTF">2019-05-17T14:50:36Z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