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56" r:id="rId3"/>
    <p:sldId id="280" r:id="rId4"/>
    <p:sldId id="281" r:id="rId5"/>
    <p:sldId id="282" r:id="rId6"/>
    <p:sldId id="283" r:id="rId7"/>
    <p:sldId id="284" r:id="rId8"/>
    <p:sldId id="274" r:id="rId9"/>
    <p:sldId id="269" r:id="rId10"/>
    <p:sldId id="273" r:id="rId11"/>
    <p:sldId id="277" r:id="rId12"/>
    <p:sldId id="275" r:id="rId13"/>
    <p:sldId id="278" r:id="rId14"/>
    <p:sldId id="268" r:id="rId15"/>
    <p:sldId id="27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78237" autoAdjust="0"/>
  </p:normalViewPr>
  <p:slideViewPr>
    <p:cSldViewPr>
      <p:cViewPr>
        <p:scale>
          <a:sx n="70" d="100"/>
          <a:sy n="70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1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66EB8-895A-4A61-842C-CEAB95056E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BBF9AC6-E602-4396-84A7-416F1F222FA1}">
      <dgm:prSet phldrT="[텍스트]"/>
      <dgm:spPr/>
      <dgm:t>
        <a:bodyPr/>
        <a:lstStyle/>
        <a:p>
          <a:pPr latinLnBrk="1"/>
          <a:r>
            <a:rPr lang="ko-KR" altLang="en-US" dirty="0" smtClean="0"/>
            <a:t>프로그램작성</a:t>
          </a:r>
          <a:endParaRPr lang="ko-KR" altLang="en-US" dirty="0"/>
        </a:p>
      </dgm:t>
    </dgm:pt>
    <dgm:pt modelId="{A486DD67-8D47-4F32-844E-DE7C6E3A6F5E}" type="parTrans" cxnId="{1F1C33A3-765C-40AA-969B-B4603DECE8DC}">
      <dgm:prSet/>
      <dgm:spPr/>
      <dgm:t>
        <a:bodyPr/>
        <a:lstStyle/>
        <a:p>
          <a:pPr latinLnBrk="1"/>
          <a:endParaRPr lang="ko-KR" altLang="en-US"/>
        </a:p>
      </dgm:t>
    </dgm:pt>
    <dgm:pt modelId="{9D6408C4-A10C-4620-B466-F706A1D46683}" type="sibTrans" cxnId="{1F1C33A3-765C-40AA-969B-B4603DECE8DC}">
      <dgm:prSet/>
      <dgm:spPr/>
      <dgm:t>
        <a:bodyPr/>
        <a:lstStyle/>
        <a:p>
          <a:pPr latinLnBrk="1"/>
          <a:endParaRPr lang="ko-KR" altLang="en-US"/>
        </a:p>
      </dgm:t>
    </dgm:pt>
    <dgm:pt modelId="{5696DDC4-B4E2-4872-9CB1-333F5E8EE00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인터프린터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en-US" altLang="ko-KR" dirty="0" smtClean="0"/>
            <a:t>(</a:t>
          </a:r>
          <a:r>
            <a:rPr lang="ko-KR" altLang="en-US" dirty="0" smtClean="0"/>
            <a:t>번역가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EE8BFE6-BB2F-4EAF-A0CC-C171D32D29D1}" type="parTrans" cxnId="{BB18AA3B-B65D-42D7-82DC-699386884025}">
      <dgm:prSet/>
      <dgm:spPr/>
      <dgm:t>
        <a:bodyPr/>
        <a:lstStyle/>
        <a:p>
          <a:pPr latinLnBrk="1"/>
          <a:endParaRPr lang="ko-KR" altLang="en-US"/>
        </a:p>
      </dgm:t>
    </dgm:pt>
    <dgm:pt modelId="{C1E62E27-28FA-4C36-98C9-16089CE3883C}" type="sibTrans" cxnId="{BB18AA3B-B65D-42D7-82DC-699386884025}">
      <dgm:prSet/>
      <dgm:spPr/>
      <dgm:t>
        <a:bodyPr/>
        <a:lstStyle/>
        <a:p>
          <a:pPr latinLnBrk="1"/>
          <a:endParaRPr lang="ko-KR" altLang="en-US"/>
        </a:p>
      </dgm:t>
    </dgm:pt>
    <dgm:pt modelId="{3E4DA1C3-65BF-4207-884D-13FC64FF174C}">
      <dgm:prSet phldrT="[텍스트]"/>
      <dgm:spPr/>
      <dgm:t>
        <a:bodyPr/>
        <a:lstStyle/>
        <a:p>
          <a:pPr latinLnBrk="1"/>
          <a:r>
            <a:rPr lang="ko-KR" altLang="en-US" dirty="0" smtClean="0"/>
            <a:t>기계어로 변환</a:t>
          </a:r>
          <a:endParaRPr lang="ko-KR" altLang="en-US" dirty="0"/>
        </a:p>
      </dgm:t>
    </dgm:pt>
    <dgm:pt modelId="{8EEB122D-5147-433D-90DC-9DDB6EAC6723}" type="parTrans" cxnId="{4FF0E6BE-4EFE-49CA-B408-27C5E97A8E8B}">
      <dgm:prSet/>
      <dgm:spPr/>
      <dgm:t>
        <a:bodyPr/>
        <a:lstStyle/>
        <a:p>
          <a:pPr latinLnBrk="1"/>
          <a:endParaRPr lang="ko-KR" altLang="en-US"/>
        </a:p>
      </dgm:t>
    </dgm:pt>
    <dgm:pt modelId="{91B26867-59D2-4D5E-A829-F58055A54FB6}" type="sibTrans" cxnId="{4FF0E6BE-4EFE-49CA-B408-27C5E97A8E8B}">
      <dgm:prSet/>
      <dgm:spPr/>
      <dgm:t>
        <a:bodyPr/>
        <a:lstStyle/>
        <a:p>
          <a:pPr latinLnBrk="1"/>
          <a:endParaRPr lang="ko-KR" altLang="en-US"/>
        </a:p>
      </dgm:t>
    </dgm:pt>
    <dgm:pt modelId="{3CEF1FFA-5BBD-4DD0-AECB-1AB59747F3A8}" type="pres">
      <dgm:prSet presAssocID="{77066EB8-895A-4A61-842C-CEAB95056EE3}" presName="Name0" presStyleCnt="0">
        <dgm:presLayoutVars>
          <dgm:dir/>
          <dgm:resizeHandles val="exact"/>
        </dgm:presLayoutVars>
      </dgm:prSet>
      <dgm:spPr/>
    </dgm:pt>
    <dgm:pt modelId="{73B735DD-420F-4B86-93DD-1B474FF77F52}" type="pres">
      <dgm:prSet presAssocID="{9BBF9AC6-E602-4396-84A7-416F1F222FA1}" presName="node" presStyleLbl="node1" presStyleIdx="0" presStyleCnt="3" custScaleX="1131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F9FE1A-B51E-4002-8F72-F90FF41AEAEC}" type="pres">
      <dgm:prSet presAssocID="{9D6408C4-A10C-4620-B466-F706A1D4668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026BE1D-BBA5-4A94-9022-C30119B026E9}" type="pres">
      <dgm:prSet presAssocID="{9D6408C4-A10C-4620-B466-F706A1D46683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FD80958-0768-48BE-AA91-A6182B76B380}" type="pres">
      <dgm:prSet presAssocID="{5696DDC4-B4E2-4872-9CB1-333F5E8EE00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A57117-D87F-4B4F-93D9-44FA3CDC27D5}" type="pres">
      <dgm:prSet presAssocID="{C1E62E27-28FA-4C36-98C9-16089CE3883C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7281D11-A51A-475A-BD0F-1AAEEACBF951}" type="pres">
      <dgm:prSet presAssocID="{C1E62E27-28FA-4C36-98C9-16089CE3883C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3B531C9-8175-4EA2-B95D-B83A8C086C64}" type="pres">
      <dgm:prSet presAssocID="{3E4DA1C3-65BF-4207-884D-13FC64FF174C}" presName="node" presStyleLbl="node1" presStyleIdx="2" presStyleCnt="3" custScaleX="1200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9CAC62D-00E1-4754-AD59-245245B582FC}" type="presOf" srcId="{C1E62E27-28FA-4C36-98C9-16089CE3883C}" destId="{D7281D11-A51A-475A-BD0F-1AAEEACBF951}" srcOrd="1" destOrd="0" presId="urn:microsoft.com/office/officeart/2005/8/layout/process1"/>
    <dgm:cxn modelId="{1F1C33A3-765C-40AA-969B-B4603DECE8DC}" srcId="{77066EB8-895A-4A61-842C-CEAB95056EE3}" destId="{9BBF9AC6-E602-4396-84A7-416F1F222FA1}" srcOrd="0" destOrd="0" parTransId="{A486DD67-8D47-4F32-844E-DE7C6E3A6F5E}" sibTransId="{9D6408C4-A10C-4620-B466-F706A1D46683}"/>
    <dgm:cxn modelId="{4FF0E6BE-4EFE-49CA-B408-27C5E97A8E8B}" srcId="{77066EB8-895A-4A61-842C-CEAB95056EE3}" destId="{3E4DA1C3-65BF-4207-884D-13FC64FF174C}" srcOrd="2" destOrd="0" parTransId="{8EEB122D-5147-433D-90DC-9DDB6EAC6723}" sibTransId="{91B26867-59D2-4D5E-A829-F58055A54FB6}"/>
    <dgm:cxn modelId="{4D6EADF1-2AC1-4734-A817-A53C9575BDF9}" type="presOf" srcId="{77066EB8-895A-4A61-842C-CEAB95056EE3}" destId="{3CEF1FFA-5BBD-4DD0-AECB-1AB59747F3A8}" srcOrd="0" destOrd="0" presId="urn:microsoft.com/office/officeart/2005/8/layout/process1"/>
    <dgm:cxn modelId="{7212677E-7232-4791-BCC2-7BD510C94853}" type="presOf" srcId="{C1E62E27-28FA-4C36-98C9-16089CE3883C}" destId="{2EA57117-D87F-4B4F-93D9-44FA3CDC27D5}" srcOrd="0" destOrd="0" presId="urn:microsoft.com/office/officeart/2005/8/layout/process1"/>
    <dgm:cxn modelId="{FEA28888-7C52-41A1-BB7E-2A210B30C66A}" type="presOf" srcId="{9BBF9AC6-E602-4396-84A7-416F1F222FA1}" destId="{73B735DD-420F-4B86-93DD-1B474FF77F52}" srcOrd="0" destOrd="0" presId="urn:microsoft.com/office/officeart/2005/8/layout/process1"/>
    <dgm:cxn modelId="{DAFF58C5-7EBE-4C78-854B-DD5DF2E716E9}" type="presOf" srcId="{9D6408C4-A10C-4620-B466-F706A1D46683}" destId="{C4F9FE1A-B51E-4002-8F72-F90FF41AEAEC}" srcOrd="0" destOrd="0" presId="urn:microsoft.com/office/officeart/2005/8/layout/process1"/>
    <dgm:cxn modelId="{93A3735E-75C7-4150-93F2-18B2DDDC27E0}" type="presOf" srcId="{9D6408C4-A10C-4620-B466-F706A1D46683}" destId="{1026BE1D-BBA5-4A94-9022-C30119B026E9}" srcOrd="1" destOrd="0" presId="urn:microsoft.com/office/officeart/2005/8/layout/process1"/>
    <dgm:cxn modelId="{E6773A5C-1DD9-4172-972C-C38EA0E98132}" type="presOf" srcId="{3E4DA1C3-65BF-4207-884D-13FC64FF174C}" destId="{63B531C9-8175-4EA2-B95D-B83A8C086C64}" srcOrd="0" destOrd="0" presId="urn:microsoft.com/office/officeart/2005/8/layout/process1"/>
    <dgm:cxn modelId="{BB18AA3B-B65D-42D7-82DC-699386884025}" srcId="{77066EB8-895A-4A61-842C-CEAB95056EE3}" destId="{5696DDC4-B4E2-4872-9CB1-333F5E8EE006}" srcOrd="1" destOrd="0" parTransId="{BEE8BFE6-BB2F-4EAF-A0CC-C171D32D29D1}" sibTransId="{C1E62E27-28FA-4C36-98C9-16089CE3883C}"/>
    <dgm:cxn modelId="{FF899315-2637-41D1-9D4E-3DE87D63B35E}" type="presOf" srcId="{5696DDC4-B4E2-4872-9CB1-333F5E8EE006}" destId="{DFD80958-0768-48BE-AA91-A6182B76B380}" srcOrd="0" destOrd="0" presId="urn:microsoft.com/office/officeart/2005/8/layout/process1"/>
    <dgm:cxn modelId="{33CC51CB-B49A-4482-AE35-8D7B8351F3BB}" type="presParOf" srcId="{3CEF1FFA-5BBD-4DD0-AECB-1AB59747F3A8}" destId="{73B735DD-420F-4B86-93DD-1B474FF77F52}" srcOrd="0" destOrd="0" presId="urn:microsoft.com/office/officeart/2005/8/layout/process1"/>
    <dgm:cxn modelId="{6D1FC12F-1E54-4639-8F8D-D8EA6A7E1EEF}" type="presParOf" srcId="{3CEF1FFA-5BBD-4DD0-AECB-1AB59747F3A8}" destId="{C4F9FE1A-B51E-4002-8F72-F90FF41AEAEC}" srcOrd="1" destOrd="0" presId="urn:microsoft.com/office/officeart/2005/8/layout/process1"/>
    <dgm:cxn modelId="{6DEA847F-40AC-4748-9D1D-80DABFF91692}" type="presParOf" srcId="{C4F9FE1A-B51E-4002-8F72-F90FF41AEAEC}" destId="{1026BE1D-BBA5-4A94-9022-C30119B026E9}" srcOrd="0" destOrd="0" presId="urn:microsoft.com/office/officeart/2005/8/layout/process1"/>
    <dgm:cxn modelId="{F85F853C-6E96-4C8E-A41E-B2FC5E26B812}" type="presParOf" srcId="{3CEF1FFA-5BBD-4DD0-AECB-1AB59747F3A8}" destId="{DFD80958-0768-48BE-AA91-A6182B76B380}" srcOrd="2" destOrd="0" presId="urn:microsoft.com/office/officeart/2005/8/layout/process1"/>
    <dgm:cxn modelId="{EF19AC18-D2CC-44D4-ADE2-D19FABB0414E}" type="presParOf" srcId="{3CEF1FFA-5BBD-4DD0-AECB-1AB59747F3A8}" destId="{2EA57117-D87F-4B4F-93D9-44FA3CDC27D5}" srcOrd="3" destOrd="0" presId="urn:microsoft.com/office/officeart/2005/8/layout/process1"/>
    <dgm:cxn modelId="{0EB15729-52A1-4745-AF7D-24D38837AAA3}" type="presParOf" srcId="{2EA57117-D87F-4B4F-93D9-44FA3CDC27D5}" destId="{D7281D11-A51A-475A-BD0F-1AAEEACBF951}" srcOrd="0" destOrd="0" presId="urn:microsoft.com/office/officeart/2005/8/layout/process1"/>
    <dgm:cxn modelId="{F6C7EE4F-1EE1-474D-865D-30412B0A268F}" type="presParOf" srcId="{3CEF1FFA-5BBD-4DD0-AECB-1AB59747F3A8}" destId="{63B531C9-8175-4EA2-B95D-B83A8C086C6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735DD-420F-4B86-93DD-1B474FF77F52}">
      <dsp:nvSpPr>
        <dsp:cNvPr id="0" name=""/>
        <dsp:cNvSpPr/>
      </dsp:nvSpPr>
      <dsp:spPr>
        <a:xfrm>
          <a:off x="982" y="1490321"/>
          <a:ext cx="2042976" cy="1083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프로그램작성</a:t>
          </a:r>
          <a:endParaRPr lang="ko-KR" altLang="en-US" sz="2100" kern="1200" dirty="0"/>
        </a:p>
      </dsp:txBody>
      <dsp:txXfrm>
        <a:off x="32712" y="1522051"/>
        <a:ext cx="1979516" cy="1019896"/>
      </dsp:txXfrm>
    </dsp:sp>
    <dsp:sp modelId="{C4F9FE1A-B51E-4002-8F72-F90FF41AEAEC}">
      <dsp:nvSpPr>
        <dsp:cNvPr id="0" name=""/>
        <dsp:cNvSpPr/>
      </dsp:nvSpPr>
      <dsp:spPr>
        <a:xfrm>
          <a:off x="2224518" y="1808106"/>
          <a:ext cx="382786" cy="44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2224518" y="1897663"/>
        <a:ext cx="267950" cy="268673"/>
      </dsp:txXfrm>
    </dsp:sp>
    <dsp:sp modelId="{DFD80958-0768-48BE-AA91-A6182B76B380}">
      <dsp:nvSpPr>
        <dsp:cNvPr id="0" name=""/>
        <dsp:cNvSpPr/>
      </dsp:nvSpPr>
      <dsp:spPr>
        <a:xfrm>
          <a:off x="2766197" y="1490321"/>
          <a:ext cx="1805594" cy="1083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인터프린터</a:t>
          </a:r>
          <a:r>
            <a:rPr lang="en-US" altLang="ko-KR" sz="2100" kern="1200" dirty="0" smtClean="0"/>
            <a:t/>
          </a:r>
          <a:br>
            <a:rPr lang="en-US" altLang="ko-KR" sz="2100" kern="1200" dirty="0" smtClean="0"/>
          </a:br>
          <a:r>
            <a:rPr lang="en-US" altLang="ko-KR" sz="2100" kern="1200" dirty="0" smtClean="0"/>
            <a:t>(</a:t>
          </a:r>
          <a:r>
            <a:rPr lang="ko-KR" altLang="en-US" sz="2100" kern="1200" dirty="0" smtClean="0"/>
            <a:t>번역가</a:t>
          </a:r>
          <a:r>
            <a:rPr lang="en-US" altLang="ko-KR" sz="2100" kern="1200" dirty="0" smtClean="0"/>
            <a:t>)</a:t>
          </a:r>
          <a:endParaRPr lang="ko-KR" altLang="en-US" sz="2100" kern="1200" dirty="0"/>
        </a:p>
      </dsp:txBody>
      <dsp:txXfrm>
        <a:off x="2797927" y="1522051"/>
        <a:ext cx="1742134" cy="1019896"/>
      </dsp:txXfrm>
    </dsp:sp>
    <dsp:sp modelId="{2EA57117-D87F-4B4F-93D9-44FA3CDC27D5}">
      <dsp:nvSpPr>
        <dsp:cNvPr id="0" name=""/>
        <dsp:cNvSpPr/>
      </dsp:nvSpPr>
      <dsp:spPr>
        <a:xfrm>
          <a:off x="4752351" y="1808106"/>
          <a:ext cx="382786" cy="4477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4752351" y="1897663"/>
        <a:ext cx="267950" cy="268673"/>
      </dsp:txXfrm>
    </dsp:sp>
    <dsp:sp modelId="{63B531C9-8175-4EA2-B95D-B83A8C086C64}">
      <dsp:nvSpPr>
        <dsp:cNvPr id="0" name=""/>
        <dsp:cNvSpPr/>
      </dsp:nvSpPr>
      <dsp:spPr>
        <a:xfrm>
          <a:off x="5294029" y="1490321"/>
          <a:ext cx="2167869" cy="1083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기계어로 변환</a:t>
          </a:r>
          <a:endParaRPr lang="ko-KR" altLang="en-US" sz="2100" kern="1200" dirty="0"/>
        </a:p>
      </dsp:txBody>
      <dsp:txXfrm>
        <a:off x="5325759" y="1522051"/>
        <a:ext cx="2104409" cy="101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8889-6667-4F8F-BCEE-2CAF380CA37B}" type="datetimeFigureOut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FB66E-FCB2-478D-A9F4-874F367F34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59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CCD1-0E68-41C9-B310-355C35B249D8}" type="datetimeFigureOut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DE88-69B9-47DB-A841-E17EB7DE62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1500"/>
              </a:spcAft>
            </a:pPr>
            <a:r>
              <a:rPr lang="ko-KR" altLang="en-US" dirty="0" smtClean="0"/>
              <a:t>무인 자동차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1500"/>
              </a:spcAft>
            </a:pPr>
            <a:r>
              <a:rPr lang="ko-KR" altLang="en-US" dirty="0" err="1" smtClean="0"/>
              <a:t>홈네트워크</a:t>
            </a:r>
            <a:endParaRPr lang="en-US" altLang="ko-KR" dirty="0" smtClean="0"/>
          </a:p>
          <a:p>
            <a:pPr lvl="1">
              <a:spcAft>
                <a:spcPts val="1500"/>
              </a:spcAft>
            </a:pPr>
            <a:r>
              <a:rPr lang="ko-KR" altLang="en-US" dirty="0" err="1" smtClean="0"/>
              <a:t>드론</a:t>
            </a:r>
            <a:endParaRPr lang="en-US" altLang="ko-KR" dirty="0" smtClean="0"/>
          </a:p>
          <a:p>
            <a:pPr lvl="1">
              <a:spcAft>
                <a:spcPts val="1500"/>
              </a:spcAft>
            </a:pPr>
            <a:r>
              <a:rPr lang="ko-KR" altLang="en-US" dirty="0" smtClean="0"/>
              <a:t>로봇</a:t>
            </a:r>
            <a:endParaRPr lang="en-US" altLang="ko-KR" dirty="0" smtClean="0"/>
          </a:p>
          <a:p>
            <a:pPr lvl="1">
              <a:spcAft>
                <a:spcPts val="1500"/>
              </a:spcAft>
            </a:pPr>
            <a:r>
              <a:rPr lang="ko-KR" altLang="en-US" dirty="0" smtClean="0"/>
              <a:t>가상현실 </a:t>
            </a:r>
            <a:r>
              <a:rPr lang="en-US" altLang="ko-KR" dirty="0" smtClean="0"/>
              <a:t>(Virtual Reality)</a:t>
            </a:r>
          </a:p>
          <a:p>
            <a:pPr lvl="1">
              <a:spcAft>
                <a:spcPts val="1500"/>
              </a:spcAft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룬</a:t>
            </a:r>
            <a:r>
              <a:rPr lang="en-US" altLang="ko-KR" dirty="0" smtClean="0"/>
              <a:t>(Loon)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1">
              <a:spcAft>
                <a:spcPts val="1500"/>
              </a:spcAft>
            </a:pPr>
            <a:r>
              <a:rPr lang="ko-KR" altLang="en-US" dirty="0" smtClean="0"/>
              <a:t>사물인터넷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(Internet of Things)</a:t>
            </a:r>
          </a:p>
          <a:p>
            <a:pPr lvl="1">
              <a:spcAft>
                <a:spcPts val="1500"/>
              </a:spcAft>
            </a:pPr>
            <a:r>
              <a:rPr lang="ko-KR" altLang="en-US" dirty="0" err="1" smtClean="0"/>
              <a:t>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9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파이썬은</a:t>
            </a:r>
            <a:r>
              <a:rPr lang="ko-KR" altLang="en-US" dirty="0" smtClean="0">
                <a:effectLst/>
              </a:rPr>
              <a:t> 네덜란드 개발자 귀도 반 </a:t>
            </a:r>
            <a:r>
              <a:rPr lang="ko-KR" altLang="en-US" dirty="0" err="1" smtClean="0">
                <a:effectLst/>
              </a:rPr>
              <a:t>로섬</a:t>
            </a:r>
            <a:r>
              <a:rPr lang="en-US" altLang="ko-KR" dirty="0" smtClean="0">
                <a:effectLst/>
              </a:rPr>
              <a:t>(Guido van Rossum)</a:t>
            </a:r>
            <a:r>
              <a:rPr lang="ko-KR" altLang="en-US" dirty="0" smtClean="0">
                <a:effectLst/>
              </a:rPr>
              <a:t>이 만든 언어다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그는 암스테르담대학교에서 컴퓨터과학과 수학을 전공했다</a:t>
            </a:r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‘</a:t>
            </a:r>
            <a:r>
              <a:rPr lang="ko-KR" altLang="en-US" dirty="0" err="1" smtClean="0">
                <a:effectLst/>
              </a:rPr>
              <a:t>파이썬</a:t>
            </a:r>
            <a:r>
              <a:rPr lang="en-US" altLang="ko-KR" dirty="0" smtClean="0">
                <a:effectLst/>
              </a:rPr>
              <a:t>(Python)’</a:t>
            </a:r>
            <a:r>
              <a:rPr lang="ko-KR" altLang="en-US" dirty="0" smtClean="0">
                <a:effectLst/>
              </a:rPr>
              <a:t>이란 영어의 의미는 원래 그리스 신화에 나오는 뱀 이름이다</a:t>
            </a:r>
            <a:endParaRPr lang="en-US" altLang="ko-KR" dirty="0" smtClean="0">
              <a:effectLst/>
            </a:endParaRPr>
          </a:p>
          <a:p>
            <a:r>
              <a:rPr lang="ko-KR" altLang="en-US" dirty="0" err="1" smtClean="0">
                <a:effectLst/>
              </a:rPr>
              <a:t>파이썬</a:t>
            </a:r>
            <a:r>
              <a:rPr lang="ko-KR" altLang="en-US" dirty="0" smtClean="0">
                <a:effectLst/>
              </a:rPr>
              <a:t> 로고에 두 개의 뱀이 서로 마주본 듯한 그림이 있는 이유도 이 때문이다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하지만 귀도 반 </a:t>
            </a:r>
            <a:r>
              <a:rPr lang="ko-KR" altLang="en-US" dirty="0" err="1" smtClean="0">
                <a:effectLst/>
              </a:rPr>
              <a:t>로섬이</a:t>
            </a:r>
            <a:r>
              <a:rPr lang="ko-KR" altLang="en-US" dirty="0" smtClean="0">
                <a:effectLst/>
              </a:rPr>
              <a:t> 실제 ‘</a:t>
            </a:r>
            <a:r>
              <a:rPr lang="ko-KR" altLang="en-US" dirty="0" err="1" smtClean="0">
                <a:effectLst/>
              </a:rPr>
              <a:t>파이썬</a:t>
            </a:r>
            <a:r>
              <a:rPr lang="ko-KR" altLang="en-US" dirty="0" smtClean="0">
                <a:effectLst/>
              </a:rPr>
              <a:t>’이란 단어를 선택할 당시에는 그리스 신화를 참고한 것은 아니었다</a:t>
            </a:r>
            <a:r>
              <a:rPr lang="en-US" altLang="ko-KR" dirty="0" smtClean="0">
                <a:effectLst/>
              </a:rPr>
              <a:t>. </a:t>
            </a:r>
          </a:p>
          <a:p>
            <a:r>
              <a:rPr lang="ko-KR" altLang="en-US" dirty="0" smtClean="0">
                <a:effectLst/>
              </a:rPr>
              <a:t>영국 </a:t>
            </a:r>
            <a:r>
              <a:rPr lang="en-US" altLang="ko-KR" dirty="0" smtClean="0">
                <a:effectLst/>
              </a:rPr>
              <a:t>&lt;BBC&gt; </a:t>
            </a:r>
            <a:r>
              <a:rPr lang="ko-KR" altLang="en-US" dirty="0" smtClean="0">
                <a:effectLst/>
              </a:rPr>
              <a:t>방송의 코미디 프로그램인 ‘</a:t>
            </a:r>
            <a:r>
              <a:rPr lang="ko-KR" altLang="en-US" dirty="0" err="1" smtClean="0">
                <a:effectLst/>
              </a:rPr>
              <a:t>몬티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err="1" smtClean="0">
                <a:effectLst/>
              </a:rPr>
              <a:t>파이썬</a:t>
            </a:r>
            <a:r>
              <a:rPr lang="ko-KR" altLang="en-US" dirty="0" smtClean="0">
                <a:effectLst/>
              </a:rPr>
              <a:t> 비행 서커스</a:t>
            </a:r>
            <a:r>
              <a:rPr lang="en-US" altLang="ko-KR" dirty="0" smtClean="0">
                <a:effectLst/>
              </a:rPr>
              <a:t>(Monty Python's Flying Circus)’</a:t>
            </a:r>
            <a:r>
              <a:rPr lang="ko-KR" altLang="en-US" dirty="0" smtClean="0">
                <a:effectLst/>
              </a:rPr>
              <a:t>를 좋아해 가져온 단어였다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8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8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동적타이핑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실행하는 시점에서 변수의 타입을 고려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print(' </a:t>
            </a:r>
            <a:r>
              <a:rPr lang="en-US" altLang="ko-KR" sz="1200" b="0" i="0" kern="1200" dirty="0" err="1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love "</a:t>
            </a:r>
            <a:r>
              <a:rPr lang="en-US" altLang="ko-KR" sz="1200" b="0" i="0" kern="1200" dirty="0" err="1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korea</a:t>
            </a:r>
            <a:r>
              <a:rPr lang="en-US" altLang="ko-KR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" ')</a:t>
            </a:r>
            <a:r>
              <a:rPr lang="en-US" altLang="ko-KR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문자를 싸는 기호는 </a:t>
            </a:r>
            <a:r>
              <a:rPr lang="en-US" altLang="ko-KR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‘ ‘ </a:t>
            </a:r>
            <a:r>
              <a:rPr lang="ko-KR" alt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“ “ </a:t>
            </a:r>
            <a:r>
              <a:rPr lang="ko-KR" altLang="en-US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는 문자 그 자체 입니다</a:t>
            </a:r>
            <a:r>
              <a:rPr lang="en-US" altLang="ko-KR" sz="1200" b="0" i="0" kern="1200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3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DE88-69B9-47DB-A841-E17EB7DE628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0485-E61B-404B-8CE3-F3B33F1E2D7B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B8EC-3E18-4618-B2AA-BAE7B00E8A81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1FE8-1F4E-428B-A093-0BB31439CC8A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30B6-CD3F-467E-BC81-C9944497422E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7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9A3-7DC5-41B4-92F2-B6342F863016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2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1C03-BF93-49FC-99F0-46674F92D876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D44A-D222-4C04-A36C-A2DD937FD262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4BA-5738-4AA1-BD59-6818F8FDF8A2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87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66D4-CE2A-40BE-9128-2E95FEB388F9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2D8B-FC32-4404-9DD2-D2326A43FEC3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1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D492-8C13-42A9-8FBF-7A17914AD7F6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E0F5D-E559-4871-8350-9C32335F7C00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0220-1DA8-498A-87D0-97CBF136E91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51520" y="6315386"/>
            <a:ext cx="856895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 descr="http://ncc.phinf.naver.net/20160921_117/1474417831859Oe6xy_PNG/01.png?type=w64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7915"/>
            <a:ext cx="1440160" cy="4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404664"/>
            <a:ext cx="856895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CAcQjRxqFQoTCPGN1K_DjscCFQHGpgod6qsFpA&amp;url=http://golaborw.tistory.com/entry/%ED%94%84%EB%A1%9C%EA%B7%B8%EB%9E%98%EB%B0%8D-%EC%96%B8%EC%96%B4%EC%9D%98-%EC%A2%85%EB%A5%98&amp;ei=6jbAVfHwI4GMmwXq15agCg&amp;bvm=bv.99261572,d.dGY&amp;psig=AFQjCNELoPNaQ5rHWfpK01P8ppFOXkGuCA&amp;ust=143874671679309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차시</a:t>
            </a:r>
            <a:r>
              <a:rPr lang="ko-KR" altLang="en-US" dirty="0" smtClean="0"/>
              <a:t> 개발환경 구축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30B6-CD3F-467E-BC81-C9944497422E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225693"/>
            <a:ext cx="5077003" cy="15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4039"/>
            <a:ext cx="8049159" cy="4983999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B2A4-C343-4EFD-87E0-83A9E26D2C1C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30819"/>
            <a:ext cx="6071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</a:rPr>
              <a:t>근데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... 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왜 </a:t>
            </a:r>
            <a:r>
              <a:rPr lang="ko-KR" altLang="en-US" sz="2800" b="1" dirty="0">
                <a:solidFill>
                  <a:srgbClr val="C00000"/>
                </a:solidFill>
              </a:rPr>
              <a:t>하필 </a:t>
            </a:r>
            <a:r>
              <a:rPr lang="ko-KR" altLang="en-US" sz="2800" b="1" dirty="0" err="1">
                <a:solidFill>
                  <a:srgbClr val="C00000"/>
                </a:solidFill>
              </a:rPr>
              <a:t>파이션</a:t>
            </a:r>
            <a:r>
              <a:rPr lang="en-US" altLang="ko-KR" sz="2800" b="1" dirty="0">
                <a:solidFill>
                  <a:srgbClr val="C00000"/>
                </a:solidFill>
              </a:rPr>
              <a:t>(python)</a:t>
            </a:r>
            <a:r>
              <a:rPr lang="ko-KR" altLang="en-US" sz="2800" b="1" dirty="0">
                <a:solidFill>
                  <a:srgbClr val="C00000"/>
                </a:solidFill>
              </a:rPr>
              <a:t>이야</a:t>
            </a:r>
            <a:r>
              <a:rPr lang="en-US" altLang="ko-KR" sz="2800" b="1" dirty="0">
                <a:solidFill>
                  <a:srgbClr val="C00000"/>
                </a:solidFill>
              </a:rPr>
              <a:t>?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848" y="1340768"/>
            <a:ext cx="78015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고급 프로그래밍 언어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플랫폼 독립적이다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인터프린터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방식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동적타이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핑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객체지향적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FF0000"/>
                </a:solidFill>
              </a:rPr>
              <a:t>다른 언어에 비해 배우기 쉽다</a:t>
            </a:r>
            <a:r>
              <a:rPr lang="en-US" altLang="ko-KR" sz="2800" dirty="0" smtClean="0">
                <a:solidFill>
                  <a:srgbClr val="FF0000"/>
                </a:solidFill>
              </a:rPr>
              <a:t/>
            </a:r>
            <a:br>
              <a:rPr lang="en-US" altLang="ko-KR" sz="2800" dirty="0" smtClean="0">
                <a:solidFill>
                  <a:srgbClr val="FF0000"/>
                </a:solidFill>
              </a:rPr>
            </a:b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개발속도가 빠르다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실행속도가 느리다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시스템의 성능의 발달로 커버가능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/>
              <a:t>파이썬의</a:t>
            </a:r>
            <a:r>
              <a:rPr lang="ko-KR" altLang="en-US" sz="4000" b="1" dirty="0" smtClean="0"/>
              <a:t> 특징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5173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848" y="1340768"/>
            <a:ext cx="78015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hlinkClick r:id="rId3"/>
              </a:rPr>
              <a:t>https://www.python.org/downloads</a:t>
            </a:r>
            <a:r>
              <a:rPr lang="en-US" altLang="ko-KR" sz="2800" b="1" dirty="0" smtClean="0">
                <a:solidFill>
                  <a:srgbClr val="C00000"/>
                </a:solidFill>
                <a:hlinkClick r:id="rId3"/>
              </a:rPr>
              <a:t>/</a:t>
            </a:r>
            <a:endParaRPr lang="en-US" altLang="ko-KR" sz="2800" b="1" dirty="0" smtClean="0">
              <a:solidFill>
                <a:srgbClr val="C00000"/>
              </a:solidFill>
            </a:endParaRPr>
          </a:p>
          <a:p>
            <a:endParaRPr lang="en-US" altLang="ko-KR" sz="2800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Chrome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파이션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다운로드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검색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홈페이지 접속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최신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버젼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다운로드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설치</a:t>
            </a:r>
            <a:endParaRPr lang="en-US" altLang="ko-KR" sz="4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24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86000" y="26903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126" y="476672"/>
            <a:ext cx="8807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IDLE</a:t>
            </a:r>
            <a:endParaRPr lang="en-US" altLang="ko-KR" sz="4000" dirty="0"/>
          </a:p>
          <a:p>
            <a:r>
              <a:rPr lang="en-US" altLang="ko-KR" sz="2400" b="1" dirty="0"/>
              <a:t>integrated development and learning environment</a:t>
            </a:r>
            <a:endParaRPr lang="en-US" altLang="ko-KR" sz="2400" dirty="0"/>
          </a:p>
          <a:p>
            <a:endParaRPr lang="en-US" altLang="ko-KR" sz="2400" b="1" dirty="0" smtClean="0"/>
          </a:p>
        </p:txBody>
      </p:sp>
      <p:pic>
        <p:nvPicPr>
          <p:cNvPr id="1026" name="Picture 2" descr="https://lh4.googleusercontent.com/0PdZvlUJKh4sRshS_dxabfLllZXA8CDF0KHjaBSQ2cSc5T2CCJMi6DGYgKlWkD9z9Ugiun1GMJnIjMyPaXM7efrQ2XkGg21XlxaW7WJKt7BD8WdEae8xFZAcoyOB0KUAe4jYj2GwzW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6" y="1628800"/>
            <a:ext cx="837532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B78F-ADDD-4BFB-A7AB-9F60A6566E6B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95992"/>
              </p:ext>
            </p:extLst>
          </p:nvPr>
        </p:nvGraphicFramePr>
        <p:xfrm>
          <a:off x="539552" y="980728"/>
          <a:ext cx="7992888" cy="504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840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값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print(‘hello’)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hello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print(“my age is 21”)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 age is 21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print(100)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print(100+200)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40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print(“10</a:t>
                      </a:r>
                      <a:r>
                        <a:rPr lang="ko-KR" altLang="en-US" baseline="0" dirty="0" smtClean="0"/>
                        <a:t>곱하기 </a:t>
                      </a: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은 </a:t>
                      </a:r>
                      <a:r>
                        <a:rPr lang="en-US" altLang="ko-KR" baseline="0" dirty="0" smtClean="0"/>
                        <a:t>“, 10*3)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곱하기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은 </a:t>
                      </a:r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6" y="60777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 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프로그램 실행 과정</a:t>
            </a:r>
            <a:endParaRPr lang="en-US" altLang="ko-KR" sz="40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534579" y="269961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571881870"/>
              </p:ext>
            </p:extLst>
          </p:nvPr>
        </p:nvGraphicFramePr>
        <p:xfrm>
          <a:off x="635341" y="852279"/>
          <a:ext cx="746288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U자형 화살표 12"/>
          <p:cNvSpPr/>
          <p:nvPr/>
        </p:nvSpPr>
        <p:spPr>
          <a:xfrm flipH="1" flipV="1">
            <a:off x="2051720" y="3645023"/>
            <a:ext cx="4607095" cy="123703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9015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4957" y="412131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에러시</a:t>
            </a:r>
            <a:r>
              <a:rPr lang="ko-KR" altLang="en-US" dirty="0" smtClean="0"/>
              <a:t> 프로그램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6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15616" y="2492896"/>
            <a:ext cx="6696744" cy="2736304"/>
            <a:chOff x="1147466" y="2699628"/>
            <a:chExt cx="5720481" cy="19440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622" y="2852936"/>
              <a:ext cx="2600325" cy="179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7466" y="2699628"/>
              <a:ext cx="2647950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직사각형 4"/>
          <p:cNvSpPr/>
          <p:nvPr/>
        </p:nvSpPr>
        <p:spPr>
          <a:xfrm>
            <a:off x="1115616" y="1700808"/>
            <a:ext cx="5157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C00000"/>
                </a:solidFill>
              </a:rPr>
              <a:t>컴퓨터에게 </a:t>
            </a:r>
            <a:r>
              <a:rPr lang="ko-KR" altLang="en-US" sz="2800" b="1" dirty="0">
                <a:solidFill>
                  <a:srgbClr val="C00000"/>
                </a:solidFill>
              </a:rPr>
              <a:t>명령을 내리는 것</a:t>
            </a:r>
            <a:r>
              <a:rPr lang="en-US" altLang="ko-KR" sz="2800" b="1" dirty="0">
                <a:solidFill>
                  <a:srgbClr val="C00000"/>
                </a:solidFill>
              </a:rPr>
              <a:t>...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프로그래밍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코딩</a:t>
            </a:r>
            <a:r>
              <a:rPr lang="en-US" altLang="ko-KR" sz="4000" b="1" dirty="0" smtClean="0"/>
              <a:t>)</a:t>
            </a:r>
            <a:r>
              <a:rPr lang="ko-KR" altLang="en-US" sz="4000" b="1" dirty="0" smtClean="0"/>
              <a:t>이란</a:t>
            </a:r>
            <a:r>
              <a:rPr lang="en-US" altLang="ko-KR" sz="4000" b="1" dirty="0"/>
              <a:t>?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205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4</a:t>
            </a:r>
            <a:r>
              <a:rPr lang="ko-KR" altLang="en-US" sz="4000" b="1" dirty="0" smtClean="0"/>
              <a:t>차 산업혁명 </a:t>
            </a:r>
            <a:r>
              <a:rPr lang="en-US" altLang="ko-KR" sz="4000" b="1" dirty="0" smtClean="0"/>
              <a:t>&amp; </a:t>
            </a:r>
            <a:r>
              <a:rPr lang="ko-KR" altLang="en-US" sz="4000" b="1" dirty="0" smtClean="0"/>
              <a:t>코</a:t>
            </a:r>
            <a:r>
              <a:rPr lang="ko-KR" altLang="en-US" sz="4000" b="1" dirty="0"/>
              <a:t>딩</a:t>
            </a:r>
            <a:endParaRPr lang="en-US" altLang="ko-KR" sz="4000" b="1" dirty="0" smtClean="0"/>
          </a:p>
        </p:txBody>
      </p:sp>
      <p:pic>
        <p:nvPicPr>
          <p:cNvPr id="17" name="Picture 6" descr="http://thumbnail.egloos.net/600x0/http:/pds25.egloos.com/pds/201405/29/20/a0001620_5385fc4dc6c8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619" y="1340768"/>
            <a:ext cx="4267537" cy="2958827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0747"/>
            <a:ext cx="4036886" cy="273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5" y="1184558"/>
            <a:ext cx="3506877" cy="265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54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4</a:t>
            </a:r>
            <a:r>
              <a:rPr lang="ko-KR" altLang="en-US" sz="4000" b="1" dirty="0" smtClean="0"/>
              <a:t>차 산업혁명 </a:t>
            </a:r>
            <a:r>
              <a:rPr lang="en-US" altLang="ko-KR" sz="4000" b="1" dirty="0" smtClean="0"/>
              <a:t>&amp; </a:t>
            </a:r>
            <a:r>
              <a:rPr lang="ko-KR" altLang="en-US" sz="4000" b="1" dirty="0" smtClean="0"/>
              <a:t>코</a:t>
            </a:r>
            <a:r>
              <a:rPr lang="ko-KR" altLang="en-US" sz="4000" b="1" dirty="0"/>
              <a:t>딩</a:t>
            </a:r>
            <a:endParaRPr lang="en-US" altLang="ko-KR" sz="4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8840"/>
            <a:ext cx="5592489" cy="414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win\Documents\oCam\캡처_2017_02_05_23_37_52_87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0" y="1184558"/>
            <a:ext cx="4976016" cy="318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4</a:t>
            </a:r>
            <a:r>
              <a:rPr lang="ko-KR" altLang="en-US" sz="4000" b="1" dirty="0" smtClean="0"/>
              <a:t>차 산업혁명 </a:t>
            </a:r>
            <a:r>
              <a:rPr lang="en-US" altLang="ko-KR" sz="4000" b="1" dirty="0" smtClean="0"/>
              <a:t>&amp; </a:t>
            </a:r>
            <a:r>
              <a:rPr lang="ko-KR" altLang="en-US" sz="4000" b="1" dirty="0" smtClean="0"/>
              <a:t>코</a:t>
            </a:r>
            <a:r>
              <a:rPr lang="ko-KR" altLang="en-US" sz="4000" b="1" dirty="0"/>
              <a:t>딩</a:t>
            </a:r>
            <a:endParaRPr lang="en-US" altLang="ko-KR" sz="4000" b="1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" t="10364" r="23223" b="19144"/>
          <a:stretch/>
        </p:blipFill>
        <p:spPr bwMode="auto">
          <a:xfrm>
            <a:off x="238904" y="1199737"/>
            <a:ext cx="483482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59420"/>
            <a:ext cx="4372990" cy="290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4</a:t>
            </a:r>
            <a:r>
              <a:rPr lang="ko-KR" altLang="en-US" sz="4000" b="1" dirty="0" smtClean="0"/>
              <a:t>차 산업혁명 </a:t>
            </a:r>
            <a:r>
              <a:rPr lang="en-US" altLang="ko-KR" sz="4000" b="1" dirty="0" smtClean="0"/>
              <a:t>&amp; </a:t>
            </a:r>
            <a:r>
              <a:rPr lang="ko-KR" altLang="en-US" sz="4000" b="1" dirty="0" smtClean="0"/>
              <a:t>코</a:t>
            </a:r>
            <a:r>
              <a:rPr lang="ko-KR" altLang="en-US" sz="4000" b="1" dirty="0"/>
              <a:t>딩</a:t>
            </a:r>
            <a:endParaRPr lang="en-US" altLang="ko-KR" sz="4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066800"/>
            <a:ext cx="89328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8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4</a:t>
            </a:r>
            <a:r>
              <a:rPr lang="ko-KR" altLang="en-US" sz="4000" b="1" dirty="0" smtClean="0"/>
              <a:t>차 산업혁명 </a:t>
            </a:r>
            <a:r>
              <a:rPr lang="en-US" altLang="ko-KR" sz="4000" b="1" dirty="0" smtClean="0"/>
              <a:t>&amp; </a:t>
            </a:r>
            <a:r>
              <a:rPr lang="ko-KR" altLang="en-US" sz="4000" b="1" dirty="0" smtClean="0"/>
              <a:t>코</a:t>
            </a:r>
            <a:r>
              <a:rPr lang="ko-KR" altLang="en-US" sz="4000" b="1" dirty="0"/>
              <a:t>딩</a:t>
            </a:r>
            <a:endParaRPr lang="en-US" altLang="ko-KR" sz="4000" b="1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0" y="1380978"/>
            <a:ext cx="68861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0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0347-7DCD-4E6B-8EC2-8C9D77FE2BEF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pic>
        <p:nvPicPr>
          <p:cNvPr id="12" name="Picture 2" descr="http://cfile24.uf.tistory.com/image/214B6E40537D5974263E3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126" y="1184558"/>
            <a:ext cx="8519338" cy="511623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프로그래밍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코딩</a:t>
            </a:r>
            <a:r>
              <a:rPr lang="en-US" altLang="ko-KR" sz="4000" b="1" dirty="0" smtClean="0"/>
              <a:t>) </a:t>
            </a:r>
            <a:r>
              <a:rPr lang="ko-KR" altLang="en-US" sz="4000" b="1" dirty="0" smtClean="0"/>
              <a:t>언어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8447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ncc.phinf.naver.net/20160921_161/14744184675559yeVy_JPEG/02.jpg?type=w6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0670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9912" y="1268760"/>
            <a:ext cx="487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네델란드</a:t>
            </a:r>
            <a:r>
              <a:rPr lang="ko-KR" altLang="en-US" dirty="0" smtClean="0"/>
              <a:t> 개발자 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</a:rPr>
              <a:t>귀도 반 </a:t>
            </a:r>
            <a:r>
              <a:rPr lang="ko-KR" altLang="en-US" b="1" dirty="0" err="1" smtClean="0">
                <a:solidFill>
                  <a:schemeClr val="accent2">
                    <a:lumMod val="50000"/>
                  </a:schemeClr>
                </a:solidFill>
              </a:rPr>
              <a:t>로섬</a:t>
            </a:r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smtClean="0"/>
              <a:t>이 만든 언어</a:t>
            </a:r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B2A4-C343-4EFD-87E0-83A9E26D2C1C}" type="datetime1">
              <a:rPr lang="ko-KR" altLang="en-US" smtClean="0"/>
              <a:pPr/>
              <a:t>2020-02-08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0220-1DA8-498A-87D0-97CBF136E91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김성연</a:t>
            </a:r>
            <a:endParaRPr lang="ko-KR" altLang="en-US"/>
          </a:p>
        </p:txBody>
      </p:sp>
      <p:pic>
        <p:nvPicPr>
          <p:cNvPr id="9" name="Picture 6" descr="http://ncc.phinf.naver.net/20160921_117/1474417831859Oe6xy_PNG/01.png?type=w6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2190521"/>
            <a:ext cx="6003509" cy="18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9126" y="4766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/>
              <a:t>파이쎤의</a:t>
            </a:r>
            <a:r>
              <a:rPr lang="ko-KR" altLang="en-US" sz="4000" b="1" dirty="0" smtClean="0"/>
              <a:t> 창시자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4404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388</Words>
  <Application>Microsoft Office PowerPoint</Application>
  <PresentationFormat>화면 슬라이드 쇼(4:3)</PresentationFormat>
  <Paragraphs>117</Paragraphs>
  <Slides>15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</dc:creator>
  <cp:lastModifiedBy>601-00</cp:lastModifiedBy>
  <cp:revision>85</cp:revision>
  <dcterms:created xsi:type="dcterms:W3CDTF">2017-08-29T14:21:38Z</dcterms:created>
  <dcterms:modified xsi:type="dcterms:W3CDTF">2020-02-08T02:19:53Z</dcterms:modified>
</cp:coreProperties>
</file>