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Complexity + Big O"/>
          <p:cNvSpPr txBox="1"/>
          <p:nvPr>
            <p:ph type="title"/>
          </p:nvPr>
        </p:nvSpPr>
        <p:spPr>
          <a:xfrm>
            <a:off x="210739" y="2146300"/>
            <a:ext cx="12583322" cy="3302000"/>
          </a:xfrm>
          <a:prstGeom prst="rect">
            <a:avLst/>
          </a:prstGeom>
        </p:spPr>
        <p:txBody>
          <a:bodyPr/>
          <a:lstStyle/>
          <a:p>
            <a:pPr>
              <a:defRPr sz="73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[320] Complexity + Big O</a:t>
            </a:r>
          </a:p>
          <a:p>
            <a:pPr>
              <a:defRPr sz="73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(Worksheet: Complexity Analysis)</a:t>
            </a:r>
          </a:p>
        </p:txBody>
      </p:sp>
      <p:sp>
        <p:nvSpPr>
          <p:cNvPr id="138" name="Tyler Caraza-Harter"/>
          <p:cNvSpPr txBox="1"/>
          <p:nvPr>
            <p:ph type="body" sz="quarter" idx="1"/>
          </p:nvPr>
        </p:nvSpPr>
        <p:spPr>
          <a:xfrm>
            <a:off x="1270000" y="61468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78358">
              <a:lnSpc>
                <a:spcPct val="90000"/>
              </a:lnSpc>
              <a:defRPr sz="3663"/>
            </a:pPr>
            <a:r>
              <a:t>Department of Computer Sciences</a:t>
            </a:r>
            <a:endParaRPr sz="3959"/>
          </a:p>
          <a:p>
            <a:pPr defTabSz="578358">
              <a:lnSpc>
                <a:spcPct val="90000"/>
              </a:lnSpc>
              <a:defRPr sz="3663"/>
            </a:pPr>
            <a:r>
              <a:t>University of Wisconsin-Madison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6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(tighter upper bound)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22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(tighter upper bound)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Assume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r>
              <a:t> and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≤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30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28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(tighter upper bound)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Assume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r>
              <a:t> and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≤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30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However,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800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≰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600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34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(tighter upper bound)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Assume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r>
              <a:t> and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≤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30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However,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800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≰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600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Therefore, the suggest value of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39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0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3"/>
          <p:cNvSpPr/>
          <p:nvPr/>
        </p:nvSpPr>
        <p:spPr>
          <a:xfrm>
            <a:off x="765125" y="1769185"/>
            <a:ext cx="917076" cy="86134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131381" y="1507419"/>
            <a:ext cx="10175939" cy="6383223"/>
            <a:chOff x="0" y="-475305"/>
            <a:chExt cx="10175937" cy="6383222"/>
          </a:xfrm>
        </p:grpSpPr>
        <p:sp>
          <p:nvSpPr>
            <p:cNvPr id="243" name="nums = [...]…"/>
            <p:cNvSpPr txBox="1"/>
            <p:nvPr/>
          </p:nvSpPr>
          <p:spPr>
            <a:xfrm>
              <a:off x="0" y="0"/>
              <a:ext cx="6697876" cy="5907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nums = [...]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first100sum = 0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nums[:100]: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first100sum += x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print(first100sum)</a:t>
              </a:r>
            </a:p>
          </p:txBody>
        </p:sp>
        <p:sp>
          <p:nvSpPr>
            <p:cNvPr id="244" name="If we increase the size of nums from 20 items to 100 items, the code will probably take _______ times longer to run.…"/>
            <p:cNvSpPr txBox="1"/>
            <p:nvPr/>
          </p:nvSpPr>
          <p:spPr>
            <a:xfrm>
              <a:off x="4162595" y="-475306"/>
              <a:ext cx="6013343" cy="629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20 items to 100 items, the code will probably take _______ times longer to run.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100 to 1000, will the code take longer?   Yes / No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complexity of the code is O(_____), with N=len(nums).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3"/>
          <p:cNvSpPr/>
          <p:nvPr/>
        </p:nvSpPr>
        <p:spPr>
          <a:xfrm>
            <a:off x="765125" y="1769185"/>
            <a:ext cx="917076" cy="86134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2131381" y="1507419"/>
            <a:ext cx="10175939" cy="6383223"/>
            <a:chOff x="0" y="-475305"/>
            <a:chExt cx="10175937" cy="6383222"/>
          </a:xfrm>
        </p:grpSpPr>
        <p:sp>
          <p:nvSpPr>
            <p:cNvPr id="248" name="nums = [...]…"/>
            <p:cNvSpPr txBox="1"/>
            <p:nvPr/>
          </p:nvSpPr>
          <p:spPr>
            <a:xfrm>
              <a:off x="0" y="0"/>
              <a:ext cx="6697876" cy="5907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nums = [...]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first100sum = 0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nums[:100]: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first100sum += x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print(first100sum)</a:t>
              </a:r>
            </a:p>
          </p:txBody>
        </p:sp>
        <p:sp>
          <p:nvSpPr>
            <p:cNvPr id="249" name="If we increase the size of nums from 20 items to 100 items, the code will probably take     times longer to run.…"/>
            <p:cNvSpPr txBox="1"/>
            <p:nvPr/>
          </p:nvSpPr>
          <p:spPr>
            <a:xfrm>
              <a:off x="4162595" y="-475306"/>
              <a:ext cx="6013343" cy="629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20 items to 100 items, the code will probably take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5</m:t>
                  </m:r>
                </m:oMath>
              </a14:m>
              <a:r>
                <a:t>  times longer to run.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100 to 1000, will the code take longer?   Yes / No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complexity of the code is O(_____), with N=len(nums).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3"/>
          <p:cNvSpPr/>
          <p:nvPr/>
        </p:nvSpPr>
        <p:spPr>
          <a:xfrm>
            <a:off x="765125" y="1769185"/>
            <a:ext cx="917076" cy="86134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55" name="Group"/>
          <p:cNvGrpSpPr/>
          <p:nvPr/>
        </p:nvGrpSpPr>
        <p:grpSpPr>
          <a:xfrm>
            <a:off x="2131381" y="1507419"/>
            <a:ext cx="10175939" cy="6383223"/>
            <a:chOff x="0" y="-475305"/>
            <a:chExt cx="10175937" cy="6383222"/>
          </a:xfrm>
        </p:grpSpPr>
        <p:sp>
          <p:nvSpPr>
            <p:cNvPr id="253" name="nums = [...]…"/>
            <p:cNvSpPr txBox="1"/>
            <p:nvPr/>
          </p:nvSpPr>
          <p:spPr>
            <a:xfrm>
              <a:off x="0" y="0"/>
              <a:ext cx="6697876" cy="5907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nums = [...]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first100sum = 0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nums[:100]: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first100sum += x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print(first100sum)</a:t>
              </a:r>
            </a:p>
          </p:txBody>
        </p:sp>
        <p:sp>
          <p:nvSpPr>
            <p:cNvPr id="254" name="If we increase the size of nums from 20 items to 100 items, the code will probably take     times longer to run.…"/>
            <p:cNvSpPr txBox="1"/>
            <p:nvPr/>
          </p:nvSpPr>
          <p:spPr>
            <a:xfrm>
              <a:off x="4162595" y="-475306"/>
              <a:ext cx="6013343" cy="629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20 items to 100 items, the code will probably take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5</m:t>
                  </m:r>
                </m:oMath>
              </a14:m>
              <a:r>
                <a:t>  times longer to run.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100 to 1000, will the code take longer?   Yes / No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nor/>
                      </m:rPr>
                      <a:rPr xmlns:a="http://schemas.openxmlformats.org/drawingml/2006/main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No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complexity of the code is O(_____), with N=len(nums).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3"/>
          <p:cNvSpPr/>
          <p:nvPr/>
        </p:nvSpPr>
        <p:spPr>
          <a:xfrm>
            <a:off x="765125" y="1769185"/>
            <a:ext cx="917076" cy="86134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2131381" y="1507419"/>
            <a:ext cx="10175939" cy="6383223"/>
            <a:chOff x="0" y="-475305"/>
            <a:chExt cx="10175937" cy="6383222"/>
          </a:xfrm>
        </p:grpSpPr>
        <p:sp>
          <p:nvSpPr>
            <p:cNvPr id="258" name="nums = [...]…"/>
            <p:cNvSpPr txBox="1"/>
            <p:nvPr/>
          </p:nvSpPr>
          <p:spPr>
            <a:xfrm>
              <a:off x="0" y="0"/>
              <a:ext cx="6697876" cy="5907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nums = [...]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first100sum = 0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nums[:100]: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first100sum += x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print(first100sum)</a:t>
              </a:r>
            </a:p>
          </p:txBody>
        </p:sp>
        <p:sp>
          <p:nvSpPr>
            <p:cNvPr id="259" name="If we increase the size of nums from 20 items to 100 items, the code will probably take     times longer to run.…"/>
            <p:cNvSpPr txBox="1"/>
            <p:nvPr/>
          </p:nvSpPr>
          <p:spPr>
            <a:xfrm>
              <a:off x="4162595" y="-475306"/>
              <a:ext cx="6013343" cy="629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20 items to 100 items, the code will probably take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5</m:t>
                  </m:r>
                </m:oMath>
              </a14:m>
              <a:r>
                <a:t>  times longer to run.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100 to 1000, will the code take longer?   Yes / No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nor/>
                      </m:rPr>
                      <a:rPr xmlns:a="http://schemas.openxmlformats.org/drawingml/2006/main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No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complexity of the code is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a14:m>
              <a:r>
                <a:t>), with N=len(nums).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262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263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264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265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266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267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268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269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270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271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272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274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"/>
          <p:cNvGrpSpPr/>
          <p:nvPr/>
        </p:nvGrpSpPr>
        <p:grpSpPr>
          <a:xfrm>
            <a:off x="843552" y="1311331"/>
            <a:ext cx="11170158" cy="6685042"/>
            <a:chOff x="0" y="0"/>
            <a:chExt cx="11170156" cy="6685041"/>
          </a:xfrm>
        </p:grpSpPr>
        <p:sp>
          <p:nvSpPr>
            <p:cNvPr id="140" name="A step is any unit of work with bounded execution time (it doesn't keep getting slower with growing input size).…"/>
            <p:cNvSpPr txBox="1"/>
            <p:nvPr/>
          </p:nvSpPr>
          <p:spPr>
            <a:xfrm>
              <a:off x="619544" y="3710794"/>
              <a:ext cx="10423006" cy="287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step</a:t>
              </a:r>
              <a:r>
                <a:t> is any unit of work with bounded execution time (it doesn't keep getting slower with growing input size).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We classify algorithm complexity by classifying the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order of growth</a:t>
              </a:r>
              <a:r>
                <a:t> of a function f(N), where f gives the number of steps the algorithm must perform for a given input size.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Big O definition: if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≤ C * g(N)</a:t>
              </a:r>
              <a:r>
                <a:t> for large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r>
                <a:t> values and some fixed constant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t>, then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∈ O(g(N))</a:t>
              </a:r>
            </a:p>
          </p:txBody>
        </p:sp>
        <p:sp>
          <p:nvSpPr>
            <p:cNvPr id="141" name="Rectangle"/>
            <p:cNvSpPr/>
            <p:nvPr/>
          </p:nvSpPr>
          <p:spPr>
            <a:xfrm>
              <a:off x="577523" y="3610458"/>
              <a:ext cx="10592634" cy="30745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591839" y="3423048"/>
              <a:ext cx="105640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3" name="def search(L, target):…"/>
            <p:cNvSpPr txBox="1"/>
            <p:nvPr/>
          </p:nvSpPr>
          <p:spPr>
            <a:xfrm>
              <a:off x="744087" y="134970"/>
              <a:ext cx="4228943" cy="2593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search(L, target):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for x in L: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if x == target: </a:t>
              </a:r>
              <a:r>
                <a:rPr>
                  <a:solidFill>
                    <a:srgbClr val="929292"/>
                  </a:solidFill>
                </a:rPr>
                <a:t>#line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return True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return False</a:t>
              </a:r>
            </a:p>
          </p:txBody>
        </p:sp>
        <p:sp>
          <p:nvSpPr>
            <p:cNvPr id="144" name="Let f(N) be the number of times line A executes, with N=len(L).  What is f(N) in each case?"/>
            <p:cNvSpPr txBox="1"/>
            <p:nvPr/>
          </p:nvSpPr>
          <p:spPr>
            <a:xfrm>
              <a:off x="5439568" y="0"/>
              <a:ext cx="5594262" cy="118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Let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</a:t>
              </a:r>
              <a:r>
                <a:t> be the number of times line A executes,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N=len(L)</a:t>
              </a:r>
              <a:r>
                <a:t>.  What is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f(N)</a:t>
              </a:r>
              <a:r>
                <a:t> in each case?</a:t>
              </a:r>
            </a:p>
          </p:txBody>
        </p:sp>
        <p:sp>
          <p:nvSpPr>
            <p:cNvPr id="145" name="Worst Case (target is at end of list):…"/>
            <p:cNvSpPr txBox="1"/>
            <p:nvPr/>
          </p:nvSpPr>
          <p:spPr>
            <a:xfrm>
              <a:off x="5502154" y="1148201"/>
              <a:ext cx="3760342" cy="1801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Worst Case</a:t>
              </a:r>
              <a:r>
                <a:t> (target is at end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Best Case</a:t>
              </a:r>
              <a:r>
                <a:t> (target is at beginning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Average Case</a:t>
              </a:r>
              <a:r>
                <a:t> (target in middle of list):</a:t>
              </a:r>
            </a:p>
          </p:txBody>
        </p:sp>
        <p:sp>
          <p:nvSpPr>
            <p:cNvPr id="146" name="f(N) = _________.…"/>
            <p:cNvSpPr txBox="1"/>
            <p:nvPr/>
          </p:nvSpPr>
          <p:spPr>
            <a:xfrm>
              <a:off x="9140229" y="1152671"/>
              <a:ext cx="1942269" cy="1792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_________</a:t>
              </a:r>
              <a:r>
                <a:rPr>
                  <a:solidFill>
                    <a:srgbClr val="FFFFFF"/>
                  </a:solidFill>
                </a:rPr>
                <a:t>.</a:t>
              </a:r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_________</a:t>
              </a:r>
              <a:r>
                <a:rPr>
                  <a:solidFill>
                    <a:srgbClr val="FFFFFF"/>
                  </a:solidFill>
                </a:rPr>
                <a:t>.</a:t>
              </a:r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_________</a:t>
              </a:r>
            </a:p>
          </p:txBody>
        </p:sp>
        <p:sp>
          <p:nvSpPr>
            <p:cNvPr id="147" name="assume this is asked unless otherwise stated"/>
            <p:cNvSpPr txBox="1"/>
            <p:nvPr/>
          </p:nvSpPr>
          <p:spPr>
            <a:xfrm>
              <a:off x="3237652" y="2129648"/>
              <a:ext cx="2253036" cy="1144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spcBef>
                  <a:spcPts val="300"/>
                </a:spcBef>
                <a:defRPr b="0" i="1"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assume this is asked unless otherwise stated</a:t>
              </a:r>
            </a:p>
          </p:txBody>
        </p:sp>
        <p:sp>
          <p:nvSpPr>
            <p:cNvPr id="148" name="Line"/>
            <p:cNvSpPr/>
            <p:nvPr/>
          </p:nvSpPr>
          <p:spPr>
            <a:xfrm flipV="1">
              <a:off x="4896203" y="1360552"/>
              <a:ext cx="635485" cy="835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9" name="1"/>
            <p:cNvSpPr/>
            <p:nvPr/>
          </p:nvSpPr>
          <p:spPr>
            <a:xfrm>
              <a:off x="0" y="274377"/>
              <a:ext cx="527074" cy="93278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ctr">
              <a:noAutofit/>
            </a:bodyPr>
            <a:lstStyle>
              <a:lvl1pPr>
                <a:defRPr b="0"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276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277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278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279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280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281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282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283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284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285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286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288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9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291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292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293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294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295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296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297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298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299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00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01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03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4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5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307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308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309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310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311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312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313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314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315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16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17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19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0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1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2" name="Oval"/>
          <p:cNvSpPr/>
          <p:nvPr/>
        </p:nvSpPr>
        <p:spPr>
          <a:xfrm>
            <a:off x="5727741" y="4533806"/>
            <a:ext cx="1948423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324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325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326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327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328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329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330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331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332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33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34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36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37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8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9" name="Oval"/>
          <p:cNvSpPr/>
          <p:nvPr/>
        </p:nvSpPr>
        <p:spPr>
          <a:xfrm>
            <a:off x="5727741" y="4533806"/>
            <a:ext cx="1948423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0" name="Oval"/>
          <p:cNvSpPr/>
          <p:nvPr/>
        </p:nvSpPr>
        <p:spPr>
          <a:xfrm>
            <a:off x="7528185" y="2947221"/>
            <a:ext cx="1973823" cy="9390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342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343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344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345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346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347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348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349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350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51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52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54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55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6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7" name="Oval"/>
          <p:cNvSpPr/>
          <p:nvPr/>
        </p:nvSpPr>
        <p:spPr>
          <a:xfrm>
            <a:off x="5727741" y="4533806"/>
            <a:ext cx="1948423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8" name="Oval"/>
          <p:cNvSpPr/>
          <p:nvPr/>
        </p:nvSpPr>
        <p:spPr>
          <a:xfrm>
            <a:off x="7528185" y="2947221"/>
            <a:ext cx="1973823" cy="9390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9" name="Oval"/>
          <p:cNvSpPr/>
          <p:nvPr/>
        </p:nvSpPr>
        <p:spPr>
          <a:xfrm>
            <a:off x="7880096" y="4686558"/>
            <a:ext cx="1513102" cy="9644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361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362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363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364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365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366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367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368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369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70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71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73" name="4"/>
          <p:cNvSpPr/>
          <p:nvPr/>
        </p:nvSpPr>
        <p:spPr>
          <a:xfrm>
            <a:off x="745255" y="1433341"/>
            <a:ext cx="906116" cy="95179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4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5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6" name="Oval"/>
          <p:cNvSpPr/>
          <p:nvPr/>
        </p:nvSpPr>
        <p:spPr>
          <a:xfrm>
            <a:off x="5727741" y="4533806"/>
            <a:ext cx="1948423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7" name="Oval"/>
          <p:cNvSpPr/>
          <p:nvPr/>
        </p:nvSpPr>
        <p:spPr>
          <a:xfrm>
            <a:off x="7528185" y="2947221"/>
            <a:ext cx="1973823" cy="9390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8" name="Oval"/>
          <p:cNvSpPr/>
          <p:nvPr/>
        </p:nvSpPr>
        <p:spPr>
          <a:xfrm>
            <a:off x="7880096" y="4686558"/>
            <a:ext cx="1513102" cy="9644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9" name="Oval"/>
          <p:cNvSpPr/>
          <p:nvPr/>
        </p:nvSpPr>
        <p:spPr>
          <a:xfrm>
            <a:off x="9773208" y="4665052"/>
            <a:ext cx="2121852" cy="1007509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84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382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83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89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387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88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94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392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93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99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397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98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"/>
          <p:cNvGrpSpPr/>
          <p:nvPr/>
        </p:nvGrpSpPr>
        <p:grpSpPr>
          <a:xfrm>
            <a:off x="843552" y="1311331"/>
            <a:ext cx="11170158" cy="6685042"/>
            <a:chOff x="0" y="0"/>
            <a:chExt cx="11170156" cy="6685041"/>
          </a:xfrm>
        </p:grpSpPr>
        <p:sp>
          <p:nvSpPr>
            <p:cNvPr id="152" name="A step is any unit of work with bounded execution time (it doesn't keep getting slower with growing input size).…"/>
            <p:cNvSpPr txBox="1"/>
            <p:nvPr/>
          </p:nvSpPr>
          <p:spPr>
            <a:xfrm>
              <a:off x="619544" y="3710794"/>
              <a:ext cx="10423006" cy="287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step</a:t>
              </a:r>
              <a:r>
                <a:t> is any unit of work with bounded execution time (it doesn't keep getting slower with growing input size).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We classify algorithm complexity by classifying the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order of growth</a:t>
              </a:r>
              <a:r>
                <a:t> of a function f(N), where f gives the number of steps the algorithm must perform for a given input size.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Big O definition: if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≤ C * g(N)</a:t>
              </a:r>
              <a:r>
                <a:t> for large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r>
                <a:t> values and some fixed constant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t>, then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∈ O(g(N))</a:t>
              </a:r>
            </a:p>
          </p:txBody>
        </p:sp>
        <p:sp>
          <p:nvSpPr>
            <p:cNvPr id="153" name="Rectangle"/>
            <p:cNvSpPr/>
            <p:nvPr/>
          </p:nvSpPr>
          <p:spPr>
            <a:xfrm>
              <a:off x="577523" y="3610458"/>
              <a:ext cx="10592634" cy="30745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591839" y="3423048"/>
              <a:ext cx="105640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" name="def search(L, target):…"/>
            <p:cNvSpPr txBox="1"/>
            <p:nvPr/>
          </p:nvSpPr>
          <p:spPr>
            <a:xfrm>
              <a:off x="744087" y="134970"/>
              <a:ext cx="4228943" cy="2593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search(L, target):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for x in L: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if x == target: </a:t>
              </a:r>
              <a:r>
                <a:rPr>
                  <a:solidFill>
                    <a:srgbClr val="929292"/>
                  </a:solidFill>
                </a:rPr>
                <a:t>#line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return True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return False</a:t>
              </a:r>
            </a:p>
          </p:txBody>
        </p:sp>
        <p:sp>
          <p:nvSpPr>
            <p:cNvPr id="156" name="Let f(N) be the number of times line A executes, with N=len(L).  What is f(N) in each case?"/>
            <p:cNvSpPr txBox="1"/>
            <p:nvPr/>
          </p:nvSpPr>
          <p:spPr>
            <a:xfrm>
              <a:off x="5439568" y="0"/>
              <a:ext cx="5594262" cy="118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Let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</a:t>
              </a:r>
              <a:r>
                <a:t> be the number of times line A executes,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N=len(L)</a:t>
              </a:r>
              <a:r>
                <a:t>.  What is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f(N)</a:t>
              </a:r>
              <a:r>
                <a:t> in each case?</a:t>
              </a:r>
            </a:p>
          </p:txBody>
        </p:sp>
        <p:sp>
          <p:nvSpPr>
            <p:cNvPr id="157" name="Worst Case (target is at end of list):…"/>
            <p:cNvSpPr txBox="1"/>
            <p:nvPr/>
          </p:nvSpPr>
          <p:spPr>
            <a:xfrm>
              <a:off x="5502154" y="1148201"/>
              <a:ext cx="3760342" cy="1801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Worst Case</a:t>
              </a:r>
              <a:r>
                <a:t> (target is at end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Best Case</a:t>
              </a:r>
              <a:r>
                <a:t> (target is at beginning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Average Case</a:t>
              </a:r>
              <a:r>
                <a:t> (target in middle of list):</a:t>
              </a:r>
            </a:p>
          </p:txBody>
        </p:sp>
        <p:sp>
          <p:nvSpPr>
            <p:cNvPr id="158" name="f(N) =…"/>
            <p:cNvSpPr txBox="1"/>
            <p:nvPr/>
          </p:nvSpPr>
          <p:spPr>
            <a:xfrm>
              <a:off x="9140229" y="1152671"/>
              <a:ext cx="1942269" cy="1792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</a:t>
              </a:r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</a:t>
              </a:r>
            </a:p>
          </p:txBody>
        </p:sp>
        <p:sp>
          <p:nvSpPr>
            <p:cNvPr id="159" name="assume this is asked unless otherwise stated"/>
            <p:cNvSpPr txBox="1"/>
            <p:nvPr/>
          </p:nvSpPr>
          <p:spPr>
            <a:xfrm>
              <a:off x="3237652" y="2129648"/>
              <a:ext cx="2253036" cy="1144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spcBef>
                  <a:spcPts val="300"/>
                </a:spcBef>
                <a:defRPr b="0" i="1"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assume this is asked unless otherwise stated</a:t>
              </a:r>
            </a:p>
          </p:txBody>
        </p:sp>
        <p:sp>
          <p:nvSpPr>
            <p:cNvPr id="160" name="Line"/>
            <p:cNvSpPr/>
            <p:nvPr/>
          </p:nvSpPr>
          <p:spPr>
            <a:xfrm flipV="1">
              <a:off x="4896203" y="1360552"/>
              <a:ext cx="635485" cy="835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" name="1"/>
            <p:cNvSpPr/>
            <p:nvPr/>
          </p:nvSpPr>
          <p:spPr>
            <a:xfrm>
              <a:off x="0" y="274377"/>
              <a:ext cx="527074" cy="93278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ctr">
              <a:noAutofit/>
            </a:bodyPr>
            <a:lstStyle>
              <a:lvl1pPr>
                <a:defRPr b="0"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404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402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403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409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407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408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nor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Calculate</m:t>
                    </m:r>
                    <m:r>
                      <m:rPr>
                        <m:nor/>
                      </m:rPr>
                      <a:rPr xmlns:a="http://schemas.openxmlformats.org/drawingml/2006/mai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avg</m:t>
                    </m:r>
                    <m:r>
                      <m:rPr>
                        <m:nor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outside the loop.</m:t>
                    </m:r>
                  </m:oMath>
                </m:oMathPara>
              </a14:m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12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13" name="how would you define the variable(s) to describe the size of the input data?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how would you define the variable(s) to describe the size of the input data?</a:t>
            </a:r>
          </a:p>
        </p:txBody>
      </p:sp>
      <p:sp>
        <p:nvSpPr>
          <p:cNvPr id="414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17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18" name="how would you define the variable(s) to describe the size of the input data?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how would you define the variable(s) to describe the size of the input data?</a:t>
            </a:r>
          </a:p>
        </p:txBody>
      </p:sp>
      <p:sp>
        <p:nvSpPr>
          <p:cNvPr id="419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2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23" name="how would you define the variable(s) to describe the size of the input data?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how would you define the variable(s) to describe the size of the input data?</a:t>
            </a:r>
          </a:p>
        </p:txBody>
      </p:sp>
      <p:sp>
        <p:nvSpPr>
          <p:cNvPr id="424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7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 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28" name="how would you define the variable(s) to describe the size of the input data?…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would you define the variable(s) to describe the size of the input data?</a:t>
            </a: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and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  <p:sp>
        <p:nvSpPr>
          <p:cNvPr id="429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2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 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33" name="how would you define the variable(s) to describe the size of the input data?…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would you define the variable(s) to describe the size of the input data?</a:t>
            </a: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and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  <p:sp>
        <p:nvSpPr>
          <p:cNvPr id="434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7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38" name="how would you define the variable(s) to describe the size of the input data?…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would you define the variable(s) to describe the size of the input data?</a:t>
            </a: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and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  <p:sp>
        <p:nvSpPr>
          <p:cNvPr id="439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2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43" name="how would you define the variable(s) to describe the size of the input data?…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would you define the variable(s) to describe the size of the input data?</a:t>
            </a: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and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  <p:sp>
        <p:nvSpPr>
          <p:cNvPr id="444" name="The complexity of code is…"/>
          <p:cNvSpPr txBox="1"/>
          <p:nvPr/>
        </p:nvSpPr>
        <p:spPr>
          <a:xfrm>
            <a:off x="6911661" y="3882178"/>
            <a:ext cx="5418208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) =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) =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)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47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48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9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50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"/>
          <p:cNvGrpSpPr/>
          <p:nvPr/>
        </p:nvGrpSpPr>
        <p:grpSpPr>
          <a:xfrm>
            <a:off x="843552" y="1311331"/>
            <a:ext cx="11170158" cy="6685042"/>
            <a:chOff x="0" y="0"/>
            <a:chExt cx="11170156" cy="6685041"/>
          </a:xfrm>
        </p:grpSpPr>
        <p:sp>
          <p:nvSpPr>
            <p:cNvPr id="164" name="A step is any unit of work with bounded execution time (it doesn't keep getting slower with growing input size).…"/>
            <p:cNvSpPr txBox="1"/>
            <p:nvPr/>
          </p:nvSpPr>
          <p:spPr>
            <a:xfrm>
              <a:off x="619544" y="3710794"/>
              <a:ext cx="10423006" cy="287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step</a:t>
              </a:r>
              <a:r>
                <a:t> is any unit of work with bounded execution time (it doesn't keep getting slower with growing input size).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We classify algorithm complexity by classifying the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order of growth</a:t>
              </a:r>
              <a:r>
                <a:t> of a function f(N), where f gives the number of steps the algorithm must perform for a given input size.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Big O definition: if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≤ C * g(N)</a:t>
              </a:r>
              <a:r>
                <a:t> for large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r>
                <a:t> values and some fixed constant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t>, then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∈ O(g(N))</a:t>
              </a:r>
            </a:p>
          </p:txBody>
        </p:sp>
        <p:sp>
          <p:nvSpPr>
            <p:cNvPr id="165" name="Rectangle"/>
            <p:cNvSpPr/>
            <p:nvPr/>
          </p:nvSpPr>
          <p:spPr>
            <a:xfrm>
              <a:off x="577523" y="3610458"/>
              <a:ext cx="10592634" cy="30745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591839" y="3423048"/>
              <a:ext cx="105640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" name="def search(L, target):…"/>
            <p:cNvSpPr txBox="1"/>
            <p:nvPr/>
          </p:nvSpPr>
          <p:spPr>
            <a:xfrm>
              <a:off x="744087" y="134970"/>
              <a:ext cx="4228943" cy="2593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search(L, target):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for x in L: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if x == target: </a:t>
              </a:r>
              <a:r>
                <a:rPr>
                  <a:solidFill>
                    <a:srgbClr val="929292"/>
                  </a:solidFill>
                </a:rPr>
                <a:t>#line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return True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return False</a:t>
              </a:r>
            </a:p>
          </p:txBody>
        </p:sp>
        <p:sp>
          <p:nvSpPr>
            <p:cNvPr id="168" name="Let f(N) be the number of times line A executes, with N=len(L).  What is f(N) in each case?"/>
            <p:cNvSpPr txBox="1"/>
            <p:nvPr/>
          </p:nvSpPr>
          <p:spPr>
            <a:xfrm>
              <a:off x="5439568" y="0"/>
              <a:ext cx="5594262" cy="118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Let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</a:t>
              </a:r>
              <a:r>
                <a:t> be the number of times line A executes,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N=len(L)</a:t>
              </a:r>
              <a:r>
                <a:t>.  What is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f(N)</a:t>
              </a:r>
              <a:r>
                <a:t> in each case?</a:t>
              </a:r>
            </a:p>
          </p:txBody>
        </p:sp>
        <p:sp>
          <p:nvSpPr>
            <p:cNvPr id="169" name="Worst Case (target is at end of list):…"/>
            <p:cNvSpPr txBox="1"/>
            <p:nvPr/>
          </p:nvSpPr>
          <p:spPr>
            <a:xfrm>
              <a:off x="5502154" y="1148201"/>
              <a:ext cx="3760342" cy="1801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Worst Case</a:t>
              </a:r>
              <a:r>
                <a:t> (target is at end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Best Case</a:t>
              </a:r>
              <a:r>
                <a:t> (target is at beginning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Average Case</a:t>
              </a:r>
              <a:r>
                <a:t> (target in middle of list):</a:t>
              </a:r>
            </a:p>
          </p:txBody>
        </p:sp>
        <p:sp>
          <p:nvSpPr>
            <p:cNvPr id="170" name="f(N) =…"/>
            <p:cNvSpPr txBox="1"/>
            <p:nvPr/>
          </p:nvSpPr>
          <p:spPr>
            <a:xfrm>
              <a:off x="9140229" y="1152671"/>
              <a:ext cx="1942269" cy="1792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</a:t>
              </a:r>
            </a:p>
          </p:txBody>
        </p:sp>
        <p:sp>
          <p:nvSpPr>
            <p:cNvPr id="171" name="assume this is asked unless otherwise stated"/>
            <p:cNvSpPr txBox="1"/>
            <p:nvPr/>
          </p:nvSpPr>
          <p:spPr>
            <a:xfrm>
              <a:off x="3237652" y="2129648"/>
              <a:ext cx="2253036" cy="1144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spcBef>
                  <a:spcPts val="300"/>
                </a:spcBef>
                <a:defRPr b="0" i="1"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assume this is asked unless otherwise stated</a:t>
              </a:r>
            </a:p>
          </p:txBody>
        </p:sp>
        <p:sp>
          <p:nvSpPr>
            <p:cNvPr id="172" name="Line"/>
            <p:cNvSpPr/>
            <p:nvPr/>
          </p:nvSpPr>
          <p:spPr>
            <a:xfrm flipV="1">
              <a:off x="4896203" y="1360552"/>
              <a:ext cx="635485" cy="835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" name="1"/>
            <p:cNvSpPr/>
            <p:nvPr/>
          </p:nvSpPr>
          <p:spPr>
            <a:xfrm>
              <a:off x="0" y="274377"/>
              <a:ext cx="694179" cy="93278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ctr">
              <a:noAutofit/>
            </a:bodyPr>
            <a:lstStyle>
              <a:lvl1pPr>
                <a:defRPr b="0"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53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54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56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57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60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61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2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63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FF2600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2600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64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67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68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9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70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71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74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75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6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77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78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1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82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3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84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85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8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89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0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91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92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95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96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7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98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99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02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03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4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05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06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09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10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1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12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13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16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17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19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20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"/>
          <p:cNvGrpSpPr/>
          <p:nvPr/>
        </p:nvGrpSpPr>
        <p:grpSpPr>
          <a:xfrm>
            <a:off x="879300" y="1311331"/>
            <a:ext cx="11134410" cy="6685042"/>
            <a:chOff x="0" y="0"/>
            <a:chExt cx="11134408" cy="6685041"/>
          </a:xfrm>
        </p:grpSpPr>
        <p:sp>
          <p:nvSpPr>
            <p:cNvPr id="176" name="A step is any unit of work with bounded execution time (it doesn't keep getting slower with growing input size).…"/>
            <p:cNvSpPr txBox="1"/>
            <p:nvPr/>
          </p:nvSpPr>
          <p:spPr>
            <a:xfrm>
              <a:off x="583796" y="3710794"/>
              <a:ext cx="10423006" cy="287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step</a:t>
              </a:r>
              <a:r>
                <a:t> is any unit of work with bounded execution time (it doesn't keep getting slower with growing input size).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We classify algorithm complexity by classifying the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order of growth</a:t>
              </a:r>
              <a:r>
                <a:t> of a function f(N), where f gives the number of steps the algorithm must perform for a given input size.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Big O definition: if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≤ C * g(N)</a:t>
              </a:r>
              <a:r>
                <a:t> for large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r>
                <a:t> values and some fixed constant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t>, then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∈ O(g(N))</a:t>
              </a:r>
            </a:p>
          </p:txBody>
        </p:sp>
        <p:sp>
          <p:nvSpPr>
            <p:cNvPr id="177" name="Rectangle"/>
            <p:cNvSpPr/>
            <p:nvPr/>
          </p:nvSpPr>
          <p:spPr>
            <a:xfrm>
              <a:off x="541775" y="3610458"/>
              <a:ext cx="10592634" cy="30745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556091" y="3423048"/>
              <a:ext cx="105640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9" name="def search(L, target):…"/>
            <p:cNvSpPr txBox="1"/>
            <p:nvPr/>
          </p:nvSpPr>
          <p:spPr>
            <a:xfrm>
              <a:off x="708339" y="134970"/>
              <a:ext cx="4228943" cy="2593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search(L, target):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for x in L: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if x == target: </a:t>
              </a:r>
              <a:r>
                <a:rPr>
                  <a:solidFill>
                    <a:srgbClr val="929292"/>
                  </a:solidFill>
                </a:rPr>
                <a:t>#line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return True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return False</a:t>
              </a:r>
            </a:p>
          </p:txBody>
        </p:sp>
        <p:sp>
          <p:nvSpPr>
            <p:cNvPr id="180" name="Let f(N) be the number of times line A executes, with N=len(L).  What is f(N) in each case?"/>
            <p:cNvSpPr txBox="1"/>
            <p:nvPr/>
          </p:nvSpPr>
          <p:spPr>
            <a:xfrm>
              <a:off x="5403820" y="0"/>
              <a:ext cx="5594262" cy="118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Let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</a:t>
              </a:r>
              <a:r>
                <a:t> be the number of times line A executes,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N=len(L)</a:t>
              </a:r>
              <a:r>
                <a:t>.  What is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f(N)</a:t>
              </a:r>
              <a:r>
                <a:t> in each case?</a:t>
              </a:r>
            </a:p>
          </p:txBody>
        </p:sp>
        <p:sp>
          <p:nvSpPr>
            <p:cNvPr id="181" name="Worst Case (target is at end of list):…"/>
            <p:cNvSpPr txBox="1"/>
            <p:nvPr/>
          </p:nvSpPr>
          <p:spPr>
            <a:xfrm>
              <a:off x="5466406" y="1148201"/>
              <a:ext cx="3760342" cy="1801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Worst Case</a:t>
              </a:r>
              <a:r>
                <a:t> (target is at end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Best Case</a:t>
              </a:r>
              <a:r>
                <a:t> (target is at beginning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Average Case</a:t>
              </a:r>
              <a:r>
                <a:t> (target in middle of list):</a:t>
              </a:r>
            </a:p>
          </p:txBody>
        </p:sp>
        <p:sp>
          <p:nvSpPr>
            <p:cNvPr id="182" name="f(N) =…"/>
            <p:cNvSpPr txBox="1"/>
            <p:nvPr/>
          </p:nvSpPr>
          <p:spPr>
            <a:xfrm>
              <a:off x="9104481" y="1152671"/>
              <a:ext cx="1942269" cy="1792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t>f(N) = </a:t>
              </a:r>
              <a14:m>
                <m:oMath>
                  <m:f>
                    <m:fPr>
                      <m:ctrlPr>
                        <a:rPr xmlns:a="http://schemas.openxmlformats.org/drawingml/2006/main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b"/>
                        </m:rPr>
                        <a:rPr xmlns:a="http://schemas.openxmlformats.org/drawingml/2006/main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m:rPr>
                          <m:sty m:val="b"/>
                        </m:rPr>
                        <a:rPr xmlns:a="http://schemas.openxmlformats.org/drawingml/2006/main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</p:txBody>
        </p:sp>
        <p:sp>
          <p:nvSpPr>
            <p:cNvPr id="183" name="assume this is asked unless otherwise stated"/>
            <p:cNvSpPr txBox="1"/>
            <p:nvPr/>
          </p:nvSpPr>
          <p:spPr>
            <a:xfrm>
              <a:off x="3201904" y="2129648"/>
              <a:ext cx="2253036" cy="1144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spcBef>
                  <a:spcPts val="300"/>
                </a:spcBef>
                <a:defRPr b="0" i="1"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assume this is asked unless otherwise stated</a:t>
              </a:r>
            </a:p>
          </p:txBody>
        </p:sp>
        <p:sp>
          <p:nvSpPr>
            <p:cNvPr id="184" name="Line"/>
            <p:cNvSpPr/>
            <p:nvPr/>
          </p:nvSpPr>
          <p:spPr>
            <a:xfrm flipV="1">
              <a:off x="4860455" y="1360552"/>
              <a:ext cx="635485" cy="835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5" name="1"/>
            <p:cNvSpPr/>
            <p:nvPr/>
          </p:nvSpPr>
          <p:spPr>
            <a:xfrm>
              <a:off x="0" y="272235"/>
              <a:ext cx="694179" cy="93278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ctr">
              <a:noAutofit/>
            </a:bodyPr>
            <a:lstStyle>
              <a:lvl1pPr>
                <a:defRPr b="0"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23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24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5" name="how many times does this step run…"/>
          <p:cNvSpPr txBox="1"/>
          <p:nvPr/>
        </p:nvSpPr>
        <p:spPr>
          <a:xfrm>
            <a:off x="8658888" y="814304"/>
            <a:ext cx="4368574" cy="388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g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26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</a:tbl>
          </a:graphicData>
        </a:graphic>
      </p:graphicFrame>
      <p:sp>
        <p:nvSpPr>
          <p:cNvPr id="527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30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31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2" name="how many times does this step run…"/>
          <p:cNvSpPr txBox="1"/>
          <p:nvPr/>
        </p:nvSpPr>
        <p:spPr>
          <a:xfrm>
            <a:off x="8658888" y="814304"/>
            <a:ext cx="4368574" cy="3905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g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g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33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</a:tbl>
          </a:graphicData>
        </a:graphic>
      </p:graphicFrame>
      <p:sp>
        <p:nvSpPr>
          <p:cNvPr id="534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</a:t>
            </a: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543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537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538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539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542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540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541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544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553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547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548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549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552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550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551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554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563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557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558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559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562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560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561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564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573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567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568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569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572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570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571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574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575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584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578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579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580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583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581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582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585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586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595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589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590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591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594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592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593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596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597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606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00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01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602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05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03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04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07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08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617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11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12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613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16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14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15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18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19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2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628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22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23" name="what is the complexity of version A?   O( )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A?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</m:oMath>
              </a14:m>
              <a:r>
                <a:t>)</a:t>
              </a:r>
            </a:p>
          </p:txBody>
        </p:sp>
        <p:sp>
          <p:nvSpPr>
            <p:cNvPr id="624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27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25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26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29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30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639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33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34" name="what is the complexity of version A?   O( )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A?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</m:oMath>
              </a14:m>
              <a:r>
                <a:t>)</a:t>
              </a:r>
            </a:p>
          </p:txBody>
        </p:sp>
        <p:sp>
          <p:nvSpPr>
            <p:cNvPr id="635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38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36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  <a14:m>
                  <m:oMath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 </a:t>
                </a:r>
                <a14:m>
                  <m:oMath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37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40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41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650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44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45" name="what is the complexity of version A?   O( )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A?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</m:oMath>
              </a14:m>
              <a:r>
                <a:t>)</a:t>
              </a:r>
            </a:p>
          </p:txBody>
        </p:sp>
        <p:sp>
          <p:nvSpPr>
            <p:cNvPr id="646" name="what is the complexity of version B?    O( )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B?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</p:txBody>
        </p:sp>
        <p:grpSp>
          <p:nvGrpSpPr>
            <p:cNvPr id="649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47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  <a14:m>
                  <m:oMath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 </a:t>
                </a:r>
                <a14:m>
                  <m:oMath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48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51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52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661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55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56" name="what is the complexity of version A?   O( )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A?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</m:oMath>
              </a14:m>
              <a:r>
                <a:t>)</a:t>
              </a:r>
            </a:p>
          </p:txBody>
        </p:sp>
        <p:sp>
          <p:nvSpPr>
            <p:cNvPr id="657" name="what is the complexity of version B?    O( ) = O( )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B?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 =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</p:txBody>
        </p:sp>
        <p:grpSp>
          <p:nvGrpSpPr>
            <p:cNvPr id="660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58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  <a14:m>
                  <m:oMath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 </a:t>
                </a:r>
                <a14:m>
                  <m:oMath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59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62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63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672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66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67" name="what is the complexity of version A?   O( )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A?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</m:oMath>
              </a14:m>
              <a:r>
                <a:t>)</a:t>
              </a:r>
            </a:p>
          </p:txBody>
        </p:sp>
        <p:sp>
          <p:nvSpPr>
            <p:cNvPr id="668" name="what is the complexity of version B?    O( ) = O( ) = O( )"/>
            <p:cNvSpPr txBox="1"/>
            <p:nvPr/>
          </p:nvSpPr>
          <p:spPr>
            <a:xfrm>
              <a:off x="2502508" y="3553345"/>
              <a:ext cx="851641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B?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 =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 =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</p:txBody>
        </p:sp>
        <p:grpSp>
          <p:nvGrpSpPr>
            <p:cNvPr id="671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69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  <a14:m>
                  <m:oMath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 </a:t>
                </a:r>
                <a14:m>
                  <m:oMath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70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73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74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77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78" name="def selection_sort(L):…"/>
          <p:cNvSpPr txBox="1"/>
          <p:nvPr/>
        </p:nvSpPr>
        <p:spPr>
          <a:xfrm>
            <a:off x="1547471" y="865390"/>
            <a:ext cx="11251273" cy="6016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679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</a:t>
            </a:r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680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83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84" name="def selection_sort(L):…"/>
          <p:cNvSpPr txBox="1"/>
          <p:nvPr/>
        </p:nvSpPr>
        <p:spPr>
          <a:xfrm>
            <a:off x="1547471" y="865390"/>
            <a:ext cx="11251273" cy="6016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685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</a:t>
            </a:r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686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  <p:graphicFrame>
        <p:nvGraphicFramePr>
          <p:cNvPr id="687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90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91" name="def selection_sort(L):…"/>
          <p:cNvSpPr txBox="1"/>
          <p:nvPr/>
        </p:nvSpPr>
        <p:spPr>
          <a:xfrm>
            <a:off x="1547471" y="865390"/>
            <a:ext cx="11251273" cy="6016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692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693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  <p:graphicFrame>
        <p:nvGraphicFramePr>
          <p:cNvPr id="694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97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98" name="def selection_sort(L):…"/>
          <p:cNvSpPr txBox="1"/>
          <p:nvPr/>
        </p:nvSpPr>
        <p:spPr>
          <a:xfrm>
            <a:off x="1547471" y="865390"/>
            <a:ext cx="11251273" cy="6016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699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1700"/>
              <a:t>=</a:t>
            </a:r>
            <a14:m>
              <m:oMath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700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  <p:graphicFrame>
        <p:nvGraphicFramePr>
          <p:cNvPr id="701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04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05" name="def selection_sort(L):…"/>
          <p:cNvSpPr txBox="1"/>
          <p:nvPr/>
        </p:nvSpPr>
        <p:spPr>
          <a:xfrm>
            <a:off x="1547471" y="865390"/>
            <a:ext cx="11251273" cy="6145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06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1700"/>
              <a:t>=</a:t>
            </a:r>
            <a14:m>
              <m:oMath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707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  <p:graphicFrame>
        <p:nvGraphicFramePr>
          <p:cNvPr id="708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8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11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12" name="def selection_sort(L):…"/>
          <p:cNvSpPr txBox="1"/>
          <p:nvPr/>
        </p:nvSpPr>
        <p:spPr>
          <a:xfrm>
            <a:off x="1547471" y="865390"/>
            <a:ext cx="11251273" cy="6295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13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1700"/>
              <a:t>=</a:t>
            </a:r>
            <a14:m>
              <m:oMath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714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  <p:graphicFrame>
        <p:nvGraphicFramePr>
          <p:cNvPr id="715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18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19" name="def selection_sort(L):…"/>
          <p:cNvSpPr txBox="1"/>
          <p:nvPr/>
        </p:nvSpPr>
        <p:spPr>
          <a:xfrm>
            <a:off x="1547471" y="865390"/>
            <a:ext cx="11251273" cy="601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20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1700"/>
              <a:t>=</a:t>
            </a:r>
            <a14:m>
              <m:oMath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721" name="The complexity of selection sort is…"/>
          <p:cNvSpPr txBox="1"/>
          <p:nvPr/>
        </p:nvSpPr>
        <p:spPr>
          <a:xfrm>
            <a:off x="8986198" y="3150619"/>
            <a:ext cx="3869440" cy="1025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</a:t>
            </a: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) = O( </a:t>
            </a: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)</a:t>
            </a:r>
          </a:p>
        </p:txBody>
      </p:sp>
      <p:graphicFrame>
        <p:nvGraphicFramePr>
          <p:cNvPr id="722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25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26" name="def selection_sort(L):…"/>
          <p:cNvSpPr txBox="1"/>
          <p:nvPr/>
        </p:nvSpPr>
        <p:spPr>
          <a:xfrm>
            <a:off x="1547471" y="865390"/>
            <a:ext cx="11251273" cy="601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27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1700"/>
              <a:t>=</a:t>
            </a:r>
            <a14:m>
              <m:oMath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728" name="The complexity of selection sort is…"/>
          <p:cNvSpPr txBox="1"/>
          <p:nvPr/>
        </p:nvSpPr>
        <p:spPr>
          <a:xfrm>
            <a:off x="8986198" y="3150619"/>
            <a:ext cx="3869440" cy="1025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</a:t>
            </a: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) = O( </a:t>
            </a: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) = O(</a:t>
            </a:r>
            <a14:m>
              <m:oMath>
                <m:sSup>
                  <m:e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)</a:t>
            </a:r>
          </a:p>
        </p:txBody>
      </p:sp>
      <p:graphicFrame>
        <p:nvGraphicFramePr>
          <p:cNvPr id="729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4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0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