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7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[320] Complexity + Big O"/>
          <p:cNvSpPr txBox="1"/>
          <p:nvPr>
            <p:ph type="title"/>
          </p:nvPr>
        </p:nvSpPr>
        <p:spPr>
          <a:xfrm>
            <a:off x="210739" y="2146300"/>
            <a:ext cx="12583322" cy="3302000"/>
          </a:xfrm>
          <a:prstGeom prst="rect">
            <a:avLst/>
          </a:prstGeom>
        </p:spPr>
        <p:txBody>
          <a:bodyPr/>
          <a:lstStyle>
            <a:lvl1pPr>
              <a:defRPr sz="73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[320] OOP and Recursion</a:t>
            </a:r>
          </a:p>
        </p:txBody>
      </p:sp>
      <p:sp>
        <p:nvSpPr>
          <p:cNvPr id="138" name="Tyler Caraza-Harter"/>
          <p:cNvSpPr txBox="1"/>
          <p:nvPr>
            <p:ph type="body" sz="quarter" idx="1"/>
          </p:nvPr>
        </p:nvSpPr>
        <p:spPr>
          <a:xfrm>
            <a:off x="1270000" y="6146800"/>
            <a:ext cx="10464800" cy="1130300"/>
          </a:xfrm>
          <a:prstGeom prst="rect">
            <a:avLst/>
          </a:prstGeom>
        </p:spPr>
        <p:txBody>
          <a:bodyPr/>
          <a:lstStyle/>
          <a:p>
            <a:pPr defTabSz="578358">
              <a:lnSpc>
                <a:spcPct val="90000"/>
              </a:lnSpc>
              <a:defRPr sz="3663"/>
            </a:pPr>
            <a:r>
              <a:t>Department of Computer Sciences</a:t>
            </a:r>
            <a:endParaRPr sz="3959"/>
          </a:p>
          <a:p>
            <a:pPr defTabSz="578358">
              <a:lnSpc>
                <a:spcPct val="90000"/>
              </a:lnSpc>
              <a:defRPr sz="3663"/>
            </a:pPr>
            <a:r>
              <a:t>University of Wisconsin-Madison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2"/>
          <p:cNvSpPr/>
          <p:nvPr/>
        </p:nvSpPr>
        <p:spPr>
          <a:xfrm>
            <a:off x="639292" y="1370776"/>
            <a:ext cx="479469" cy="53324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grpSp>
        <p:nvGrpSpPr>
          <p:cNvPr id="195" name="Group"/>
          <p:cNvGrpSpPr/>
          <p:nvPr/>
        </p:nvGrpSpPr>
        <p:grpSpPr>
          <a:xfrm>
            <a:off x="2444739" y="640441"/>
            <a:ext cx="8619038" cy="1993918"/>
            <a:chOff x="0" y="0"/>
            <a:chExt cx="8619036" cy="1993916"/>
          </a:xfrm>
        </p:grpSpPr>
        <p:sp>
          <p:nvSpPr>
            <p:cNvPr id="193" name="def fib(n):…"/>
            <p:cNvSpPr txBox="1"/>
            <p:nvPr/>
          </p:nvSpPr>
          <p:spPr>
            <a:xfrm>
              <a:off x="4466348" y="0"/>
              <a:ext cx="4152689" cy="1993917"/>
            </a:xfrm>
            <a:prstGeom prst="rect">
              <a:avLst/>
            </a:prstGeom>
            <a:noFill/>
            <a:ln w="6350" cap="flat">
              <a:solidFill>
                <a:srgbClr val="92929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def fib(n):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n &lt; 2: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return n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return fib(n-1) + fib(n-2)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what is fib(6)?</a:t>
              </a:r>
            </a:p>
          </p:txBody>
        </p:sp>
        <p:sp>
          <p:nvSpPr>
            <p:cNvPr id="194" name="def fact(n):…"/>
            <p:cNvSpPr txBox="1"/>
            <p:nvPr/>
          </p:nvSpPr>
          <p:spPr>
            <a:xfrm>
              <a:off x="0" y="0"/>
              <a:ext cx="4152688" cy="1993917"/>
            </a:xfrm>
            <a:prstGeom prst="rect">
              <a:avLst/>
            </a:prstGeom>
            <a:noFill/>
            <a:ln w="6350" cap="flat">
              <a:solidFill>
                <a:srgbClr val="92929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def fact(n):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n == 0: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return 1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return n * fact(n-1)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what is fact(5)</a:t>
              </a:r>
            </a:p>
          </p:txBody>
        </p:sp>
      </p:grpSp>
      <p:sp>
        <p:nvSpPr>
          <p:cNvPr id="196" name="fact(5) = 5 *  fact(5)…"/>
          <p:cNvSpPr txBox="1"/>
          <p:nvPr/>
        </p:nvSpPr>
        <p:spPr>
          <a:xfrm>
            <a:off x="1902877" y="3635375"/>
            <a:ext cx="5407274" cy="2482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 sz="2200"/>
            </a:pPr>
            <a:r>
              <a:t>fact(5) = 5 *  fact(5)</a:t>
            </a:r>
          </a:p>
          <a:p>
            <a:pPr>
              <a:lnSpc>
                <a:spcPct val="130000"/>
              </a:lnSpc>
              <a:defRPr b="0" sz="2200"/>
            </a:pPr>
            <a:r>
              <a:t>fact(4) = 4 * fact(3)</a:t>
            </a:r>
          </a:p>
          <a:p>
            <a:pPr>
              <a:lnSpc>
                <a:spcPct val="130000"/>
              </a:lnSpc>
              <a:defRPr b="0" sz="2200"/>
            </a:pPr>
            <a:r>
              <a:t>fact(3) = 3 * fact(2)</a:t>
            </a:r>
          </a:p>
          <a:p>
            <a:pPr>
              <a:lnSpc>
                <a:spcPct val="130000"/>
              </a:lnSpc>
              <a:defRPr b="0" sz="2200"/>
            </a:pPr>
          </a:p>
          <a:p>
            <a:pPr>
              <a:lnSpc>
                <a:spcPct val="130000"/>
              </a:lnSpc>
              <a:defRPr b="0" sz="22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2"/>
          <p:cNvSpPr/>
          <p:nvPr/>
        </p:nvSpPr>
        <p:spPr>
          <a:xfrm>
            <a:off x="639292" y="1370776"/>
            <a:ext cx="479469" cy="53324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grpSp>
        <p:nvGrpSpPr>
          <p:cNvPr id="201" name="Group"/>
          <p:cNvGrpSpPr/>
          <p:nvPr/>
        </p:nvGrpSpPr>
        <p:grpSpPr>
          <a:xfrm>
            <a:off x="2444739" y="640441"/>
            <a:ext cx="8619038" cy="1993918"/>
            <a:chOff x="0" y="0"/>
            <a:chExt cx="8619036" cy="1993916"/>
          </a:xfrm>
        </p:grpSpPr>
        <p:sp>
          <p:nvSpPr>
            <p:cNvPr id="199" name="def fib(n):…"/>
            <p:cNvSpPr txBox="1"/>
            <p:nvPr/>
          </p:nvSpPr>
          <p:spPr>
            <a:xfrm>
              <a:off x="4466348" y="0"/>
              <a:ext cx="4152689" cy="1993917"/>
            </a:xfrm>
            <a:prstGeom prst="rect">
              <a:avLst/>
            </a:prstGeom>
            <a:noFill/>
            <a:ln w="6350" cap="flat">
              <a:solidFill>
                <a:srgbClr val="92929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def fib(n):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n &lt; 2: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return n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return fib(n-1) + fib(n-2)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what is fib(6)?</a:t>
              </a:r>
            </a:p>
          </p:txBody>
        </p:sp>
        <p:sp>
          <p:nvSpPr>
            <p:cNvPr id="200" name="def fact(n):…"/>
            <p:cNvSpPr txBox="1"/>
            <p:nvPr/>
          </p:nvSpPr>
          <p:spPr>
            <a:xfrm>
              <a:off x="0" y="0"/>
              <a:ext cx="4152688" cy="1993917"/>
            </a:xfrm>
            <a:prstGeom prst="rect">
              <a:avLst/>
            </a:prstGeom>
            <a:noFill/>
            <a:ln w="6350" cap="flat">
              <a:solidFill>
                <a:srgbClr val="92929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def fact(n):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n == 0: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return 1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return n * fact(n-1)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what is fact(5)</a:t>
              </a:r>
            </a:p>
          </p:txBody>
        </p:sp>
      </p:grpSp>
      <p:sp>
        <p:nvSpPr>
          <p:cNvPr id="202" name="fact(5) = 5 *  fact(5)…"/>
          <p:cNvSpPr txBox="1"/>
          <p:nvPr/>
        </p:nvSpPr>
        <p:spPr>
          <a:xfrm>
            <a:off x="1902877" y="3635375"/>
            <a:ext cx="5407274" cy="2482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 sz="2200"/>
            </a:pPr>
            <a:r>
              <a:t>fact(5) = 5 *  fact(5)</a:t>
            </a:r>
          </a:p>
          <a:p>
            <a:pPr>
              <a:lnSpc>
                <a:spcPct val="130000"/>
              </a:lnSpc>
              <a:defRPr b="0" sz="2200"/>
            </a:pPr>
            <a:r>
              <a:t>fact(4) = 4 * fact(3)</a:t>
            </a:r>
          </a:p>
          <a:p>
            <a:pPr>
              <a:lnSpc>
                <a:spcPct val="130000"/>
              </a:lnSpc>
              <a:defRPr b="0" sz="2200"/>
            </a:pPr>
            <a:r>
              <a:t>fact(3) = 3 * fact(2)</a:t>
            </a:r>
          </a:p>
          <a:p>
            <a:pPr>
              <a:lnSpc>
                <a:spcPct val="130000"/>
              </a:lnSpc>
              <a:defRPr b="0" sz="2200"/>
            </a:pPr>
            <a:r>
              <a:t>fact(2) = 2 * fact(1)</a:t>
            </a:r>
          </a:p>
          <a:p>
            <a:pPr>
              <a:lnSpc>
                <a:spcPct val="130000"/>
              </a:lnSpc>
              <a:defRPr b="0" sz="22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2"/>
          <p:cNvSpPr/>
          <p:nvPr/>
        </p:nvSpPr>
        <p:spPr>
          <a:xfrm>
            <a:off x="639292" y="1370776"/>
            <a:ext cx="479469" cy="53324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grpSp>
        <p:nvGrpSpPr>
          <p:cNvPr id="207" name="Group"/>
          <p:cNvGrpSpPr/>
          <p:nvPr/>
        </p:nvGrpSpPr>
        <p:grpSpPr>
          <a:xfrm>
            <a:off x="2444739" y="640441"/>
            <a:ext cx="8619038" cy="1993918"/>
            <a:chOff x="0" y="0"/>
            <a:chExt cx="8619036" cy="1993916"/>
          </a:xfrm>
        </p:grpSpPr>
        <p:sp>
          <p:nvSpPr>
            <p:cNvPr id="205" name="def fib(n):…"/>
            <p:cNvSpPr txBox="1"/>
            <p:nvPr/>
          </p:nvSpPr>
          <p:spPr>
            <a:xfrm>
              <a:off x="4466348" y="0"/>
              <a:ext cx="4152689" cy="1993917"/>
            </a:xfrm>
            <a:prstGeom prst="rect">
              <a:avLst/>
            </a:prstGeom>
            <a:noFill/>
            <a:ln w="6350" cap="flat">
              <a:solidFill>
                <a:srgbClr val="92929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def fib(n):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n &lt; 2: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return n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return fib(n-1) + fib(n-2)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what is fib(6)?</a:t>
              </a:r>
            </a:p>
          </p:txBody>
        </p:sp>
        <p:sp>
          <p:nvSpPr>
            <p:cNvPr id="206" name="def fact(n):…"/>
            <p:cNvSpPr txBox="1"/>
            <p:nvPr/>
          </p:nvSpPr>
          <p:spPr>
            <a:xfrm>
              <a:off x="0" y="0"/>
              <a:ext cx="4152688" cy="1993917"/>
            </a:xfrm>
            <a:prstGeom prst="rect">
              <a:avLst/>
            </a:prstGeom>
            <a:noFill/>
            <a:ln w="6350" cap="flat">
              <a:solidFill>
                <a:srgbClr val="92929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def fact(n):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n == 0: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return 1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return n * fact(n-1)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what is fact(5)</a:t>
              </a:r>
            </a:p>
          </p:txBody>
        </p:sp>
      </p:grpSp>
      <p:sp>
        <p:nvSpPr>
          <p:cNvPr id="208" name="fact(5) = 5 *  fact(5)…"/>
          <p:cNvSpPr txBox="1"/>
          <p:nvPr/>
        </p:nvSpPr>
        <p:spPr>
          <a:xfrm>
            <a:off x="1902877" y="3635375"/>
            <a:ext cx="5407274" cy="2482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 sz="2200"/>
            </a:pPr>
            <a:r>
              <a:t>fact(5) = 5 *  fact(5)</a:t>
            </a:r>
          </a:p>
          <a:p>
            <a:pPr>
              <a:lnSpc>
                <a:spcPct val="130000"/>
              </a:lnSpc>
              <a:defRPr b="0" sz="2200"/>
            </a:pPr>
            <a:r>
              <a:t>fact(4) = 4 * fact(3)</a:t>
            </a:r>
          </a:p>
          <a:p>
            <a:pPr>
              <a:lnSpc>
                <a:spcPct val="130000"/>
              </a:lnSpc>
              <a:defRPr b="0" sz="2200"/>
            </a:pPr>
            <a:r>
              <a:t>fact(3) = 3 * fact(2)</a:t>
            </a:r>
          </a:p>
          <a:p>
            <a:pPr>
              <a:lnSpc>
                <a:spcPct val="130000"/>
              </a:lnSpc>
              <a:defRPr b="0" sz="2200"/>
            </a:pPr>
            <a:r>
              <a:t>fact(2) = 2 * fact(1)</a:t>
            </a:r>
          </a:p>
          <a:p>
            <a:pPr>
              <a:lnSpc>
                <a:spcPct val="130000"/>
              </a:lnSpc>
              <a:defRPr b="0" sz="2200"/>
            </a:pPr>
            <a:r>
              <a:t>fact(1) = 1* fact(0)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2"/>
          <p:cNvSpPr/>
          <p:nvPr/>
        </p:nvSpPr>
        <p:spPr>
          <a:xfrm>
            <a:off x="639292" y="1370776"/>
            <a:ext cx="479469" cy="53324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grpSp>
        <p:nvGrpSpPr>
          <p:cNvPr id="213" name="Group"/>
          <p:cNvGrpSpPr/>
          <p:nvPr/>
        </p:nvGrpSpPr>
        <p:grpSpPr>
          <a:xfrm>
            <a:off x="2444739" y="640441"/>
            <a:ext cx="8619038" cy="1993918"/>
            <a:chOff x="0" y="0"/>
            <a:chExt cx="8619036" cy="1993916"/>
          </a:xfrm>
        </p:grpSpPr>
        <p:sp>
          <p:nvSpPr>
            <p:cNvPr id="211" name="def fib(n):…"/>
            <p:cNvSpPr txBox="1"/>
            <p:nvPr/>
          </p:nvSpPr>
          <p:spPr>
            <a:xfrm>
              <a:off x="4466348" y="0"/>
              <a:ext cx="4152689" cy="1993917"/>
            </a:xfrm>
            <a:prstGeom prst="rect">
              <a:avLst/>
            </a:prstGeom>
            <a:noFill/>
            <a:ln w="6350" cap="flat">
              <a:solidFill>
                <a:srgbClr val="92929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def fib(n):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n &lt; 2: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return n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return fib(n-1) + fib(n-2)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what is fib(6)?</a:t>
              </a:r>
            </a:p>
          </p:txBody>
        </p:sp>
        <p:sp>
          <p:nvSpPr>
            <p:cNvPr id="212" name="def fact(n):…"/>
            <p:cNvSpPr txBox="1"/>
            <p:nvPr/>
          </p:nvSpPr>
          <p:spPr>
            <a:xfrm>
              <a:off x="0" y="0"/>
              <a:ext cx="4152688" cy="1993917"/>
            </a:xfrm>
            <a:prstGeom prst="rect">
              <a:avLst/>
            </a:prstGeom>
            <a:noFill/>
            <a:ln w="6350" cap="flat">
              <a:solidFill>
                <a:srgbClr val="92929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def fact(n):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n == 0: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return 1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return n * fact(n-1)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what is fact(5)</a:t>
              </a:r>
            </a:p>
          </p:txBody>
        </p:sp>
      </p:grpSp>
      <p:sp>
        <p:nvSpPr>
          <p:cNvPr id="214" name="fact(5) = 5 *  fact(5)…"/>
          <p:cNvSpPr txBox="1"/>
          <p:nvPr/>
        </p:nvSpPr>
        <p:spPr>
          <a:xfrm>
            <a:off x="1902877" y="3635375"/>
            <a:ext cx="5407274" cy="2482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 sz="2200"/>
            </a:pPr>
            <a:r>
              <a:t>fact(5) = 5 *  fact(5)</a:t>
            </a:r>
          </a:p>
          <a:p>
            <a:pPr>
              <a:lnSpc>
                <a:spcPct val="130000"/>
              </a:lnSpc>
              <a:defRPr b="0" sz="2200"/>
            </a:pPr>
            <a:r>
              <a:t>fact(4) = 4 * fact(3)</a:t>
            </a:r>
          </a:p>
          <a:p>
            <a:pPr>
              <a:lnSpc>
                <a:spcPct val="130000"/>
              </a:lnSpc>
              <a:defRPr b="0" sz="2200"/>
            </a:pPr>
            <a:r>
              <a:t>fact(3) = 3 * fact(2)</a:t>
            </a:r>
          </a:p>
          <a:p>
            <a:pPr>
              <a:lnSpc>
                <a:spcPct val="130000"/>
              </a:lnSpc>
              <a:defRPr b="0" sz="2200"/>
            </a:pPr>
            <a:r>
              <a:t>fact(2) = 2 * fact(1)</a:t>
            </a:r>
          </a:p>
          <a:p>
            <a:pPr>
              <a:lnSpc>
                <a:spcPct val="130000"/>
              </a:lnSpc>
              <a:defRPr b="0" sz="2200"/>
            </a:pPr>
            <a:r>
              <a:t>fact(1) = 1* fact(0)</a:t>
            </a:r>
          </a:p>
          <a:p>
            <a:pPr>
              <a:lnSpc>
                <a:spcPct val="130000"/>
              </a:lnSpc>
              <a:defRPr b="0" sz="2200"/>
            </a:pPr>
            <a:r>
              <a:t>fact(0) =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2"/>
          <p:cNvSpPr/>
          <p:nvPr/>
        </p:nvSpPr>
        <p:spPr>
          <a:xfrm>
            <a:off x="639292" y="1370776"/>
            <a:ext cx="479469" cy="53324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grpSp>
        <p:nvGrpSpPr>
          <p:cNvPr id="219" name="Group"/>
          <p:cNvGrpSpPr/>
          <p:nvPr/>
        </p:nvGrpSpPr>
        <p:grpSpPr>
          <a:xfrm>
            <a:off x="2444739" y="640441"/>
            <a:ext cx="8619038" cy="1993918"/>
            <a:chOff x="0" y="0"/>
            <a:chExt cx="8619036" cy="1993916"/>
          </a:xfrm>
        </p:grpSpPr>
        <p:sp>
          <p:nvSpPr>
            <p:cNvPr id="217" name="def fib(n):…"/>
            <p:cNvSpPr txBox="1"/>
            <p:nvPr/>
          </p:nvSpPr>
          <p:spPr>
            <a:xfrm>
              <a:off x="4466348" y="0"/>
              <a:ext cx="4152689" cy="1993917"/>
            </a:xfrm>
            <a:prstGeom prst="rect">
              <a:avLst/>
            </a:prstGeom>
            <a:noFill/>
            <a:ln w="6350" cap="flat">
              <a:solidFill>
                <a:srgbClr val="92929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def fib(n):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n &lt; 2: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return n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return fib(n-1) + fib(n-2)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what is fib(6)?</a:t>
              </a:r>
            </a:p>
          </p:txBody>
        </p:sp>
        <p:sp>
          <p:nvSpPr>
            <p:cNvPr id="218" name="def fact(n):…"/>
            <p:cNvSpPr txBox="1"/>
            <p:nvPr/>
          </p:nvSpPr>
          <p:spPr>
            <a:xfrm>
              <a:off x="0" y="0"/>
              <a:ext cx="4152688" cy="1993917"/>
            </a:xfrm>
            <a:prstGeom prst="rect">
              <a:avLst/>
            </a:prstGeom>
            <a:noFill/>
            <a:ln w="6350" cap="flat">
              <a:solidFill>
                <a:srgbClr val="92929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def fact(n):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n == 0: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return 1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return n * fact(n-1)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what is fact(5)</a:t>
              </a:r>
            </a:p>
          </p:txBody>
        </p:sp>
      </p:grpSp>
      <p:sp>
        <p:nvSpPr>
          <p:cNvPr id="220" name="fact(5) = 5 *  fact(5)…"/>
          <p:cNvSpPr txBox="1"/>
          <p:nvPr/>
        </p:nvSpPr>
        <p:spPr>
          <a:xfrm>
            <a:off x="1902877" y="3635375"/>
            <a:ext cx="5407274" cy="2482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 sz="2200"/>
            </a:pPr>
            <a:r>
              <a:t>fact(5) = 5 *  fact(5)</a:t>
            </a:r>
          </a:p>
          <a:p>
            <a:pPr>
              <a:lnSpc>
                <a:spcPct val="130000"/>
              </a:lnSpc>
              <a:defRPr b="0" sz="2200"/>
            </a:pPr>
            <a:r>
              <a:t>fact(4) = 4 * fact(3)</a:t>
            </a:r>
          </a:p>
          <a:p>
            <a:pPr>
              <a:lnSpc>
                <a:spcPct val="130000"/>
              </a:lnSpc>
              <a:defRPr b="0" sz="2200"/>
            </a:pPr>
            <a:r>
              <a:t>fact(3) = 3 * fact(2)</a:t>
            </a:r>
          </a:p>
          <a:p>
            <a:pPr>
              <a:lnSpc>
                <a:spcPct val="130000"/>
              </a:lnSpc>
              <a:defRPr b="0" sz="2200"/>
            </a:pPr>
            <a:r>
              <a:t>fact(2) = 2 * fact(1)</a:t>
            </a:r>
          </a:p>
          <a:p>
            <a:pPr>
              <a:lnSpc>
                <a:spcPct val="130000"/>
              </a:lnSpc>
              <a:defRPr b="0" sz="2200"/>
            </a:pPr>
            <a:r>
              <a:t>fact(1) = 1* fact(0)</a:t>
            </a:r>
          </a:p>
          <a:p>
            <a:pPr>
              <a:lnSpc>
                <a:spcPct val="130000"/>
              </a:lnSpc>
              <a:defRPr b="0" sz="2200"/>
            </a:pPr>
            <a:r>
              <a:t>fact(0) = 1 (base case)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2"/>
          <p:cNvSpPr/>
          <p:nvPr/>
        </p:nvSpPr>
        <p:spPr>
          <a:xfrm>
            <a:off x="639292" y="1370776"/>
            <a:ext cx="479469" cy="53324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grpSp>
        <p:nvGrpSpPr>
          <p:cNvPr id="225" name="Group"/>
          <p:cNvGrpSpPr/>
          <p:nvPr/>
        </p:nvGrpSpPr>
        <p:grpSpPr>
          <a:xfrm>
            <a:off x="2444739" y="640441"/>
            <a:ext cx="8619038" cy="1993918"/>
            <a:chOff x="0" y="0"/>
            <a:chExt cx="8619036" cy="1993916"/>
          </a:xfrm>
        </p:grpSpPr>
        <p:sp>
          <p:nvSpPr>
            <p:cNvPr id="223" name="def fib(n):…"/>
            <p:cNvSpPr txBox="1"/>
            <p:nvPr/>
          </p:nvSpPr>
          <p:spPr>
            <a:xfrm>
              <a:off x="4466348" y="0"/>
              <a:ext cx="4152689" cy="1993917"/>
            </a:xfrm>
            <a:prstGeom prst="rect">
              <a:avLst/>
            </a:prstGeom>
            <a:noFill/>
            <a:ln w="6350" cap="flat">
              <a:solidFill>
                <a:srgbClr val="92929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def fib(n):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n &lt; 2: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return n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return fib(n-1) + fib(n-2)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what is fib(6)?</a:t>
              </a:r>
            </a:p>
          </p:txBody>
        </p:sp>
        <p:sp>
          <p:nvSpPr>
            <p:cNvPr id="224" name="def fact(n):…"/>
            <p:cNvSpPr txBox="1"/>
            <p:nvPr/>
          </p:nvSpPr>
          <p:spPr>
            <a:xfrm>
              <a:off x="0" y="0"/>
              <a:ext cx="4152688" cy="1993917"/>
            </a:xfrm>
            <a:prstGeom prst="rect">
              <a:avLst/>
            </a:prstGeom>
            <a:noFill/>
            <a:ln w="6350" cap="flat">
              <a:solidFill>
                <a:srgbClr val="92929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def fact(n):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n == 0: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return 1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return n * fact(n-1)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what is fact(5)</a:t>
              </a:r>
            </a:p>
          </p:txBody>
        </p:sp>
      </p:grpSp>
      <p:sp>
        <p:nvSpPr>
          <p:cNvPr id="226" name="fact(5) = 5 *  fact(5)…"/>
          <p:cNvSpPr txBox="1"/>
          <p:nvPr/>
        </p:nvSpPr>
        <p:spPr>
          <a:xfrm>
            <a:off x="1902877" y="3635375"/>
            <a:ext cx="5407274" cy="2482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 sz="2200"/>
            </a:pPr>
            <a:r>
              <a:t>fact(5) = 5 *  fact(5)</a:t>
            </a:r>
          </a:p>
          <a:p>
            <a:pPr>
              <a:lnSpc>
                <a:spcPct val="130000"/>
              </a:lnSpc>
              <a:defRPr b="0" sz="2200"/>
            </a:pPr>
            <a:r>
              <a:t>fact(4) = 4 * fact(3)</a:t>
            </a:r>
          </a:p>
          <a:p>
            <a:pPr>
              <a:lnSpc>
                <a:spcPct val="130000"/>
              </a:lnSpc>
              <a:defRPr b="0" sz="2200"/>
            </a:pPr>
            <a:r>
              <a:t>fact(3) = 3 * fact(2)</a:t>
            </a:r>
          </a:p>
          <a:p>
            <a:pPr>
              <a:lnSpc>
                <a:spcPct val="130000"/>
              </a:lnSpc>
              <a:defRPr b="0" sz="2200"/>
            </a:pPr>
            <a:r>
              <a:t>fact(2) = 2 * fact(1)</a:t>
            </a:r>
          </a:p>
          <a:p>
            <a:pPr>
              <a:lnSpc>
                <a:spcPct val="130000"/>
              </a:lnSpc>
              <a:defRPr b="0" sz="2200"/>
            </a:pPr>
            <a:r>
              <a:t>fact(1) = 1* fact(0) = 1 * 1</a:t>
            </a:r>
          </a:p>
          <a:p>
            <a:pPr>
              <a:lnSpc>
                <a:spcPct val="130000"/>
              </a:lnSpc>
              <a:defRPr b="0" sz="2200"/>
            </a:pPr>
            <a:r>
              <a:t>fact(0) = 1 (base case)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2"/>
          <p:cNvSpPr/>
          <p:nvPr/>
        </p:nvSpPr>
        <p:spPr>
          <a:xfrm>
            <a:off x="639292" y="1370776"/>
            <a:ext cx="479469" cy="53324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grpSp>
        <p:nvGrpSpPr>
          <p:cNvPr id="231" name="Group"/>
          <p:cNvGrpSpPr/>
          <p:nvPr/>
        </p:nvGrpSpPr>
        <p:grpSpPr>
          <a:xfrm>
            <a:off x="2444739" y="640441"/>
            <a:ext cx="8619038" cy="1993918"/>
            <a:chOff x="0" y="0"/>
            <a:chExt cx="8619036" cy="1993916"/>
          </a:xfrm>
        </p:grpSpPr>
        <p:sp>
          <p:nvSpPr>
            <p:cNvPr id="229" name="def fib(n):…"/>
            <p:cNvSpPr txBox="1"/>
            <p:nvPr/>
          </p:nvSpPr>
          <p:spPr>
            <a:xfrm>
              <a:off x="4466348" y="0"/>
              <a:ext cx="4152689" cy="1993917"/>
            </a:xfrm>
            <a:prstGeom prst="rect">
              <a:avLst/>
            </a:prstGeom>
            <a:noFill/>
            <a:ln w="6350" cap="flat">
              <a:solidFill>
                <a:srgbClr val="92929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def fib(n):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n &lt; 2: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return n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return fib(n-1) + fib(n-2)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what is fib(6)?</a:t>
              </a:r>
            </a:p>
          </p:txBody>
        </p:sp>
        <p:sp>
          <p:nvSpPr>
            <p:cNvPr id="230" name="def fact(n):…"/>
            <p:cNvSpPr txBox="1"/>
            <p:nvPr/>
          </p:nvSpPr>
          <p:spPr>
            <a:xfrm>
              <a:off x="0" y="0"/>
              <a:ext cx="4152688" cy="1993917"/>
            </a:xfrm>
            <a:prstGeom prst="rect">
              <a:avLst/>
            </a:prstGeom>
            <a:noFill/>
            <a:ln w="6350" cap="flat">
              <a:solidFill>
                <a:srgbClr val="92929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def fact(n):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n == 0: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return 1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return n * fact(n-1)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what is fact(5)</a:t>
              </a:r>
            </a:p>
          </p:txBody>
        </p:sp>
      </p:grpSp>
      <p:sp>
        <p:nvSpPr>
          <p:cNvPr id="232" name="fact(5) = 5 *  fact(5)…"/>
          <p:cNvSpPr txBox="1"/>
          <p:nvPr/>
        </p:nvSpPr>
        <p:spPr>
          <a:xfrm>
            <a:off x="1902877" y="3635375"/>
            <a:ext cx="5407274" cy="2482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 sz="2200"/>
            </a:pPr>
            <a:r>
              <a:t>fact(5) = 5 *  fact(5)</a:t>
            </a:r>
          </a:p>
          <a:p>
            <a:pPr>
              <a:lnSpc>
                <a:spcPct val="130000"/>
              </a:lnSpc>
              <a:defRPr b="0" sz="2200"/>
            </a:pPr>
            <a:r>
              <a:t>fact(4) = 4 * fact(3)</a:t>
            </a:r>
          </a:p>
          <a:p>
            <a:pPr>
              <a:lnSpc>
                <a:spcPct val="130000"/>
              </a:lnSpc>
              <a:defRPr b="0" sz="2200"/>
            </a:pPr>
            <a:r>
              <a:t>fact(3) = 3 * fact(2)</a:t>
            </a:r>
          </a:p>
          <a:p>
            <a:pPr>
              <a:lnSpc>
                <a:spcPct val="130000"/>
              </a:lnSpc>
              <a:defRPr b="0" sz="2200"/>
            </a:pPr>
            <a:r>
              <a:t>fact(2) = 2 * fact(1)</a:t>
            </a:r>
          </a:p>
          <a:p>
            <a:pPr>
              <a:lnSpc>
                <a:spcPct val="130000"/>
              </a:lnSpc>
              <a:defRPr b="0" sz="2200"/>
            </a:pPr>
            <a:r>
              <a:t>fact(1) = 1* fact(0) = 1 * 1 = 1</a:t>
            </a:r>
          </a:p>
          <a:p>
            <a:pPr>
              <a:lnSpc>
                <a:spcPct val="130000"/>
              </a:lnSpc>
              <a:defRPr b="0" sz="2200"/>
            </a:pPr>
            <a:r>
              <a:t>fact(0) = 1 (base case)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2"/>
          <p:cNvSpPr/>
          <p:nvPr/>
        </p:nvSpPr>
        <p:spPr>
          <a:xfrm>
            <a:off x="639292" y="1370776"/>
            <a:ext cx="479469" cy="53324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grpSp>
        <p:nvGrpSpPr>
          <p:cNvPr id="237" name="Group"/>
          <p:cNvGrpSpPr/>
          <p:nvPr/>
        </p:nvGrpSpPr>
        <p:grpSpPr>
          <a:xfrm>
            <a:off x="2444739" y="640441"/>
            <a:ext cx="8619038" cy="1993918"/>
            <a:chOff x="0" y="0"/>
            <a:chExt cx="8619036" cy="1993916"/>
          </a:xfrm>
        </p:grpSpPr>
        <p:sp>
          <p:nvSpPr>
            <p:cNvPr id="235" name="def fib(n):…"/>
            <p:cNvSpPr txBox="1"/>
            <p:nvPr/>
          </p:nvSpPr>
          <p:spPr>
            <a:xfrm>
              <a:off x="4466348" y="0"/>
              <a:ext cx="4152689" cy="1993917"/>
            </a:xfrm>
            <a:prstGeom prst="rect">
              <a:avLst/>
            </a:prstGeom>
            <a:noFill/>
            <a:ln w="6350" cap="flat">
              <a:solidFill>
                <a:srgbClr val="92929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def fib(n):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n &lt; 2: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return n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return fib(n-1) + fib(n-2)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what is fib(6)?</a:t>
              </a:r>
            </a:p>
          </p:txBody>
        </p:sp>
        <p:sp>
          <p:nvSpPr>
            <p:cNvPr id="236" name="def fact(n):…"/>
            <p:cNvSpPr txBox="1"/>
            <p:nvPr/>
          </p:nvSpPr>
          <p:spPr>
            <a:xfrm>
              <a:off x="0" y="0"/>
              <a:ext cx="4152688" cy="1993917"/>
            </a:xfrm>
            <a:prstGeom prst="rect">
              <a:avLst/>
            </a:prstGeom>
            <a:noFill/>
            <a:ln w="6350" cap="flat">
              <a:solidFill>
                <a:srgbClr val="92929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def fact(n):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n == 0: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return 1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return n * fact(n-1)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what is fact(5)</a:t>
              </a:r>
            </a:p>
          </p:txBody>
        </p:sp>
      </p:grpSp>
      <p:sp>
        <p:nvSpPr>
          <p:cNvPr id="238" name="fact(5) = 5 *  fact(5)…"/>
          <p:cNvSpPr txBox="1"/>
          <p:nvPr/>
        </p:nvSpPr>
        <p:spPr>
          <a:xfrm>
            <a:off x="1902877" y="3635375"/>
            <a:ext cx="5407274" cy="2482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 sz="2200"/>
            </a:pPr>
            <a:r>
              <a:t>fact(5) = 5 *  fact(5)</a:t>
            </a:r>
          </a:p>
          <a:p>
            <a:pPr>
              <a:lnSpc>
                <a:spcPct val="130000"/>
              </a:lnSpc>
              <a:defRPr b="0" sz="2200"/>
            </a:pPr>
            <a:r>
              <a:t>fact(4) = 4 * fact(3)</a:t>
            </a:r>
          </a:p>
          <a:p>
            <a:pPr>
              <a:lnSpc>
                <a:spcPct val="130000"/>
              </a:lnSpc>
              <a:defRPr b="0" sz="2200"/>
            </a:pPr>
            <a:r>
              <a:t>fact(3) = 3 * fact(2)</a:t>
            </a:r>
          </a:p>
          <a:p>
            <a:pPr>
              <a:lnSpc>
                <a:spcPct val="130000"/>
              </a:lnSpc>
              <a:defRPr b="0" sz="2200"/>
            </a:pPr>
            <a:r>
              <a:t>fact(2) = 2 * fact(1) =  2 * 1</a:t>
            </a:r>
          </a:p>
          <a:p>
            <a:pPr>
              <a:lnSpc>
                <a:spcPct val="130000"/>
              </a:lnSpc>
              <a:defRPr b="0" sz="2200"/>
            </a:pPr>
            <a:r>
              <a:t>fact(1) = 1* fact(0) = 1 * 1 = 1</a:t>
            </a:r>
          </a:p>
          <a:p>
            <a:pPr>
              <a:lnSpc>
                <a:spcPct val="130000"/>
              </a:lnSpc>
              <a:defRPr b="0" sz="2200"/>
            </a:pPr>
            <a:r>
              <a:t>fact(0) = 1 (base case)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2"/>
          <p:cNvSpPr/>
          <p:nvPr/>
        </p:nvSpPr>
        <p:spPr>
          <a:xfrm>
            <a:off x="639292" y="1370776"/>
            <a:ext cx="479469" cy="53324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grpSp>
        <p:nvGrpSpPr>
          <p:cNvPr id="243" name="Group"/>
          <p:cNvGrpSpPr/>
          <p:nvPr/>
        </p:nvGrpSpPr>
        <p:grpSpPr>
          <a:xfrm>
            <a:off x="2444739" y="640441"/>
            <a:ext cx="8619038" cy="1993918"/>
            <a:chOff x="0" y="0"/>
            <a:chExt cx="8619036" cy="1993916"/>
          </a:xfrm>
        </p:grpSpPr>
        <p:sp>
          <p:nvSpPr>
            <p:cNvPr id="241" name="def fib(n):…"/>
            <p:cNvSpPr txBox="1"/>
            <p:nvPr/>
          </p:nvSpPr>
          <p:spPr>
            <a:xfrm>
              <a:off x="4466348" y="0"/>
              <a:ext cx="4152689" cy="1993917"/>
            </a:xfrm>
            <a:prstGeom prst="rect">
              <a:avLst/>
            </a:prstGeom>
            <a:noFill/>
            <a:ln w="6350" cap="flat">
              <a:solidFill>
                <a:srgbClr val="92929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def fib(n):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n &lt; 2: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return n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return fib(n-1) + fib(n-2)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what is fib(6)?</a:t>
              </a:r>
            </a:p>
          </p:txBody>
        </p:sp>
        <p:sp>
          <p:nvSpPr>
            <p:cNvPr id="242" name="def fact(n):…"/>
            <p:cNvSpPr txBox="1"/>
            <p:nvPr/>
          </p:nvSpPr>
          <p:spPr>
            <a:xfrm>
              <a:off x="0" y="0"/>
              <a:ext cx="4152688" cy="1993917"/>
            </a:xfrm>
            <a:prstGeom prst="rect">
              <a:avLst/>
            </a:prstGeom>
            <a:noFill/>
            <a:ln w="6350" cap="flat">
              <a:solidFill>
                <a:srgbClr val="92929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def fact(n):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n == 0: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return 1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return n * fact(n-1)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what is fact(5)</a:t>
              </a:r>
            </a:p>
          </p:txBody>
        </p:sp>
      </p:grpSp>
      <p:sp>
        <p:nvSpPr>
          <p:cNvPr id="244" name="fact(5) = 5 *  fact(5)…"/>
          <p:cNvSpPr txBox="1"/>
          <p:nvPr/>
        </p:nvSpPr>
        <p:spPr>
          <a:xfrm>
            <a:off x="1902877" y="3635375"/>
            <a:ext cx="5407274" cy="2482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 sz="2200"/>
            </a:pPr>
            <a:r>
              <a:t>fact(5) = 5 *  fact(5)</a:t>
            </a:r>
          </a:p>
          <a:p>
            <a:pPr>
              <a:lnSpc>
                <a:spcPct val="130000"/>
              </a:lnSpc>
              <a:defRPr b="0" sz="2200"/>
            </a:pPr>
            <a:r>
              <a:t>fact(4) = 4 * fact(3)</a:t>
            </a:r>
          </a:p>
          <a:p>
            <a:pPr>
              <a:lnSpc>
                <a:spcPct val="130000"/>
              </a:lnSpc>
              <a:defRPr b="0" sz="2200"/>
            </a:pPr>
            <a:r>
              <a:t>fact(3) = 3 * fact(2)</a:t>
            </a:r>
          </a:p>
          <a:p>
            <a:pPr>
              <a:lnSpc>
                <a:spcPct val="130000"/>
              </a:lnSpc>
              <a:defRPr b="0" sz="2200"/>
            </a:pPr>
            <a:r>
              <a:t>fact(2) = 2 * fact(1) =  2 * 1 = 2</a:t>
            </a:r>
          </a:p>
          <a:p>
            <a:pPr>
              <a:lnSpc>
                <a:spcPct val="130000"/>
              </a:lnSpc>
              <a:defRPr b="0" sz="2200"/>
            </a:pPr>
            <a:r>
              <a:t>fact(1) = 1* fact(0) = 1 * 1 = 1</a:t>
            </a:r>
          </a:p>
          <a:p>
            <a:pPr>
              <a:lnSpc>
                <a:spcPct val="130000"/>
              </a:lnSpc>
              <a:defRPr b="0" sz="2200"/>
            </a:pPr>
            <a:r>
              <a:t>fact(0) = 1 (base case)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2"/>
          <p:cNvSpPr/>
          <p:nvPr/>
        </p:nvSpPr>
        <p:spPr>
          <a:xfrm>
            <a:off x="639292" y="1370776"/>
            <a:ext cx="479469" cy="53324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grpSp>
        <p:nvGrpSpPr>
          <p:cNvPr id="249" name="Group"/>
          <p:cNvGrpSpPr/>
          <p:nvPr/>
        </p:nvGrpSpPr>
        <p:grpSpPr>
          <a:xfrm>
            <a:off x="2444739" y="640441"/>
            <a:ext cx="8619038" cy="1993918"/>
            <a:chOff x="0" y="0"/>
            <a:chExt cx="8619036" cy="1993916"/>
          </a:xfrm>
        </p:grpSpPr>
        <p:sp>
          <p:nvSpPr>
            <p:cNvPr id="247" name="def fib(n):…"/>
            <p:cNvSpPr txBox="1"/>
            <p:nvPr/>
          </p:nvSpPr>
          <p:spPr>
            <a:xfrm>
              <a:off x="4466348" y="0"/>
              <a:ext cx="4152689" cy="1993917"/>
            </a:xfrm>
            <a:prstGeom prst="rect">
              <a:avLst/>
            </a:prstGeom>
            <a:noFill/>
            <a:ln w="6350" cap="flat">
              <a:solidFill>
                <a:srgbClr val="92929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def fib(n):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n &lt; 2: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return n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return fib(n-1) + fib(n-2)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what is fib(6)?</a:t>
              </a:r>
            </a:p>
          </p:txBody>
        </p:sp>
        <p:sp>
          <p:nvSpPr>
            <p:cNvPr id="248" name="def fact(n):…"/>
            <p:cNvSpPr txBox="1"/>
            <p:nvPr/>
          </p:nvSpPr>
          <p:spPr>
            <a:xfrm>
              <a:off x="0" y="0"/>
              <a:ext cx="4152688" cy="1993917"/>
            </a:xfrm>
            <a:prstGeom prst="rect">
              <a:avLst/>
            </a:prstGeom>
            <a:noFill/>
            <a:ln w="6350" cap="flat">
              <a:solidFill>
                <a:srgbClr val="92929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def fact(n):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n == 0: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return 1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return n * fact(n-1)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what is fact(5)</a:t>
              </a:r>
            </a:p>
          </p:txBody>
        </p:sp>
      </p:grpSp>
      <p:sp>
        <p:nvSpPr>
          <p:cNvPr id="250" name="fact(5) = 5 *  fact(5)…"/>
          <p:cNvSpPr txBox="1"/>
          <p:nvPr/>
        </p:nvSpPr>
        <p:spPr>
          <a:xfrm>
            <a:off x="1902877" y="3635375"/>
            <a:ext cx="5407274" cy="2482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 sz="2200"/>
            </a:pPr>
            <a:r>
              <a:t>fact(5) = 5 *  fact(5)</a:t>
            </a:r>
          </a:p>
          <a:p>
            <a:pPr>
              <a:lnSpc>
                <a:spcPct val="130000"/>
              </a:lnSpc>
              <a:defRPr b="0" sz="2200"/>
            </a:pPr>
            <a:r>
              <a:t>fact(4) = 4 * fact(3)</a:t>
            </a:r>
          </a:p>
          <a:p>
            <a:pPr>
              <a:lnSpc>
                <a:spcPct val="130000"/>
              </a:lnSpc>
              <a:defRPr b="0" sz="2200"/>
            </a:pPr>
            <a:r>
              <a:t>fact(3) = 3 * fact(2) = 2 * 2</a:t>
            </a:r>
          </a:p>
          <a:p>
            <a:pPr>
              <a:lnSpc>
                <a:spcPct val="130000"/>
              </a:lnSpc>
              <a:defRPr b="0" sz="2200"/>
            </a:pPr>
            <a:r>
              <a:t>fact(2) = 2 * fact(1) =  2 * 1 = 2</a:t>
            </a:r>
          </a:p>
          <a:p>
            <a:pPr>
              <a:lnSpc>
                <a:spcPct val="130000"/>
              </a:lnSpc>
              <a:defRPr b="0" sz="2200"/>
            </a:pPr>
            <a:r>
              <a:t>fact(1) = 1* fact(0) = 1 * 1 = 1</a:t>
            </a:r>
          </a:p>
          <a:p>
            <a:pPr>
              <a:lnSpc>
                <a:spcPct val="130000"/>
              </a:lnSpc>
              <a:defRPr b="0" sz="2200"/>
            </a:pPr>
            <a:r>
              <a:t>fact(0) = 1 (base case)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1"/>
          <p:cNvSpPr/>
          <p:nvPr/>
        </p:nvSpPr>
        <p:spPr>
          <a:xfrm>
            <a:off x="538479" y="1115299"/>
            <a:ext cx="482845" cy="531335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grpSp>
        <p:nvGrpSpPr>
          <p:cNvPr id="143" name="Group"/>
          <p:cNvGrpSpPr/>
          <p:nvPr/>
        </p:nvGrpSpPr>
        <p:grpSpPr>
          <a:xfrm>
            <a:off x="1896311" y="1694463"/>
            <a:ext cx="10656770" cy="4924827"/>
            <a:chOff x="-505629" y="14513"/>
            <a:chExt cx="10656769" cy="4924825"/>
          </a:xfrm>
        </p:grpSpPr>
        <p:sp>
          <p:nvSpPr>
            <p:cNvPr id="141" name="class Pet:…"/>
            <p:cNvSpPr txBox="1"/>
            <p:nvPr/>
          </p:nvSpPr>
          <p:spPr>
            <a:xfrm>
              <a:off x="5370710" y="14513"/>
              <a:ext cx="4780431" cy="4390285"/>
            </a:xfrm>
            <a:prstGeom prst="rect">
              <a:avLst/>
            </a:prstGeom>
            <a:noFill/>
            <a:ln w="6350" cap="flat">
              <a:solidFill>
                <a:srgbClr val="92929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class Pet: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def __init__(self, name):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self.name = name </a:t>
              </a:r>
              <a:r>
                <a:rPr b="1" i="1"/>
                <a:t># A</a:t>
              </a:r>
              <a:endParaRPr b="1" i="1"/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class Dog(Pet):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def __init__(self, name, age):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self.age = age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Pet.__init__(self, name) </a:t>
              </a:r>
              <a:r>
                <a:rPr b="1" i="1"/>
                <a:t># B</a:t>
              </a:r>
              <a:endParaRPr b="1" i="1"/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pup = Dog("Sam", 1) </a:t>
              </a:r>
              <a:r>
                <a:rPr b="1" i="1"/>
                <a:t># C</a:t>
              </a:r>
            </a:p>
          </p:txBody>
        </p:sp>
        <p:sp>
          <p:nvSpPr>
            <p:cNvPr id="142" name="the parent class of Dog is Pet.  Does Pet have a parent type?  If so, what is it?…"/>
            <p:cNvSpPr txBox="1"/>
            <p:nvPr/>
          </p:nvSpPr>
          <p:spPr>
            <a:xfrm>
              <a:off x="-505630" y="612582"/>
              <a:ext cx="4922834" cy="4326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9467" tIns="29467" rIns="29467" bIns="29467" numCol="1" anchor="t">
              <a:noAutofit/>
            </a:bodyPr>
            <a:lstStyle/>
            <a:p>
              <a:pPr marL="190500" indent="-190500" algn="l">
                <a:spcBef>
                  <a:spcPts val="800"/>
                </a:spcBef>
                <a:buSzPct val="100000"/>
                <a:buAutoNum type="arabicPeriod" startAt="1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the parent class of Dog is Pet.  Does Pet have a parent type?  If so, what is it?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2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how many arguments does line C pass?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3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how many arguments does line B pass?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4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on another paper, draw what the frames and object(s) will look like after line A.  (check with PythonTutor)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2"/>
          <p:cNvSpPr/>
          <p:nvPr/>
        </p:nvSpPr>
        <p:spPr>
          <a:xfrm>
            <a:off x="639292" y="1370776"/>
            <a:ext cx="479469" cy="53324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grpSp>
        <p:nvGrpSpPr>
          <p:cNvPr id="255" name="Group"/>
          <p:cNvGrpSpPr/>
          <p:nvPr/>
        </p:nvGrpSpPr>
        <p:grpSpPr>
          <a:xfrm>
            <a:off x="2444739" y="640441"/>
            <a:ext cx="8619038" cy="1993918"/>
            <a:chOff x="0" y="0"/>
            <a:chExt cx="8619036" cy="1993916"/>
          </a:xfrm>
        </p:grpSpPr>
        <p:sp>
          <p:nvSpPr>
            <p:cNvPr id="253" name="def fib(n):…"/>
            <p:cNvSpPr txBox="1"/>
            <p:nvPr/>
          </p:nvSpPr>
          <p:spPr>
            <a:xfrm>
              <a:off x="4466348" y="0"/>
              <a:ext cx="4152689" cy="1993917"/>
            </a:xfrm>
            <a:prstGeom prst="rect">
              <a:avLst/>
            </a:prstGeom>
            <a:noFill/>
            <a:ln w="6350" cap="flat">
              <a:solidFill>
                <a:srgbClr val="92929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def fib(n):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n &lt; 2: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return n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return fib(n-1) + fib(n-2)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what is fib(6)?</a:t>
              </a:r>
            </a:p>
          </p:txBody>
        </p:sp>
        <p:sp>
          <p:nvSpPr>
            <p:cNvPr id="254" name="def fact(n):…"/>
            <p:cNvSpPr txBox="1"/>
            <p:nvPr/>
          </p:nvSpPr>
          <p:spPr>
            <a:xfrm>
              <a:off x="0" y="0"/>
              <a:ext cx="4152688" cy="1993917"/>
            </a:xfrm>
            <a:prstGeom prst="rect">
              <a:avLst/>
            </a:prstGeom>
            <a:noFill/>
            <a:ln w="6350" cap="flat">
              <a:solidFill>
                <a:srgbClr val="92929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def fact(n):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n == 0: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return 1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return n * fact(n-1)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what is fact(5)</a:t>
              </a:r>
            </a:p>
          </p:txBody>
        </p:sp>
      </p:grpSp>
      <p:sp>
        <p:nvSpPr>
          <p:cNvPr id="256" name="fact(5) = 5 *  fact(5)…"/>
          <p:cNvSpPr txBox="1"/>
          <p:nvPr/>
        </p:nvSpPr>
        <p:spPr>
          <a:xfrm>
            <a:off x="1902877" y="3635375"/>
            <a:ext cx="5407274" cy="2482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 sz="2200"/>
            </a:pPr>
            <a:r>
              <a:t>fact(5) = 5 *  fact(5)</a:t>
            </a:r>
          </a:p>
          <a:p>
            <a:pPr>
              <a:lnSpc>
                <a:spcPct val="130000"/>
              </a:lnSpc>
              <a:defRPr b="0" sz="2200"/>
            </a:pPr>
            <a:r>
              <a:t>fact(4) = 4 * fact(3)</a:t>
            </a:r>
          </a:p>
          <a:p>
            <a:pPr>
              <a:lnSpc>
                <a:spcPct val="130000"/>
              </a:lnSpc>
              <a:defRPr b="0" sz="2200"/>
            </a:pPr>
            <a:r>
              <a:t>fact(3) = 3 * fact(2) = 2 * 2 = 6</a:t>
            </a:r>
          </a:p>
          <a:p>
            <a:pPr>
              <a:lnSpc>
                <a:spcPct val="130000"/>
              </a:lnSpc>
              <a:defRPr b="0" sz="2200"/>
            </a:pPr>
            <a:r>
              <a:t>fact(2) = 2 * fact(1) =  2 * 1 = 2</a:t>
            </a:r>
          </a:p>
          <a:p>
            <a:pPr>
              <a:lnSpc>
                <a:spcPct val="130000"/>
              </a:lnSpc>
              <a:defRPr b="0" sz="2200"/>
            </a:pPr>
            <a:r>
              <a:t>fact(1) = 1* fact(0) = 1 * 1 = 1</a:t>
            </a:r>
          </a:p>
          <a:p>
            <a:pPr>
              <a:lnSpc>
                <a:spcPct val="130000"/>
              </a:lnSpc>
              <a:defRPr b="0" sz="2200"/>
            </a:pPr>
            <a:r>
              <a:t>fact(0) = 1 (base case)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2"/>
          <p:cNvSpPr/>
          <p:nvPr/>
        </p:nvSpPr>
        <p:spPr>
          <a:xfrm>
            <a:off x="639292" y="1370776"/>
            <a:ext cx="479469" cy="53324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grpSp>
        <p:nvGrpSpPr>
          <p:cNvPr id="261" name="Group"/>
          <p:cNvGrpSpPr/>
          <p:nvPr/>
        </p:nvGrpSpPr>
        <p:grpSpPr>
          <a:xfrm>
            <a:off x="2444739" y="640441"/>
            <a:ext cx="8619038" cy="1993918"/>
            <a:chOff x="0" y="0"/>
            <a:chExt cx="8619036" cy="1993916"/>
          </a:xfrm>
        </p:grpSpPr>
        <p:sp>
          <p:nvSpPr>
            <p:cNvPr id="259" name="def fib(n):…"/>
            <p:cNvSpPr txBox="1"/>
            <p:nvPr/>
          </p:nvSpPr>
          <p:spPr>
            <a:xfrm>
              <a:off x="4466348" y="0"/>
              <a:ext cx="4152689" cy="1993917"/>
            </a:xfrm>
            <a:prstGeom prst="rect">
              <a:avLst/>
            </a:prstGeom>
            <a:noFill/>
            <a:ln w="6350" cap="flat">
              <a:solidFill>
                <a:srgbClr val="92929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def fib(n):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n &lt; 2: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return n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return fib(n-1) + fib(n-2)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what is fib(6)?</a:t>
              </a:r>
            </a:p>
          </p:txBody>
        </p:sp>
        <p:sp>
          <p:nvSpPr>
            <p:cNvPr id="260" name="def fact(n):…"/>
            <p:cNvSpPr txBox="1"/>
            <p:nvPr/>
          </p:nvSpPr>
          <p:spPr>
            <a:xfrm>
              <a:off x="0" y="0"/>
              <a:ext cx="4152688" cy="1993917"/>
            </a:xfrm>
            <a:prstGeom prst="rect">
              <a:avLst/>
            </a:prstGeom>
            <a:noFill/>
            <a:ln w="6350" cap="flat">
              <a:solidFill>
                <a:srgbClr val="92929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def fact(n):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n == 0: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return 1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return n * fact(n-1)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what is fact(5)</a:t>
              </a:r>
            </a:p>
          </p:txBody>
        </p:sp>
      </p:grpSp>
      <p:sp>
        <p:nvSpPr>
          <p:cNvPr id="262" name="fact(5) = 5 *  fact(5)…"/>
          <p:cNvSpPr txBox="1"/>
          <p:nvPr/>
        </p:nvSpPr>
        <p:spPr>
          <a:xfrm>
            <a:off x="1902877" y="3635375"/>
            <a:ext cx="5407274" cy="2482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 sz="2200"/>
            </a:pPr>
            <a:r>
              <a:t>fact(5) = 5 *  fact(5)</a:t>
            </a:r>
          </a:p>
          <a:p>
            <a:pPr>
              <a:lnSpc>
                <a:spcPct val="130000"/>
              </a:lnSpc>
              <a:defRPr b="0" sz="2200"/>
            </a:pPr>
            <a:r>
              <a:t>fact(4) = 4 * fact(3) = 4 * 6</a:t>
            </a:r>
          </a:p>
          <a:p>
            <a:pPr>
              <a:lnSpc>
                <a:spcPct val="130000"/>
              </a:lnSpc>
              <a:defRPr b="0" sz="2200"/>
            </a:pPr>
            <a:r>
              <a:t>fact(3) = 3 * fact(2) = 2 * 2 = 6</a:t>
            </a:r>
          </a:p>
          <a:p>
            <a:pPr>
              <a:lnSpc>
                <a:spcPct val="130000"/>
              </a:lnSpc>
              <a:defRPr b="0" sz="2200"/>
            </a:pPr>
            <a:r>
              <a:t>fact(2) = 2 * fact(1) =  2 * 1 = 2</a:t>
            </a:r>
          </a:p>
          <a:p>
            <a:pPr>
              <a:lnSpc>
                <a:spcPct val="130000"/>
              </a:lnSpc>
              <a:defRPr b="0" sz="2200"/>
            </a:pPr>
            <a:r>
              <a:t>fact(1) = 1* fact(0) = 1 * 1 = 1</a:t>
            </a:r>
          </a:p>
          <a:p>
            <a:pPr>
              <a:lnSpc>
                <a:spcPct val="130000"/>
              </a:lnSpc>
              <a:defRPr b="0" sz="2200"/>
            </a:pPr>
            <a:r>
              <a:t>fact(0) = 1 (base case)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2"/>
          <p:cNvSpPr/>
          <p:nvPr/>
        </p:nvSpPr>
        <p:spPr>
          <a:xfrm>
            <a:off x="639292" y="1370776"/>
            <a:ext cx="479469" cy="53324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grpSp>
        <p:nvGrpSpPr>
          <p:cNvPr id="267" name="Group"/>
          <p:cNvGrpSpPr/>
          <p:nvPr/>
        </p:nvGrpSpPr>
        <p:grpSpPr>
          <a:xfrm>
            <a:off x="2444739" y="640441"/>
            <a:ext cx="8619038" cy="1993918"/>
            <a:chOff x="0" y="0"/>
            <a:chExt cx="8619036" cy="1993916"/>
          </a:xfrm>
        </p:grpSpPr>
        <p:sp>
          <p:nvSpPr>
            <p:cNvPr id="265" name="def fib(n):…"/>
            <p:cNvSpPr txBox="1"/>
            <p:nvPr/>
          </p:nvSpPr>
          <p:spPr>
            <a:xfrm>
              <a:off x="4466348" y="0"/>
              <a:ext cx="4152689" cy="1993917"/>
            </a:xfrm>
            <a:prstGeom prst="rect">
              <a:avLst/>
            </a:prstGeom>
            <a:noFill/>
            <a:ln w="6350" cap="flat">
              <a:solidFill>
                <a:srgbClr val="92929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def fib(n):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n &lt; 2: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return n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return fib(n-1) + fib(n-2)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what is fib(6)?</a:t>
              </a:r>
            </a:p>
          </p:txBody>
        </p:sp>
        <p:sp>
          <p:nvSpPr>
            <p:cNvPr id="266" name="def fact(n):…"/>
            <p:cNvSpPr txBox="1"/>
            <p:nvPr/>
          </p:nvSpPr>
          <p:spPr>
            <a:xfrm>
              <a:off x="0" y="0"/>
              <a:ext cx="4152688" cy="1993917"/>
            </a:xfrm>
            <a:prstGeom prst="rect">
              <a:avLst/>
            </a:prstGeom>
            <a:noFill/>
            <a:ln w="6350" cap="flat">
              <a:solidFill>
                <a:srgbClr val="92929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def fact(n):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n == 0: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return 1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return n * fact(n-1)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what is fact(5)</a:t>
              </a:r>
            </a:p>
          </p:txBody>
        </p:sp>
      </p:grpSp>
      <p:sp>
        <p:nvSpPr>
          <p:cNvPr id="268" name="fact(5) = 5 *  fact(5)…"/>
          <p:cNvSpPr txBox="1"/>
          <p:nvPr/>
        </p:nvSpPr>
        <p:spPr>
          <a:xfrm>
            <a:off x="1902877" y="3635375"/>
            <a:ext cx="5407274" cy="2482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 sz="2200"/>
            </a:pPr>
            <a:r>
              <a:t>fact(5) = 5 *  fact(5)</a:t>
            </a:r>
          </a:p>
          <a:p>
            <a:pPr>
              <a:lnSpc>
                <a:spcPct val="130000"/>
              </a:lnSpc>
              <a:defRPr b="0" sz="2200"/>
            </a:pPr>
            <a:r>
              <a:t>fact(4) = 4 * fact(3) = 4 * 6 = 24</a:t>
            </a:r>
          </a:p>
          <a:p>
            <a:pPr>
              <a:lnSpc>
                <a:spcPct val="130000"/>
              </a:lnSpc>
              <a:defRPr b="0" sz="2200"/>
            </a:pPr>
            <a:r>
              <a:t>fact(3) = 3 * fact(2) = 2 * 2 = 6</a:t>
            </a:r>
          </a:p>
          <a:p>
            <a:pPr>
              <a:lnSpc>
                <a:spcPct val="130000"/>
              </a:lnSpc>
              <a:defRPr b="0" sz="2200"/>
            </a:pPr>
            <a:r>
              <a:t>fact(2) = 2 * fact(1) =  2 * 1 = 2</a:t>
            </a:r>
          </a:p>
          <a:p>
            <a:pPr>
              <a:lnSpc>
                <a:spcPct val="130000"/>
              </a:lnSpc>
              <a:defRPr b="0" sz="2200"/>
            </a:pPr>
            <a:r>
              <a:t>fact(1) = 1* fact(0) = 1 * 1 = 1</a:t>
            </a:r>
          </a:p>
          <a:p>
            <a:pPr>
              <a:lnSpc>
                <a:spcPct val="130000"/>
              </a:lnSpc>
              <a:defRPr b="0" sz="2200"/>
            </a:pPr>
            <a:r>
              <a:t>fact(0) = 1 (base case)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2"/>
          <p:cNvSpPr/>
          <p:nvPr/>
        </p:nvSpPr>
        <p:spPr>
          <a:xfrm>
            <a:off x="639292" y="1370776"/>
            <a:ext cx="479469" cy="53324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grpSp>
        <p:nvGrpSpPr>
          <p:cNvPr id="273" name="Group"/>
          <p:cNvGrpSpPr/>
          <p:nvPr/>
        </p:nvGrpSpPr>
        <p:grpSpPr>
          <a:xfrm>
            <a:off x="2444739" y="640441"/>
            <a:ext cx="8619038" cy="1993918"/>
            <a:chOff x="0" y="0"/>
            <a:chExt cx="8619036" cy="1993916"/>
          </a:xfrm>
        </p:grpSpPr>
        <p:sp>
          <p:nvSpPr>
            <p:cNvPr id="271" name="def fib(n):…"/>
            <p:cNvSpPr txBox="1"/>
            <p:nvPr/>
          </p:nvSpPr>
          <p:spPr>
            <a:xfrm>
              <a:off x="4466348" y="0"/>
              <a:ext cx="4152689" cy="1993917"/>
            </a:xfrm>
            <a:prstGeom prst="rect">
              <a:avLst/>
            </a:prstGeom>
            <a:noFill/>
            <a:ln w="6350" cap="flat">
              <a:solidFill>
                <a:srgbClr val="92929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def fib(n):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n &lt; 2: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return n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return fib(n-1) + fib(n-2)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what is fib(6)?</a:t>
              </a:r>
            </a:p>
          </p:txBody>
        </p:sp>
        <p:sp>
          <p:nvSpPr>
            <p:cNvPr id="272" name="def fact(n):…"/>
            <p:cNvSpPr txBox="1"/>
            <p:nvPr/>
          </p:nvSpPr>
          <p:spPr>
            <a:xfrm>
              <a:off x="0" y="0"/>
              <a:ext cx="4152688" cy="1993917"/>
            </a:xfrm>
            <a:prstGeom prst="rect">
              <a:avLst/>
            </a:prstGeom>
            <a:noFill/>
            <a:ln w="6350" cap="flat">
              <a:solidFill>
                <a:srgbClr val="92929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def fact(n):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n == 0: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return 1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return n * fact(n-1)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what is fact(5)</a:t>
              </a:r>
            </a:p>
          </p:txBody>
        </p:sp>
      </p:grpSp>
      <p:sp>
        <p:nvSpPr>
          <p:cNvPr id="274" name="fact(5) = 5 *  fact(5) = 5 * 24…"/>
          <p:cNvSpPr txBox="1"/>
          <p:nvPr/>
        </p:nvSpPr>
        <p:spPr>
          <a:xfrm>
            <a:off x="1902877" y="3635375"/>
            <a:ext cx="5407274" cy="2482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 sz="2200"/>
            </a:pPr>
            <a:r>
              <a:t>fact(5) = 5 *  fact(5) = 5 * 24</a:t>
            </a:r>
          </a:p>
          <a:p>
            <a:pPr>
              <a:lnSpc>
                <a:spcPct val="130000"/>
              </a:lnSpc>
              <a:defRPr b="0" sz="2200"/>
            </a:pPr>
            <a:r>
              <a:t>fact(4) = 4 * fact(3) = 4 * 6 = 24</a:t>
            </a:r>
          </a:p>
          <a:p>
            <a:pPr>
              <a:lnSpc>
                <a:spcPct val="130000"/>
              </a:lnSpc>
              <a:defRPr b="0" sz="2200"/>
            </a:pPr>
            <a:r>
              <a:t>fact(3) = 3 * fact(2) = 2 * 2 = 6</a:t>
            </a:r>
          </a:p>
          <a:p>
            <a:pPr>
              <a:lnSpc>
                <a:spcPct val="130000"/>
              </a:lnSpc>
              <a:defRPr b="0" sz="2200"/>
            </a:pPr>
            <a:r>
              <a:t>fact(2) = 2 * fact(1) =  2 * 1 = 2</a:t>
            </a:r>
          </a:p>
          <a:p>
            <a:pPr>
              <a:lnSpc>
                <a:spcPct val="130000"/>
              </a:lnSpc>
              <a:defRPr b="0" sz="2200"/>
            </a:pPr>
            <a:r>
              <a:t>fact(1) = 1* fact(0) = 1 * 1 = 1</a:t>
            </a:r>
          </a:p>
          <a:p>
            <a:pPr>
              <a:lnSpc>
                <a:spcPct val="130000"/>
              </a:lnSpc>
              <a:defRPr b="0" sz="2200"/>
            </a:pPr>
            <a:r>
              <a:t>fact(0) = 1 (base case)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2"/>
          <p:cNvSpPr/>
          <p:nvPr/>
        </p:nvSpPr>
        <p:spPr>
          <a:xfrm>
            <a:off x="639292" y="1370776"/>
            <a:ext cx="479469" cy="53324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grpSp>
        <p:nvGrpSpPr>
          <p:cNvPr id="279" name="Group"/>
          <p:cNvGrpSpPr/>
          <p:nvPr/>
        </p:nvGrpSpPr>
        <p:grpSpPr>
          <a:xfrm>
            <a:off x="2444739" y="640441"/>
            <a:ext cx="8619038" cy="1993918"/>
            <a:chOff x="0" y="0"/>
            <a:chExt cx="8619036" cy="1993916"/>
          </a:xfrm>
        </p:grpSpPr>
        <p:sp>
          <p:nvSpPr>
            <p:cNvPr id="277" name="def fib(n):…"/>
            <p:cNvSpPr txBox="1"/>
            <p:nvPr/>
          </p:nvSpPr>
          <p:spPr>
            <a:xfrm>
              <a:off x="4466348" y="0"/>
              <a:ext cx="4152689" cy="1993917"/>
            </a:xfrm>
            <a:prstGeom prst="rect">
              <a:avLst/>
            </a:prstGeom>
            <a:noFill/>
            <a:ln w="6350" cap="flat">
              <a:solidFill>
                <a:srgbClr val="92929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def fib(n):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n &lt; 2: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return n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return fib(n-1) + fib(n-2)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what is fib(6)?</a:t>
              </a:r>
            </a:p>
          </p:txBody>
        </p:sp>
        <p:sp>
          <p:nvSpPr>
            <p:cNvPr id="278" name="def fact(n):…"/>
            <p:cNvSpPr txBox="1"/>
            <p:nvPr/>
          </p:nvSpPr>
          <p:spPr>
            <a:xfrm>
              <a:off x="0" y="0"/>
              <a:ext cx="4152688" cy="1993917"/>
            </a:xfrm>
            <a:prstGeom prst="rect">
              <a:avLst/>
            </a:prstGeom>
            <a:noFill/>
            <a:ln w="6350" cap="flat">
              <a:solidFill>
                <a:srgbClr val="92929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def fact(n):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n == 0: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return 1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return n * fact(n-1)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what is fact(5)</a:t>
              </a:r>
            </a:p>
          </p:txBody>
        </p:sp>
      </p:grpSp>
      <p:sp>
        <p:nvSpPr>
          <p:cNvPr id="280" name="fact(5) = 5 *  fact(5) = 5 * 24 = 120…"/>
          <p:cNvSpPr txBox="1"/>
          <p:nvPr/>
        </p:nvSpPr>
        <p:spPr>
          <a:xfrm>
            <a:off x="1902877" y="3635375"/>
            <a:ext cx="5407274" cy="2482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 sz="2200"/>
            </a:pPr>
            <a:r>
              <a:t>fact(5) = 5 *  fact(5) = 5 * 24 = 120</a:t>
            </a:r>
          </a:p>
          <a:p>
            <a:pPr>
              <a:lnSpc>
                <a:spcPct val="130000"/>
              </a:lnSpc>
              <a:defRPr b="0" sz="2200"/>
            </a:pPr>
            <a:r>
              <a:t>fact(4) = 4 * fact(3) = 4 * 6 = 24</a:t>
            </a:r>
          </a:p>
          <a:p>
            <a:pPr>
              <a:lnSpc>
                <a:spcPct val="130000"/>
              </a:lnSpc>
              <a:defRPr b="0" sz="2200"/>
            </a:pPr>
            <a:r>
              <a:t>fact(3) = 3 * fact(2) = 2 * 2 = 6</a:t>
            </a:r>
          </a:p>
          <a:p>
            <a:pPr>
              <a:lnSpc>
                <a:spcPct val="130000"/>
              </a:lnSpc>
              <a:defRPr b="0" sz="2200"/>
            </a:pPr>
            <a:r>
              <a:t>fact(2) = 2 * fact(1) =  2 * 1 = 2</a:t>
            </a:r>
          </a:p>
          <a:p>
            <a:pPr>
              <a:lnSpc>
                <a:spcPct val="130000"/>
              </a:lnSpc>
              <a:defRPr b="0" sz="2200"/>
            </a:pPr>
            <a:r>
              <a:t>fact(1) = 1* fact(0) = 1 * 1 = 1</a:t>
            </a:r>
          </a:p>
          <a:p>
            <a:pPr>
              <a:lnSpc>
                <a:spcPct val="130000"/>
              </a:lnSpc>
              <a:defRPr b="0" sz="2200"/>
            </a:pPr>
            <a:r>
              <a:t>fact(0) = 1 (base case)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2"/>
          <p:cNvSpPr/>
          <p:nvPr/>
        </p:nvSpPr>
        <p:spPr>
          <a:xfrm>
            <a:off x="639292" y="1370776"/>
            <a:ext cx="479469" cy="53324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grpSp>
        <p:nvGrpSpPr>
          <p:cNvPr id="285" name="Group"/>
          <p:cNvGrpSpPr/>
          <p:nvPr/>
        </p:nvGrpSpPr>
        <p:grpSpPr>
          <a:xfrm>
            <a:off x="2444739" y="640441"/>
            <a:ext cx="8619038" cy="1993918"/>
            <a:chOff x="0" y="0"/>
            <a:chExt cx="8619036" cy="1993916"/>
          </a:xfrm>
        </p:grpSpPr>
        <p:sp>
          <p:nvSpPr>
            <p:cNvPr id="283" name="def fib(n):…"/>
            <p:cNvSpPr txBox="1"/>
            <p:nvPr/>
          </p:nvSpPr>
          <p:spPr>
            <a:xfrm>
              <a:off x="4466348" y="0"/>
              <a:ext cx="4152689" cy="1993917"/>
            </a:xfrm>
            <a:prstGeom prst="rect">
              <a:avLst/>
            </a:prstGeom>
            <a:noFill/>
            <a:ln w="6350" cap="flat">
              <a:solidFill>
                <a:srgbClr val="92929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def fib(n):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n &lt; 2: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return n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return fib(n-1) + fib(n-2)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what is fib(6)?</a:t>
              </a:r>
            </a:p>
          </p:txBody>
        </p:sp>
        <p:sp>
          <p:nvSpPr>
            <p:cNvPr id="284" name="def fact(n):…"/>
            <p:cNvSpPr txBox="1"/>
            <p:nvPr/>
          </p:nvSpPr>
          <p:spPr>
            <a:xfrm>
              <a:off x="0" y="0"/>
              <a:ext cx="4152688" cy="1993917"/>
            </a:xfrm>
            <a:prstGeom prst="rect">
              <a:avLst/>
            </a:prstGeom>
            <a:noFill/>
            <a:ln w="6350" cap="flat">
              <a:solidFill>
                <a:srgbClr val="92929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def fact(n):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n == 0: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return 1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return n * fact(n-1)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what is fact(5)</a:t>
              </a:r>
            </a:p>
          </p:txBody>
        </p:sp>
      </p:grpSp>
      <p:sp>
        <p:nvSpPr>
          <p:cNvPr id="286" name="fact(5) = 5 *  fact(5) = 5 * 24 = 120…"/>
          <p:cNvSpPr txBox="1"/>
          <p:nvPr/>
        </p:nvSpPr>
        <p:spPr>
          <a:xfrm>
            <a:off x="1902877" y="3635375"/>
            <a:ext cx="5407274" cy="2482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 sz="2200"/>
            </a:pPr>
            <a:r>
              <a:t>fact(5) = 5 *  fact(5) = 5 * 24 = 120</a:t>
            </a:r>
          </a:p>
          <a:p>
            <a:pPr>
              <a:lnSpc>
                <a:spcPct val="130000"/>
              </a:lnSpc>
              <a:defRPr b="0" sz="2200"/>
            </a:pPr>
            <a:r>
              <a:t>fact(4) = 4 * fact(3) = 4 * 6 = 24</a:t>
            </a:r>
          </a:p>
          <a:p>
            <a:pPr>
              <a:lnSpc>
                <a:spcPct val="130000"/>
              </a:lnSpc>
              <a:defRPr b="0" sz="2200"/>
            </a:pPr>
            <a:r>
              <a:t>fact(3) = 3 * fact(2) = 2 * 2 = 6</a:t>
            </a:r>
          </a:p>
          <a:p>
            <a:pPr>
              <a:lnSpc>
                <a:spcPct val="130000"/>
              </a:lnSpc>
              <a:defRPr b="0" sz="2200"/>
            </a:pPr>
            <a:r>
              <a:t>fact(2) = 2 * fact(1) =  2 * 1 = 2</a:t>
            </a:r>
          </a:p>
          <a:p>
            <a:pPr>
              <a:lnSpc>
                <a:spcPct val="130000"/>
              </a:lnSpc>
              <a:defRPr b="0" sz="2200"/>
            </a:pPr>
            <a:r>
              <a:t>fact(1) = 1* fact(0) = 1 * 1 = 1</a:t>
            </a:r>
          </a:p>
          <a:p>
            <a:pPr>
              <a:lnSpc>
                <a:spcPct val="130000"/>
              </a:lnSpc>
              <a:defRPr b="0" sz="2200"/>
            </a:pPr>
            <a:r>
              <a:t>fact(0) = 1 (base case)</a:t>
            </a:r>
          </a:p>
        </p:txBody>
      </p:sp>
      <p:sp>
        <p:nvSpPr>
          <p:cNvPr id="287" name="Therefore, fact(5) = 120"/>
          <p:cNvSpPr txBox="1"/>
          <p:nvPr/>
        </p:nvSpPr>
        <p:spPr>
          <a:xfrm>
            <a:off x="2777107" y="7086599"/>
            <a:ext cx="30817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Therefore, fact(5) = 120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def g(n):…"/>
          <p:cNvSpPr txBox="1"/>
          <p:nvPr/>
        </p:nvSpPr>
        <p:spPr>
          <a:xfrm>
            <a:off x="8080743" y="866685"/>
            <a:ext cx="3940478" cy="2787254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g(n):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g(n + 1)    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does g(7) print?</a:t>
            </a:r>
          </a:p>
        </p:txBody>
      </p:sp>
      <p:sp>
        <p:nvSpPr>
          <p:cNvPr id="290" name="def f(n):…"/>
          <p:cNvSpPr txBox="1"/>
          <p:nvPr/>
        </p:nvSpPr>
        <p:spPr>
          <a:xfrm>
            <a:off x="2115434" y="866685"/>
            <a:ext cx="3940478" cy="2787254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f(n + 1)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does f(7) print?</a:t>
            </a:r>
          </a:p>
        </p:txBody>
      </p:sp>
      <p:sp>
        <p:nvSpPr>
          <p:cNvPr id="291" name="3"/>
          <p:cNvSpPr/>
          <p:nvPr/>
        </p:nvSpPr>
        <p:spPr>
          <a:xfrm>
            <a:off x="614679" y="1242299"/>
            <a:ext cx="476794" cy="534855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def g(n):…"/>
          <p:cNvSpPr txBox="1"/>
          <p:nvPr/>
        </p:nvSpPr>
        <p:spPr>
          <a:xfrm>
            <a:off x="8080743" y="866685"/>
            <a:ext cx="3940478" cy="2787254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g(n):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g(n + 1)    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does g(7) print?</a:t>
            </a:r>
          </a:p>
        </p:txBody>
      </p:sp>
      <p:sp>
        <p:nvSpPr>
          <p:cNvPr id="294" name="def f(n):…"/>
          <p:cNvSpPr txBox="1"/>
          <p:nvPr/>
        </p:nvSpPr>
        <p:spPr>
          <a:xfrm>
            <a:off x="2115434" y="866685"/>
            <a:ext cx="3940478" cy="2787254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f(n + 1)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does f(7) print?</a:t>
            </a:r>
          </a:p>
        </p:txBody>
      </p:sp>
      <p:sp>
        <p:nvSpPr>
          <p:cNvPr id="295" name="3"/>
          <p:cNvSpPr/>
          <p:nvPr/>
        </p:nvSpPr>
        <p:spPr>
          <a:xfrm>
            <a:off x="614679" y="1242299"/>
            <a:ext cx="476794" cy="534855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96" name="f(7)"/>
          <p:cNvSpPr txBox="1"/>
          <p:nvPr/>
        </p:nvSpPr>
        <p:spPr>
          <a:xfrm>
            <a:off x="848880" y="6341589"/>
            <a:ext cx="504479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/>
            </a:lvl1pPr>
          </a:lstStyle>
          <a:p>
            <a:pPr/>
            <a:r>
              <a:t>f(7)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def g(n):…"/>
          <p:cNvSpPr txBox="1"/>
          <p:nvPr/>
        </p:nvSpPr>
        <p:spPr>
          <a:xfrm>
            <a:off x="8080743" y="866685"/>
            <a:ext cx="3940478" cy="2787254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g(n):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g(n + 1)    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does g(7) print?</a:t>
            </a:r>
          </a:p>
        </p:txBody>
      </p:sp>
      <p:sp>
        <p:nvSpPr>
          <p:cNvPr id="299" name="def f(n):…"/>
          <p:cNvSpPr txBox="1"/>
          <p:nvPr/>
        </p:nvSpPr>
        <p:spPr>
          <a:xfrm>
            <a:off x="2115434" y="866685"/>
            <a:ext cx="3940478" cy="2787254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f(n + 1)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does f(7) print?</a:t>
            </a:r>
          </a:p>
        </p:txBody>
      </p:sp>
      <p:sp>
        <p:nvSpPr>
          <p:cNvPr id="300" name="3"/>
          <p:cNvSpPr/>
          <p:nvPr/>
        </p:nvSpPr>
        <p:spPr>
          <a:xfrm>
            <a:off x="614679" y="1242299"/>
            <a:ext cx="476794" cy="534855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01" name="f(7)"/>
          <p:cNvSpPr txBox="1"/>
          <p:nvPr/>
        </p:nvSpPr>
        <p:spPr>
          <a:xfrm>
            <a:off x="848880" y="6341589"/>
            <a:ext cx="504479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/>
            </a:lvl1pPr>
          </a:lstStyle>
          <a:p>
            <a:pPr/>
            <a:r>
              <a:t>f(7)</a:t>
            </a:r>
          </a:p>
        </p:txBody>
      </p:sp>
      <p:sp>
        <p:nvSpPr>
          <p:cNvPr id="302" name="print(7)"/>
          <p:cNvSpPr txBox="1"/>
          <p:nvPr/>
        </p:nvSpPr>
        <p:spPr>
          <a:xfrm>
            <a:off x="2095249" y="5223605"/>
            <a:ext cx="97896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/>
            </a:lvl1pPr>
          </a:lstStyle>
          <a:p>
            <a:pPr/>
            <a:r>
              <a:t>print(7)</a:t>
            </a:r>
          </a:p>
        </p:txBody>
      </p:sp>
      <p:sp>
        <p:nvSpPr>
          <p:cNvPr id="303" name="Line"/>
          <p:cNvSpPr/>
          <p:nvPr/>
        </p:nvSpPr>
        <p:spPr>
          <a:xfrm flipV="1">
            <a:off x="1347014" y="5679860"/>
            <a:ext cx="721512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def g(n):…"/>
          <p:cNvSpPr txBox="1"/>
          <p:nvPr/>
        </p:nvSpPr>
        <p:spPr>
          <a:xfrm>
            <a:off x="8080743" y="866685"/>
            <a:ext cx="3940478" cy="2787254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g(n):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g(n + 1)    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does g(7) print?</a:t>
            </a:r>
          </a:p>
        </p:txBody>
      </p:sp>
      <p:sp>
        <p:nvSpPr>
          <p:cNvPr id="306" name="def f(n):…"/>
          <p:cNvSpPr txBox="1"/>
          <p:nvPr/>
        </p:nvSpPr>
        <p:spPr>
          <a:xfrm>
            <a:off x="2115434" y="866685"/>
            <a:ext cx="3940478" cy="2787254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f(n + 1)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does f(7) print?</a:t>
            </a:r>
          </a:p>
        </p:txBody>
      </p:sp>
      <p:sp>
        <p:nvSpPr>
          <p:cNvPr id="307" name="3"/>
          <p:cNvSpPr/>
          <p:nvPr/>
        </p:nvSpPr>
        <p:spPr>
          <a:xfrm>
            <a:off x="614679" y="1242299"/>
            <a:ext cx="476794" cy="534855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08" name="f(7)"/>
          <p:cNvSpPr txBox="1"/>
          <p:nvPr/>
        </p:nvSpPr>
        <p:spPr>
          <a:xfrm>
            <a:off x="848880" y="6341589"/>
            <a:ext cx="504479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/>
            </a:lvl1pPr>
          </a:lstStyle>
          <a:p>
            <a:pPr/>
            <a:r>
              <a:t>f(7)</a:t>
            </a:r>
          </a:p>
        </p:txBody>
      </p:sp>
      <p:sp>
        <p:nvSpPr>
          <p:cNvPr id="309" name="print(7)"/>
          <p:cNvSpPr txBox="1"/>
          <p:nvPr/>
        </p:nvSpPr>
        <p:spPr>
          <a:xfrm>
            <a:off x="2095249" y="5223605"/>
            <a:ext cx="97896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/>
            </a:lvl1pPr>
          </a:lstStyle>
          <a:p>
            <a:pPr/>
            <a:r>
              <a:t>print(7)</a:t>
            </a:r>
          </a:p>
        </p:txBody>
      </p:sp>
      <p:sp>
        <p:nvSpPr>
          <p:cNvPr id="310" name="f(8)"/>
          <p:cNvSpPr txBox="1"/>
          <p:nvPr/>
        </p:nvSpPr>
        <p:spPr>
          <a:xfrm>
            <a:off x="2332494" y="7209196"/>
            <a:ext cx="50447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/>
            </a:lvl1pPr>
          </a:lstStyle>
          <a:p>
            <a:pPr/>
            <a:r>
              <a:t>f(8)</a:t>
            </a:r>
          </a:p>
        </p:txBody>
      </p:sp>
      <p:sp>
        <p:nvSpPr>
          <p:cNvPr id="311" name="Line"/>
          <p:cNvSpPr/>
          <p:nvPr/>
        </p:nvSpPr>
        <p:spPr>
          <a:xfrm flipV="1">
            <a:off x="1347014" y="5679860"/>
            <a:ext cx="721512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12" name="Line"/>
          <p:cNvSpPr/>
          <p:nvPr/>
        </p:nvSpPr>
        <p:spPr>
          <a:xfrm>
            <a:off x="1346974" y="6696077"/>
            <a:ext cx="1051424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1"/>
          <p:cNvSpPr/>
          <p:nvPr/>
        </p:nvSpPr>
        <p:spPr>
          <a:xfrm>
            <a:off x="538479" y="1115299"/>
            <a:ext cx="478907" cy="533304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grpSp>
        <p:nvGrpSpPr>
          <p:cNvPr id="148" name="Group"/>
          <p:cNvGrpSpPr/>
          <p:nvPr/>
        </p:nvGrpSpPr>
        <p:grpSpPr>
          <a:xfrm>
            <a:off x="1896311" y="1694463"/>
            <a:ext cx="10656770" cy="4924827"/>
            <a:chOff x="-505629" y="14513"/>
            <a:chExt cx="10656769" cy="4924825"/>
          </a:xfrm>
        </p:grpSpPr>
        <p:sp>
          <p:nvSpPr>
            <p:cNvPr id="146" name="class Pet:…"/>
            <p:cNvSpPr txBox="1"/>
            <p:nvPr/>
          </p:nvSpPr>
          <p:spPr>
            <a:xfrm>
              <a:off x="5370710" y="14513"/>
              <a:ext cx="4780431" cy="4390285"/>
            </a:xfrm>
            <a:prstGeom prst="rect">
              <a:avLst/>
            </a:prstGeom>
            <a:noFill/>
            <a:ln w="6350" cap="flat">
              <a:solidFill>
                <a:srgbClr val="92929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class Pet: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def __init__(self, name):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self.name = name </a:t>
              </a:r>
              <a:r>
                <a:rPr b="1" i="1"/>
                <a:t># A</a:t>
              </a:r>
              <a:endParaRPr b="1" i="1"/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class Dog(Pet):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def __init__(self, name, age):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self.age = age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Pet.__init__(self, name) </a:t>
              </a:r>
              <a:r>
                <a:rPr b="1" i="1"/>
                <a:t># B</a:t>
              </a:r>
              <a:endParaRPr b="1" i="1"/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pup = Dog("Sam", 1) </a:t>
              </a:r>
              <a:r>
                <a:rPr b="1" i="1"/>
                <a:t># C</a:t>
              </a:r>
            </a:p>
          </p:txBody>
        </p:sp>
        <p:sp>
          <p:nvSpPr>
            <p:cNvPr id="147" name="the parent class of Dog is Pet.  Does Pet have a parent type?  If so, what is it?…"/>
            <p:cNvSpPr txBox="1"/>
            <p:nvPr/>
          </p:nvSpPr>
          <p:spPr>
            <a:xfrm>
              <a:off x="-505630" y="612582"/>
              <a:ext cx="4922834" cy="4326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9467" tIns="29467" rIns="29467" bIns="29467" numCol="1" anchor="t">
              <a:noAutofit/>
            </a:bodyPr>
            <a:lstStyle/>
            <a:p>
              <a:pPr marL="190500" indent="-190500" algn="l">
                <a:spcBef>
                  <a:spcPts val="800"/>
                </a:spcBef>
                <a:buSzPct val="100000"/>
                <a:buAutoNum type="arabicPeriod" startAt="1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the parent class of Dog is Pet.  Does Pet have a parent type?  If so, what is it?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              </a:t>
              </a:r>
              <a:r>
                <a:rPr b="1">
                  <a:latin typeface="Gill Sans"/>
                  <a:ea typeface="Gill Sans"/>
                  <a:cs typeface="Gill Sans"/>
                  <a:sym typeface="Gill Sans"/>
                </a:rPr>
                <a:t>   </a:t>
              </a:r>
              <a14:m>
                <m:oMath>
                  <m:r>
                    <m:rPr>
                      <m:nor/>
                    </m:rPr>
                    <a:rPr xmlns:a="http://schemas.openxmlformats.org/drawingml/2006/main" sz="23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object</m:t>
                  </m:r>
                </m:oMath>
              </a14:m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2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how many arguments does line C pass?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                 </a:t>
              </a:r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3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how many arguments does line B pass?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                 </a:t>
              </a:r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4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on another paper, draw what the frames and object(s) will look like after line A.  (check with PythonTutor)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def g(n):…"/>
          <p:cNvSpPr txBox="1"/>
          <p:nvPr/>
        </p:nvSpPr>
        <p:spPr>
          <a:xfrm>
            <a:off x="8080743" y="866685"/>
            <a:ext cx="3940478" cy="2787254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g(n):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g(n + 1)    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does g(7) print?</a:t>
            </a:r>
          </a:p>
        </p:txBody>
      </p:sp>
      <p:sp>
        <p:nvSpPr>
          <p:cNvPr id="315" name="def f(n):…"/>
          <p:cNvSpPr txBox="1"/>
          <p:nvPr/>
        </p:nvSpPr>
        <p:spPr>
          <a:xfrm>
            <a:off x="2115434" y="866685"/>
            <a:ext cx="3940478" cy="2787254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f(n + 1)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does f(7) print?</a:t>
            </a:r>
          </a:p>
        </p:txBody>
      </p:sp>
      <p:sp>
        <p:nvSpPr>
          <p:cNvPr id="316" name="3"/>
          <p:cNvSpPr/>
          <p:nvPr/>
        </p:nvSpPr>
        <p:spPr>
          <a:xfrm>
            <a:off x="614679" y="1242299"/>
            <a:ext cx="476794" cy="534855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17" name="f(7)"/>
          <p:cNvSpPr txBox="1"/>
          <p:nvPr/>
        </p:nvSpPr>
        <p:spPr>
          <a:xfrm>
            <a:off x="848880" y="6341589"/>
            <a:ext cx="504479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/>
            </a:lvl1pPr>
          </a:lstStyle>
          <a:p>
            <a:pPr/>
            <a:r>
              <a:t>f(7)</a:t>
            </a:r>
          </a:p>
        </p:txBody>
      </p:sp>
      <p:sp>
        <p:nvSpPr>
          <p:cNvPr id="318" name="print(7)"/>
          <p:cNvSpPr txBox="1"/>
          <p:nvPr/>
        </p:nvSpPr>
        <p:spPr>
          <a:xfrm>
            <a:off x="2095249" y="5223605"/>
            <a:ext cx="97896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/>
            </a:lvl1pPr>
          </a:lstStyle>
          <a:p>
            <a:pPr/>
            <a:r>
              <a:t>print(7)</a:t>
            </a:r>
          </a:p>
        </p:txBody>
      </p:sp>
      <p:sp>
        <p:nvSpPr>
          <p:cNvPr id="319" name="f(8)"/>
          <p:cNvSpPr txBox="1"/>
          <p:nvPr/>
        </p:nvSpPr>
        <p:spPr>
          <a:xfrm>
            <a:off x="2332494" y="7209196"/>
            <a:ext cx="50447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/>
            </a:lvl1pPr>
          </a:lstStyle>
          <a:p>
            <a:pPr/>
            <a:r>
              <a:t>f(8)</a:t>
            </a:r>
          </a:p>
        </p:txBody>
      </p:sp>
      <p:sp>
        <p:nvSpPr>
          <p:cNvPr id="320" name="print(8)"/>
          <p:cNvSpPr txBox="1"/>
          <p:nvPr/>
        </p:nvSpPr>
        <p:spPr>
          <a:xfrm>
            <a:off x="3556886" y="6044362"/>
            <a:ext cx="10575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print(8)</a:t>
            </a:r>
          </a:p>
        </p:txBody>
      </p:sp>
      <p:sp>
        <p:nvSpPr>
          <p:cNvPr id="321" name="Line"/>
          <p:cNvSpPr/>
          <p:nvPr/>
        </p:nvSpPr>
        <p:spPr>
          <a:xfrm flipV="1">
            <a:off x="1347014" y="5679860"/>
            <a:ext cx="721512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22" name="Line"/>
          <p:cNvSpPr/>
          <p:nvPr/>
        </p:nvSpPr>
        <p:spPr>
          <a:xfrm flipV="1">
            <a:off x="2841721" y="6548666"/>
            <a:ext cx="721512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23" name="Line"/>
          <p:cNvSpPr/>
          <p:nvPr/>
        </p:nvSpPr>
        <p:spPr>
          <a:xfrm>
            <a:off x="1346974" y="6696077"/>
            <a:ext cx="1051424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def g(n):…"/>
          <p:cNvSpPr txBox="1"/>
          <p:nvPr/>
        </p:nvSpPr>
        <p:spPr>
          <a:xfrm>
            <a:off x="8080743" y="866685"/>
            <a:ext cx="3940478" cy="2787254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g(n):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g(n + 1)    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does g(7) print?</a:t>
            </a:r>
          </a:p>
        </p:txBody>
      </p:sp>
      <p:sp>
        <p:nvSpPr>
          <p:cNvPr id="326" name="def f(n):…"/>
          <p:cNvSpPr txBox="1"/>
          <p:nvPr/>
        </p:nvSpPr>
        <p:spPr>
          <a:xfrm>
            <a:off x="2115434" y="866685"/>
            <a:ext cx="3940478" cy="2787254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f(n + 1)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does f(7) print?</a:t>
            </a:r>
          </a:p>
        </p:txBody>
      </p:sp>
      <p:sp>
        <p:nvSpPr>
          <p:cNvPr id="327" name="3"/>
          <p:cNvSpPr/>
          <p:nvPr/>
        </p:nvSpPr>
        <p:spPr>
          <a:xfrm>
            <a:off x="614679" y="1242299"/>
            <a:ext cx="476794" cy="534855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28" name="f(7)"/>
          <p:cNvSpPr txBox="1"/>
          <p:nvPr/>
        </p:nvSpPr>
        <p:spPr>
          <a:xfrm>
            <a:off x="848880" y="6341589"/>
            <a:ext cx="504479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/>
            </a:lvl1pPr>
          </a:lstStyle>
          <a:p>
            <a:pPr/>
            <a:r>
              <a:t>f(7)</a:t>
            </a:r>
          </a:p>
        </p:txBody>
      </p:sp>
      <p:sp>
        <p:nvSpPr>
          <p:cNvPr id="329" name="print(7)"/>
          <p:cNvSpPr txBox="1"/>
          <p:nvPr/>
        </p:nvSpPr>
        <p:spPr>
          <a:xfrm>
            <a:off x="2095249" y="5223605"/>
            <a:ext cx="97896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/>
            </a:lvl1pPr>
          </a:lstStyle>
          <a:p>
            <a:pPr/>
            <a:r>
              <a:t>print(7)</a:t>
            </a:r>
          </a:p>
        </p:txBody>
      </p:sp>
      <p:sp>
        <p:nvSpPr>
          <p:cNvPr id="330" name="f(8)"/>
          <p:cNvSpPr txBox="1"/>
          <p:nvPr/>
        </p:nvSpPr>
        <p:spPr>
          <a:xfrm>
            <a:off x="2332494" y="7209196"/>
            <a:ext cx="50447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/>
            </a:lvl1pPr>
          </a:lstStyle>
          <a:p>
            <a:pPr/>
            <a:r>
              <a:t>f(8)</a:t>
            </a:r>
          </a:p>
        </p:txBody>
      </p:sp>
      <p:sp>
        <p:nvSpPr>
          <p:cNvPr id="331" name="print(8)"/>
          <p:cNvSpPr txBox="1"/>
          <p:nvPr/>
        </p:nvSpPr>
        <p:spPr>
          <a:xfrm>
            <a:off x="3556886" y="6044362"/>
            <a:ext cx="10575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print(8)</a:t>
            </a:r>
          </a:p>
        </p:txBody>
      </p:sp>
      <p:sp>
        <p:nvSpPr>
          <p:cNvPr id="332" name="f(9)"/>
          <p:cNvSpPr txBox="1"/>
          <p:nvPr/>
        </p:nvSpPr>
        <p:spPr>
          <a:xfrm>
            <a:off x="3983823" y="7963148"/>
            <a:ext cx="5399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f(9)</a:t>
            </a:r>
          </a:p>
        </p:txBody>
      </p:sp>
      <p:sp>
        <p:nvSpPr>
          <p:cNvPr id="333" name="Line"/>
          <p:cNvSpPr/>
          <p:nvPr/>
        </p:nvSpPr>
        <p:spPr>
          <a:xfrm flipV="1">
            <a:off x="1347014" y="5679860"/>
            <a:ext cx="721512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34" name="Line"/>
          <p:cNvSpPr/>
          <p:nvPr/>
        </p:nvSpPr>
        <p:spPr>
          <a:xfrm flipV="1">
            <a:off x="2841721" y="6548666"/>
            <a:ext cx="721512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35" name="Line"/>
          <p:cNvSpPr/>
          <p:nvPr/>
        </p:nvSpPr>
        <p:spPr>
          <a:xfrm>
            <a:off x="1346974" y="6696077"/>
            <a:ext cx="1051424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36" name="Line"/>
          <p:cNvSpPr/>
          <p:nvPr/>
        </p:nvSpPr>
        <p:spPr>
          <a:xfrm>
            <a:off x="2841681" y="7541702"/>
            <a:ext cx="1051423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def g(n):…"/>
          <p:cNvSpPr txBox="1"/>
          <p:nvPr/>
        </p:nvSpPr>
        <p:spPr>
          <a:xfrm>
            <a:off x="8080743" y="866685"/>
            <a:ext cx="3940478" cy="2787254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g(n):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g(n + 1)    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does g(7) print?</a:t>
            </a:r>
          </a:p>
        </p:txBody>
      </p:sp>
      <p:sp>
        <p:nvSpPr>
          <p:cNvPr id="339" name="def f(n):…"/>
          <p:cNvSpPr txBox="1"/>
          <p:nvPr/>
        </p:nvSpPr>
        <p:spPr>
          <a:xfrm>
            <a:off x="2115434" y="866685"/>
            <a:ext cx="3940478" cy="2787254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f(n + 1)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does f(7) print?</a:t>
            </a:r>
          </a:p>
        </p:txBody>
      </p:sp>
      <p:sp>
        <p:nvSpPr>
          <p:cNvPr id="340" name="3"/>
          <p:cNvSpPr/>
          <p:nvPr/>
        </p:nvSpPr>
        <p:spPr>
          <a:xfrm>
            <a:off x="614679" y="1242299"/>
            <a:ext cx="476794" cy="534855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41" name="f(7)"/>
          <p:cNvSpPr txBox="1"/>
          <p:nvPr/>
        </p:nvSpPr>
        <p:spPr>
          <a:xfrm>
            <a:off x="848880" y="6341589"/>
            <a:ext cx="504479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/>
            </a:lvl1pPr>
          </a:lstStyle>
          <a:p>
            <a:pPr/>
            <a:r>
              <a:t>f(7)</a:t>
            </a:r>
          </a:p>
        </p:txBody>
      </p:sp>
      <p:sp>
        <p:nvSpPr>
          <p:cNvPr id="342" name="print(7)"/>
          <p:cNvSpPr txBox="1"/>
          <p:nvPr/>
        </p:nvSpPr>
        <p:spPr>
          <a:xfrm>
            <a:off x="2095249" y="5223605"/>
            <a:ext cx="97896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/>
            </a:lvl1pPr>
          </a:lstStyle>
          <a:p>
            <a:pPr/>
            <a:r>
              <a:t>print(7)</a:t>
            </a:r>
          </a:p>
        </p:txBody>
      </p:sp>
      <p:sp>
        <p:nvSpPr>
          <p:cNvPr id="343" name="f(8)"/>
          <p:cNvSpPr txBox="1"/>
          <p:nvPr/>
        </p:nvSpPr>
        <p:spPr>
          <a:xfrm>
            <a:off x="2332494" y="7209196"/>
            <a:ext cx="50447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/>
            </a:lvl1pPr>
          </a:lstStyle>
          <a:p>
            <a:pPr/>
            <a:r>
              <a:t>f(8)</a:t>
            </a:r>
          </a:p>
        </p:txBody>
      </p:sp>
      <p:sp>
        <p:nvSpPr>
          <p:cNvPr id="344" name="print(8)"/>
          <p:cNvSpPr txBox="1"/>
          <p:nvPr/>
        </p:nvSpPr>
        <p:spPr>
          <a:xfrm>
            <a:off x="3556886" y="6044362"/>
            <a:ext cx="10575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print(8)</a:t>
            </a:r>
          </a:p>
        </p:txBody>
      </p:sp>
      <p:sp>
        <p:nvSpPr>
          <p:cNvPr id="345" name="f(9)"/>
          <p:cNvSpPr txBox="1"/>
          <p:nvPr/>
        </p:nvSpPr>
        <p:spPr>
          <a:xfrm>
            <a:off x="3983823" y="7963148"/>
            <a:ext cx="5399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f(9)</a:t>
            </a:r>
          </a:p>
        </p:txBody>
      </p:sp>
      <p:sp>
        <p:nvSpPr>
          <p:cNvPr id="346" name="print(9)"/>
          <p:cNvSpPr txBox="1"/>
          <p:nvPr/>
        </p:nvSpPr>
        <p:spPr>
          <a:xfrm>
            <a:off x="5042614" y="6685312"/>
            <a:ext cx="10575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print(9)</a:t>
            </a:r>
          </a:p>
        </p:txBody>
      </p:sp>
      <p:sp>
        <p:nvSpPr>
          <p:cNvPr id="347" name="Line"/>
          <p:cNvSpPr/>
          <p:nvPr/>
        </p:nvSpPr>
        <p:spPr>
          <a:xfrm flipV="1">
            <a:off x="1347014" y="5679860"/>
            <a:ext cx="721512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48" name="Line"/>
          <p:cNvSpPr/>
          <p:nvPr/>
        </p:nvSpPr>
        <p:spPr>
          <a:xfrm flipV="1">
            <a:off x="2841721" y="6548666"/>
            <a:ext cx="721512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49" name="Line"/>
          <p:cNvSpPr/>
          <p:nvPr/>
        </p:nvSpPr>
        <p:spPr>
          <a:xfrm flipV="1">
            <a:off x="4383786" y="7233018"/>
            <a:ext cx="721512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50" name="Line"/>
          <p:cNvSpPr/>
          <p:nvPr/>
        </p:nvSpPr>
        <p:spPr>
          <a:xfrm>
            <a:off x="1346974" y="6696077"/>
            <a:ext cx="1051424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51" name="Line"/>
          <p:cNvSpPr/>
          <p:nvPr/>
        </p:nvSpPr>
        <p:spPr>
          <a:xfrm>
            <a:off x="2841681" y="7541702"/>
            <a:ext cx="1051423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def g(n):…"/>
          <p:cNvSpPr txBox="1"/>
          <p:nvPr/>
        </p:nvSpPr>
        <p:spPr>
          <a:xfrm>
            <a:off x="8080743" y="866685"/>
            <a:ext cx="3940478" cy="2787254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g(n):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g(n + 1)    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does g(7) print?</a:t>
            </a:r>
          </a:p>
        </p:txBody>
      </p:sp>
      <p:sp>
        <p:nvSpPr>
          <p:cNvPr id="354" name="def f(n):…"/>
          <p:cNvSpPr txBox="1"/>
          <p:nvPr/>
        </p:nvSpPr>
        <p:spPr>
          <a:xfrm>
            <a:off x="2115434" y="866685"/>
            <a:ext cx="3940478" cy="2787254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f(n + 1)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does f(7) print?</a:t>
            </a:r>
          </a:p>
        </p:txBody>
      </p:sp>
      <p:sp>
        <p:nvSpPr>
          <p:cNvPr id="355" name="3"/>
          <p:cNvSpPr/>
          <p:nvPr/>
        </p:nvSpPr>
        <p:spPr>
          <a:xfrm>
            <a:off x="614679" y="1242299"/>
            <a:ext cx="476794" cy="534855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56" name="f(7)"/>
          <p:cNvSpPr txBox="1"/>
          <p:nvPr/>
        </p:nvSpPr>
        <p:spPr>
          <a:xfrm>
            <a:off x="848880" y="6341589"/>
            <a:ext cx="504479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/>
            </a:lvl1pPr>
          </a:lstStyle>
          <a:p>
            <a:pPr/>
            <a:r>
              <a:t>f(7)</a:t>
            </a:r>
          </a:p>
        </p:txBody>
      </p:sp>
      <p:sp>
        <p:nvSpPr>
          <p:cNvPr id="357" name="print(7)"/>
          <p:cNvSpPr txBox="1"/>
          <p:nvPr/>
        </p:nvSpPr>
        <p:spPr>
          <a:xfrm>
            <a:off x="2095249" y="5223605"/>
            <a:ext cx="97896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/>
            </a:lvl1pPr>
          </a:lstStyle>
          <a:p>
            <a:pPr/>
            <a:r>
              <a:t>print(7)</a:t>
            </a:r>
          </a:p>
        </p:txBody>
      </p:sp>
      <p:sp>
        <p:nvSpPr>
          <p:cNvPr id="358" name="f(8)"/>
          <p:cNvSpPr txBox="1"/>
          <p:nvPr/>
        </p:nvSpPr>
        <p:spPr>
          <a:xfrm>
            <a:off x="2332494" y="7209196"/>
            <a:ext cx="50447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/>
            </a:lvl1pPr>
          </a:lstStyle>
          <a:p>
            <a:pPr/>
            <a:r>
              <a:t>f(8)</a:t>
            </a:r>
          </a:p>
        </p:txBody>
      </p:sp>
      <p:sp>
        <p:nvSpPr>
          <p:cNvPr id="359" name="print(8)"/>
          <p:cNvSpPr txBox="1"/>
          <p:nvPr/>
        </p:nvSpPr>
        <p:spPr>
          <a:xfrm>
            <a:off x="3556886" y="6044362"/>
            <a:ext cx="10575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print(8)</a:t>
            </a:r>
          </a:p>
        </p:txBody>
      </p:sp>
      <p:sp>
        <p:nvSpPr>
          <p:cNvPr id="360" name="f(9)"/>
          <p:cNvSpPr txBox="1"/>
          <p:nvPr/>
        </p:nvSpPr>
        <p:spPr>
          <a:xfrm>
            <a:off x="3983823" y="7963148"/>
            <a:ext cx="5399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f(9)</a:t>
            </a:r>
          </a:p>
        </p:txBody>
      </p:sp>
      <p:sp>
        <p:nvSpPr>
          <p:cNvPr id="361" name="print(9)"/>
          <p:cNvSpPr txBox="1"/>
          <p:nvPr/>
        </p:nvSpPr>
        <p:spPr>
          <a:xfrm>
            <a:off x="5042614" y="6685312"/>
            <a:ext cx="10575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print(9)</a:t>
            </a:r>
          </a:p>
        </p:txBody>
      </p:sp>
      <p:sp>
        <p:nvSpPr>
          <p:cNvPr id="362" name="Line"/>
          <p:cNvSpPr/>
          <p:nvPr/>
        </p:nvSpPr>
        <p:spPr>
          <a:xfrm flipV="1">
            <a:off x="7514660" y="5048473"/>
            <a:ext cx="1" cy="373087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63" name="Line"/>
          <p:cNvSpPr/>
          <p:nvPr/>
        </p:nvSpPr>
        <p:spPr>
          <a:xfrm flipV="1">
            <a:off x="1347014" y="5679860"/>
            <a:ext cx="721512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64" name="Line"/>
          <p:cNvSpPr/>
          <p:nvPr/>
        </p:nvSpPr>
        <p:spPr>
          <a:xfrm flipV="1">
            <a:off x="2841721" y="6548666"/>
            <a:ext cx="721512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65" name="Line"/>
          <p:cNvSpPr/>
          <p:nvPr/>
        </p:nvSpPr>
        <p:spPr>
          <a:xfrm flipV="1">
            <a:off x="4383786" y="7233018"/>
            <a:ext cx="721512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66" name="Line"/>
          <p:cNvSpPr/>
          <p:nvPr/>
        </p:nvSpPr>
        <p:spPr>
          <a:xfrm>
            <a:off x="1346974" y="6696077"/>
            <a:ext cx="1051424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67" name="Line"/>
          <p:cNvSpPr/>
          <p:nvPr/>
        </p:nvSpPr>
        <p:spPr>
          <a:xfrm>
            <a:off x="2841681" y="7541702"/>
            <a:ext cx="1051423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68" name="Timeline"/>
          <p:cNvSpPr txBox="1"/>
          <p:nvPr/>
        </p:nvSpPr>
        <p:spPr>
          <a:xfrm>
            <a:off x="6925523" y="4393538"/>
            <a:ext cx="11782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def g(n):…"/>
          <p:cNvSpPr txBox="1"/>
          <p:nvPr/>
        </p:nvSpPr>
        <p:spPr>
          <a:xfrm>
            <a:off x="8080743" y="866685"/>
            <a:ext cx="3940478" cy="2787254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g(n):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g(n + 1)    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does g(7) print?</a:t>
            </a:r>
          </a:p>
        </p:txBody>
      </p:sp>
      <p:sp>
        <p:nvSpPr>
          <p:cNvPr id="371" name="def f(n):…"/>
          <p:cNvSpPr txBox="1"/>
          <p:nvPr/>
        </p:nvSpPr>
        <p:spPr>
          <a:xfrm>
            <a:off x="2115434" y="866685"/>
            <a:ext cx="3940478" cy="2787254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f(n + 1)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does f(7) print?</a:t>
            </a:r>
          </a:p>
        </p:txBody>
      </p:sp>
      <p:sp>
        <p:nvSpPr>
          <p:cNvPr id="372" name="3"/>
          <p:cNvSpPr/>
          <p:nvPr/>
        </p:nvSpPr>
        <p:spPr>
          <a:xfrm>
            <a:off x="614679" y="1242299"/>
            <a:ext cx="476794" cy="534855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73" name="f(7)"/>
          <p:cNvSpPr txBox="1"/>
          <p:nvPr/>
        </p:nvSpPr>
        <p:spPr>
          <a:xfrm>
            <a:off x="848880" y="6341589"/>
            <a:ext cx="504479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/>
            </a:lvl1pPr>
          </a:lstStyle>
          <a:p>
            <a:pPr/>
            <a:r>
              <a:t>f(7)</a:t>
            </a:r>
          </a:p>
        </p:txBody>
      </p:sp>
      <p:sp>
        <p:nvSpPr>
          <p:cNvPr id="374" name="print(7)"/>
          <p:cNvSpPr txBox="1"/>
          <p:nvPr/>
        </p:nvSpPr>
        <p:spPr>
          <a:xfrm>
            <a:off x="2095249" y="5223605"/>
            <a:ext cx="97896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/>
            </a:lvl1pPr>
          </a:lstStyle>
          <a:p>
            <a:pPr/>
            <a:r>
              <a:t>print(7)</a:t>
            </a:r>
          </a:p>
        </p:txBody>
      </p:sp>
      <p:sp>
        <p:nvSpPr>
          <p:cNvPr id="375" name="f(8)"/>
          <p:cNvSpPr txBox="1"/>
          <p:nvPr/>
        </p:nvSpPr>
        <p:spPr>
          <a:xfrm>
            <a:off x="2332494" y="7209196"/>
            <a:ext cx="50447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/>
            </a:lvl1pPr>
          </a:lstStyle>
          <a:p>
            <a:pPr/>
            <a:r>
              <a:t>f(8)</a:t>
            </a:r>
          </a:p>
        </p:txBody>
      </p:sp>
      <p:sp>
        <p:nvSpPr>
          <p:cNvPr id="376" name="print(8)"/>
          <p:cNvSpPr txBox="1"/>
          <p:nvPr/>
        </p:nvSpPr>
        <p:spPr>
          <a:xfrm>
            <a:off x="3556886" y="6044362"/>
            <a:ext cx="10575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print(8)</a:t>
            </a:r>
          </a:p>
        </p:txBody>
      </p:sp>
      <p:sp>
        <p:nvSpPr>
          <p:cNvPr id="377" name="f(9)"/>
          <p:cNvSpPr txBox="1"/>
          <p:nvPr/>
        </p:nvSpPr>
        <p:spPr>
          <a:xfrm>
            <a:off x="3983823" y="7963148"/>
            <a:ext cx="5399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f(9)</a:t>
            </a:r>
          </a:p>
        </p:txBody>
      </p:sp>
      <p:sp>
        <p:nvSpPr>
          <p:cNvPr id="378" name="print(9)"/>
          <p:cNvSpPr txBox="1"/>
          <p:nvPr/>
        </p:nvSpPr>
        <p:spPr>
          <a:xfrm>
            <a:off x="5042614" y="6685312"/>
            <a:ext cx="10575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print(9)</a:t>
            </a:r>
          </a:p>
        </p:txBody>
      </p:sp>
      <p:sp>
        <p:nvSpPr>
          <p:cNvPr id="379" name="Line"/>
          <p:cNvSpPr/>
          <p:nvPr/>
        </p:nvSpPr>
        <p:spPr>
          <a:xfrm flipV="1">
            <a:off x="7514660" y="5048473"/>
            <a:ext cx="1" cy="373087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80" name="Line"/>
          <p:cNvSpPr/>
          <p:nvPr/>
        </p:nvSpPr>
        <p:spPr>
          <a:xfrm flipV="1">
            <a:off x="1347014" y="5679860"/>
            <a:ext cx="721512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81" name="Line"/>
          <p:cNvSpPr/>
          <p:nvPr/>
        </p:nvSpPr>
        <p:spPr>
          <a:xfrm flipV="1">
            <a:off x="2841721" y="6548666"/>
            <a:ext cx="721512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82" name="Line"/>
          <p:cNvSpPr/>
          <p:nvPr/>
        </p:nvSpPr>
        <p:spPr>
          <a:xfrm flipV="1">
            <a:off x="4383786" y="7233018"/>
            <a:ext cx="721512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83" name="Line"/>
          <p:cNvSpPr/>
          <p:nvPr/>
        </p:nvSpPr>
        <p:spPr>
          <a:xfrm>
            <a:off x="1346974" y="6696077"/>
            <a:ext cx="1051424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84" name="Line"/>
          <p:cNvSpPr/>
          <p:nvPr/>
        </p:nvSpPr>
        <p:spPr>
          <a:xfrm>
            <a:off x="2841681" y="7541702"/>
            <a:ext cx="1051423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85" name="Line"/>
          <p:cNvSpPr/>
          <p:nvPr/>
        </p:nvSpPr>
        <p:spPr>
          <a:xfrm>
            <a:off x="3127381" y="5445066"/>
            <a:ext cx="43218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86" name="Timeline"/>
          <p:cNvSpPr txBox="1"/>
          <p:nvPr/>
        </p:nvSpPr>
        <p:spPr>
          <a:xfrm>
            <a:off x="6925523" y="4393538"/>
            <a:ext cx="11782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def g(n):…"/>
          <p:cNvSpPr txBox="1"/>
          <p:nvPr/>
        </p:nvSpPr>
        <p:spPr>
          <a:xfrm>
            <a:off x="8080743" y="866685"/>
            <a:ext cx="3940478" cy="2787254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g(n):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g(n + 1)    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does g(7) print?</a:t>
            </a:r>
          </a:p>
        </p:txBody>
      </p:sp>
      <p:sp>
        <p:nvSpPr>
          <p:cNvPr id="389" name="def f(n):…"/>
          <p:cNvSpPr txBox="1"/>
          <p:nvPr/>
        </p:nvSpPr>
        <p:spPr>
          <a:xfrm>
            <a:off x="2115434" y="866685"/>
            <a:ext cx="3940478" cy="2787254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f(n + 1)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does f(7) print?</a:t>
            </a:r>
          </a:p>
        </p:txBody>
      </p:sp>
      <p:sp>
        <p:nvSpPr>
          <p:cNvPr id="390" name="3"/>
          <p:cNvSpPr/>
          <p:nvPr/>
        </p:nvSpPr>
        <p:spPr>
          <a:xfrm>
            <a:off x="614679" y="1242299"/>
            <a:ext cx="476794" cy="534855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91" name="f(7)"/>
          <p:cNvSpPr txBox="1"/>
          <p:nvPr/>
        </p:nvSpPr>
        <p:spPr>
          <a:xfrm>
            <a:off x="848880" y="6341589"/>
            <a:ext cx="504479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/>
            </a:lvl1pPr>
          </a:lstStyle>
          <a:p>
            <a:pPr/>
            <a:r>
              <a:t>f(7)</a:t>
            </a:r>
          </a:p>
        </p:txBody>
      </p:sp>
      <p:sp>
        <p:nvSpPr>
          <p:cNvPr id="392" name="print(7)"/>
          <p:cNvSpPr txBox="1"/>
          <p:nvPr/>
        </p:nvSpPr>
        <p:spPr>
          <a:xfrm>
            <a:off x="2095249" y="5223605"/>
            <a:ext cx="97896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/>
            </a:lvl1pPr>
          </a:lstStyle>
          <a:p>
            <a:pPr/>
            <a:r>
              <a:t>print(7)</a:t>
            </a:r>
          </a:p>
        </p:txBody>
      </p:sp>
      <p:sp>
        <p:nvSpPr>
          <p:cNvPr id="393" name="f(8)"/>
          <p:cNvSpPr txBox="1"/>
          <p:nvPr/>
        </p:nvSpPr>
        <p:spPr>
          <a:xfrm>
            <a:off x="2332494" y="7209196"/>
            <a:ext cx="50447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/>
            </a:lvl1pPr>
          </a:lstStyle>
          <a:p>
            <a:pPr/>
            <a:r>
              <a:t>f(8)</a:t>
            </a:r>
          </a:p>
        </p:txBody>
      </p:sp>
      <p:sp>
        <p:nvSpPr>
          <p:cNvPr id="394" name="print(8)"/>
          <p:cNvSpPr txBox="1"/>
          <p:nvPr/>
        </p:nvSpPr>
        <p:spPr>
          <a:xfrm>
            <a:off x="3556886" y="6044362"/>
            <a:ext cx="10575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print(8)</a:t>
            </a:r>
          </a:p>
        </p:txBody>
      </p:sp>
      <p:sp>
        <p:nvSpPr>
          <p:cNvPr id="395" name="f(9)"/>
          <p:cNvSpPr txBox="1"/>
          <p:nvPr/>
        </p:nvSpPr>
        <p:spPr>
          <a:xfrm>
            <a:off x="3983823" y="7963148"/>
            <a:ext cx="5399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f(9)</a:t>
            </a:r>
          </a:p>
        </p:txBody>
      </p:sp>
      <p:sp>
        <p:nvSpPr>
          <p:cNvPr id="396" name="print(9)"/>
          <p:cNvSpPr txBox="1"/>
          <p:nvPr/>
        </p:nvSpPr>
        <p:spPr>
          <a:xfrm>
            <a:off x="5042614" y="6685312"/>
            <a:ext cx="10575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print(9)</a:t>
            </a:r>
          </a:p>
        </p:txBody>
      </p:sp>
      <p:sp>
        <p:nvSpPr>
          <p:cNvPr id="397" name="Line"/>
          <p:cNvSpPr/>
          <p:nvPr/>
        </p:nvSpPr>
        <p:spPr>
          <a:xfrm flipV="1">
            <a:off x="7514660" y="5048473"/>
            <a:ext cx="1" cy="373087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98" name="Line"/>
          <p:cNvSpPr/>
          <p:nvPr/>
        </p:nvSpPr>
        <p:spPr>
          <a:xfrm flipV="1">
            <a:off x="1347014" y="5679860"/>
            <a:ext cx="721512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99" name="Line"/>
          <p:cNvSpPr/>
          <p:nvPr/>
        </p:nvSpPr>
        <p:spPr>
          <a:xfrm flipV="1">
            <a:off x="2841721" y="6548666"/>
            <a:ext cx="721512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00" name="Line"/>
          <p:cNvSpPr/>
          <p:nvPr/>
        </p:nvSpPr>
        <p:spPr>
          <a:xfrm flipV="1">
            <a:off x="4383786" y="7233018"/>
            <a:ext cx="721512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01" name="Line"/>
          <p:cNvSpPr/>
          <p:nvPr/>
        </p:nvSpPr>
        <p:spPr>
          <a:xfrm>
            <a:off x="1346974" y="6696077"/>
            <a:ext cx="1051424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02" name="Line"/>
          <p:cNvSpPr/>
          <p:nvPr/>
        </p:nvSpPr>
        <p:spPr>
          <a:xfrm>
            <a:off x="2841681" y="7541702"/>
            <a:ext cx="1051423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03" name="Line"/>
          <p:cNvSpPr/>
          <p:nvPr/>
        </p:nvSpPr>
        <p:spPr>
          <a:xfrm>
            <a:off x="3127381" y="5445066"/>
            <a:ext cx="43218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04" name="7"/>
          <p:cNvSpPr txBox="1"/>
          <p:nvPr/>
        </p:nvSpPr>
        <p:spPr>
          <a:xfrm>
            <a:off x="7736756" y="5204555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7</a:t>
            </a:r>
          </a:p>
        </p:txBody>
      </p:sp>
      <p:sp>
        <p:nvSpPr>
          <p:cNvPr id="405" name="Timeline"/>
          <p:cNvSpPr txBox="1"/>
          <p:nvPr/>
        </p:nvSpPr>
        <p:spPr>
          <a:xfrm>
            <a:off x="6925523" y="4393538"/>
            <a:ext cx="11782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def g(n):…"/>
          <p:cNvSpPr txBox="1"/>
          <p:nvPr/>
        </p:nvSpPr>
        <p:spPr>
          <a:xfrm>
            <a:off x="8080743" y="866685"/>
            <a:ext cx="3940478" cy="2787254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g(n):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g(n + 1)    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does g(7) print?</a:t>
            </a:r>
          </a:p>
        </p:txBody>
      </p:sp>
      <p:sp>
        <p:nvSpPr>
          <p:cNvPr id="408" name="def f(n):…"/>
          <p:cNvSpPr txBox="1"/>
          <p:nvPr/>
        </p:nvSpPr>
        <p:spPr>
          <a:xfrm>
            <a:off x="2115434" y="866685"/>
            <a:ext cx="3940478" cy="2787254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f(n + 1)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does f(7) print?</a:t>
            </a:r>
          </a:p>
        </p:txBody>
      </p:sp>
      <p:sp>
        <p:nvSpPr>
          <p:cNvPr id="409" name="3"/>
          <p:cNvSpPr/>
          <p:nvPr/>
        </p:nvSpPr>
        <p:spPr>
          <a:xfrm>
            <a:off x="614679" y="1242299"/>
            <a:ext cx="476794" cy="534855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10" name="f(7)"/>
          <p:cNvSpPr txBox="1"/>
          <p:nvPr/>
        </p:nvSpPr>
        <p:spPr>
          <a:xfrm>
            <a:off x="848880" y="6341589"/>
            <a:ext cx="504479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/>
            </a:lvl1pPr>
          </a:lstStyle>
          <a:p>
            <a:pPr/>
            <a:r>
              <a:t>f(7)</a:t>
            </a:r>
          </a:p>
        </p:txBody>
      </p:sp>
      <p:sp>
        <p:nvSpPr>
          <p:cNvPr id="411" name="print(7)"/>
          <p:cNvSpPr txBox="1"/>
          <p:nvPr/>
        </p:nvSpPr>
        <p:spPr>
          <a:xfrm>
            <a:off x="2095249" y="5223605"/>
            <a:ext cx="97896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/>
            </a:lvl1pPr>
          </a:lstStyle>
          <a:p>
            <a:pPr/>
            <a:r>
              <a:t>print(7)</a:t>
            </a:r>
          </a:p>
        </p:txBody>
      </p:sp>
      <p:sp>
        <p:nvSpPr>
          <p:cNvPr id="412" name="f(8)"/>
          <p:cNvSpPr txBox="1"/>
          <p:nvPr/>
        </p:nvSpPr>
        <p:spPr>
          <a:xfrm>
            <a:off x="2332494" y="7209196"/>
            <a:ext cx="50447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/>
            </a:lvl1pPr>
          </a:lstStyle>
          <a:p>
            <a:pPr/>
            <a:r>
              <a:t>f(8)</a:t>
            </a:r>
          </a:p>
        </p:txBody>
      </p:sp>
      <p:sp>
        <p:nvSpPr>
          <p:cNvPr id="413" name="print(8)"/>
          <p:cNvSpPr txBox="1"/>
          <p:nvPr/>
        </p:nvSpPr>
        <p:spPr>
          <a:xfrm>
            <a:off x="3556886" y="6044362"/>
            <a:ext cx="10575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print(8)</a:t>
            </a:r>
          </a:p>
        </p:txBody>
      </p:sp>
      <p:sp>
        <p:nvSpPr>
          <p:cNvPr id="414" name="f(9)"/>
          <p:cNvSpPr txBox="1"/>
          <p:nvPr/>
        </p:nvSpPr>
        <p:spPr>
          <a:xfrm>
            <a:off x="3983823" y="7963148"/>
            <a:ext cx="5399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f(9)</a:t>
            </a:r>
          </a:p>
        </p:txBody>
      </p:sp>
      <p:sp>
        <p:nvSpPr>
          <p:cNvPr id="415" name="print(9)"/>
          <p:cNvSpPr txBox="1"/>
          <p:nvPr/>
        </p:nvSpPr>
        <p:spPr>
          <a:xfrm>
            <a:off x="5042614" y="6685312"/>
            <a:ext cx="10575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print(9)</a:t>
            </a:r>
          </a:p>
        </p:txBody>
      </p:sp>
      <p:sp>
        <p:nvSpPr>
          <p:cNvPr id="416" name="Line"/>
          <p:cNvSpPr/>
          <p:nvPr/>
        </p:nvSpPr>
        <p:spPr>
          <a:xfrm flipV="1">
            <a:off x="7514660" y="5048473"/>
            <a:ext cx="1" cy="373087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17" name="Line"/>
          <p:cNvSpPr/>
          <p:nvPr/>
        </p:nvSpPr>
        <p:spPr>
          <a:xfrm flipV="1">
            <a:off x="1347014" y="5679860"/>
            <a:ext cx="721512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18" name="Line"/>
          <p:cNvSpPr/>
          <p:nvPr/>
        </p:nvSpPr>
        <p:spPr>
          <a:xfrm flipV="1">
            <a:off x="2841721" y="6548666"/>
            <a:ext cx="721512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19" name="Line"/>
          <p:cNvSpPr/>
          <p:nvPr/>
        </p:nvSpPr>
        <p:spPr>
          <a:xfrm flipV="1">
            <a:off x="4383786" y="7233018"/>
            <a:ext cx="721512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20" name="Line"/>
          <p:cNvSpPr/>
          <p:nvPr/>
        </p:nvSpPr>
        <p:spPr>
          <a:xfrm>
            <a:off x="1346974" y="6696077"/>
            <a:ext cx="1051424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21" name="Line"/>
          <p:cNvSpPr/>
          <p:nvPr/>
        </p:nvSpPr>
        <p:spPr>
          <a:xfrm>
            <a:off x="2841681" y="7541702"/>
            <a:ext cx="1051423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22" name="Line"/>
          <p:cNvSpPr/>
          <p:nvPr/>
        </p:nvSpPr>
        <p:spPr>
          <a:xfrm>
            <a:off x="3127381" y="5445066"/>
            <a:ext cx="43218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23" name="Line"/>
          <p:cNvSpPr/>
          <p:nvPr/>
        </p:nvSpPr>
        <p:spPr>
          <a:xfrm>
            <a:off x="4668257" y="6327738"/>
            <a:ext cx="277990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24" name="7"/>
          <p:cNvSpPr txBox="1"/>
          <p:nvPr/>
        </p:nvSpPr>
        <p:spPr>
          <a:xfrm>
            <a:off x="7736756" y="5204555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7</a:t>
            </a:r>
          </a:p>
        </p:txBody>
      </p:sp>
      <p:sp>
        <p:nvSpPr>
          <p:cNvPr id="425" name="Timeline"/>
          <p:cNvSpPr txBox="1"/>
          <p:nvPr/>
        </p:nvSpPr>
        <p:spPr>
          <a:xfrm>
            <a:off x="6925523" y="4393538"/>
            <a:ext cx="11782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def g(n):…"/>
          <p:cNvSpPr txBox="1"/>
          <p:nvPr/>
        </p:nvSpPr>
        <p:spPr>
          <a:xfrm>
            <a:off x="8080743" y="866685"/>
            <a:ext cx="3940478" cy="2787254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g(n):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g(n + 1)    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does g(7) print?</a:t>
            </a:r>
          </a:p>
        </p:txBody>
      </p:sp>
      <p:sp>
        <p:nvSpPr>
          <p:cNvPr id="428" name="def f(n):…"/>
          <p:cNvSpPr txBox="1"/>
          <p:nvPr/>
        </p:nvSpPr>
        <p:spPr>
          <a:xfrm>
            <a:off x="2115434" y="866685"/>
            <a:ext cx="3940478" cy="2787254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f(n + 1)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does f(7) print?</a:t>
            </a:r>
          </a:p>
        </p:txBody>
      </p:sp>
      <p:sp>
        <p:nvSpPr>
          <p:cNvPr id="429" name="3"/>
          <p:cNvSpPr/>
          <p:nvPr/>
        </p:nvSpPr>
        <p:spPr>
          <a:xfrm>
            <a:off x="614679" y="1242299"/>
            <a:ext cx="476794" cy="534855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30" name="f(7)"/>
          <p:cNvSpPr txBox="1"/>
          <p:nvPr/>
        </p:nvSpPr>
        <p:spPr>
          <a:xfrm>
            <a:off x="848880" y="6341589"/>
            <a:ext cx="504479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/>
            </a:lvl1pPr>
          </a:lstStyle>
          <a:p>
            <a:pPr/>
            <a:r>
              <a:t>f(7)</a:t>
            </a:r>
          </a:p>
        </p:txBody>
      </p:sp>
      <p:sp>
        <p:nvSpPr>
          <p:cNvPr id="431" name="print(7)"/>
          <p:cNvSpPr txBox="1"/>
          <p:nvPr/>
        </p:nvSpPr>
        <p:spPr>
          <a:xfrm>
            <a:off x="2095249" y="5223605"/>
            <a:ext cx="97896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/>
            </a:lvl1pPr>
          </a:lstStyle>
          <a:p>
            <a:pPr/>
            <a:r>
              <a:t>print(7)</a:t>
            </a:r>
          </a:p>
        </p:txBody>
      </p:sp>
      <p:sp>
        <p:nvSpPr>
          <p:cNvPr id="432" name="f(8)"/>
          <p:cNvSpPr txBox="1"/>
          <p:nvPr/>
        </p:nvSpPr>
        <p:spPr>
          <a:xfrm>
            <a:off x="2332494" y="7209196"/>
            <a:ext cx="50447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/>
            </a:lvl1pPr>
          </a:lstStyle>
          <a:p>
            <a:pPr/>
            <a:r>
              <a:t>f(8)</a:t>
            </a:r>
          </a:p>
        </p:txBody>
      </p:sp>
      <p:sp>
        <p:nvSpPr>
          <p:cNvPr id="433" name="print(8)"/>
          <p:cNvSpPr txBox="1"/>
          <p:nvPr/>
        </p:nvSpPr>
        <p:spPr>
          <a:xfrm>
            <a:off x="3556886" y="6044362"/>
            <a:ext cx="10575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print(8)</a:t>
            </a:r>
          </a:p>
        </p:txBody>
      </p:sp>
      <p:sp>
        <p:nvSpPr>
          <p:cNvPr id="434" name="f(9)"/>
          <p:cNvSpPr txBox="1"/>
          <p:nvPr/>
        </p:nvSpPr>
        <p:spPr>
          <a:xfrm>
            <a:off x="3983823" y="7963148"/>
            <a:ext cx="5399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f(9)</a:t>
            </a:r>
          </a:p>
        </p:txBody>
      </p:sp>
      <p:sp>
        <p:nvSpPr>
          <p:cNvPr id="435" name="print(9)"/>
          <p:cNvSpPr txBox="1"/>
          <p:nvPr/>
        </p:nvSpPr>
        <p:spPr>
          <a:xfrm>
            <a:off x="5042614" y="6685312"/>
            <a:ext cx="10575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print(9)</a:t>
            </a:r>
          </a:p>
        </p:txBody>
      </p:sp>
      <p:sp>
        <p:nvSpPr>
          <p:cNvPr id="436" name="Line"/>
          <p:cNvSpPr/>
          <p:nvPr/>
        </p:nvSpPr>
        <p:spPr>
          <a:xfrm flipV="1">
            <a:off x="7514660" y="5048473"/>
            <a:ext cx="1" cy="373087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37" name="Line"/>
          <p:cNvSpPr/>
          <p:nvPr/>
        </p:nvSpPr>
        <p:spPr>
          <a:xfrm flipV="1">
            <a:off x="1347014" y="5679860"/>
            <a:ext cx="721512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38" name="Line"/>
          <p:cNvSpPr/>
          <p:nvPr/>
        </p:nvSpPr>
        <p:spPr>
          <a:xfrm flipV="1">
            <a:off x="2841721" y="6548666"/>
            <a:ext cx="721512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39" name="Line"/>
          <p:cNvSpPr/>
          <p:nvPr/>
        </p:nvSpPr>
        <p:spPr>
          <a:xfrm flipV="1">
            <a:off x="4383786" y="7233018"/>
            <a:ext cx="721512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40" name="Line"/>
          <p:cNvSpPr/>
          <p:nvPr/>
        </p:nvSpPr>
        <p:spPr>
          <a:xfrm>
            <a:off x="1346974" y="6696077"/>
            <a:ext cx="1051424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41" name="Line"/>
          <p:cNvSpPr/>
          <p:nvPr/>
        </p:nvSpPr>
        <p:spPr>
          <a:xfrm>
            <a:off x="2841681" y="7541702"/>
            <a:ext cx="1051423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42" name="Line"/>
          <p:cNvSpPr/>
          <p:nvPr/>
        </p:nvSpPr>
        <p:spPr>
          <a:xfrm>
            <a:off x="3127381" y="5445066"/>
            <a:ext cx="43218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43" name="Line"/>
          <p:cNvSpPr/>
          <p:nvPr/>
        </p:nvSpPr>
        <p:spPr>
          <a:xfrm>
            <a:off x="4668257" y="6327738"/>
            <a:ext cx="277990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44" name="7"/>
          <p:cNvSpPr txBox="1"/>
          <p:nvPr/>
        </p:nvSpPr>
        <p:spPr>
          <a:xfrm>
            <a:off x="7736756" y="5204555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7</a:t>
            </a:r>
          </a:p>
        </p:txBody>
      </p:sp>
      <p:sp>
        <p:nvSpPr>
          <p:cNvPr id="445" name="8"/>
          <p:cNvSpPr txBox="1"/>
          <p:nvPr/>
        </p:nvSpPr>
        <p:spPr>
          <a:xfrm>
            <a:off x="7736756" y="6099138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8</a:t>
            </a:r>
          </a:p>
        </p:txBody>
      </p:sp>
      <p:sp>
        <p:nvSpPr>
          <p:cNvPr id="446" name="Timeline"/>
          <p:cNvSpPr txBox="1"/>
          <p:nvPr/>
        </p:nvSpPr>
        <p:spPr>
          <a:xfrm>
            <a:off x="6925523" y="4393538"/>
            <a:ext cx="11782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def g(n):…"/>
          <p:cNvSpPr txBox="1"/>
          <p:nvPr/>
        </p:nvSpPr>
        <p:spPr>
          <a:xfrm>
            <a:off x="8080743" y="866685"/>
            <a:ext cx="3940478" cy="2787254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g(n):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g(n + 1)    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does g(7) print?</a:t>
            </a:r>
          </a:p>
        </p:txBody>
      </p:sp>
      <p:sp>
        <p:nvSpPr>
          <p:cNvPr id="449" name="def f(n):…"/>
          <p:cNvSpPr txBox="1"/>
          <p:nvPr/>
        </p:nvSpPr>
        <p:spPr>
          <a:xfrm>
            <a:off x="2115434" y="866685"/>
            <a:ext cx="3940478" cy="2787254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f(n + 1)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does f(7) print?</a:t>
            </a:r>
          </a:p>
        </p:txBody>
      </p:sp>
      <p:sp>
        <p:nvSpPr>
          <p:cNvPr id="450" name="3"/>
          <p:cNvSpPr/>
          <p:nvPr/>
        </p:nvSpPr>
        <p:spPr>
          <a:xfrm>
            <a:off x="614679" y="1242299"/>
            <a:ext cx="476794" cy="534855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51" name="f(7)"/>
          <p:cNvSpPr txBox="1"/>
          <p:nvPr/>
        </p:nvSpPr>
        <p:spPr>
          <a:xfrm>
            <a:off x="848880" y="6341589"/>
            <a:ext cx="504479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/>
            </a:lvl1pPr>
          </a:lstStyle>
          <a:p>
            <a:pPr/>
            <a:r>
              <a:t>f(7)</a:t>
            </a:r>
          </a:p>
        </p:txBody>
      </p:sp>
      <p:sp>
        <p:nvSpPr>
          <p:cNvPr id="452" name="print(7)"/>
          <p:cNvSpPr txBox="1"/>
          <p:nvPr/>
        </p:nvSpPr>
        <p:spPr>
          <a:xfrm>
            <a:off x="2095249" y="5223605"/>
            <a:ext cx="97896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/>
            </a:lvl1pPr>
          </a:lstStyle>
          <a:p>
            <a:pPr/>
            <a:r>
              <a:t>print(7)</a:t>
            </a:r>
          </a:p>
        </p:txBody>
      </p:sp>
      <p:sp>
        <p:nvSpPr>
          <p:cNvPr id="453" name="f(8)"/>
          <p:cNvSpPr txBox="1"/>
          <p:nvPr/>
        </p:nvSpPr>
        <p:spPr>
          <a:xfrm>
            <a:off x="2332494" y="7209196"/>
            <a:ext cx="50447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/>
            </a:lvl1pPr>
          </a:lstStyle>
          <a:p>
            <a:pPr/>
            <a:r>
              <a:t>f(8)</a:t>
            </a:r>
          </a:p>
        </p:txBody>
      </p:sp>
      <p:sp>
        <p:nvSpPr>
          <p:cNvPr id="454" name="print(8)"/>
          <p:cNvSpPr txBox="1"/>
          <p:nvPr/>
        </p:nvSpPr>
        <p:spPr>
          <a:xfrm>
            <a:off x="3556886" y="6044362"/>
            <a:ext cx="10575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print(8)</a:t>
            </a:r>
          </a:p>
        </p:txBody>
      </p:sp>
      <p:sp>
        <p:nvSpPr>
          <p:cNvPr id="455" name="f(9)"/>
          <p:cNvSpPr txBox="1"/>
          <p:nvPr/>
        </p:nvSpPr>
        <p:spPr>
          <a:xfrm>
            <a:off x="3983823" y="7963148"/>
            <a:ext cx="5399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f(9)</a:t>
            </a:r>
          </a:p>
        </p:txBody>
      </p:sp>
      <p:sp>
        <p:nvSpPr>
          <p:cNvPr id="456" name="print(9)"/>
          <p:cNvSpPr txBox="1"/>
          <p:nvPr/>
        </p:nvSpPr>
        <p:spPr>
          <a:xfrm>
            <a:off x="5042614" y="6685312"/>
            <a:ext cx="10575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print(9)</a:t>
            </a:r>
          </a:p>
        </p:txBody>
      </p:sp>
      <p:sp>
        <p:nvSpPr>
          <p:cNvPr id="457" name="Line"/>
          <p:cNvSpPr/>
          <p:nvPr/>
        </p:nvSpPr>
        <p:spPr>
          <a:xfrm flipV="1">
            <a:off x="7514660" y="5048473"/>
            <a:ext cx="1" cy="373087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58" name="Line"/>
          <p:cNvSpPr/>
          <p:nvPr/>
        </p:nvSpPr>
        <p:spPr>
          <a:xfrm flipV="1">
            <a:off x="1347014" y="5679860"/>
            <a:ext cx="721512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59" name="Line"/>
          <p:cNvSpPr/>
          <p:nvPr/>
        </p:nvSpPr>
        <p:spPr>
          <a:xfrm flipV="1">
            <a:off x="2841721" y="6548666"/>
            <a:ext cx="721512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60" name="Line"/>
          <p:cNvSpPr/>
          <p:nvPr/>
        </p:nvSpPr>
        <p:spPr>
          <a:xfrm flipV="1">
            <a:off x="4383786" y="7233018"/>
            <a:ext cx="721512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61" name="Line"/>
          <p:cNvSpPr/>
          <p:nvPr/>
        </p:nvSpPr>
        <p:spPr>
          <a:xfrm>
            <a:off x="1346974" y="6696077"/>
            <a:ext cx="1051424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62" name="Line"/>
          <p:cNvSpPr/>
          <p:nvPr/>
        </p:nvSpPr>
        <p:spPr>
          <a:xfrm>
            <a:off x="2841681" y="7541702"/>
            <a:ext cx="1051423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63" name="Line"/>
          <p:cNvSpPr/>
          <p:nvPr/>
        </p:nvSpPr>
        <p:spPr>
          <a:xfrm>
            <a:off x="3127381" y="5445066"/>
            <a:ext cx="43218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64" name="Line"/>
          <p:cNvSpPr/>
          <p:nvPr/>
        </p:nvSpPr>
        <p:spPr>
          <a:xfrm>
            <a:off x="4668257" y="6327738"/>
            <a:ext cx="277990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65" name="Line"/>
          <p:cNvSpPr/>
          <p:nvPr/>
        </p:nvSpPr>
        <p:spPr>
          <a:xfrm>
            <a:off x="6117596" y="6968688"/>
            <a:ext cx="136695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66" name="7"/>
          <p:cNvSpPr txBox="1"/>
          <p:nvPr/>
        </p:nvSpPr>
        <p:spPr>
          <a:xfrm>
            <a:off x="7736756" y="5204555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7</a:t>
            </a:r>
          </a:p>
        </p:txBody>
      </p:sp>
      <p:sp>
        <p:nvSpPr>
          <p:cNvPr id="467" name="8"/>
          <p:cNvSpPr txBox="1"/>
          <p:nvPr/>
        </p:nvSpPr>
        <p:spPr>
          <a:xfrm>
            <a:off x="7736756" y="6099138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8</a:t>
            </a:r>
          </a:p>
        </p:txBody>
      </p:sp>
      <p:sp>
        <p:nvSpPr>
          <p:cNvPr id="468" name="Timeline"/>
          <p:cNvSpPr txBox="1"/>
          <p:nvPr/>
        </p:nvSpPr>
        <p:spPr>
          <a:xfrm>
            <a:off x="6925523" y="4393538"/>
            <a:ext cx="11782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def g(n):…"/>
          <p:cNvSpPr txBox="1"/>
          <p:nvPr/>
        </p:nvSpPr>
        <p:spPr>
          <a:xfrm>
            <a:off x="8080743" y="866685"/>
            <a:ext cx="3940478" cy="2787254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g(n):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g(n + 1)    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does g(7) print?</a:t>
            </a:r>
          </a:p>
        </p:txBody>
      </p:sp>
      <p:sp>
        <p:nvSpPr>
          <p:cNvPr id="471" name="def f(n):…"/>
          <p:cNvSpPr txBox="1"/>
          <p:nvPr/>
        </p:nvSpPr>
        <p:spPr>
          <a:xfrm>
            <a:off x="2115434" y="866685"/>
            <a:ext cx="3940478" cy="2787254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f(n + 1)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does f(7) print?</a:t>
            </a:r>
          </a:p>
        </p:txBody>
      </p:sp>
      <p:sp>
        <p:nvSpPr>
          <p:cNvPr id="472" name="3"/>
          <p:cNvSpPr/>
          <p:nvPr/>
        </p:nvSpPr>
        <p:spPr>
          <a:xfrm>
            <a:off x="614679" y="1242299"/>
            <a:ext cx="476794" cy="534855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73" name="f(7)"/>
          <p:cNvSpPr txBox="1"/>
          <p:nvPr/>
        </p:nvSpPr>
        <p:spPr>
          <a:xfrm>
            <a:off x="848880" y="6341589"/>
            <a:ext cx="504479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/>
            </a:lvl1pPr>
          </a:lstStyle>
          <a:p>
            <a:pPr/>
            <a:r>
              <a:t>f(7)</a:t>
            </a:r>
          </a:p>
        </p:txBody>
      </p:sp>
      <p:sp>
        <p:nvSpPr>
          <p:cNvPr id="474" name="print(7)"/>
          <p:cNvSpPr txBox="1"/>
          <p:nvPr/>
        </p:nvSpPr>
        <p:spPr>
          <a:xfrm>
            <a:off x="2095249" y="5223605"/>
            <a:ext cx="97896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/>
            </a:lvl1pPr>
          </a:lstStyle>
          <a:p>
            <a:pPr/>
            <a:r>
              <a:t>print(7)</a:t>
            </a:r>
          </a:p>
        </p:txBody>
      </p:sp>
      <p:sp>
        <p:nvSpPr>
          <p:cNvPr id="475" name="f(8)"/>
          <p:cNvSpPr txBox="1"/>
          <p:nvPr/>
        </p:nvSpPr>
        <p:spPr>
          <a:xfrm>
            <a:off x="2332494" y="7209196"/>
            <a:ext cx="50447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/>
            </a:lvl1pPr>
          </a:lstStyle>
          <a:p>
            <a:pPr/>
            <a:r>
              <a:t>f(8)</a:t>
            </a:r>
          </a:p>
        </p:txBody>
      </p:sp>
      <p:sp>
        <p:nvSpPr>
          <p:cNvPr id="476" name="print(8)"/>
          <p:cNvSpPr txBox="1"/>
          <p:nvPr/>
        </p:nvSpPr>
        <p:spPr>
          <a:xfrm>
            <a:off x="3556886" y="6044362"/>
            <a:ext cx="10575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print(8)</a:t>
            </a:r>
          </a:p>
        </p:txBody>
      </p:sp>
      <p:sp>
        <p:nvSpPr>
          <p:cNvPr id="477" name="f(9)"/>
          <p:cNvSpPr txBox="1"/>
          <p:nvPr/>
        </p:nvSpPr>
        <p:spPr>
          <a:xfrm>
            <a:off x="3983823" y="7963148"/>
            <a:ext cx="5399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f(9)</a:t>
            </a:r>
          </a:p>
        </p:txBody>
      </p:sp>
      <p:sp>
        <p:nvSpPr>
          <p:cNvPr id="478" name="print(9)"/>
          <p:cNvSpPr txBox="1"/>
          <p:nvPr/>
        </p:nvSpPr>
        <p:spPr>
          <a:xfrm>
            <a:off x="5042614" y="6685312"/>
            <a:ext cx="10575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print(9)</a:t>
            </a:r>
          </a:p>
        </p:txBody>
      </p:sp>
      <p:sp>
        <p:nvSpPr>
          <p:cNvPr id="479" name="Line"/>
          <p:cNvSpPr/>
          <p:nvPr/>
        </p:nvSpPr>
        <p:spPr>
          <a:xfrm flipV="1">
            <a:off x="7514660" y="5048473"/>
            <a:ext cx="1" cy="373087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80" name="Line"/>
          <p:cNvSpPr/>
          <p:nvPr/>
        </p:nvSpPr>
        <p:spPr>
          <a:xfrm flipV="1">
            <a:off x="1347014" y="5679860"/>
            <a:ext cx="721512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81" name="Line"/>
          <p:cNvSpPr/>
          <p:nvPr/>
        </p:nvSpPr>
        <p:spPr>
          <a:xfrm flipV="1">
            <a:off x="2841721" y="6548666"/>
            <a:ext cx="721512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82" name="Line"/>
          <p:cNvSpPr/>
          <p:nvPr/>
        </p:nvSpPr>
        <p:spPr>
          <a:xfrm flipV="1">
            <a:off x="4383786" y="7233018"/>
            <a:ext cx="721512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83" name="Line"/>
          <p:cNvSpPr/>
          <p:nvPr/>
        </p:nvSpPr>
        <p:spPr>
          <a:xfrm>
            <a:off x="1346974" y="6696077"/>
            <a:ext cx="1051424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84" name="Line"/>
          <p:cNvSpPr/>
          <p:nvPr/>
        </p:nvSpPr>
        <p:spPr>
          <a:xfrm>
            <a:off x="2841681" y="7541702"/>
            <a:ext cx="1051423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85" name="Line"/>
          <p:cNvSpPr/>
          <p:nvPr/>
        </p:nvSpPr>
        <p:spPr>
          <a:xfrm>
            <a:off x="3127381" y="5445066"/>
            <a:ext cx="43218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86" name="Line"/>
          <p:cNvSpPr/>
          <p:nvPr/>
        </p:nvSpPr>
        <p:spPr>
          <a:xfrm>
            <a:off x="4668257" y="6327738"/>
            <a:ext cx="277990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87" name="Line"/>
          <p:cNvSpPr/>
          <p:nvPr/>
        </p:nvSpPr>
        <p:spPr>
          <a:xfrm>
            <a:off x="6117596" y="6968688"/>
            <a:ext cx="136695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88" name="7"/>
          <p:cNvSpPr txBox="1"/>
          <p:nvPr/>
        </p:nvSpPr>
        <p:spPr>
          <a:xfrm>
            <a:off x="7736756" y="5204555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7</a:t>
            </a:r>
          </a:p>
        </p:txBody>
      </p:sp>
      <p:sp>
        <p:nvSpPr>
          <p:cNvPr id="489" name="8"/>
          <p:cNvSpPr txBox="1"/>
          <p:nvPr/>
        </p:nvSpPr>
        <p:spPr>
          <a:xfrm>
            <a:off x="7736756" y="6099138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8</a:t>
            </a:r>
          </a:p>
        </p:txBody>
      </p:sp>
      <p:sp>
        <p:nvSpPr>
          <p:cNvPr id="490" name="9"/>
          <p:cNvSpPr txBox="1"/>
          <p:nvPr/>
        </p:nvSpPr>
        <p:spPr>
          <a:xfrm>
            <a:off x="7736756" y="6740088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9</a:t>
            </a:r>
          </a:p>
        </p:txBody>
      </p:sp>
      <p:sp>
        <p:nvSpPr>
          <p:cNvPr id="491" name="Timeline"/>
          <p:cNvSpPr txBox="1"/>
          <p:nvPr/>
        </p:nvSpPr>
        <p:spPr>
          <a:xfrm>
            <a:off x="6925523" y="4393538"/>
            <a:ext cx="11782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1"/>
          <p:cNvSpPr/>
          <p:nvPr/>
        </p:nvSpPr>
        <p:spPr>
          <a:xfrm>
            <a:off x="538479" y="1115299"/>
            <a:ext cx="478907" cy="533304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grpSp>
        <p:nvGrpSpPr>
          <p:cNvPr id="153" name="Group"/>
          <p:cNvGrpSpPr/>
          <p:nvPr/>
        </p:nvGrpSpPr>
        <p:grpSpPr>
          <a:xfrm>
            <a:off x="1896311" y="1694463"/>
            <a:ext cx="10656770" cy="4924827"/>
            <a:chOff x="-505629" y="14513"/>
            <a:chExt cx="10656769" cy="4924825"/>
          </a:xfrm>
        </p:grpSpPr>
        <p:sp>
          <p:nvSpPr>
            <p:cNvPr id="151" name="class Pet:…"/>
            <p:cNvSpPr txBox="1"/>
            <p:nvPr/>
          </p:nvSpPr>
          <p:spPr>
            <a:xfrm>
              <a:off x="5370710" y="14513"/>
              <a:ext cx="4780431" cy="4390285"/>
            </a:xfrm>
            <a:prstGeom prst="rect">
              <a:avLst/>
            </a:prstGeom>
            <a:noFill/>
            <a:ln w="6350" cap="flat">
              <a:solidFill>
                <a:srgbClr val="92929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class Pet: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def __init__(self, name):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self.name = name </a:t>
              </a:r>
              <a:r>
                <a:rPr b="1" i="1"/>
                <a:t># A</a:t>
              </a:r>
              <a:endParaRPr b="1" i="1"/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class Dog(Pet):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def __init__(self, name, age):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self.age = age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Pet.__init__(self, name) </a:t>
              </a:r>
              <a:r>
                <a:rPr b="1" i="1"/>
                <a:t># B</a:t>
              </a:r>
              <a:endParaRPr b="1" i="1"/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pup = Dog("Sam", 1) </a:t>
              </a:r>
              <a:r>
                <a:rPr b="1" i="1"/>
                <a:t># C</a:t>
              </a:r>
            </a:p>
          </p:txBody>
        </p:sp>
        <p:sp>
          <p:nvSpPr>
            <p:cNvPr id="152" name="the parent class of Dog is Pet.  Does Pet have a parent type?  If so, what is it?…"/>
            <p:cNvSpPr txBox="1"/>
            <p:nvPr/>
          </p:nvSpPr>
          <p:spPr>
            <a:xfrm>
              <a:off x="-505630" y="612582"/>
              <a:ext cx="4922834" cy="4326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9467" tIns="29467" rIns="29467" bIns="29467" numCol="1" anchor="t">
              <a:noAutofit/>
            </a:bodyPr>
            <a:lstStyle/>
            <a:p>
              <a:pPr marL="190500" indent="-190500" algn="l">
                <a:spcBef>
                  <a:spcPts val="800"/>
                </a:spcBef>
                <a:buSzPct val="100000"/>
                <a:buAutoNum type="arabicPeriod" startAt="1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the parent class of Dog is Pet.  Does Pet have a parent type?  If so, what is it?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              </a:t>
              </a:r>
              <a:r>
                <a:rPr b="1">
                  <a:latin typeface="Gill Sans"/>
                  <a:ea typeface="Gill Sans"/>
                  <a:cs typeface="Gill Sans"/>
                  <a:sym typeface="Gill Sans"/>
                </a:rPr>
                <a:t>   </a:t>
              </a:r>
              <a14:m>
                <m:oMath>
                  <m:r>
                    <m:rPr>
                      <m:nor/>
                    </m:rPr>
                    <a:rPr xmlns:a="http://schemas.openxmlformats.org/drawingml/2006/main" sz="23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object</m:t>
                  </m:r>
                </m:oMath>
              </a14:m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2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how many arguments does line C pass?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                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23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3</m:t>
                  </m:r>
                </m:oMath>
              </a14:m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3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how many arguments does line B pass?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                 </a:t>
              </a:r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4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on another paper, draw what the frames and object(s) will look like after line A.  (check with PythonTutor)</a:t>
              </a:r>
            </a:p>
          </p:txBody>
        </p:sp>
      </p:grpSp>
      <p:sp>
        <p:nvSpPr>
          <p:cNvPr id="154" name="Line"/>
          <p:cNvSpPr/>
          <p:nvPr/>
        </p:nvSpPr>
        <p:spPr>
          <a:xfrm flipV="1">
            <a:off x="10287736" y="4185698"/>
            <a:ext cx="1310892" cy="902245"/>
          </a:xfrm>
          <a:prstGeom prst="line">
            <a:avLst/>
          </a:prstGeom>
          <a:ln w="381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5" name="Line"/>
          <p:cNvSpPr/>
          <p:nvPr/>
        </p:nvSpPr>
        <p:spPr>
          <a:xfrm flipV="1">
            <a:off x="8818540" y="4185698"/>
            <a:ext cx="1310892" cy="902245"/>
          </a:xfrm>
          <a:prstGeom prst="line">
            <a:avLst/>
          </a:prstGeom>
          <a:ln w="381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6" name="Line"/>
          <p:cNvSpPr/>
          <p:nvPr/>
        </p:nvSpPr>
        <p:spPr>
          <a:xfrm flipV="1">
            <a:off x="9819247" y="4185698"/>
            <a:ext cx="1310892" cy="902245"/>
          </a:xfrm>
          <a:prstGeom prst="line">
            <a:avLst/>
          </a:prstGeom>
          <a:ln w="381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def g(n):…"/>
          <p:cNvSpPr txBox="1"/>
          <p:nvPr/>
        </p:nvSpPr>
        <p:spPr>
          <a:xfrm>
            <a:off x="8080743" y="866685"/>
            <a:ext cx="3940478" cy="2787254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g(n):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g(n + 1)    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does g(7) print?</a:t>
            </a:r>
          </a:p>
        </p:txBody>
      </p:sp>
      <p:sp>
        <p:nvSpPr>
          <p:cNvPr id="494" name="def f(n):…"/>
          <p:cNvSpPr txBox="1"/>
          <p:nvPr/>
        </p:nvSpPr>
        <p:spPr>
          <a:xfrm>
            <a:off x="2115434" y="866685"/>
            <a:ext cx="3940478" cy="2787254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f(n + 1)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does f(7) print?</a:t>
            </a:r>
          </a:p>
        </p:txBody>
      </p:sp>
      <p:sp>
        <p:nvSpPr>
          <p:cNvPr id="495" name="3"/>
          <p:cNvSpPr/>
          <p:nvPr/>
        </p:nvSpPr>
        <p:spPr>
          <a:xfrm>
            <a:off x="614679" y="1242299"/>
            <a:ext cx="476794" cy="534855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96" name="f(7)"/>
          <p:cNvSpPr txBox="1"/>
          <p:nvPr/>
        </p:nvSpPr>
        <p:spPr>
          <a:xfrm>
            <a:off x="848880" y="6341589"/>
            <a:ext cx="504479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/>
            </a:lvl1pPr>
          </a:lstStyle>
          <a:p>
            <a:pPr/>
            <a:r>
              <a:t>f(7)</a:t>
            </a:r>
          </a:p>
        </p:txBody>
      </p:sp>
      <p:sp>
        <p:nvSpPr>
          <p:cNvPr id="497" name="print(7)"/>
          <p:cNvSpPr txBox="1"/>
          <p:nvPr/>
        </p:nvSpPr>
        <p:spPr>
          <a:xfrm>
            <a:off x="2095249" y="5223605"/>
            <a:ext cx="97896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/>
            </a:lvl1pPr>
          </a:lstStyle>
          <a:p>
            <a:pPr/>
            <a:r>
              <a:t>print(7)</a:t>
            </a:r>
          </a:p>
        </p:txBody>
      </p:sp>
      <p:sp>
        <p:nvSpPr>
          <p:cNvPr id="498" name="f(8)"/>
          <p:cNvSpPr txBox="1"/>
          <p:nvPr/>
        </p:nvSpPr>
        <p:spPr>
          <a:xfrm>
            <a:off x="2332494" y="7209196"/>
            <a:ext cx="50447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/>
            </a:lvl1pPr>
          </a:lstStyle>
          <a:p>
            <a:pPr/>
            <a:r>
              <a:t>f(8)</a:t>
            </a:r>
          </a:p>
        </p:txBody>
      </p:sp>
      <p:sp>
        <p:nvSpPr>
          <p:cNvPr id="499" name="print(8)"/>
          <p:cNvSpPr txBox="1"/>
          <p:nvPr/>
        </p:nvSpPr>
        <p:spPr>
          <a:xfrm>
            <a:off x="3556886" y="6044362"/>
            <a:ext cx="10575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print(8)</a:t>
            </a:r>
          </a:p>
        </p:txBody>
      </p:sp>
      <p:sp>
        <p:nvSpPr>
          <p:cNvPr id="500" name="f(9)"/>
          <p:cNvSpPr txBox="1"/>
          <p:nvPr/>
        </p:nvSpPr>
        <p:spPr>
          <a:xfrm>
            <a:off x="3983823" y="7963148"/>
            <a:ext cx="5399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f(9)</a:t>
            </a:r>
          </a:p>
        </p:txBody>
      </p:sp>
      <p:sp>
        <p:nvSpPr>
          <p:cNvPr id="501" name="print(9)"/>
          <p:cNvSpPr txBox="1"/>
          <p:nvPr/>
        </p:nvSpPr>
        <p:spPr>
          <a:xfrm>
            <a:off x="5042614" y="6685312"/>
            <a:ext cx="10575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print(9)</a:t>
            </a:r>
          </a:p>
        </p:txBody>
      </p:sp>
      <p:sp>
        <p:nvSpPr>
          <p:cNvPr id="502" name="Line"/>
          <p:cNvSpPr/>
          <p:nvPr/>
        </p:nvSpPr>
        <p:spPr>
          <a:xfrm flipV="1">
            <a:off x="7514660" y="5048473"/>
            <a:ext cx="1" cy="373087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503" name="Line"/>
          <p:cNvSpPr/>
          <p:nvPr/>
        </p:nvSpPr>
        <p:spPr>
          <a:xfrm flipV="1">
            <a:off x="1347014" y="5679860"/>
            <a:ext cx="721512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504" name="Line"/>
          <p:cNvSpPr/>
          <p:nvPr/>
        </p:nvSpPr>
        <p:spPr>
          <a:xfrm flipV="1">
            <a:off x="2841721" y="6548666"/>
            <a:ext cx="721512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505" name="Line"/>
          <p:cNvSpPr/>
          <p:nvPr/>
        </p:nvSpPr>
        <p:spPr>
          <a:xfrm flipV="1">
            <a:off x="4383786" y="7233018"/>
            <a:ext cx="721512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506" name="Line"/>
          <p:cNvSpPr/>
          <p:nvPr/>
        </p:nvSpPr>
        <p:spPr>
          <a:xfrm>
            <a:off x="1346974" y="6696077"/>
            <a:ext cx="1051424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507" name="Line"/>
          <p:cNvSpPr/>
          <p:nvPr/>
        </p:nvSpPr>
        <p:spPr>
          <a:xfrm>
            <a:off x="2841681" y="7541702"/>
            <a:ext cx="1051423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508" name="Line"/>
          <p:cNvSpPr/>
          <p:nvPr/>
        </p:nvSpPr>
        <p:spPr>
          <a:xfrm>
            <a:off x="3127381" y="5445066"/>
            <a:ext cx="43218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509" name="Line"/>
          <p:cNvSpPr/>
          <p:nvPr/>
        </p:nvSpPr>
        <p:spPr>
          <a:xfrm>
            <a:off x="4668257" y="6327738"/>
            <a:ext cx="277990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510" name="Line"/>
          <p:cNvSpPr/>
          <p:nvPr/>
        </p:nvSpPr>
        <p:spPr>
          <a:xfrm>
            <a:off x="6117596" y="6968688"/>
            <a:ext cx="136695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511" name="7"/>
          <p:cNvSpPr txBox="1"/>
          <p:nvPr/>
        </p:nvSpPr>
        <p:spPr>
          <a:xfrm>
            <a:off x="7736756" y="5204555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7</a:t>
            </a:r>
          </a:p>
        </p:txBody>
      </p:sp>
      <p:sp>
        <p:nvSpPr>
          <p:cNvPr id="512" name="8"/>
          <p:cNvSpPr txBox="1"/>
          <p:nvPr/>
        </p:nvSpPr>
        <p:spPr>
          <a:xfrm>
            <a:off x="7736756" y="6099138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8</a:t>
            </a:r>
          </a:p>
        </p:txBody>
      </p:sp>
      <p:sp>
        <p:nvSpPr>
          <p:cNvPr id="513" name="9"/>
          <p:cNvSpPr txBox="1"/>
          <p:nvPr/>
        </p:nvSpPr>
        <p:spPr>
          <a:xfrm>
            <a:off x="7736756" y="6740088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9</a:t>
            </a:r>
          </a:p>
        </p:txBody>
      </p:sp>
      <p:sp>
        <p:nvSpPr>
          <p:cNvPr id="514" name="Timeline"/>
          <p:cNvSpPr txBox="1"/>
          <p:nvPr/>
        </p:nvSpPr>
        <p:spPr>
          <a:xfrm>
            <a:off x="6925523" y="4393538"/>
            <a:ext cx="11782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  <p:sp>
        <p:nvSpPr>
          <p:cNvPr id="515" name="Answer: 7, 8, 9"/>
          <p:cNvSpPr txBox="1"/>
          <p:nvPr/>
        </p:nvSpPr>
        <p:spPr>
          <a:xfrm>
            <a:off x="553898" y="9066546"/>
            <a:ext cx="18965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Answer: 7, 8, 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def g(n):…"/>
          <p:cNvSpPr txBox="1"/>
          <p:nvPr/>
        </p:nvSpPr>
        <p:spPr>
          <a:xfrm>
            <a:off x="8080743" y="866685"/>
            <a:ext cx="3940478" cy="2787254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g(n):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g(n + 1)    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does g(7) print?</a:t>
            </a:r>
          </a:p>
        </p:txBody>
      </p:sp>
      <p:sp>
        <p:nvSpPr>
          <p:cNvPr id="518" name="def f(n):…"/>
          <p:cNvSpPr txBox="1"/>
          <p:nvPr/>
        </p:nvSpPr>
        <p:spPr>
          <a:xfrm>
            <a:off x="2115434" y="866685"/>
            <a:ext cx="3940478" cy="2787254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f(n + 1)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does f(7) print?</a:t>
            </a:r>
          </a:p>
        </p:txBody>
      </p:sp>
      <p:sp>
        <p:nvSpPr>
          <p:cNvPr id="519" name="3"/>
          <p:cNvSpPr/>
          <p:nvPr/>
        </p:nvSpPr>
        <p:spPr>
          <a:xfrm>
            <a:off x="614679" y="1242299"/>
            <a:ext cx="476794" cy="534855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20" name="f(7)"/>
          <p:cNvSpPr txBox="1"/>
          <p:nvPr/>
        </p:nvSpPr>
        <p:spPr>
          <a:xfrm>
            <a:off x="848880" y="6341589"/>
            <a:ext cx="504479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/>
            </a:lvl1pPr>
          </a:lstStyle>
          <a:p>
            <a:pPr/>
            <a:r>
              <a:t>f(7)</a:t>
            </a:r>
          </a:p>
        </p:txBody>
      </p:sp>
      <p:sp>
        <p:nvSpPr>
          <p:cNvPr id="521" name="print(7)"/>
          <p:cNvSpPr txBox="1"/>
          <p:nvPr/>
        </p:nvSpPr>
        <p:spPr>
          <a:xfrm>
            <a:off x="2095249" y="5223605"/>
            <a:ext cx="97896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/>
            </a:lvl1pPr>
          </a:lstStyle>
          <a:p>
            <a:pPr/>
            <a:r>
              <a:t>print(7)</a:t>
            </a:r>
          </a:p>
        </p:txBody>
      </p:sp>
      <p:sp>
        <p:nvSpPr>
          <p:cNvPr id="522" name="f(8)"/>
          <p:cNvSpPr txBox="1"/>
          <p:nvPr/>
        </p:nvSpPr>
        <p:spPr>
          <a:xfrm>
            <a:off x="2332494" y="7209196"/>
            <a:ext cx="50447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/>
            </a:lvl1pPr>
          </a:lstStyle>
          <a:p>
            <a:pPr/>
            <a:r>
              <a:t>f(8)</a:t>
            </a:r>
          </a:p>
        </p:txBody>
      </p:sp>
      <p:sp>
        <p:nvSpPr>
          <p:cNvPr id="523" name="print(8)"/>
          <p:cNvSpPr txBox="1"/>
          <p:nvPr/>
        </p:nvSpPr>
        <p:spPr>
          <a:xfrm>
            <a:off x="3556886" y="6044362"/>
            <a:ext cx="10575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print(8)</a:t>
            </a:r>
          </a:p>
        </p:txBody>
      </p:sp>
      <p:sp>
        <p:nvSpPr>
          <p:cNvPr id="524" name="f(9)"/>
          <p:cNvSpPr txBox="1"/>
          <p:nvPr/>
        </p:nvSpPr>
        <p:spPr>
          <a:xfrm>
            <a:off x="3983823" y="7963148"/>
            <a:ext cx="5399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f(9)</a:t>
            </a:r>
          </a:p>
        </p:txBody>
      </p:sp>
      <p:sp>
        <p:nvSpPr>
          <p:cNvPr id="525" name="print(9)"/>
          <p:cNvSpPr txBox="1"/>
          <p:nvPr/>
        </p:nvSpPr>
        <p:spPr>
          <a:xfrm>
            <a:off x="5042614" y="6685312"/>
            <a:ext cx="10575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print(9)</a:t>
            </a:r>
          </a:p>
        </p:txBody>
      </p:sp>
      <p:sp>
        <p:nvSpPr>
          <p:cNvPr id="526" name="Line"/>
          <p:cNvSpPr/>
          <p:nvPr/>
        </p:nvSpPr>
        <p:spPr>
          <a:xfrm flipV="1">
            <a:off x="7514660" y="5048473"/>
            <a:ext cx="1" cy="373087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527" name="Line"/>
          <p:cNvSpPr/>
          <p:nvPr/>
        </p:nvSpPr>
        <p:spPr>
          <a:xfrm flipV="1">
            <a:off x="1347014" y="5679860"/>
            <a:ext cx="721512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528" name="Line"/>
          <p:cNvSpPr/>
          <p:nvPr/>
        </p:nvSpPr>
        <p:spPr>
          <a:xfrm flipV="1">
            <a:off x="2841721" y="6548666"/>
            <a:ext cx="721512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529" name="Line"/>
          <p:cNvSpPr/>
          <p:nvPr/>
        </p:nvSpPr>
        <p:spPr>
          <a:xfrm flipV="1">
            <a:off x="4383786" y="7233018"/>
            <a:ext cx="721512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530" name="Line"/>
          <p:cNvSpPr/>
          <p:nvPr/>
        </p:nvSpPr>
        <p:spPr>
          <a:xfrm>
            <a:off x="1346974" y="6696077"/>
            <a:ext cx="1051424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531" name="Line"/>
          <p:cNvSpPr/>
          <p:nvPr/>
        </p:nvSpPr>
        <p:spPr>
          <a:xfrm>
            <a:off x="2841681" y="7541702"/>
            <a:ext cx="1051423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532" name="Line"/>
          <p:cNvSpPr/>
          <p:nvPr/>
        </p:nvSpPr>
        <p:spPr>
          <a:xfrm>
            <a:off x="3127381" y="5445066"/>
            <a:ext cx="43218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533" name="Line"/>
          <p:cNvSpPr/>
          <p:nvPr/>
        </p:nvSpPr>
        <p:spPr>
          <a:xfrm>
            <a:off x="4668257" y="6327738"/>
            <a:ext cx="277990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534" name="Line"/>
          <p:cNvSpPr/>
          <p:nvPr/>
        </p:nvSpPr>
        <p:spPr>
          <a:xfrm>
            <a:off x="6117596" y="6968688"/>
            <a:ext cx="136695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535" name="7"/>
          <p:cNvSpPr txBox="1"/>
          <p:nvPr/>
        </p:nvSpPr>
        <p:spPr>
          <a:xfrm>
            <a:off x="7736756" y="5204555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7</a:t>
            </a:r>
          </a:p>
        </p:txBody>
      </p:sp>
      <p:sp>
        <p:nvSpPr>
          <p:cNvPr id="536" name="8"/>
          <p:cNvSpPr txBox="1"/>
          <p:nvPr/>
        </p:nvSpPr>
        <p:spPr>
          <a:xfrm>
            <a:off x="7736756" y="6099138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8</a:t>
            </a:r>
          </a:p>
        </p:txBody>
      </p:sp>
      <p:sp>
        <p:nvSpPr>
          <p:cNvPr id="537" name="9"/>
          <p:cNvSpPr txBox="1"/>
          <p:nvPr/>
        </p:nvSpPr>
        <p:spPr>
          <a:xfrm>
            <a:off x="7736756" y="6740088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9</a:t>
            </a:r>
          </a:p>
        </p:txBody>
      </p:sp>
      <p:sp>
        <p:nvSpPr>
          <p:cNvPr id="538" name="Timeline"/>
          <p:cNvSpPr txBox="1"/>
          <p:nvPr/>
        </p:nvSpPr>
        <p:spPr>
          <a:xfrm>
            <a:off x="6925523" y="4393538"/>
            <a:ext cx="11782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  <p:sp>
        <p:nvSpPr>
          <p:cNvPr id="539" name="Call graph"/>
          <p:cNvSpPr txBox="1"/>
          <p:nvPr/>
        </p:nvSpPr>
        <p:spPr>
          <a:xfrm>
            <a:off x="465227" y="4393538"/>
            <a:ext cx="16890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Call graph</a:t>
            </a:r>
          </a:p>
        </p:txBody>
      </p:sp>
      <p:sp>
        <p:nvSpPr>
          <p:cNvPr id="540" name="Answer: 7, 8, 9"/>
          <p:cNvSpPr txBox="1"/>
          <p:nvPr/>
        </p:nvSpPr>
        <p:spPr>
          <a:xfrm>
            <a:off x="553898" y="9066546"/>
            <a:ext cx="18965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Answer: 7, 8, 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def M(n):…"/>
          <p:cNvSpPr txBox="1"/>
          <p:nvPr/>
        </p:nvSpPr>
        <p:spPr>
          <a:xfrm>
            <a:off x="2604011" y="316360"/>
            <a:ext cx="3732853" cy="393588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M(n):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&gt; 1: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M(n-1)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print(n)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does M(3) print?</a:t>
            </a:r>
          </a:p>
        </p:txBody>
      </p:sp>
      <p:sp>
        <p:nvSpPr>
          <p:cNvPr id="543" name="B = []…"/>
          <p:cNvSpPr txBox="1"/>
          <p:nvPr/>
        </p:nvSpPr>
        <p:spPr>
          <a:xfrm>
            <a:off x="7546070" y="316360"/>
            <a:ext cx="3732853" cy="393588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B = []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h(A):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len(A) &gt; 0: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h(A[1:])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B.append(A[0])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h([2, 5, 6, 3])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in B?</a:t>
            </a:r>
          </a:p>
        </p:txBody>
      </p:sp>
      <p:sp>
        <p:nvSpPr>
          <p:cNvPr id="544" name="4"/>
          <p:cNvSpPr/>
          <p:nvPr/>
        </p:nvSpPr>
        <p:spPr>
          <a:xfrm>
            <a:off x="538479" y="823199"/>
            <a:ext cx="476938" cy="53501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def M(n):…"/>
          <p:cNvSpPr txBox="1"/>
          <p:nvPr/>
        </p:nvSpPr>
        <p:spPr>
          <a:xfrm>
            <a:off x="2604011" y="316360"/>
            <a:ext cx="3732853" cy="393588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M(n):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&gt; 1: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M(n-1)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print(n)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does M(3) print?</a:t>
            </a:r>
          </a:p>
        </p:txBody>
      </p:sp>
      <p:sp>
        <p:nvSpPr>
          <p:cNvPr id="547" name="B = []…"/>
          <p:cNvSpPr txBox="1"/>
          <p:nvPr/>
        </p:nvSpPr>
        <p:spPr>
          <a:xfrm>
            <a:off x="7546070" y="316360"/>
            <a:ext cx="3732853" cy="393588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B = []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h(A):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len(A) &gt; 0: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h(A[1:])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B.append(A[0])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h([2, 5, 6, 3])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in B?</a:t>
            </a:r>
          </a:p>
        </p:txBody>
      </p:sp>
      <p:sp>
        <p:nvSpPr>
          <p:cNvPr id="548" name="4"/>
          <p:cNvSpPr/>
          <p:nvPr/>
        </p:nvSpPr>
        <p:spPr>
          <a:xfrm>
            <a:off x="538479" y="823199"/>
            <a:ext cx="476938" cy="53501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49" name="M(3)"/>
          <p:cNvSpPr txBox="1"/>
          <p:nvPr/>
        </p:nvSpPr>
        <p:spPr>
          <a:xfrm>
            <a:off x="426085" y="6409990"/>
            <a:ext cx="701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M(3)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def M(n):…"/>
          <p:cNvSpPr txBox="1"/>
          <p:nvPr/>
        </p:nvSpPr>
        <p:spPr>
          <a:xfrm>
            <a:off x="2604011" y="316360"/>
            <a:ext cx="3732853" cy="393588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M(n):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&gt; 1: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M(n-1)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print(n)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does M(3) print?</a:t>
            </a:r>
          </a:p>
        </p:txBody>
      </p:sp>
      <p:sp>
        <p:nvSpPr>
          <p:cNvPr id="552" name="B = []…"/>
          <p:cNvSpPr txBox="1"/>
          <p:nvPr/>
        </p:nvSpPr>
        <p:spPr>
          <a:xfrm>
            <a:off x="7546070" y="316360"/>
            <a:ext cx="3732853" cy="393588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B = []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h(A):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len(A) &gt; 0: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h(A[1:])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B.append(A[0])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h([2, 5, 6, 3])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in B?</a:t>
            </a:r>
          </a:p>
        </p:txBody>
      </p:sp>
      <p:sp>
        <p:nvSpPr>
          <p:cNvPr id="553" name="4"/>
          <p:cNvSpPr/>
          <p:nvPr/>
        </p:nvSpPr>
        <p:spPr>
          <a:xfrm>
            <a:off x="538479" y="823199"/>
            <a:ext cx="476938" cy="53501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54" name="M(3)"/>
          <p:cNvSpPr txBox="1"/>
          <p:nvPr/>
        </p:nvSpPr>
        <p:spPr>
          <a:xfrm>
            <a:off x="426085" y="6409990"/>
            <a:ext cx="701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M(3)</a:t>
            </a:r>
          </a:p>
        </p:txBody>
      </p:sp>
      <p:sp>
        <p:nvSpPr>
          <p:cNvPr id="555" name="print(3)"/>
          <p:cNvSpPr txBox="1"/>
          <p:nvPr/>
        </p:nvSpPr>
        <p:spPr>
          <a:xfrm>
            <a:off x="1371594" y="5203944"/>
            <a:ext cx="10575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print(3)</a:t>
            </a:r>
          </a:p>
        </p:txBody>
      </p:sp>
      <p:sp>
        <p:nvSpPr>
          <p:cNvPr id="556" name="M(2)"/>
          <p:cNvSpPr txBox="1"/>
          <p:nvPr/>
        </p:nvSpPr>
        <p:spPr>
          <a:xfrm>
            <a:off x="1479975" y="6409990"/>
            <a:ext cx="7017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M(2)</a:t>
            </a:r>
          </a:p>
        </p:txBody>
      </p:sp>
      <p:sp>
        <p:nvSpPr>
          <p:cNvPr id="557" name="print(3)"/>
          <p:cNvSpPr txBox="1"/>
          <p:nvPr/>
        </p:nvSpPr>
        <p:spPr>
          <a:xfrm>
            <a:off x="1302051" y="7614431"/>
            <a:ext cx="105757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print(3)</a:t>
            </a:r>
          </a:p>
        </p:txBody>
      </p:sp>
      <p:sp>
        <p:nvSpPr>
          <p:cNvPr id="558" name="Line"/>
          <p:cNvSpPr/>
          <p:nvPr/>
        </p:nvSpPr>
        <p:spPr>
          <a:xfrm flipV="1">
            <a:off x="952930" y="5691775"/>
            <a:ext cx="692745" cy="69274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559" name="Line"/>
          <p:cNvSpPr/>
          <p:nvPr/>
        </p:nvSpPr>
        <p:spPr>
          <a:xfrm>
            <a:off x="943949" y="6953037"/>
            <a:ext cx="710706" cy="7107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560" name="Line"/>
          <p:cNvSpPr/>
          <p:nvPr/>
        </p:nvSpPr>
        <p:spPr>
          <a:xfrm>
            <a:off x="1049994" y="6668778"/>
            <a:ext cx="48963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def M(n):…"/>
          <p:cNvSpPr txBox="1"/>
          <p:nvPr/>
        </p:nvSpPr>
        <p:spPr>
          <a:xfrm>
            <a:off x="2604011" y="316360"/>
            <a:ext cx="3732853" cy="393588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M(n):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&gt; 1: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M(n-1)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print(n)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does M(3) print?</a:t>
            </a:r>
          </a:p>
        </p:txBody>
      </p:sp>
      <p:sp>
        <p:nvSpPr>
          <p:cNvPr id="563" name="B = []…"/>
          <p:cNvSpPr txBox="1"/>
          <p:nvPr/>
        </p:nvSpPr>
        <p:spPr>
          <a:xfrm>
            <a:off x="7546070" y="316360"/>
            <a:ext cx="3732853" cy="393588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B = []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h(A):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len(A) &gt; 0: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h(A[1:])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B.append(A[0])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h([2, 5, 6, 3])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in B?</a:t>
            </a:r>
          </a:p>
        </p:txBody>
      </p:sp>
      <p:sp>
        <p:nvSpPr>
          <p:cNvPr id="564" name="4"/>
          <p:cNvSpPr/>
          <p:nvPr/>
        </p:nvSpPr>
        <p:spPr>
          <a:xfrm>
            <a:off x="538479" y="823199"/>
            <a:ext cx="476938" cy="53501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65" name="M(3)"/>
          <p:cNvSpPr txBox="1"/>
          <p:nvPr/>
        </p:nvSpPr>
        <p:spPr>
          <a:xfrm>
            <a:off x="426085" y="6409990"/>
            <a:ext cx="701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M(3)</a:t>
            </a:r>
          </a:p>
        </p:txBody>
      </p:sp>
      <p:sp>
        <p:nvSpPr>
          <p:cNvPr id="566" name="print(3)"/>
          <p:cNvSpPr txBox="1"/>
          <p:nvPr/>
        </p:nvSpPr>
        <p:spPr>
          <a:xfrm>
            <a:off x="1371594" y="5203944"/>
            <a:ext cx="10575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print(3)</a:t>
            </a:r>
          </a:p>
        </p:txBody>
      </p:sp>
      <p:sp>
        <p:nvSpPr>
          <p:cNvPr id="567" name="M(2)"/>
          <p:cNvSpPr txBox="1"/>
          <p:nvPr/>
        </p:nvSpPr>
        <p:spPr>
          <a:xfrm>
            <a:off x="1479975" y="6409990"/>
            <a:ext cx="7017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M(2)</a:t>
            </a:r>
          </a:p>
        </p:txBody>
      </p:sp>
      <p:sp>
        <p:nvSpPr>
          <p:cNvPr id="568" name="print(3)"/>
          <p:cNvSpPr txBox="1"/>
          <p:nvPr/>
        </p:nvSpPr>
        <p:spPr>
          <a:xfrm>
            <a:off x="1302051" y="7614431"/>
            <a:ext cx="105757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print(3)</a:t>
            </a:r>
          </a:p>
        </p:txBody>
      </p:sp>
      <p:sp>
        <p:nvSpPr>
          <p:cNvPr id="569" name="print(2)"/>
          <p:cNvSpPr txBox="1"/>
          <p:nvPr/>
        </p:nvSpPr>
        <p:spPr>
          <a:xfrm>
            <a:off x="3063842" y="5680273"/>
            <a:ext cx="105757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print(2)</a:t>
            </a:r>
          </a:p>
        </p:txBody>
      </p:sp>
      <p:sp>
        <p:nvSpPr>
          <p:cNvPr id="570" name="print(2)"/>
          <p:cNvSpPr txBox="1"/>
          <p:nvPr/>
        </p:nvSpPr>
        <p:spPr>
          <a:xfrm>
            <a:off x="3063842" y="7139709"/>
            <a:ext cx="105757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print(2)</a:t>
            </a:r>
          </a:p>
        </p:txBody>
      </p:sp>
      <p:sp>
        <p:nvSpPr>
          <p:cNvPr id="571" name="M(1)"/>
          <p:cNvSpPr txBox="1"/>
          <p:nvPr/>
        </p:nvSpPr>
        <p:spPr>
          <a:xfrm>
            <a:off x="3227894" y="6409990"/>
            <a:ext cx="701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M(1)</a:t>
            </a:r>
          </a:p>
        </p:txBody>
      </p:sp>
      <p:sp>
        <p:nvSpPr>
          <p:cNvPr id="572" name="Line"/>
          <p:cNvSpPr/>
          <p:nvPr/>
        </p:nvSpPr>
        <p:spPr>
          <a:xfrm flipV="1">
            <a:off x="952930" y="5691775"/>
            <a:ext cx="692745" cy="69274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573" name="Line"/>
          <p:cNvSpPr/>
          <p:nvPr/>
        </p:nvSpPr>
        <p:spPr>
          <a:xfrm flipV="1">
            <a:off x="2129781" y="6069457"/>
            <a:ext cx="1155161" cy="4390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574" name="Line"/>
          <p:cNvSpPr/>
          <p:nvPr/>
        </p:nvSpPr>
        <p:spPr>
          <a:xfrm>
            <a:off x="2181355" y="6848809"/>
            <a:ext cx="1052396" cy="43964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575" name="Line"/>
          <p:cNvSpPr/>
          <p:nvPr/>
        </p:nvSpPr>
        <p:spPr>
          <a:xfrm>
            <a:off x="2178104" y="6638590"/>
            <a:ext cx="105400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576" name="Line"/>
          <p:cNvSpPr/>
          <p:nvPr/>
        </p:nvSpPr>
        <p:spPr>
          <a:xfrm>
            <a:off x="943949" y="6953037"/>
            <a:ext cx="710706" cy="7107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577" name="Line"/>
          <p:cNvSpPr/>
          <p:nvPr/>
        </p:nvSpPr>
        <p:spPr>
          <a:xfrm>
            <a:off x="1049994" y="6668778"/>
            <a:ext cx="48963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def M(n):…"/>
          <p:cNvSpPr txBox="1"/>
          <p:nvPr/>
        </p:nvSpPr>
        <p:spPr>
          <a:xfrm>
            <a:off x="2604011" y="316360"/>
            <a:ext cx="3732853" cy="393588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M(n):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&gt; 1: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M(n-1)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print(n)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does M(3) print?</a:t>
            </a:r>
          </a:p>
        </p:txBody>
      </p:sp>
      <p:sp>
        <p:nvSpPr>
          <p:cNvPr id="580" name="B = []…"/>
          <p:cNvSpPr txBox="1"/>
          <p:nvPr/>
        </p:nvSpPr>
        <p:spPr>
          <a:xfrm>
            <a:off x="7546070" y="316360"/>
            <a:ext cx="3732853" cy="393588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B = []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h(A):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len(A) &gt; 0: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h(A[1:])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B.append(A[0])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h([2, 5, 6, 3])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in B?</a:t>
            </a:r>
          </a:p>
        </p:txBody>
      </p:sp>
      <p:sp>
        <p:nvSpPr>
          <p:cNvPr id="581" name="4"/>
          <p:cNvSpPr/>
          <p:nvPr/>
        </p:nvSpPr>
        <p:spPr>
          <a:xfrm>
            <a:off x="538479" y="823199"/>
            <a:ext cx="476938" cy="53501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82" name="M(3)"/>
          <p:cNvSpPr txBox="1"/>
          <p:nvPr/>
        </p:nvSpPr>
        <p:spPr>
          <a:xfrm>
            <a:off x="426085" y="6409990"/>
            <a:ext cx="701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M(3)</a:t>
            </a:r>
          </a:p>
        </p:txBody>
      </p:sp>
      <p:sp>
        <p:nvSpPr>
          <p:cNvPr id="583" name="print(3)"/>
          <p:cNvSpPr txBox="1"/>
          <p:nvPr/>
        </p:nvSpPr>
        <p:spPr>
          <a:xfrm>
            <a:off x="1371594" y="5203944"/>
            <a:ext cx="10575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print(3)</a:t>
            </a:r>
          </a:p>
        </p:txBody>
      </p:sp>
      <p:sp>
        <p:nvSpPr>
          <p:cNvPr id="584" name="M(2)"/>
          <p:cNvSpPr txBox="1"/>
          <p:nvPr/>
        </p:nvSpPr>
        <p:spPr>
          <a:xfrm>
            <a:off x="1479975" y="6409990"/>
            <a:ext cx="7017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M(2)</a:t>
            </a:r>
          </a:p>
        </p:txBody>
      </p:sp>
      <p:sp>
        <p:nvSpPr>
          <p:cNvPr id="585" name="print(3)"/>
          <p:cNvSpPr txBox="1"/>
          <p:nvPr/>
        </p:nvSpPr>
        <p:spPr>
          <a:xfrm>
            <a:off x="1302051" y="7614431"/>
            <a:ext cx="105757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print(3)</a:t>
            </a:r>
          </a:p>
        </p:txBody>
      </p:sp>
      <p:sp>
        <p:nvSpPr>
          <p:cNvPr id="586" name="print(2)"/>
          <p:cNvSpPr txBox="1"/>
          <p:nvPr/>
        </p:nvSpPr>
        <p:spPr>
          <a:xfrm>
            <a:off x="3063842" y="5680273"/>
            <a:ext cx="105757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print(2)</a:t>
            </a:r>
          </a:p>
        </p:txBody>
      </p:sp>
      <p:sp>
        <p:nvSpPr>
          <p:cNvPr id="587" name="print(2)"/>
          <p:cNvSpPr txBox="1"/>
          <p:nvPr/>
        </p:nvSpPr>
        <p:spPr>
          <a:xfrm>
            <a:off x="3063842" y="7139709"/>
            <a:ext cx="105757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print(2)</a:t>
            </a:r>
          </a:p>
        </p:txBody>
      </p:sp>
      <p:sp>
        <p:nvSpPr>
          <p:cNvPr id="588" name="M(1)"/>
          <p:cNvSpPr txBox="1"/>
          <p:nvPr/>
        </p:nvSpPr>
        <p:spPr>
          <a:xfrm>
            <a:off x="3227894" y="6409990"/>
            <a:ext cx="701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M(1)</a:t>
            </a:r>
          </a:p>
        </p:txBody>
      </p:sp>
      <p:sp>
        <p:nvSpPr>
          <p:cNvPr id="589" name="print(1)"/>
          <p:cNvSpPr txBox="1"/>
          <p:nvPr/>
        </p:nvSpPr>
        <p:spPr>
          <a:xfrm>
            <a:off x="4836103" y="6409990"/>
            <a:ext cx="105757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print(1)</a:t>
            </a:r>
          </a:p>
        </p:txBody>
      </p:sp>
      <p:sp>
        <p:nvSpPr>
          <p:cNvPr id="590" name="Line"/>
          <p:cNvSpPr/>
          <p:nvPr/>
        </p:nvSpPr>
        <p:spPr>
          <a:xfrm flipV="1">
            <a:off x="952930" y="5691775"/>
            <a:ext cx="692745" cy="69274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591" name="Line"/>
          <p:cNvSpPr/>
          <p:nvPr/>
        </p:nvSpPr>
        <p:spPr>
          <a:xfrm flipV="1">
            <a:off x="2129781" y="6069457"/>
            <a:ext cx="1155161" cy="4390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592" name="Line"/>
          <p:cNvSpPr/>
          <p:nvPr/>
        </p:nvSpPr>
        <p:spPr>
          <a:xfrm>
            <a:off x="2181355" y="6848809"/>
            <a:ext cx="1052396" cy="43964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593" name="Line"/>
          <p:cNvSpPr/>
          <p:nvPr/>
        </p:nvSpPr>
        <p:spPr>
          <a:xfrm>
            <a:off x="2178104" y="6638590"/>
            <a:ext cx="105400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594" name="Line"/>
          <p:cNvSpPr/>
          <p:nvPr/>
        </p:nvSpPr>
        <p:spPr>
          <a:xfrm>
            <a:off x="3944423" y="6638590"/>
            <a:ext cx="87687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595" name="Line"/>
          <p:cNvSpPr/>
          <p:nvPr/>
        </p:nvSpPr>
        <p:spPr>
          <a:xfrm>
            <a:off x="943949" y="6953037"/>
            <a:ext cx="710706" cy="7107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596" name="Line"/>
          <p:cNvSpPr/>
          <p:nvPr/>
        </p:nvSpPr>
        <p:spPr>
          <a:xfrm>
            <a:off x="1049994" y="6668778"/>
            <a:ext cx="48963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def M(n):…"/>
          <p:cNvSpPr txBox="1"/>
          <p:nvPr/>
        </p:nvSpPr>
        <p:spPr>
          <a:xfrm>
            <a:off x="2604011" y="316360"/>
            <a:ext cx="3732853" cy="393588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M(n):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&gt; 1: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M(n-1)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print(n)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does M(3) print?</a:t>
            </a:r>
          </a:p>
        </p:txBody>
      </p:sp>
      <p:sp>
        <p:nvSpPr>
          <p:cNvPr id="599" name="B = []…"/>
          <p:cNvSpPr txBox="1"/>
          <p:nvPr/>
        </p:nvSpPr>
        <p:spPr>
          <a:xfrm>
            <a:off x="7546070" y="316360"/>
            <a:ext cx="3732853" cy="393588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B = []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h(A):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len(A) &gt; 0: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h(A[1:])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B.append(A[0])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h([2, 5, 6, 3])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in B?</a:t>
            </a:r>
          </a:p>
        </p:txBody>
      </p:sp>
      <p:sp>
        <p:nvSpPr>
          <p:cNvPr id="600" name="4"/>
          <p:cNvSpPr/>
          <p:nvPr/>
        </p:nvSpPr>
        <p:spPr>
          <a:xfrm>
            <a:off x="538479" y="823199"/>
            <a:ext cx="476938" cy="53501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601" name="M(3)"/>
          <p:cNvSpPr txBox="1"/>
          <p:nvPr/>
        </p:nvSpPr>
        <p:spPr>
          <a:xfrm>
            <a:off x="426085" y="6409990"/>
            <a:ext cx="701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M(3)</a:t>
            </a:r>
          </a:p>
        </p:txBody>
      </p:sp>
      <p:sp>
        <p:nvSpPr>
          <p:cNvPr id="602" name="print(3)"/>
          <p:cNvSpPr txBox="1"/>
          <p:nvPr/>
        </p:nvSpPr>
        <p:spPr>
          <a:xfrm>
            <a:off x="1371594" y="5203944"/>
            <a:ext cx="10575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print(3)</a:t>
            </a:r>
          </a:p>
        </p:txBody>
      </p:sp>
      <p:sp>
        <p:nvSpPr>
          <p:cNvPr id="603" name="M(2)"/>
          <p:cNvSpPr txBox="1"/>
          <p:nvPr/>
        </p:nvSpPr>
        <p:spPr>
          <a:xfrm>
            <a:off x="1479975" y="6409990"/>
            <a:ext cx="7017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M(2)</a:t>
            </a:r>
          </a:p>
        </p:txBody>
      </p:sp>
      <p:sp>
        <p:nvSpPr>
          <p:cNvPr id="604" name="print(3)"/>
          <p:cNvSpPr txBox="1"/>
          <p:nvPr/>
        </p:nvSpPr>
        <p:spPr>
          <a:xfrm>
            <a:off x="1302051" y="7614431"/>
            <a:ext cx="105757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print(3)</a:t>
            </a:r>
          </a:p>
        </p:txBody>
      </p:sp>
      <p:sp>
        <p:nvSpPr>
          <p:cNvPr id="605" name="print(2)"/>
          <p:cNvSpPr txBox="1"/>
          <p:nvPr/>
        </p:nvSpPr>
        <p:spPr>
          <a:xfrm>
            <a:off x="3063842" y="5680273"/>
            <a:ext cx="105757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print(2)</a:t>
            </a:r>
          </a:p>
        </p:txBody>
      </p:sp>
      <p:sp>
        <p:nvSpPr>
          <p:cNvPr id="606" name="print(2)"/>
          <p:cNvSpPr txBox="1"/>
          <p:nvPr/>
        </p:nvSpPr>
        <p:spPr>
          <a:xfrm>
            <a:off x="3063842" y="7139709"/>
            <a:ext cx="105757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print(2)</a:t>
            </a:r>
          </a:p>
        </p:txBody>
      </p:sp>
      <p:sp>
        <p:nvSpPr>
          <p:cNvPr id="607" name="M(1)"/>
          <p:cNvSpPr txBox="1"/>
          <p:nvPr/>
        </p:nvSpPr>
        <p:spPr>
          <a:xfrm>
            <a:off x="3227894" y="6409990"/>
            <a:ext cx="701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M(1)</a:t>
            </a:r>
          </a:p>
        </p:txBody>
      </p:sp>
      <p:sp>
        <p:nvSpPr>
          <p:cNvPr id="608" name="print(1)"/>
          <p:cNvSpPr txBox="1"/>
          <p:nvPr/>
        </p:nvSpPr>
        <p:spPr>
          <a:xfrm>
            <a:off x="4836103" y="6409990"/>
            <a:ext cx="105757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print(1)</a:t>
            </a:r>
          </a:p>
        </p:txBody>
      </p:sp>
      <p:sp>
        <p:nvSpPr>
          <p:cNvPr id="609" name="Line"/>
          <p:cNvSpPr/>
          <p:nvPr/>
        </p:nvSpPr>
        <p:spPr>
          <a:xfrm flipV="1">
            <a:off x="6812859" y="5279690"/>
            <a:ext cx="1" cy="27178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610" name="Timeline"/>
          <p:cNvSpPr txBox="1"/>
          <p:nvPr/>
        </p:nvSpPr>
        <p:spPr>
          <a:xfrm>
            <a:off x="6223723" y="4648199"/>
            <a:ext cx="117827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  <p:sp>
        <p:nvSpPr>
          <p:cNvPr id="611" name="Line"/>
          <p:cNvSpPr/>
          <p:nvPr/>
        </p:nvSpPr>
        <p:spPr>
          <a:xfrm flipV="1">
            <a:off x="952930" y="5691775"/>
            <a:ext cx="692745" cy="69274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612" name="Line"/>
          <p:cNvSpPr/>
          <p:nvPr/>
        </p:nvSpPr>
        <p:spPr>
          <a:xfrm flipV="1">
            <a:off x="2129781" y="6069457"/>
            <a:ext cx="1155161" cy="4390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613" name="Line"/>
          <p:cNvSpPr/>
          <p:nvPr/>
        </p:nvSpPr>
        <p:spPr>
          <a:xfrm>
            <a:off x="2181355" y="6848809"/>
            <a:ext cx="1052396" cy="43964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614" name="Line"/>
          <p:cNvSpPr/>
          <p:nvPr/>
        </p:nvSpPr>
        <p:spPr>
          <a:xfrm>
            <a:off x="2178104" y="6638590"/>
            <a:ext cx="105400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615" name="Line"/>
          <p:cNvSpPr/>
          <p:nvPr/>
        </p:nvSpPr>
        <p:spPr>
          <a:xfrm>
            <a:off x="3944423" y="6638590"/>
            <a:ext cx="87687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616" name="Line"/>
          <p:cNvSpPr/>
          <p:nvPr/>
        </p:nvSpPr>
        <p:spPr>
          <a:xfrm>
            <a:off x="943949" y="6953037"/>
            <a:ext cx="710706" cy="7107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617" name="Line"/>
          <p:cNvSpPr/>
          <p:nvPr/>
        </p:nvSpPr>
        <p:spPr>
          <a:xfrm>
            <a:off x="1049994" y="6668778"/>
            <a:ext cx="48963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def M(n):…"/>
          <p:cNvSpPr txBox="1"/>
          <p:nvPr/>
        </p:nvSpPr>
        <p:spPr>
          <a:xfrm>
            <a:off x="2604011" y="316360"/>
            <a:ext cx="3732853" cy="393588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M(n):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&gt; 1: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M(n-1)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print(n)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does M(3) print?</a:t>
            </a:r>
          </a:p>
        </p:txBody>
      </p:sp>
      <p:sp>
        <p:nvSpPr>
          <p:cNvPr id="620" name="B = []…"/>
          <p:cNvSpPr txBox="1"/>
          <p:nvPr/>
        </p:nvSpPr>
        <p:spPr>
          <a:xfrm>
            <a:off x="7546070" y="316360"/>
            <a:ext cx="3732853" cy="393588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B = []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h(A):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len(A) &gt; 0: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h(A[1:])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B.append(A[0])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h([2, 5, 6, 3])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in B?</a:t>
            </a:r>
          </a:p>
        </p:txBody>
      </p:sp>
      <p:sp>
        <p:nvSpPr>
          <p:cNvPr id="621" name="4"/>
          <p:cNvSpPr/>
          <p:nvPr/>
        </p:nvSpPr>
        <p:spPr>
          <a:xfrm>
            <a:off x="538479" y="823199"/>
            <a:ext cx="476938" cy="53501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622" name="M(3)"/>
          <p:cNvSpPr txBox="1"/>
          <p:nvPr/>
        </p:nvSpPr>
        <p:spPr>
          <a:xfrm>
            <a:off x="426085" y="6409990"/>
            <a:ext cx="701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M(3)</a:t>
            </a:r>
          </a:p>
        </p:txBody>
      </p:sp>
      <p:sp>
        <p:nvSpPr>
          <p:cNvPr id="623" name="print(3)"/>
          <p:cNvSpPr txBox="1"/>
          <p:nvPr/>
        </p:nvSpPr>
        <p:spPr>
          <a:xfrm>
            <a:off x="1371594" y="5203944"/>
            <a:ext cx="10575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print(3)</a:t>
            </a:r>
          </a:p>
        </p:txBody>
      </p:sp>
      <p:sp>
        <p:nvSpPr>
          <p:cNvPr id="624" name="M(2)"/>
          <p:cNvSpPr txBox="1"/>
          <p:nvPr/>
        </p:nvSpPr>
        <p:spPr>
          <a:xfrm>
            <a:off x="1479975" y="6409990"/>
            <a:ext cx="7017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M(2)</a:t>
            </a:r>
          </a:p>
        </p:txBody>
      </p:sp>
      <p:sp>
        <p:nvSpPr>
          <p:cNvPr id="625" name="print(3)"/>
          <p:cNvSpPr txBox="1"/>
          <p:nvPr/>
        </p:nvSpPr>
        <p:spPr>
          <a:xfrm>
            <a:off x="1302051" y="7614431"/>
            <a:ext cx="105757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print(3)</a:t>
            </a:r>
          </a:p>
        </p:txBody>
      </p:sp>
      <p:sp>
        <p:nvSpPr>
          <p:cNvPr id="626" name="print(2)"/>
          <p:cNvSpPr txBox="1"/>
          <p:nvPr/>
        </p:nvSpPr>
        <p:spPr>
          <a:xfrm>
            <a:off x="3063842" y="5680273"/>
            <a:ext cx="105757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print(2)</a:t>
            </a:r>
          </a:p>
        </p:txBody>
      </p:sp>
      <p:sp>
        <p:nvSpPr>
          <p:cNvPr id="627" name="print(2)"/>
          <p:cNvSpPr txBox="1"/>
          <p:nvPr/>
        </p:nvSpPr>
        <p:spPr>
          <a:xfrm>
            <a:off x="3063842" y="7139709"/>
            <a:ext cx="105757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print(2)</a:t>
            </a:r>
          </a:p>
        </p:txBody>
      </p:sp>
      <p:sp>
        <p:nvSpPr>
          <p:cNvPr id="628" name="M(1)"/>
          <p:cNvSpPr txBox="1"/>
          <p:nvPr/>
        </p:nvSpPr>
        <p:spPr>
          <a:xfrm>
            <a:off x="3227894" y="6409990"/>
            <a:ext cx="701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M(1)</a:t>
            </a:r>
          </a:p>
        </p:txBody>
      </p:sp>
      <p:sp>
        <p:nvSpPr>
          <p:cNvPr id="629" name="print(1)"/>
          <p:cNvSpPr txBox="1"/>
          <p:nvPr/>
        </p:nvSpPr>
        <p:spPr>
          <a:xfrm>
            <a:off x="4836103" y="6409990"/>
            <a:ext cx="105757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print(1)</a:t>
            </a:r>
          </a:p>
        </p:txBody>
      </p:sp>
      <p:sp>
        <p:nvSpPr>
          <p:cNvPr id="630" name="Line"/>
          <p:cNvSpPr/>
          <p:nvPr/>
        </p:nvSpPr>
        <p:spPr>
          <a:xfrm flipV="1">
            <a:off x="6812859" y="5279690"/>
            <a:ext cx="1" cy="27178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631" name="Timeline"/>
          <p:cNvSpPr txBox="1"/>
          <p:nvPr/>
        </p:nvSpPr>
        <p:spPr>
          <a:xfrm>
            <a:off x="6223723" y="4648199"/>
            <a:ext cx="117827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  <p:sp>
        <p:nvSpPr>
          <p:cNvPr id="632" name="Line"/>
          <p:cNvSpPr/>
          <p:nvPr/>
        </p:nvSpPr>
        <p:spPr>
          <a:xfrm flipV="1">
            <a:off x="952930" y="5691775"/>
            <a:ext cx="692745" cy="69274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633" name="Line"/>
          <p:cNvSpPr/>
          <p:nvPr/>
        </p:nvSpPr>
        <p:spPr>
          <a:xfrm flipV="1">
            <a:off x="2129781" y="6069457"/>
            <a:ext cx="1155161" cy="4390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634" name="Line"/>
          <p:cNvSpPr/>
          <p:nvPr/>
        </p:nvSpPr>
        <p:spPr>
          <a:xfrm>
            <a:off x="2181355" y="6848809"/>
            <a:ext cx="1052396" cy="43964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635" name="Line"/>
          <p:cNvSpPr/>
          <p:nvPr/>
        </p:nvSpPr>
        <p:spPr>
          <a:xfrm>
            <a:off x="2178104" y="6638590"/>
            <a:ext cx="105400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636" name="Line"/>
          <p:cNvSpPr/>
          <p:nvPr/>
        </p:nvSpPr>
        <p:spPr>
          <a:xfrm>
            <a:off x="3944423" y="6638590"/>
            <a:ext cx="87687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637" name="Line"/>
          <p:cNvSpPr/>
          <p:nvPr/>
        </p:nvSpPr>
        <p:spPr>
          <a:xfrm>
            <a:off x="2469092" y="5432544"/>
            <a:ext cx="429114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638" name="Line"/>
          <p:cNvSpPr/>
          <p:nvPr/>
        </p:nvSpPr>
        <p:spPr>
          <a:xfrm>
            <a:off x="4161339" y="7368309"/>
            <a:ext cx="259889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639" name="Line"/>
          <p:cNvSpPr/>
          <p:nvPr/>
        </p:nvSpPr>
        <p:spPr>
          <a:xfrm>
            <a:off x="5996055" y="6638590"/>
            <a:ext cx="70172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640" name="Line"/>
          <p:cNvSpPr/>
          <p:nvPr/>
        </p:nvSpPr>
        <p:spPr>
          <a:xfrm>
            <a:off x="4161339" y="5908873"/>
            <a:ext cx="259889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641" name="Line"/>
          <p:cNvSpPr/>
          <p:nvPr/>
        </p:nvSpPr>
        <p:spPr>
          <a:xfrm>
            <a:off x="2434320" y="7843031"/>
            <a:ext cx="429114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642" name="Line"/>
          <p:cNvSpPr/>
          <p:nvPr/>
        </p:nvSpPr>
        <p:spPr>
          <a:xfrm>
            <a:off x="943949" y="6953037"/>
            <a:ext cx="710706" cy="7107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643" name="Line"/>
          <p:cNvSpPr/>
          <p:nvPr/>
        </p:nvSpPr>
        <p:spPr>
          <a:xfrm>
            <a:off x="1049994" y="6668778"/>
            <a:ext cx="48963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def M(n):…"/>
          <p:cNvSpPr txBox="1"/>
          <p:nvPr/>
        </p:nvSpPr>
        <p:spPr>
          <a:xfrm>
            <a:off x="2604011" y="316360"/>
            <a:ext cx="3732853" cy="393588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M(n):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&gt; 1: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M(n-1)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print(n)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does M(3) print?</a:t>
            </a:r>
          </a:p>
        </p:txBody>
      </p:sp>
      <p:sp>
        <p:nvSpPr>
          <p:cNvPr id="646" name="B = []…"/>
          <p:cNvSpPr txBox="1"/>
          <p:nvPr/>
        </p:nvSpPr>
        <p:spPr>
          <a:xfrm>
            <a:off x="7546070" y="316360"/>
            <a:ext cx="3732853" cy="393588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B = []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h(A):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len(A) &gt; 0: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h(A[1:])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B.append(A[0])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h([2, 5, 6, 3])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in B?</a:t>
            </a:r>
          </a:p>
        </p:txBody>
      </p:sp>
      <p:sp>
        <p:nvSpPr>
          <p:cNvPr id="647" name="4"/>
          <p:cNvSpPr/>
          <p:nvPr/>
        </p:nvSpPr>
        <p:spPr>
          <a:xfrm>
            <a:off x="538479" y="823199"/>
            <a:ext cx="476938" cy="53501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648" name="M(3)"/>
          <p:cNvSpPr txBox="1"/>
          <p:nvPr/>
        </p:nvSpPr>
        <p:spPr>
          <a:xfrm>
            <a:off x="426085" y="6409990"/>
            <a:ext cx="701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M(3)</a:t>
            </a:r>
          </a:p>
        </p:txBody>
      </p:sp>
      <p:sp>
        <p:nvSpPr>
          <p:cNvPr id="649" name="print(3)"/>
          <p:cNvSpPr txBox="1"/>
          <p:nvPr/>
        </p:nvSpPr>
        <p:spPr>
          <a:xfrm>
            <a:off x="1371594" y="5203944"/>
            <a:ext cx="10575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print(3)</a:t>
            </a:r>
          </a:p>
        </p:txBody>
      </p:sp>
      <p:sp>
        <p:nvSpPr>
          <p:cNvPr id="650" name="M(2)"/>
          <p:cNvSpPr txBox="1"/>
          <p:nvPr/>
        </p:nvSpPr>
        <p:spPr>
          <a:xfrm>
            <a:off x="1479975" y="6409990"/>
            <a:ext cx="7017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M(2)</a:t>
            </a:r>
          </a:p>
        </p:txBody>
      </p:sp>
      <p:sp>
        <p:nvSpPr>
          <p:cNvPr id="651" name="print(3)"/>
          <p:cNvSpPr txBox="1"/>
          <p:nvPr/>
        </p:nvSpPr>
        <p:spPr>
          <a:xfrm>
            <a:off x="1302051" y="7614431"/>
            <a:ext cx="105757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print(3)</a:t>
            </a:r>
          </a:p>
        </p:txBody>
      </p:sp>
      <p:sp>
        <p:nvSpPr>
          <p:cNvPr id="652" name="print(2)"/>
          <p:cNvSpPr txBox="1"/>
          <p:nvPr/>
        </p:nvSpPr>
        <p:spPr>
          <a:xfrm>
            <a:off x="3063842" y="5680273"/>
            <a:ext cx="105757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print(2)</a:t>
            </a:r>
          </a:p>
        </p:txBody>
      </p:sp>
      <p:sp>
        <p:nvSpPr>
          <p:cNvPr id="653" name="print(2)"/>
          <p:cNvSpPr txBox="1"/>
          <p:nvPr/>
        </p:nvSpPr>
        <p:spPr>
          <a:xfrm>
            <a:off x="3063842" y="7139709"/>
            <a:ext cx="105757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print(2)</a:t>
            </a:r>
          </a:p>
        </p:txBody>
      </p:sp>
      <p:sp>
        <p:nvSpPr>
          <p:cNvPr id="654" name="M(1)"/>
          <p:cNvSpPr txBox="1"/>
          <p:nvPr/>
        </p:nvSpPr>
        <p:spPr>
          <a:xfrm>
            <a:off x="3227894" y="6409990"/>
            <a:ext cx="701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M(1)</a:t>
            </a:r>
          </a:p>
        </p:txBody>
      </p:sp>
      <p:sp>
        <p:nvSpPr>
          <p:cNvPr id="655" name="print(1)"/>
          <p:cNvSpPr txBox="1"/>
          <p:nvPr/>
        </p:nvSpPr>
        <p:spPr>
          <a:xfrm>
            <a:off x="4836103" y="6409990"/>
            <a:ext cx="105757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print(1)</a:t>
            </a:r>
          </a:p>
        </p:txBody>
      </p:sp>
      <p:sp>
        <p:nvSpPr>
          <p:cNvPr id="656" name="Line"/>
          <p:cNvSpPr/>
          <p:nvPr/>
        </p:nvSpPr>
        <p:spPr>
          <a:xfrm flipV="1">
            <a:off x="6812859" y="5279690"/>
            <a:ext cx="1" cy="27178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657" name="Timeline"/>
          <p:cNvSpPr txBox="1"/>
          <p:nvPr/>
        </p:nvSpPr>
        <p:spPr>
          <a:xfrm>
            <a:off x="6223723" y="4648199"/>
            <a:ext cx="117827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  <p:sp>
        <p:nvSpPr>
          <p:cNvPr id="658" name="Line"/>
          <p:cNvSpPr/>
          <p:nvPr/>
        </p:nvSpPr>
        <p:spPr>
          <a:xfrm flipV="1">
            <a:off x="952930" y="5691775"/>
            <a:ext cx="692745" cy="69274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659" name="Line"/>
          <p:cNvSpPr/>
          <p:nvPr/>
        </p:nvSpPr>
        <p:spPr>
          <a:xfrm flipV="1">
            <a:off x="2129781" y="6069457"/>
            <a:ext cx="1155161" cy="4390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660" name="Line"/>
          <p:cNvSpPr/>
          <p:nvPr/>
        </p:nvSpPr>
        <p:spPr>
          <a:xfrm>
            <a:off x="2181355" y="6848809"/>
            <a:ext cx="1052396" cy="43964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661" name="Line"/>
          <p:cNvSpPr/>
          <p:nvPr/>
        </p:nvSpPr>
        <p:spPr>
          <a:xfrm>
            <a:off x="2178104" y="6638590"/>
            <a:ext cx="105400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662" name="Line"/>
          <p:cNvSpPr/>
          <p:nvPr/>
        </p:nvSpPr>
        <p:spPr>
          <a:xfrm>
            <a:off x="3944423" y="6638590"/>
            <a:ext cx="87687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663" name="Line"/>
          <p:cNvSpPr/>
          <p:nvPr/>
        </p:nvSpPr>
        <p:spPr>
          <a:xfrm>
            <a:off x="2469092" y="5432544"/>
            <a:ext cx="429114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664" name="Line"/>
          <p:cNvSpPr/>
          <p:nvPr/>
        </p:nvSpPr>
        <p:spPr>
          <a:xfrm>
            <a:off x="4161339" y="7368309"/>
            <a:ext cx="259889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665" name="Line"/>
          <p:cNvSpPr/>
          <p:nvPr/>
        </p:nvSpPr>
        <p:spPr>
          <a:xfrm>
            <a:off x="5996055" y="6638590"/>
            <a:ext cx="70172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666" name="Line"/>
          <p:cNvSpPr/>
          <p:nvPr/>
        </p:nvSpPr>
        <p:spPr>
          <a:xfrm>
            <a:off x="4161339" y="5908873"/>
            <a:ext cx="259889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667" name="3"/>
          <p:cNvSpPr txBox="1"/>
          <p:nvPr/>
        </p:nvSpPr>
        <p:spPr>
          <a:xfrm>
            <a:off x="7161000" y="5327471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3</a:t>
            </a:r>
          </a:p>
        </p:txBody>
      </p:sp>
      <p:sp>
        <p:nvSpPr>
          <p:cNvPr id="668" name="2"/>
          <p:cNvSpPr txBox="1"/>
          <p:nvPr/>
        </p:nvSpPr>
        <p:spPr>
          <a:xfrm>
            <a:off x="7161000" y="5686090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2</a:t>
            </a:r>
          </a:p>
        </p:txBody>
      </p:sp>
      <p:sp>
        <p:nvSpPr>
          <p:cNvPr id="669" name="1"/>
          <p:cNvSpPr txBox="1"/>
          <p:nvPr/>
        </p:nvSpPr>
        <p:spPr>
          <a:xfrm>
            <a:off x="7161000" y="6409990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1</a:t>
            </a:r>
          </a:p>
        </p:txBody>
      </p:sp>
      <p:sp>
        <p:nvSpPr>
          <p:cNvPr id="670" name="2"/>
          <p:cNvSpPr txBox="1"/>
          <p:nvPr/>
        </p:nvSpPr>
        <p:spPr>
          <a:xfrm>
            <a:off x="7161000" y="7139709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2</a:t>
            </a:r>
          </a:p>
        </p:txBody>
      </p:sp>
      <p:sp>
        <p:nvSpPr>
          <p:cNvPr id="671" name="Line"/>
          <p:cNvSpPr/>
          <p:nvPr/>
        </p:nvSpPr>
        <p:spPr>
          <a:xfrm>
            <a:off x="2434320" y="7843031"/>
            <a:ext cx="429114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672" name="3"/>
          <p:cNvSpPr txBox="1"/>
          <p:nvPr/>
        </p:nvSpPr>
        <p:spPr>
          <a:xfrm>
            <a:off x="7161000" y="7614431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3</a:t>
            </a:r>
          </a:p>
        </p:txBody>
      </p:sp>
      <p:sp>
        <p:nvSpPr>
          <p:cNvPr id="673" name="Line"/>
          <p:cNvSpPr/>
          <p:nvPr/>
        </p:nvSpPr>
        <p:spPr>
          <a:xfrm>
            <a:off x="943949" y="6953037"/>
            <a:ext cx="710706" cy="7107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674" name="Line"/>
          <p:cNvSpPr/>
          <p:nvPr/>
        </p:nvSpPr>
        <p:spPr>
          <a:xfrm>
            <a:off x="1049994" y="6668778"/>
            <a:ext cx="48963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1"/>
          <p:cNvSpPr/>
          <p:nvPr/>
        </p:nvSpPr>
        <p:spPr>
          <a:xfrm>
            <a:off x="538479" y="1115299"/>
            <a:ext cx="480679" cy="53205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grpSp>
        <p:nvGrpSpPr>
          <p:cNvPr id="161" name="Group"/>
          <p:cNvGrpSpPr/>
          <p:nvPr/>
        </p:nvGrpSpPr>
        <p:grpSpPr>
          <a:xfrm>
            <a:off x="1896311" y="1694463"/>
            <a:ext cx="10656770" cy="4924827"/>
            <a:chOff x="-505629" y="14513"/>
            <a:chExt cx="10656769" cy="4924825"/>
          </a:xfrm>
        </p:grpSpPr>
        <p:sp>
          <p:nvSpPr>
            <p:cNvPr id="159" name="class Pet:…"/>
            <p:cNvSpPr txBox="1"/>
            <p:nvPr/>
          </p:nvSpPr>
          <p:spPr>
            <a:xfrm>
              <a:off x="5370710" y="14513"/>
              <a:ext cx="4780431" cy="4390285"/>
            </a:xfrm>
            <a:prstGeom prst="rect">
              <a:avLst/>
            </a:prstGeom>
            <a:noFill/>
            <a:ln w="6350" cap="flat">
              <a:solidFill>
                <a:srgbClr val="92929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class Pet: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def __init__(self, name):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self.name = name </a:t>
              </a:r>
              <a:r>
                <a:rPr b="1" i="1"/>
                <a:t># A</a:t>
              </a:r>
              <a:endParaRPr b="1" i="1"/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class Dog(Pet):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def __init__(self, name, age):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self.age = age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Pet.__init__(self, name) </a:t>
              </a:r>
              <a:r>
                <a:rPr b="1" i="1"/>
                <a:t># B</a:t>
              </a:r>
              <a:endParaRPr b="1" i="1"/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pup = Dog("Sam", 1) </a:t>
              </a:r>
              <a:r>
                <a:rPr b="1" i="1"/>
                <a:t># C</a:t>
              </a:r>
            </a:p>
          </p:txBody>
        </p:sp>
        <p:sp>
          <p:nvSpPr>
            <p:cNvPr id="160" name="the parent class of Dog is Pet.  Does Pet have a parent type?  If so, what is it?…"/>
            <p:cNvSpPr txBox="1"/>
            <p:nvPr/>
          </p:nvSpPr>
          <p:spPr>
            <a:xfrm>
              <a:off x="-505630" y="612582"/>
              <a:ext cx="4922834" cy="4326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9467" tIns="29467" rIns="29467" bIns="29467" numCol="1" anchor="t">
              <a:noAutofit/>
            </a:bodyPr>
            <a:lstStyle/>
            <a:p>
              <a:pPr marL="190500" indent="-190500" algn="l">
                <a:spcBef>
                  <a:spcPts val="800"/>
                </a:spcBef>
                <a:buSzPct val="100000"/>
                <a:buAutoNum type="arabicPeriod" startAt="1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the parent class of Dog is Pet.  Does Pet have a parent type?  If so, what is it?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              </a:t>
              </a:r>
              <a:r>
                <a:rPr b="1">
                  <a:latin typeface="Gill Sans"/>
                  <a:ea typeface="Gill Sans"/>
                  <a:cs typeface="Gill Sans"/>
                  <a:sym typeface="Gill Sans"/>
                </a:rPr>
                <a:t>   </a:t>
              </a:r>
              <a14:m>
                <m:oMath>
                  <m:r>
                    <m:rPr>
                      <m:nor/>
                    </m:rPr>
                    <a:rPr xmlns:a="http://schemas.openxmlformats.org/drawingml/2006/main" sz="23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object</m:t>
                  </m:r>
                </m:oMath>
              </a14:m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2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how many arguments does line C pass?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                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23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3</m:t>
                  </m:r>
                </m:oMath>
              </a14:m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3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how many arguments does line B pass?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                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23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2</m:t>
                  </m:r>
                </m:oMath>
              </a14:m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4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on another paper, draw what the frames and object(s) will look like after line A.  (check with PythonTutor)</a:t>
              </a:r>
            </a:p>
          </p:txBody>
        </p:sp>
      </p:grpSp>
      <p:sp>
        <p:nvSpPr>
          <p:cNvPr id="162" name="Line"/>
          <p:cNvSpPr/>
          <p:nvPr/>
        </p:nvSpPr>
        <p:spPr>
          <a:xfrm flipV="1">
            <a:off x="10287736" y="4185698"/>
            <a:ext cx="1310892" cy="902245"/>
          </a:xfrm>
          <a:prstGeom prst="line">
            <a:avLst/>
          </a:prstGeom>
          <a:ln w="381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63" name="Line"/>
          <p:cNvSpPr/>
          <p:nvPr/>
        </p:nvSpPr>
        <p:spPr>
          <a:xfrm flipV="1">
            <a:off x="8818540" y="4185698"/>
            <a:ext cx="1310892" cy="902245"/>
          </a:xfrm>
          <a:prstGeom prst="line">
            <a:avLst/>
          </a:prstGeom>
          <a:ln w="381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64" name="Line"/>
          <p:cNvSpPr/>
          <p:nvPr/>
        </p:nvSpPr>
        <p:spPr>
          <a:xfrm flipV="1">
            <a:off x="9819247" y="4185698"/>
            <a:ext cx="1310892" cy="902245"/>
          </a:xfrm>
          <a:prstGeom prst="line">
            <a:avLst/>
          </a:prstGeom>
          <a:ln w="381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65" name="Line"/>
          <p:cNvSpPr/>
          <p:nvPr/>
        </p:nvSpPr>
        <p:spPr>
          <a:xfrm flipH="1" flipV="1">
            <a:off x="11180215" y="2975392"/>
            <a:ext cx="225778" cy="1497670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66" name="Line"/>
          <p:cNvSpPr/>
          <p:nvPr/>
        </p:nvSpPr>
        <p:spPr>
          <a:xfrm flipH="1" flipV="1">
            <a:off x="10164674" y="2975392"/>
            <a:ext cx="225779" cy="1497670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def M(n):…"/>
          <p:cNvSpPr txBox="1"/>
          <p:nvPr/>
        </p:nvSpPr>
        <p:spPr>
          <a:xfrm>
            <a:off x="2604011" y="316360"/>
            <a:ext cx="3732853" cy="393588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M(n):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&gt; 1: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M(n-1)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print(n)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does M(3) print?</a:t>
            </a:r>
          </a:p>
        </p:txBody>
      </p:sp>
      <p:sp>
        <p:nvSpPr>
          <p:cNvPr id="677" name="B = []…"/>
          <p:cNvSpPr txBox="1"/>
          <p:nvPr/>
        </p:nvSpPr>
        <p:spPr>
          <a:xfrm>
            <a:off x="7546070" y="316360"/>
            <a:ext cx="3732853" cy="393588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B = []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h(A):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len(A) &gt; 0: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h(A[1:])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B.append(A[0])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h([2, 5, 6, 3])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in B?</a:t>
            </a:r>
          </a:p>
        </p:txBody>
      </p:sp>
      <p:sp>
        <p:nvSpPr>
          <p:cNvPr id="678" name="4"/>
          <p:cNvSpPr/>
          <p:nvPr/>
        </p:nvSpPr>
        <p:spPr>
          <a:xfrm>
            <a:off x="538479" y="823199"/>
            <a:ext cx="476938" cy="53501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679" name="M(3)"/>
          <p:cNvSpPr txBox="1"/>
          <p:nvPr/>
        </p:nvSpPr>
        <p:spPr>
          <a:xfrm>
            <a:off x="426085" y="6409990"/>
            <a:ext cx="701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M(3)</a:t>
            </a:r>
          </a:p>
        </p:txBody>
      </p:sp>
      <p:sp>
        <p:nvSpPr>
          <p:cNvPr id="680" name="print(3)"/>
          <p:cNvSpPr txBox="1"/>
          <p:nvPr/>
        </p:nvSpPr>
        <p:spPr>
          <a:xfrm>
            <a:off x="1371594" y="5203944"/>
            <a:ext cx="10575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print(3)</a:t>
            </a:r>
          </a:p>
        </p:txBody>
      </p:sp>
      <p:sp>
        <p:nvSpPr>
          <p:cNvPr id="681" name="M(2)"/>
          <p:cNvSpPr txBox="1"/>
          <p:nvPr/>
        </p:nvSpPr>
        <p:spPr>
          <a:xfrm>
            <a:off x="1479975" y="6409990"/>
            <a:ext cx="7017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M(2)</a:t>
            </a:r>
          </a:p>
        </p:txBody>
      </p:sp>
      <p:sp>
        <p:nvSpPr>
          <p:cNvPr id="682" name="print(3)"/>
          <p:cNvSpPr txBox="1"/>
          <p:nvPr/>
        </p:nvSpPr>
        <p:spPr>
          <a:xfrm>
            <a:off x="1302051" y="7614431"/>
            <a:ext cx="105757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print(3)</a:t>
            </a:r>
          </a:p>
        </p:txBody>
      </p:sp>
      <p:sp>
        <p:nvSpPr>
          <p:cNvPr id="683" name="print(2)"/>
          <p:cNvSpPr txBox="1"/>
          <p:nvPr/>
        </p:nvSpPr>
        <p:spPr>
          <a:xfrm>
            <a:off x="3063842" y="5680273"/>
            <a:ext cx="105757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print(2)</a:t>
            </a:r>
          </a:p>
        </p:txBody>
      </p:sp>
      <p:sp>
        <p:nvSpPr>
          <p:cNvPr id="684" name="print(2)"/>
          <p:cNvSpPr txBox="1"/>
          <p:nvPr/>
        </p:nvSpPr>
        <p:spPr>
          <a:xfrm>
            <a:off x="3063842" y="7139709"/>
            <a:ext cx="105757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print(2)</a:t>
            </a:r>
          </a:p>
        </p:txBody>
      </p:sp>
      <p:sp>
        <p:nvSpPr>
          <p:cNvPr id="685" name="M(1)"/>
          <p:cNvSpPr txBox="1"/>
          <p:nvPr/>
        </p:nvSpPr>
        <p:spPr>
          <a:xfrm>
            <a:off x="3227894" y="6409990"/>
            <a:ext cx="701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M(1)</a:t>
            </a:r>
          </a:p>
        </p:txBody>
      </p:sp>
      <p:sp>
        <p:nvSpPr>
          <p:cNvPr id="686" name="print(1)"/>
          <p:cNvSpPr txBox="1"/>
          <p:nvPr/>
        </p:nvSpPr>
        <p:spPr>
          <a:xfrm>
            <a:off x="4836103" y="6409990"/>
            <a:ext cx="105757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print(1)</a:t>
            </a:r>
          </a:p>
        </p:txBody>
      </p:sp>
      <p:sp>
        <p:nvSpPr>
          <p:cNvPr id="687" name="Line"/>
          <p:cNvSpPr/>
          <p:nvPr/>
        </p:nvSpPr>
        <p:spPr>
          <a:xfrm flipV="1">
            <a:off x="6812859" y="5279690"/>
            <a:ext cx="1" cy="27178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688" name="Timeline"/>
          <p:cNvSpPr txBox="1"/>
          <p:nvPr/>
        </p:nvSpPr>
        <p:spPr>
          <a:xfrm>
            <a:off x="6223723" y="4648199"/>
            <a:ext cx="117827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  <p:sp>
        <p:nvSpPr>
          <p:cNvPr id="689" name="Line"/>
          <p:cNvSpPr/>
          <p:nvPr/>
        </p:nvSpPr>
        <p:spPr>
          <a:xfrm flipV="1">
            <a:off x="952930" y="5691775"/>
            <a:ext cx="692745" cy="69274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690" name="Line"/>
          <p:cNvSpPr/>
          <p:nvPr/>
        </p:nvSpPr>
        <p:spPr>
          <a:xfrm flipV="1">
            <a:off x="2129781" y="6069457"/>
            <a:ext cx="1155161" cy="4390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691" name="Line"/>
          <p:cNvSpPr/>
          <p:nvPr/>
        </p:nvSpPr>
        <p:spPr>
          <a:xfrm>
            <a:off x="2181355" y="6848809"/>
            <a:ext cx="1052396" cy="43964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692" name="Line"/>
          <p:cNvSpPr/>
          <p:nvPr/>
        </p:nvSpPr>
        <p:spPr>
          <a:xfrm>
            <a:off x="2178104" y="6638590"/>
            <a:ext cx="105400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693" name="Line"/>
          <p:cNvSpPr/>
          <p:nvPr/>
        </p:nvSpPr>
        <p:spPr>
          <a:xfrm>
            <a:off x="3944423" y="6638590"/>
            <a:ext cx="87687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694" name="Line"/>
          <p:cNvSpPr/>
          <p:nvPr/>
        </p:nvSpPr>
        <p:spPr>
          <a:xfrm>
            <a:off x="2469092" y="5432544"/>
            <a:ext cx="429114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695" name="Line"/>
          <p:cNvSpPr/>
          <p:nvPr/>
        </p:nvSpPr>
        <p:spPr>
          <a:xfrm>
            <a:off x="4161339" y="7368309"/>
            <a:ext cx="259889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696" name="Line"/>
          <p:cNvSpPr/>
          <p:nvPr/>
        </p:nvSpPr>
        <p:spPr>
          <a:xfrm>
            <a:off x="5996055" y="6638590"/>
            <a:ext cx="70172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697" name="Line"/>
          <p:cNvSpPr/>
          <p:nvPr/>
        </p:nvSpPr>
        <p:spPr>
          <a:xfrm>
            <a:off x="4161339" y="5908873"/>
            <a:ext cx="259889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698" name="3"/>
          <p:cNvSpPr txBox="1"/>
          <p:nvPr/>
        </p:nvSpPr>
        <p:spPr>
          <a:xfrm>
            <a:off x="7161000" y="5327471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3</a:t>
            </a:r>
          </a:p>
        </p:txBody>
      </p:sp>
      <p:sp>
        <p:nvSpPr>
          <p:cNvPr id="699" name="2"/>
          <p:cNvSpPr txBox="1"/>
          <p:nvPr/>
        </p:nvSpPr>
        <p:spPr>
          <a:xfrm>
            <a:off x="7161000" y="5686090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2</a:t>
            </a:r>
          </a:p>
        </p:txBody>
      </p:sp>
      <p:sp>
        <p:nvSpPr>
          <p:cNvPr id="700" name="1"/>
          <p:cNvSpPr txBox="1"/>
          <p:nvPr/>
        </p:nvSpPr>
        <p:spPr>
          <a:xfrm>
            <a:off x="7161000" y="6409990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1</a:t>
            </a:r>
          </a:p>
        </p:txBody>
      </p:sp>
      <p:sp>
        <p:nvSpPr>
          <p:cNvPr id="701" name="2"/>
          <p:cNvSpPr txBox="1"/>
          <p:nvPr/>
        </p:nvSpPr>
        <p:spPr>
          <a:xfrm>
            <a:off x="7161000" y="7139709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2</a:t>
            </a:r>
          </a:p>
        </p:txBody>
      </p:sp>
      <p:sp>
        <p:nvSpPr>
          <p:cNvPr id="702" name="Line"/>
          <p:cNvSpPr/>
          <p:nvPr/>
        </p:nvSpPr>
        <p:spPr>
          <a:xfrm>
            <a:off x="2434320" y="7843031"/>
            <a:ext cx="429114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03" name="3"/>
          <p:cNvSpPr txBox="1"/>
          <p:nvPr/>
        </p:nvSpPr>
        <p:spPr>
          <a:xfrm>
            <a:off x="7161000" y="7614431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3</a:t>
            </a:r>
          </a:p>
        </p:txBody>
      </p:sp>
      <p:sp>
        <p:nvSpPr>
          <p:cNvPr id="704" name="Answer: 3, 2, 1, 2, 3"/>
          <p:cNvSpPr txBox="1"/>
          <p:nvPr/>
        </p:nvSpPr>
        <p:spPr>
          <a:xfrm>
            <a:off x="609181" y="9165694"/>
            <a:ext cx="244331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Answer: 3, 2, 1, 2, 3</a:t>
            </a:r>
          </a:p>
        </p:txBody>
      </p:sp>
      <p:sp>
        <p:nvSpPr>
          <p:cNvPr id="705" name="Line"/>
          <p:cNvSpPr/>
          <p:nvPr/>
        </p:nvSpPr>
        <p:spPr>
          <a:xfrm>
            <a:off x="943949" y="6953037"/>
            <a:ext cx="710706" cy="7107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06" name="Line"/>
          <p:cNvSpPr/>
          <p:nvPr/>
        </p:nvSpPr>
        <p:spPr>
          <a:xfrm>
            <a:off x="1049994" y="6668778"/>
            <a:ext cx="48963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def M(n):…"/>
          <p:cNvSpPr txBox="1"/>
          <p:nvPr/>
        </p:nvSpPr>
        <p:spPr>
          <a:xfrm>
            <a:off x="2604011" y="316360"/>
            <a:ext cx="3732853" cy="393588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M(n):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&gt; 1: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M(n-1)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print(n)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does M(3) print?</a:t>
            </a:r>
          </a:p>
        </p:txBody>
      </p:sp>
      <p:sp>
        <p:nvSpPr>
          <p:cNvPr id="709" name="B = []…"/>
          <p:cNvSpPr txBox="1"/>
          <p:nvPr/>
        </p:nvSpPr>
        <p:spPr>
          <a:xfrm>
            <a:off x="7546070" y="316360"/>
            <a:ext cx="3732853" cy="393588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B = []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h(A):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len(A) &gt; 0: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h(A[1:])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B.append(A[0])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h([2, 5, 6, 3])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in B?</a:t>
            </a:r>
          </a:p>
        </p:txBody>
      </p:sp>
      <p:sp>
        <p:nvSpPr>
          <p:cNvPr id="710" name="4"/>
          <p:cNvSpPr/>
          <p:nvPr/>
        </p:nvSpPr>
        <p:spPr>
          <a:xfrm>
            <a:off x="538479" y="823199"/>
            <a:ext cx="476938" cy="53501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711" name="M(3)"/>
          <p:cNvSpPr txBox="1"/>
          <p:nvPr/>
        </p:nvSpPr>
        <p:spPr>
          <a:xfrm>
            <a:off x="426085" y="6409990"/>
            <a:ext cx="701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M(3)</a:t>
            </a:r>
          </a:p>
        </p:txBody>
      </p:sp>
      <p:sp>
        <p:nvSpPr>
          <p:cNvPr id="712" name="print(3)"/>
          <p:cNvSpPr txBox="1"/>
          <p:nvPr/>
        </p:nvSpPr>
        <p:spPr>
          <a:xfrm>
            <a:off x="1371594" y="5203944"/>
            <a:ext cx="10575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print(3)</a:t>
            </a:r>
          </a:p>
        </p:txBody>
      </p:sp>
      <p:sp>
        <p:nvSpPr>
          <p:cNvPr id="713" name="M(2)"/>
          <p:cNvSpPr txBox="1"/>
          <p:nvPr/>
        </p:nvSpPr>
        <p:spPr>
          <a:xfrm>
            <a:off x="1479975" y="6409990"/>
            <a:ext cx="7017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M(2)</a:t>
            </a:r>
          </a:p>
        </p:txBody>
      </p:sp>
      <p:sp>
        <p:nvSpPr>
          <p:cNvPr id="714" name="print(3)"/>
          <p:cNvSpPr txBox="1"/>
          <p:nvPr/>
        </p:nvSpPr>
        <p:spPr>
          <a:xfrm>
            <a:off x="1302051" y="7614431"/>
            <a:ext cx="105757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print(3)</a:t>
            </a:r>
          </a:p>
        </p:txBody>
      </p:sp>
      <p:sp>
        <p:nvSpPr>
          <p:cNvPr id="715" name="print(2)"/>
          <p:cNvSpPr txBox="1"/>
          <p:nvPr/>
        </p:nvSpPr>
        <p:spPr>
          <a:xfrm>
            <a:off x="3063842" y="5680273"/>
            <a:ext cx="105757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print(2)</a:t>
            </a:r>
          </a:p>
        </p:txBody>
      </p:sp>
      <p:sp>
        <p:nvSpPr>
          <p:cNvPr id="716" name="print(2)"/>
          <p:cNvSpPr txBox="1"/>
          <p:nvPr/>
        </p:nvSpPr>
        <p:spPr>
          <a:xfrm>
            <a:off x="3063842" y="7139709"/>
            <a:ext cx="105757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print(2)</a:t>
            </a:r>
          </a:p>
        </p:txBody>
      </p:sp>
      <p:sp>
        <p:nvSpPr>
          <p:cNvPr id="717" name="M(1)"/>
          <p:cNvSpPr txBox="1"/>
          <p:nvPr/>
        </p:nvSpPr>
        <p:spPr>
          <a:xfrm>
            <a:off x="3227894" y="6409990"/>
            <a:ext cx="701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M(1)</a:t>
            </a:r>
          </a:p>
        </p:txBody>
      </p:sp>
      <p:sp>
        <p:nvSpPr>
          <p:cNvPr id="718" name="print(1)"/>
          <p:cNvSpPr txBox="1"/>
          <p:nvPr/>
        </p:nvSpPr>
        <p:spPr>
          <a:xfrm>
            <a:off x="4836103" y="6409990"/>
            <a:ext cx="105757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print(1)</a:t>
            </a:r>
          </a:p>
        </p:txBody>
      </p:sp>
      <p:sp>
        <p:nvSpPr>
          <p:cNvPr id="719" name="Line"/>
          <p:cNvSpPr/>
          <p:nvPr/>
        </p:nvSpPr>
        <p:spPr>
          <a:xfrm flipV="1">
            <a:off x="6812859" y="5279690"/>
            <a:ext cx="1" cy="27178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20" name="Timeline"/>
          <p:cNvSpPr txBox="1"/>
          <p:nvPr/>
        </p:nvSpPr>
        <p:spPr>
          <a:xfrm>
            <a:off x="6223723" y="4648199"/>
            <a:ext cx="117827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  <p:sp>
        <p:nvSpPr>
          <p:cNvPr id="721" name="Call graph"/>
          <p:cNvSpPr txBox="1"/>
          <p:nvPr/>
        </p:nvSpPr>
        <p:spPr>
          <a:xfrm>
            <a:off x="96357" y="4684017"/>
            <a:ext cx="136118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Call graph</a:t>
            </a:r>
          </a:p>
        </p:txBody>
      </p:sp>
      <p:sp>
        <p:nvSpPr>
          <p:cNvPr id="722" name="Line"/>
          <p:cNvSpPr/>
          <p:nvPr/>
        </p:nvSpPr>
        <p:spPr>
          <a:xfrm flipV="1">
            <a:off x="952930" y="5691775"/>
            <a:ext cx="692745" cy="69274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23" name="Line"/>
          <p:cNvSpPr/>
          <p:nvPr/>
        </p:nvSpPr>
        <p:spPr>
          <a:xfrm flipV="1">
            <a:off x="2129781" y="6069457"/>
            <a:ext cx="1155161" cy="4390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24" name="Line"/>
          <p:cNvSpPr/>
          <p:nvPr/>
        </p:nvSpPr>
        <p:spPr>
          <a:xfrm>
            <a:off x="2181355" y="6848809"/>
            <a:ext cx="1052396" cy="43964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25" name="Line"/>
          <p:cNvSpPr/>
          <p:nvPr/>
        </p:nvSpPr>
        <p:spPr>
          <a:xfrm>
            <a:off x="2178104" y="6638590"/>
            <a:ext cx="105400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26" name="Line"/>
          <p:cNvSpPr/>
          <p:nvPr/>
        </p:nvSpPr>
        <p:spPr>
          <a:xfrm>
            <a:off x="3944423" y="6638590"/>
            <a:ext cx="87687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27" name="Line"/>
          <p:cNvSpPr/>
          <p:nvPr/>
        </p:nvSpPr>
        <p:spPr>
          <a:xfrm>
            <a:off x="2469092" y="5432544"/>
            <a:ext cx="429114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28" name="Line"/>
          <p:cNvSpPr/>
          <p:nvPr/>
        </p:nvSpPr>
        <p:spPr>
          <a:xfrm>
            <a:off x="4161339" y="7368309"/>
            <a:ext cx="259889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29" name="Line"/>
          <p:cNvSpPr/>
          <p:nvPr/>
        </p:nvSpPr>
        <p:spPr>
          <a:xfrm>
            <a:off x="5996055" y="6638590"/>
            <a:ext cx="70172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30" name="Line"/>
          <p:cNvSpPr/>
          <p:nvPr/>
        </p:nvSpPr>
        <p:spPr>
          <a:xfrm>
            <a:off x="4161339" y="5908873"/>
            <a:ext cx="259889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31" name="3"/>
          <p:cNvSpPr txBox="1"/>
          <p:nvPr/>
        </p:nvSpPr>
        <p:spPr>
          <a:xfrm>
            <a:off x="7161000" y="5327471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3</a:t>
            </a:r>
          </a:p>
        </p:txBody>
      </p:sp>
      <p:sp>
        <p:nvSpPr>
          <p:cNvPr id="732" name="2"/>
          <p:cNvSpPr txBox="1"/>
          <p:nvPr/>
        </p:nvSpPr>
        <p:spPr>
          <a:xfrm>
            <a:off x="7161000" y="5686090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2</a:t>
            </a:r>
          </a:p>
        </p:txBody>
      </p:sp>
      <p:sp>
        <p:nvSpPr>
          <p:cNvPr id="733" name="1"/>
          <p:cNvSpPr txBox="1"/>
          <p:nvPr/>
        </p:nvSpPr>
        <p:spPr>
          <a:xfrm>
            <a:off x="7161000" y="6409990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1</a:t>
            </a:r>
          </a:p>
        </p:txBody>
      </p:sp>
      <p:sp>
        <p:nvSpPr>
          <p:cNvPr id="734" name="2"/>
          <p:cNvSpPr txBox="1"/>
          <p:nvPr/>
        </p:nvSpPr>
        <p:spPr>
          <a:xfrm>
            <a:off x="7161000" y="7139709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2</a:t>
            </a:r>
          </a:p>
        </p:txBody>
      </p:sp>
      <p:sp>
        <p:nvSpPr>
          <p:cNvPr id="735" name="Line"/>
          <p:cNvSpPr/>
          <p:nvPr/>
        </p:nvSpPr>
        <p:spPr>
          <a:xfrm>
            <a:off x="2434320" y="7843031"/>
            <a:ext cx="429114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36" name="3"/>
          <p:cNvSpPr txBox="1"/>
          <p:nvPr/>
        </p:nvSpPr>
        <p:spPr>
          <a:xfrm>
            <a:off x="7161000" y="7614431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3</a:t>
            </a:r>
          </a:p>
        </p:txBody>
      </p:sp>
      <p:sp>
        <p:nvSpPr>
          <p:cNvPr id="737" name="Answer: 3, 2, 1, 2, 3"/>
          <p:cNvSpPr txBox="1"/>
          <p:nvPr/>
        </p:nvSpPr>
        <p:spPr>
          <a:xfrm>
            <a:off x="609181" y="9165694"/>
            <a:ext cx="244331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Answer: 3, 2, 1, 2, 3</a:t>
            </a:r>
          </a:p>
        </p:txBody>
      </p:sp>
      <p:sp>
        <p:nvSpPr>
          <p:cNvPr id="738" name="Line"/>
          <p:cNvSpPr/>
          <p:nvPr/>
        </p:nvSpPr>
        <p:spPr>
          <a:xfrm>
            <a:off x="943949" y="6953037"/>
            <a:ext cx="710706" cy="7107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39" name="Line"/>
          <p:cNvSpPr/>
          <p:nvPr/>
        </p:nvSpPr>
        <p:spPr>
          <a:xfrm>
            <a:off x="1049994" y="6668778"/>
            <a:ext cx="48963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2"/>
          <p:cNvSpPr/>
          <p:nvPr/>
        </p:nvSpPr>
        <p:spPr>
          <a:xfrm>
            <a:off x="639292" y="1370776"/>
            <a:ext cx="479469" cy="53324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grpSp>
        <p:nvGrpSpPr>
          <p:cNvPr id="171" name="Group"/>
          <p:cNvGrpSpPr/>
          <p:nvPr/>
        </p:nvGrpSpPr>
        <p:grpSpPr>
          <a:xfrm>
            <a:off x="2444739" y="640441"/>
            <a:ext cx="8619037" cy="1993918"/>
            <a:chOff x="0" y="0"/>
            <a:chExt cx="8619036" cy="1993916"/>
          </a:xfrm>
        </p:grpSpPr>
        <p:sp>
          <p:nvSpPr>
            <p:cNvPr id="169" name="def fib(n):…"/>
            <p:cNvSpPr txBox="1"/>
            <p:nvPr/>
          </p:nvSpPr>
          <p:spPr>
            <a:xfrm>
              <a:off x="4466348" y="0"/>
              <a:ext cx="4152689" cy="1993917"/>
            </a:xfrm>
            <a:prstGeom prst="rect">
              <a:avLst/>
            </a:prstGeom>
            <a:noFill/>
            <a:ln w="6350" cap="flat">
              <a:solidFill>
                <a:srgbClr val="92929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def fib(n):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n &lt; 2: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return n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return fib(n-1) + fib(n-2)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what is fib(6)?</a:t>
              </a:r>
            </a:p>
          </p:txBody>
        </p:sp>
        <p:sp>
          <p:nvSpPr>
            <p:cNvPr id="170" name="def fact(n):…"/>
            <p:cNvSpPr txBox="1"/>
            <p:nvPr/>
          </p:nvSpPr>
          <p:spPr>
            <a:xfrm>
              <a:off x="0" y="0"/>
              <a:ext cx="4152689" cy="1993917"/>
            </a:xfrm>
            <a:prstGeom prst="rect">
              <a:avLst/>
            </a:prstGeom>
            <a:noFill/>
            <a:ln w="6350" cap="flat">
              <a:solidFill>
                <a:srgbClr val="92929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def fact(n):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n == 0: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return 1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return n * fact(n-1)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what is fact(5)</a:t>
              </a:r>
            </a:p>
          </p:txBody>
        </p:sp>
      </p:grpSp>
      <p:sp>
        <p:nvSpPr>
          <p:cNvPr id="172" name="Text"/>
          <p:cNvSpPr txBox="1"/>
          <p:nvPr/>
        </p:nvSpPr>
        <p:spPr>
          <a:xfrm>
            <a:off x="1902877" y="3635375"/>
            <a:ext cx="5407274" cy="2482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 sz="2200"/>
            </a:pPr>
          </a:p>
          <a:p>
            <a:pPr>
              <a:lnSpc>
                <a:spcPct val="130000"/>
              </a:lnSpc>
              <a:defRPr b="0" sz="2200"/>
            </a:pPr>
          </a:p>
          <a:p>
            <a:pPr>
              <a:lnSpc>
                <a:spcPct val="130000"/>
              </a:lnSpc>
              <a:defRPr b="0" sz="2200"/>
            </a:pPr>
          </a:p>
          <a:p>
            <a:pPr>
              <a:lnSpc>
                <a:spcPct val="130000"/>
              </a:lnSpc>
              <a:defRPr b="0" sz="2200"/>
            </a:pPr>
          </a:p>
          <a:p>
            <a:pPr>
              <a:lnSpc>
                <a:spcPct val="130000"/>
              </a:lnSpc>
              <a:defRPr b="0" sz="22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2"/>
          <p:cNvSpPr/>
          <p:nvPr/>
        </p:nvSpPr>
        <p:spPr>
          <a:xfrm>
            <a:off x="639292" y="1370776"/>
            <a:ext cx="479469" cy="53324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grpSp>
        <p:nvGrpSpPr>
          <p:cNvPr id="177" name="Group"/>
          <p:cNvGrpSpPr/>
          <p:nvPr/>
        </p:nvGrpSpPr>
        <p:grpSpPr>
          <a:xfrm>
            <a:off x="2444739" y="640441"/>
            <a:ext cx="8619038" cy="1993918"/>
            <a:chOff x="0" y="0"/>
            <a:chExt cx="8619036" cy="1993916"/>
          </a:xfrm>
        </p:grpSpPr>
        <p:sp>
          <p:nvSpPr>
            <p:cNvPr id="175" name="def fib(n):…"/>
            <p:cNvSpPr txBox="1"/>
            <p:nvPr/>
          </p:nvSpPr>
          <p:spPr>
            <a:xfrm>
              <a:off x="4466348" y="0"/>
              <a:ext cx="4152689" cy="1993917"/>
            </a:xfrm>
            <a:prstGeom prst="rect">
              <a:avLst/>
            </a:prstGeom>
            <a:noFill/>
            <a:ln w="6350" cap="flat">
              <a:solidFill>
                <a:srgbClr val="92929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def fib(n):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n &lt; 2: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return n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return fib(n-1) + fib(n-2)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what is fib(6)?</a:t>
              </a:r>
            </a:p>
          </p:txBody>
        </p:sp>
        <p:sp>
          <p:nvSpPr>
            <p:cNvPr id="176" name="def fact(n):…"/>
            <p:cNvSpPr txBox="1"/>
            <p:nvPr/>
          </p:nvSpPr>
          <p:spPr>
            <a:xfrm>
              <a:off x="0" y="0"/>
              <a:ext cx="4152688" cy="1993917"/>
            </a:xfrm>
            <a:prstGeom prst="rect">
              <a:avLst/>
            </a:prstGeom>
            <a:noFill/>
            <a:ln w="6350" cap="flat">
              <a:solidFill>
                <a:srgbClr val="92929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def fact(n):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n == 0: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return 1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return n * fact(n-1)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what is fact(5)</a:t>
              </a:r>
            </a:p>
          </p:txBody>
        </p:sp>
      </p:grpSp>
      <p:sp>
        <p:nvSpPr>
          <p:cNvPr id="178" name="fact(5)"/>
          <p:cNvSpPr txBox="1"/>
          <p:nvPr/>
        </p:nvSpPr>
        <p:spPr>
          <a:xfrm>
            <a:off x="1902877" y="3635375"/>
            <a:ext cx="5407274" cy="2482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 sz="2200"/>
            </a:pPr>
            <a:r>
              <a:t>fact(5)</a:t>
            </a:r>
          </a:p>
          <a:p>
            <a:pPr>
              <a:lnSpc>
                <a:spcPct val="130000"/>
              </a:lnSpc>
              <a:defRPr b="0" sz="2200"/>
            </a:pPr>
          </a:p>
          <a:p>
            <a:pPr>
              <a:lnSpc>
                <a:spcPct val="130000"/>
              </a:lnSpc>
              <a:defRPr b="0" sz="2200"/>
            </a:pPr>
          </a:p>
          <a:p>
            <a:pPr>
              <a:lnSpc>
                <a:spcPct val="130000"/>
              </a:lnSpc>
              <a:defRPr b="0" sz="2200"/>
            </a:pPr>
          </a:p>
          <a:p>
            <a:pPr>
              <a:lnSpc>
                <a:spcPct val="130000"/>
              </a:lnSpc>
              <a:defRPr b="0" sz="22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2"/>
          <p:cNvSpPr/>
          <p:nvPr/>
        </p:nvSpPr>
        <p:spPr>
          <a:xfrm>
            <a:off x="639292" y="1370776"/>
            <a:ext cx="479469" cy="53324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grpSp>
        <p:nvGrpSpPr>
          <p:cNvPr id="183" name="Group"/>
          <p:cNvGrpSpPr/>
          <p:nvPr/>
        </p:nvGrpSpPr>
        <p:grpSpPr>
          <a:xfrm>
            <a:off x="2444739" y="640441"/>
            <a:ext cx="8619038" cy="1993918"/>
            <a:chOff x="0" y="0"/>
            <a:chExt cx="8619036" cy="1993916"/>
          </a:xfrm>
        </p:grpSpPr>
        <p:sp>
          <p:nvSpPr>
            <p:cNvPr id="181" name="def fib(n):…"/>
            <p:cNvSpPr txBox="1"/>
            <p:nvPr/>
          </p:nvSpPr>
          <p:spPr>
            <a:xfrm>
              <a:off x="4466348" y="0"/>
              <a:ext cx="4152689" cy="1993917"/>
            </a:xfrm>
            <a:prstGeom prst="rect">
              <a:avLst/>
            </a:prstGeom>
            <a:noFill/>
            <a:ln w="6350" cap="flat">
              <a:solidFill>
                <a:srgbClr val="92929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def fib(n):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n &lt; 2: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return n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return fib(n-1) + fib(n-2)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what is fib(6)?</a:t>
              </a:r>
            </a:p>
          </p:txBody>
        </p:sp>
        <p:sp>
          <p:nvSpPr>
            <p:cNvPr id="182" name="def fact(n):…"/>
            <p:cNvSpPr txBox="1"/>
            <p:nvPr/>
          </p:nvSpPr>
          <p:spPr>
            <a:xfrm>
              <a:off x="0" y="0"/>
              <a:ext cx="4152688" cy="1993917"/>
            </a:xfrm>
            <a:prstGeom prst="rect">
              <a:avLst/>
            </a:prstGeom>
            <a:noFill/>
            <a:ln w="6350" cap="flat">
              <a:solidFill>
                <a:srgbClr val="92929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def fact(n):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n == 0: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return 1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return n * fact(n-1)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what is fact(5)</a:t>
              </a:r>
            </a:p>
          </p:txBody>
        </p:sp>
      </p:grpSp>
      <p:sp>
        <p:nvSpPr>
          <p:cNvPr id="184" name="fact(5) = 5 *  fact(5)"/>
          <p:cNvSpPr txBox="1"/>
          <p:nvPr/>
        </p:nvSpPr>
        <p:spPr>
          <a:xfrm>
            <a:off x="1902877" y="3635375"/>
            <a:ext cx="5407274" cy="2482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 sz="2200"/>
            </a:pPr>
            <a:r>
              <a:t>fact(5) = 5 *  fact(5)</a:t>
            </a:r>
          </a:p>
          <a:p>
            <a:pPr>
              <a:lnSpc>
                <a:spcPct val="130000"/>
              </a:lnSpc>
              <a:defRPr b="0" sz="2200"/>
            </a:pPr>
          </a:p>
          <a:p>
            <a:pPr>
              <a:lnSpc>
                <a:spcPct val="130000"/>
              </a:lnSpc>
              <a:defRPr b="0" sz="2200"/>
            </a:pPr>
          </a:p>
          <a:p>
            <a:pPr>
              <a:lnSpc>
                <a:spcPct val="130000"/>
              </a:lnSpc>
              <a:defRPr b="0" sz="2200"/>
            </a:pPr>
          </a:p>
          <a:p>
            <a:pPr>
              <a:lnSpc>
                <a:spcPct val="130000"/>
              </a:lnSpc>
              <a:defRPr b="0" sz="22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2"/>
          <p:cNvSpPr/>
          <p:nvPr/>
        </p:nvSpPr>
        <p:spPr>
          <a:xfrm>
            <a:off x="639292" y="1370776"/>
            <a:ext cx="479469" cy="53324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grpSp>
        <p:nvGrpSpPr>
          <p:cNvPr id="189" name="Group"/>
          <p:cNvGrpSpPr/>
          <p:nvPr/>
        </p:nvGrpSpPr>
        <p:grpSpPr>
          <a:xfrm>
            <a:off x="2444739" y="640441"/>
            <a:ext cx="8619038" cy="1993918"/>
            <a:chOff x="0" y="0"/>
            <a:chExt cx="8619036" cy="1993916"/>
          </a:xfrm>
        </p:grpSpPr>
        <p:sp>
          <p:nvSpPr>
            <p:cNvPr id="187" name="def fib(n):…"/>
            <p:cNvSpPr txBox="1"/>
            <p:nvPr/>
          </p:nvSpPr>
          <p:spPr>
            <a:xfrm>
              <a:off x="4466348" y="0"/>
              <a:ext cx="4152689" cy="1993917"/>
            </a:xfrm>
            <a:prstGeom prst="rect">
              <a:avLst/>
            </a:prstGeom>
            <a:noFill/>
            <a:ln w="6350" cap="flat">
              <a:solidFill>
                <a:srgbClr val="92929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def fib(n):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n &lt; 2: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return n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return fib(n-1) + fib(n-2)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what is fib(6)?</a:t>
              </a:r>
            </a:p>
          </p:txBody>
        </p:sp>
        <p:sp>
          <p:nvSpPr>
            <p:cNvPr id="188" name="def fact(n):…"/>
            <p:cNvSpPr txBox="1"/>
            <p:nvPr/>
          </p:nvSpPr>
          <p:spPr>
            <a:xfrm>
              <a:off x="0" y="0"/>
              <a:ext cx="4152688" cy="1993917"/>
            </a:xfrm>
            <a:prstGeom prst="rect">
              <a:avLst/>
            </a:prstGeom>
            <a:noFill/>
            <a:ln w="6350" cap="flat">
              <a:solidFill>
                <a:srgbClr val="92929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def fact(n):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n == 0: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return 1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return n * fact(n-1)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what is fact(5)</a:t>
              </a:r>
            </a:p>
          </p:txBody>
        </p:sp>
      </p:grpSp>
      <p:sp>
        <p:nvSpPr>
          <p:cNvPr id="190" name="fact(5) = 5 *  fact(5)…"/>
          <p:cNvSpPr txBox="1"/>
          <p:nvPr/>
        </p:nvSpPr>
        <p:spPr>
          <a:xfrm>
            <a:off x="1902877" y="3635375"/>
            <a:ext cx="5407274" cy="2482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 sz="2200"/>
            </a:pPr>
            <a:r>
              <a:t>fact(5) = 5 *  fact(5)</a:t>
            </a:r>
          </a:p>
          <a:p>
            <a:pPr>
              <a:lnSpc>
                <a:spcPct val="130000"/>
              </a:lnSpc>
              <a:defRPr b="0" sz="2200"/>
            </a:pPr>
            <a:r>
              <a:t>fact(4) = 4 * fact(3)</a:t>
            </a:r>
          </a:p>
          <a:p>
            <a:pPr>
              <a:lnSpc>
                <a:spcPct val="130000"/>
              </a:lnSpc>
              <a:defRPr b="0" sz="2200"/>
            </a:pPr>
          </a:p>
          <a:p>
            <a:pPr>
              <a:lnSpc>
                <a:spcPct val="130000"/>
              </a:lnSpc>
              <a:defRPr b="0" sz="2200"/>
            </a:pPr>
          </a:p>
          <a:p>
            <a:pPr>
              <a:lnSpc>
                <a:spcPct val="130000"/>
              </a:lnSpc>
              <a:defRPr b="0" sz="22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