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cys.com/shop/product/martha-stewart-collection-set-of-6-cookie-cutters-created-for-macys?ID=54672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Object Oriented Programm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[320] Object Oriented Programming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fontScale="92500" lnSpcReduction="10000"/>
          </a:bodyPr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4000" dirty="0">
                <a:latin typeface="Gill Sans"/>
              </a:rPr>
              <a:t>Department of Computer Sciences</a:t>
            </a:r>
          </a:p>
          <a:p>
            <a:r>
              <a:rPr lang="en-US" sz="4000" dirty="0">
                <a:latin typeface="Gill Sans"/>
              </a:rPr>
              <a:t>University of Wisconsin-Madison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which one is an attribute?…"/>
          <p:cNvSpPr txBox="1"/>
          <p:nvPr/>
        </p:nvSpPr>
        <p:spPr>
          <a:xfrm>
            <a:off x="8369300" y="1783705"/>
            <a:ext cx="407759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an attribute?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dog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name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mult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fido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rcRect b="29891"/>
          <a:stretch>
            <a:fillRect/>
          </a:stretch>
        </p:blipFill>
        <p:spPr>
          <a:xfrm>
            <a:off x="952500" y="1816100"/>
            <a:ext cx="9791700" cy="46299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2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8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  <p:sp>
        <p:nvSpPr>
          <p:cNvPr id="170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74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75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  <p:sp>
        <p:nvSpPr>
          <p:cNvPr id="177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82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90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which call style is preferred?"/>
          <p:cNvSpPr txBox="1"/>
          <p:nvPr/>
        </p:nvSpPr>
        <p:spPr>
          <a:xfrm>
            <a:off x="8128000" y="7407969"/>
            <a:ext cx="446045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style is preferred?</a:t>
            </a:r>
          </a:p>
        </p:txBody>
      </p:sp>
      <p:sp>
        <p:nvSpPr>
          <p:cNvPr id="192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preferred style"/>
          <p:cNvSpPr txBox="1"/>
          <p:nvPr/>
        </p:nvSpPr>
        <p:spPr>
          <a:xfrm>
            <a:off x="8242300" y="7001569"/>
            <a:ext cx="238392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preferred style</a:t>
            </a:r>
          </a:p>
        </p:txBody>
      </p:sp>
      <p:sp>
        <p:nvSpPr>
          <p:cNvPr id="198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what will be passed to the dog param?"/>
          <p:cNvSpPr txBox="1"/>
          <p:nvPr/>
        </p:nvSpPr>
        <p:spPr>
          <a:xfrm>
            <a:off x="6527800" y="3562672"/>
            <a:ext cx="60211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will be passed to the dog param?</a:t>
            </a:r>
          </a:p>
        </p:txBody>
      </p:sp>
      <p:sp>
        <p:nvSpPr>
          <p:cNvPr id="204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nnection Line"/>
          <p:cNvSpPr/>
          <p:nvPr/>
        </p:nvSpPr>
        <p:spPr>
          <a:xfrm>
            <a:off x="4576370" y="3878791"/>
            <a:ext cx="1918048" cy="64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737" y="9430"/>
                  <a:pt x="13937" y="223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6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reating New Typ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Creating New Types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12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4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20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2" name="answer: self"/>
          <p:cNvSpPr txBox="1"/>
          <p:nvPr/>
        </p:nvSpPr>
        <p:spPr>
          <a:xfrm>
            <a:off x="8305800" y="1770626"/>
            <a:ext cx="4163058" cy="54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answer: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self</a:t>
            </a:r>
          </a:p>
        </p:txBody>
      </p:sp>
      <p:sp>
        <p:nvSpPr>
          <p:cNvPr id="22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1650"/>
            <a:ext cx="5105400" cy="621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185560"/>
            <a:ext cx="4874133" cy="5382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https://www.macys.com/shop/product/martha-stewart-collection-set-of-6-cookie-cutters-created-for-macys?ID=5467270"/>
          <p:cNvSpPr txBox="1"/>
          <p:nvPr/>
        </p:nvSpPr>
        <p:spPr>
          <a:xfrm>
            <a:off x="575518" y="8185149"/>
            <a:ext cx="502116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>
                <a:hlinkClick r:id="rId4"/>
              </a:rPr>
              <a:t>https://www.macys.com/shop/product/martha-stewart-collection-set-of-6-cookie-cutters-created-for-macys?ID=5467270</a:t>
            </a:r>
          </a:p>
        </p:txBody>
      </p:sp>
      <p:sp>
        <p:nvSpPr>
          <p:cNvPr id="136" name="Arrow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Classes and Other Types"/>
          <p:cNvSpPr txBox="1"/>
          <p:nvPr/>
        </p:nvSpPr>
        <p:spPr>
          <a:xfrm>
            <a:off x="902850" y="1047750"/>
            <a:ext cx="43665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Classes and Other Types</a:t>
            </a:r>
          </a:p>
        </p:txBody>
      </p:sp>
      <p:sp>
        <p:nvSpPr>
          <p:cNvPr id="138" name="Objects"/>
          <p:cNvSpPr txBox="1"/>
          <p:nvPr/>
        </p:nvSpPr>
        <p:spPr>
          <a:xfrm>
            <a:off x="9258117" y="1047750"/>
            <a:ext cx="14073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Objects</a:t>
            </a:r>
          </a:p>
        </p:txBody>
      </p:sp>
      <p:sp>
        <p:nvSpPr>
          <p:cNvPr id="139" name="list"/>
          <p:cNvSpPr txBox="1"/>
          <p:nvPr/>
        </p:nvSpPr>
        <p:spPr>
          <a:xfrm>
            <a:off x="1659731" y="2647950"/>
            <a:ext cx="5159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list</a:t>
            </a:r>
          </a:p>
        </p:txBody>
      </p:sp>
      <p:sp>
        <p:nvSpPr>
          <p:cNvPr id="140" name="dict"/>
          <p:cNvSpPr txBox="1"/>
          <p:nvPr/>
        </p:nvSpPr>
        <p:spPr>
          <a:xfrm>
            <a:off x="3854648" y="2609850"/>
            <a:ext cx="64730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dict</a:t>
            </a:r>
          </a:p>
        </p:txBody>
      </p:sp>
      <p:sp>
        <p:nvSpPr>
          <p:cNvPr id="141" name="player"/>
          <p:cNvSpPr txBox="1"/>
          <p:nvPr/>
        </p:nvSpPr>
        <p:spPr>
          <a:xfrm>
            <a:off x="2049859" y="6445250"/>
            <a:ext cx="10564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player</a:t>
            </a:r>
          </a:p>
        </p:txBody>
      </p:sp>
      <p:sp>
        <p:nvSpPr>
          <p:cNvPr id="142" name="person"/>
          <p:cNvSpPr txBox="1"/>
          <p:nvPr/>
        </p:nvSpPr>
        <p:spPr>
          <a:xfrm>
            <a:off x="3905646" y="5670550"/>
            <a:ext cx="123110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person</a:t>
            </a:r>
          </a:p>
        </p:txBody>
      </p:sp>
      <p:sp>
        <p:nvSpPr>
          <p:cNvPr id="143" name="movie"/>
          <p:cNvSpPr txBox="1"/>
          <p:nvPr/>
        </p:nvSpPr>
        <p:spPr>
          <a:xfrm>
            <a:off x="2810668" y="3956050"/>
            <a:ext cx="108426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movie</a:t>
            </a:r>
          </a:p>
        </p:txBody>
      </p:sp>
      <p:sp>
        <p:nvSpPr>
          <p:cNvPr id="144" name="str"/>
          <p:cNvSpPr txBox="1"/>
          <p:nvPr/>
        </p:nvSpPr>
        <p:spPr>
          <a:xfrm>
            <a:off x="1358999" y="4984750"/>
            <a:ext cx="48240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Classes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cts can represent many kinds of things"/>
          <p:cNvSpPr txBox="1">
            <a:spLocks noGrp="1"/>
          </p:cNvSpPr>
          <p:nvPr>
            <p:ph type="title"/>
          </p:nvPr>
        </p:nvSpPr>
        <p:spPr>
          <a:xfrm>
            <a:off x="2310432" y="1769552"/>
            <a:ext cx="9835705" cy="2404496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dicts</a:t>
            </a:r>
            <a:r>
              <a:rPr dirty="0"/>
              <a:t> can represent many kinds of things</a:t>
            </a:r>
          </a:p>
        </p:txBody>
      </p:sp>
      <p:sp>
        <p:nvSpPr>
          <p:cNvPr id="150" name="classes (today) are often a better option when all your keys are the same"/>
          <p:cNvSpPr/>
          <p:nvPr/>
        </p:nvSpPr>
        <p:spPr>
          <a:xfrm>
            <a:off x="2310432" y="5071552"/>
            <a:ext cx="9835705" cy="240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48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classes</a:t>
            </a:r>
            <a:r>
              <a:t> (today) are often a better option when all your keys are the same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1 = {...}…"/>
          <p:cNvSpPr txBox="1"/>
          <p:nvPr/>
        </p:nvSpPr>
        <p:spPr>
          <a:xfrm>
            <a:off x="2042168" y="1164975"/>
            <a:ext cx="9414323" cy="81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m1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m2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dict()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p1["Fname"]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p2["fname"]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p3["fname"]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print(type(m1))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print(type(p1))</a:t>
            </a:r>
          </a:p>
        </p:txBody>
      </p:sp>
      <p:sp>
        <p:nvSpPr>
          <p:cNvPr id="153" name="create some objects…"/>
          <p:cNvSpPr txBox="1"/>
          <p:nvPr/>
        </p:nvSpPr>
        <p:spPr>
          <a:xfrm>
            <a:off x="6807200" y="2698750"/>
            <a:ext cx="374570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people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5155009" y="31940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set some keys/values"/>
          <p:cNvSpPr txBox="1"/>
          <p:nvPr/>
        </p:nvSpPr>
        <p:spPr>
          <a:xfrm>
            <a:off x="8191500" y="4267200"/>
            <a:ext cx="342602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keys/values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create some objects…"/>
          <p:cNvSpPr txBox="1"/>
          <p:nvPr/>
        </p:nvSpPr>
        <p:spPr>
          <a:xfrm>
            <a:off x="7315200" y="654050"/>
            <a:ext cx="37883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movies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663009" y="11493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lass Person:…"/>
          <p:cNvSpPr txBox="1"/>
          <p:nvPr/>
        </p:nvSpPr>
        <p:spPr>
          <a:xfrm>
            <a:off x="2042168" y="1164975"/>
            <a:ext cx="9414323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391E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19517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Person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pass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p1.Fname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p2.fname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p3.fname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print(type(p3))</a:t>
            </a:r>
          </a:p>
        </p:txBody>
      </p:sp>
      <p:sp>
        <p:nvSpPr>
          <p:cNvPr id="161" name="create a Person…"/>
          <p:cNvSpPr txBox="1"/>
          <p:nvPr/>
        </p:nvSpPr>
        <p:spPr>
          <a:xfrm>
            <a:off x="8191500" y="1238250"/>
            <a:ext cx="26003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a Person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type/class</a:t>
            </a:r>
          </a:p>
        </p:txBody>
      </p:sp>
      <p:sp>
        <p:nvSpPr>
          <p:cNvPr id="162" name="Line"/>
          <p:cNvSpPr/>
          <p:nvPr/>
        </p:nvSpPr>
        <p:spPr>
          <a:xfrm flipH="1" flipV="1">
            <a:off x="6509692" y="1575544"/>
            <a:ext cx="1575517" cy="1580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create some objects…"/>
          <p:cNvSpPr txBox="1"/>
          <p:nvPr/>
        </p:nvSpPr>
        <p:spPr>
          <a:xfrm>
            <a:off x="8191500" y="2762250"/>
            <a:ext cx="33369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Person</a:t>
            </a:r>
          </a:p>
        </p:txBody>
      </p:sp>
      <p:sp>
        <p:nvSpPr>
          <p:cNvPr id="164" name="Line"/>
          <p:cNvSpPr/>
          <p:nvPr/>
        </p:nvSpPr>
        <p:spPr>
          <a:xfrm flipH="1">
            <a:off x="6539309" y="32575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et some attributes"/>
          <p:cNvSpPr txBox="1"/>
          <p:nvPr/>
        </p:nvSpPr>
        <p:spPr>
          <a:xfrm>
            <a:off x="8191500" y="4267200"/>
            <a:ext cx="317758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attributes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Objects created from classes are mutable.…"/>
          <p:cNvSpPr txBox="1"/>
          <p:nvPr/>
        </p:nvSpPr>
        <p:spPr>
          <a:xfrm>
            <a:off x="7564028" y="8583901"/>
            <a:ext cx="60740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Objects created from classes are mutable.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Attribute names are not fixed at creation.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ythonTutor: Compare dicts to class types"/>
          <p:cNvSpPr txBox="1">
            <a:spLocks noGrp="1"/>
          </p:cNvSpPr>
          <p:nvPr>
            <p:ph type="title"/>
          </p:nvPr>
        </p:nvSpPr>
        <p:spPr>
          <a:xfrm>
            <a:off x="1276672" y="226607"/>
            <a:ext cx="10451456" cy="240449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 err="1"/>
              <a:t>PythonTutor</a:t>
            </a:r>
            <a:r>
              <a:rPr dirty="0"/>
              <a:t>: Compare </a:t>
            </a:r>
            <a:r>
              <a:rPr dirty="0" err="1"/>
              <a:t>dicts</a:t>
            </a:r>
            <a:r>
              <a:rPr dirty="0"/>
              <a:t> to class types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ED271D-828F-D187-861D-1300C995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8" y="2023672"/>
            <a:ext cx="12706243" cy="75033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ding Examples: Animal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Examples: Animal Classes</a:t>
            </a:r>
          </a:p>
        </p:txBody>
      </p:sp>
      <p:sp>
        <p:nvSpPr>
          <p:cNvPr id="17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525779">
              <a:spcBef>
                <a:spcPts val="3700"/>
              </a:spcBef>
              <a:buSzTx/>
              <a:buNone/>
              <a:defRPr sz="3150"/>
            </a:pPr>
            <a:r>
              <a:t>Principals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objects and functions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checking object type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type-based dispatch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receiver (self parameter)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constructors</a:t>
            </a:r>
          </a:p>
        </p:txBody>
      </p:sp>
      <p:sp>
        <p:nvSpPr>
          <p:cNvPr id="174" name="Dog Walking"/>
          <p:cNvSpPr/>
          <p:nvPr/>
        </p:nvSpPr>
        <p:spPr>
          <a:xfrm>
            <a:off x="7626197" y="3814582"/>
            <a:ext cx="1308406" cy="122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42" y="0"/>
                </a:moveTo>
                <a:lnTo>
                  <a:pt x="0" y="1094"/>
                </a:lnTo>
                <a:lnTo>
                  <a:pt x="12346" y="8017"/>
                </a:lnTo>
                <a:lnTo>
                  <a:pt x="12791" y="7121"/>
                </a:lnTo>
                <a:lnTo>
                  <a:pt x="42" y="0"/>
                </a:lnTo>
                <a:close/>
                <a:moveTo>
                  <a:pt x="13301" y="1365"/>
                </a:moveTo>
                <a:cubicBezTo>
                  <a:pt x="13201" y="1364"/>
                  <a:pt x="13131" y="1446"/>
                  <a:pt x="13131" y="1583"/>
                </a:cubicBezTo>
                <a:lnTo>
                  <a:pt x="13131" y="7257"/>
                </a:lnTo>
                <a:lnTo>
                  <a:pt x="15130" y="8201"/>
                </a:lnTo>
                <a:lnTo>
                  <a:pt x="15762" y="8499"/>
                </a:lnTo>
                <a:lnTo>
                  <a:pt x="17023" y="9093"/>
                </a:lnTo>
                <a:lnTo>
                  <a:pt x="17023" y="8529"/>
                </a:lnTo>
                <a:cubicBezTo>
                  <a:pt x="17023" y="8504"/>
                  <a:pt x="17015" y="8481"/>
                  <a:pt x="17010" y="8457"/>
                </a:cubicBezTo>
                <a:lnTo>
                  <a:pt x="20200" y="8519"/>
                </a:lnTo>
                <a:cubicBezTo>
                  <a:pt x="20370" y="8522"/>
                  <a:pt x="20564" y="8388"/>
                  <a:pt x="20630" y="8220"/>
                </a:cubicBezTo>
                <a:lnTo>
                  <a:pt x="21534" y="5925"/>
                </a:lnTo>
                <a:cubicBezTo>
                  <a:pt x="21600" y="5757"/>
                  <a:pt x="21529" y="5558"/>
                  <a:pt x="21376" y="5479"/>
                </a:cubicBezTo>
                <a:lnTo>
                  <a:pt x="13409" y="1394"/>
                </a:lnTo>
                <a:cubicBezTo>
                  <a:pt x="13371" y="1374"/>
                  <a:pt x="13334" y="1366"/>
                  <a:pt x="13301" y="1365"/>
                </a:cubicBezTo>
                <a:close/>
                <a:moveTo>
                  <a:pt x="1120" y="7134"/>
                </a:moveTo>
                <a:cubicBezTo>
                  <a:pt x="873" y="7156"/>
                  <a:pt x="639" y="7304"/>
                  <a:pt x="509" y="7552"/>
                </a:cubicBezTo>
                <a:cubicBezTo>
                  <a:pt x="300" y="7950"/>
                  <a:pt x="432" y="8452"/>
                  <a:pt x="805" y="8675"/>
                </a:cubicBezTo>
                <a:lnTo>
                  <a:pt x="2875" y="9911"/>
                </a:lnTo>
                <a:lnTo>
                  <a:pt x="2875" y="13513"/>
                </a:lnTo>
                <a:cubicBezTo>
                  <a:pt x="2867" y="13577"/>
                  <a:pt x="2857" y="13643"/>
                  <a:pt x="2857" y="13710"/>
                </a:cubicBezTo>
                <a:lnTo>
                  <a:pt x="2857" y="20114"/>
                </a:lnTo>
                <a:cubicBezTo>
                  <a:pt x="2857" y="20935"/>
                  <a:pt x="3480" y="21600"/>
                  <a:pt x="4250" y="21600"/>
                </a:cubicBezTo>
                <a:cubicBezTo>
                  <a:pt x="5019" y="21600"/>
                  <a:pt x="5642" y="20935"/>
                  <a:pt x="5642" y="20114"/>
                </a:cubicBezTo>
                <a:lnTo>
                  <a:pt x="5642" y="15923"/>
                </a:lnTo>
                <a:lnTo>
                  <a:pt x="8282" y="20851"/>
                </a:lnTo>
                <a:cubicBezTo>
                  <a:pt x="8539" y="21331"/>
                  <a:pt x="9009" y="21600"/>
                  <a:pt x="9493" y="21600"/>
                </a:cubicBezTo>
                <a:cubicBezTo>
                  <a:pt x="9727" y="21600"/>
                  <a:pt x="9964" y="21537"/>
                  <a:pt x="10182" y="21404"/>
                </a:cubicBezTo>
                <a:cubicBezTo>
                  <a:pt x="10849" y="20997"/>
                  <a:pt x="11082" y="20090"/>
                  <a:pt x="10700" y="19378"/>
                </a:cubicBezTo>
                <a:lnTo>
                  <a:pt x="8260" y="14822"/>
                </a:lnTo>
                <a:lnTo>
                  <a:pt x="14254" y="14822"/>
                </a:lnTo>
                <a:lnTo>
                  <a:pt x="14254" y="20114"/>
                </a:lnTo>
                <a:cubicBezTo>
                  <a:pt x="14254" y="20935"/>
                  <a:pt x="14878" y="21600"/>
                  <a:pt x="15647" y="21600"/>
                </a:cubicBezTo>
                <a:cubicBezTo>
                  <a:pt x="16417" y="21600"/>
                  <a:pt x="17040" y="20935"/>
                  <a:pt x="17040" y="20114"/>
                </a:cubicBezTo>
                <a:lnTo>
                  <a:pt x="17040" y="13710"/>
                </a:lnTo>
                <a:cubicBezTo>
                  <a:pt x="17040" y="13650"/>
                  <a:pt x="17030" y="13591"/>
                  <a:pt x="17023" y="13532"/>
                </a:cubicBezTo>
                <a:lnTo>
                  <a:pt x="17023" y="10338"/>
                </a:lnTo>
                <a:lnTo>
                  <a:pt x="13651" y="8743"/>
                </a:lnTo>
                <a:lnTo>
                  <a:pt x="13134" y="8497"/>
                </a:lnTo>
                <a:lnTo>
                  <a:pt x="12508" y="8201"/>
                </a:lnTo>
                <a:lnTo>
                  <a:pt x="3185" y="8201"/>
                </a:lnTo>
                <a:cubicBezTo>
                  <a:pt x="3183" y="8201"/>
                  <a:pt x="3180" y="8201"/>
                  <a:pt x="3178" y="8201"/>
                </a:cubicBezTo>
                <a:lnTo>
                  <a:pt x="1561" y="7236"/>
                </a:lnTo>
                <a:cubicBezTo>
                  <a:pt x="1421" y="7153"/>
                  <a:pt x="1269" y="7120"/>
                  <a:pt x="1120" y="713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Sitting Cat"/>
          <p:cNvSpPr/>
          <p:nvPr/>
        </p:nvSpPr>
        <p:spPr>
          <a:xfrm flipH="1">
            <a:off x="10763987" y="3863040"/>
            <a:ext cx="1382825" cy="113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1587" extrusionOk="0">
                <a:moveTo>
                  <a:pt x="17781" y="2"/>
                </a:moveTo>
                <a:cubicBezTo>
                  <a:pt x="17756" y="8"/>
                  <a:pt x="17731" y="21"/>
                  <a:pt x="17710" y="44"/>
                </a:cubicBezTo>
                <a:cubicBezTo>
                  <a:pt x="17322" y="478"/>
                  <a:pt x="16998" y="1143"/>
                  <a:pt x="16854" y="1697"/>
                </a:cubicBezTo>
                <a:cubicBezTo>
                  <a:pt x="16817" y="1842"/>
                  <a:pt x="16743" y="1962"/>
                  <a:pt x="16637" y="2041"/>
                </a:cubicBezTo>
                <a:cubicBezTo>
                  <a:pt x="15872" y="2594"/>
                  <a:pt x="15930" y="4148"/>
                  <a:pt x="15574" y="5512"/>
                </a:cubicBezTo>
                <a:cubicBezTo>
                  <a:pt x="15277" y="6638"/>
                  <a:pt x="14071" y="7073"/>
                  <a:pt x="13306" y="7429"/>
                </a:cubicBezTo>
                <a:cubicBezTo>
                  <a:pt x="12541" y="7791"/>
                  <a:pt x="7195" y="10380"/>
                  <a:pt x="7195" y="16547"/>
                </a:cubicBezTo>
                <a:cubicBezTo>
                  <a:pt x="7068" y="19307"/>
                  <a:pt x="6195" y="19796"/>
                  <a:pt x="4474" y="19796"/>
                </a:cubicBezTo>
                <a:cubicBezTo>
                  <a:pt x="2752" y="19796"/>
                  <a:pt x="1594" y="17805"/>
                  <a:pt x="1228" y="16922"/>
                </a:cubicBezTo>
                <a:cubicBezTo>
                  <a:pt x="776" y="15822"/>
                  <a:pt x="-319" y="16435"/>
                  <a:pt x="90" y="17529"/>
                </a:cubicBezTo>
                <a:cubicBezTo>
                  <a:pt x="420" y="18405"/>
                  <a:pt x="1859" y="21587"/>
                  <a:pt x="4612" y="21587"/>
                </a:cubicBezTo>
                <a:cubicBezTo>
                  <a:pt x="6806" y="21587"/>
                  <a:pt x="7880" y="20850"/>
                  <a:pt x="8225" y="20553"/>
                </a:cubicBezTo>
                <a:cubicBezTo>
                  <a:pt x="8294" y="20494"/>
                  <a:pt x="8390" y="20513"/>
                  <a:pt x="8432" y="20605"/>
                </a:cubicBezTo>
                <a:cubicBezTo>
                  <a:pt x="8677" y="21106"/>
                  <a:pt x="9086" y="21587"/>
                  <a:pt x="9606" y="21587"/>
                </a:cubicBezTo>
                <a:cubicBezTo>
                  <a:pt x="9606" y="21587"/>
                  <a:pt x="14480" y="21587"/>
                  <a:pt x="14847" y="21587"/>
                </a:cubicBezTo>
                <a:cubicBezTo>
                  <a:pt x="15214" y="21587"/>
                  <a:pt x="15420" y="21369"/>
                  <a:pt x="15436" y="20941"/>
                </a:cubicBezTo>
                <a:cubicBezTo>
                  <a:pt x="15452" y="20565"/>
                  <a:pt x="15265" y="20138"/>
                  <a:pt x="14840" y="20138"/>
                </a:cubicBezTo>
                <a:cubicBezTo>
                  <a:pt x="14038" y="20138"/>
                  <a:pt x="13740" y="19077"/>
                  <a:pt x="14389" y="18556"/>
                </a:cubicBezTo>
                <a:cubicBezTo>
                  <a:pt x="14915" y="18128"/>
                  <a:pt x="15495" y="17641"/>
                  <a:pt x="16069" y="17107"/>
                </a:cubicBezTo>
                <a:cubicBezTo>
                  <a:pt x="16127" y="17054"/>
                  <a:pt x="16206" y="17094"/>
                  <a:pt x="16222" y="17173"/>
                </a:cubicBezTo>
                <a:cubicBezTo>
                  <a:pt x="16519" y="18800"/>
                  <a:pt x="17126" y="21587"/>
                  <a:pt x="17796" y="21587"/>
                </a:cubicBezTo>
                <a:cubicBezTo>
                  <a:pt x="18742" y="21587"/>
                  <a:pt x="18470" y="21587"/>
                  <a:pt x="18847" y="21587"/>
                </a:cubicBezTo>
                <a:cubicBezTo>
                  <a:pt x="19224" y="21587"/>
                  <a:pt x="19437" y="21356"/>
                  <a:pt x="19437" y="20908"/>
                </a:cubicBezTo>
                <a:cubicBezTo>
                  <a:pt x="19437" y="20512"/>
                  <a:pt x="19220" y="20151"/>
                  <a:pt x="18779" y="20066"/>
                </a:cubicBezTo>
                <a:cubicBezTo>
                  <a:pt x="18582" y="20026"/>
                  <a:pt x="18417" y="19854"/>
                  <a:pt x="18364" y="19611"/>
                </a:cubicBezTo>
                <a:cubicBezTo>
                  <a:pt x="18146" y="18655"/>
                  <a:pt x="18051" y="16896"/>
                  <a:pt x="18115" y="15005"/>
                </a:cubicBezTo>
                <a:cubicBezTo>
                  <a:pt x="18120" y="14900"/>
                  <a:pt x="18151" y="14808"/>
                  <a:pt x="18204" y="14729"/>
                </a:cubicBezTo>
                <a:cubicBezTo>
                  <a:pt x="19065" y="13537"/>
                  <a:pt x="19666" y="12212"/>
                  <a:pt x="19666" y="10809"/>
                </a:cubicBezTo>
                <a:cubicBezTo>
                  <a:pt x="19666" y="8826"/>
                  <a:pt x="18890" y="8267"/>
                  <a:pt x="19325" y="6224"/>
                </a:cubicBezTo>
                <a:cubicBezTo>
                  <a:pt x="19517" y="5335"/>
                  <a:pt x="20101" y="5182"/>
                  <a:pt x="20101" y="5182"/>
                </a:cubicBezTo>
                <a:cubicBezTo>
                  <a:pt x="20101" y="5182"/>
                  <a:pt x="21223" y="5353"/>
                  <a:pt x="21100" y="3871"/>
                </a:cubicBezTo>
                <a:cubicBezTo>
                  <a:pt x="21095" y="3812"/>
                  <a:pt x="21105" y="3753"/>
                  <a:pt x="21132" y="3700"/>
                </a:cubicBezTo>
                <a:cubicBezTo>
                  <a:pt x="21206" y="3595"/>
                  <a:pt x="21238" y="3489"/>
                  <a:pt x="21260" y="3404"/>
                </a:cubicBezTo>
                <a:cubicBezTo>
                  <a:pt x="21281" y="3298"/>
                  <a:pt x="21233" y="3192"/>
                  <a:pt x="21153" y="3152"/>
                </a:cubicBezTo>
                <a:cubicBezTo>
                  <a:pt x="20829" y="2994"/>
                  <a:pt x="20298" y="2646"/>
                  <a:pt x="19905" y="2080"/>
                </a:cubicBezTo>
                <a:cubicBezTo>
                  <a:pt x="19581" y="1605"/>
                  <a:pt x="18757" y="1566"/>
                  <a:pt x="18332" y="1586"/>
                </a:cubicBezTo>
                <a:cubicBezTo>
                  <a:pt x="18189" y="1592"/>
                  <a:pt x="18066" y="1453"/>
                  <a:pt x="18055" y="1275"/>
                </a:cubicBezTo>
                <a:cubicBezTo>
                  <a:pt x="18044" y="1103"/>
                  <a:pt x="17997" y="596"/>
                  <a:pt x="17949" y="155"/>
                </a:cubicBezTo>
                <a:cubicBezTo>
                  <a:pt x="17937" y="46"/>
                  <a:pt x="17856" y="-13"/>
                  <a:pt x="17781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393</Words>
  <Application>Microsoft Office PowerPoint</Application>
  <PresentationFormat>Custom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Gill Sans</vt:lpstr>
      <vt:lpstr>Gill Sans Light</vt:lpstr>
      <vt:lpstr>Gill Sans SemiBold</vt:lpstr>
      <vt:lpstr>Menlo Regular</vt:lpstr>
      <vt:lpstr>White</vt:lpstr>
      <vt:lpstr>[320] Object Oriented Programming</vt:lpstr>
      <vt:lpstr>Creating New Types</vt:lpstr>
      <vt:lpstr>PowerPoint Presentation</vt:lpstr>
      <vt:lpstr>Classes</vt:lpstr>
      <vt:lpstr>dicts can represent many kinds of things</vt:lpstr>
      <vt:lpstr>PowerPoint Presentation</vt:lpstr>
      <vt:lpstr>PowerPoint Presentation</vt:lpstr>
      <vt:lpstr>PythonTutor: Compare dicts to class types</vt:lpstr>
      <vt:lpstr>Coding Examples: Animal 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Object Oriented Programming</dc:title>
  <dc:creator>Gurmail Singh</dc:creator>
  <cp:lastModifiedBy>Gurmail Singh</cp:lastModifiedBy>
  <cp:revision>6</cp:revision>
  <dcterms:modified xsi:type="dcterms:W3CDTF">2024-02-06T12:49:24Z</dcterms:modified>
</cp:coreProperties>
</file>