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5" r:id="rId9"/>
    <p:sldId id="266" r:id="rId10"/>
    <p:sldId id="267" r:id="rId11"/>
    <p:sldId id="268" r:id="rId12"/>
    <p:sldId id="269" r:id="rId13"/>
    <p:sldId id="270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Special Method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[320] Special Methods</a:t>
            </a:r>
            <a:r>
              <a:rPr lang="en-CA" dirty="0"/>
              <a:t> and Inheritance</a:t>
            </a:r>
            <a:endParaRPr dirty="0"/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lnSpcReduction="10000"/>
          </a:bodyPr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3600" dirty="0">
                <a:latin typeface="Gill Sans"/>
              </a:rPr>
              <a:t>Department of Computer Sciences</a:t>
            </a:r>
          </a:p>
          <a:p>
            <a:r>
              <a:rPr lang="en-US" sz="3600" dirty="0">
                <a:latin typeface="Gill Sans"/>
              </a:rPr>
              <a:t>University of Wisconsin-Madison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1039465" y="956799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197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98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99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200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204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215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6" name="object"/>
          <p:cNvSpPr/>
          <p:nvPr/>
        </p:nvSpPr>
        <p:spPr>
          <a:xfrm>
            <a:off x="4373178" y="28948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17" name="Line"/>
          <p:cNvSpPr/>
          <p:nvPr/>
        </p:nvSpPr>
        <p:spPr>
          <a:xfrm>
            <a:off x="6256375" y="34075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H="1">
            <a:off x="4203042" y="34250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5405475" y="34250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weird naming: the top type is called &quot;object&quot;"/>
          <p:cNvSpPr txBox="1"/>
          <p:nvPr/>
        </p:nvSpPr>
        <p:spPr>
          <a:xfrm>
            <a:off x="2983408" y="8268468"/>
            <a:ext cx="70379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weird naming: the top type is called </a:t>
            </a: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"object"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allout"/>
          <p:cNvSpPr/>
          <p:nvPr/>
        </p:nvSpPr>
        <p:spPr>
          <a:xfrm rot="10800000">
            <a:off x="1656918" y="1868112"/>
            <a:ext cx="10629504" cy="4434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3" y="0"/>
                </a:moveTo>
                <a:cubicBezTo>
                  <a:pt x="185" y="0"/>
                  <a:pt x="0" y="444"/>
                  <a:pt x="0" y="990"/>
                </a:cubicBezTo>
                <a:lnTo>
                  <a:pt x="0" y="20612"/>
                </a:lnTo>
                <a:cubicBezTo>
                  <a:pt x="0" y="21158"/>
                  <a:pt x="185" y="21600"/>
                  <a:pt x="413" y="21600"/>
                </a:cubicBezTo>
                <a:lnTo>
                  <a:pt x="20464" y="21600"/>
                </a:lnTo>
                <a:cubicBezTo>
                  <a:pt x="20692" y="21600"/>
                  <a:pt x="20877" y="21158"/>
                  <a:pt x="20877" y="20612"/>
                </a:cubicBezTo>
                <a:lnTo>
                  <a:pt x="20877" y="12105"/>
                </a:lnTo>
                <a:lnTo>
                  <a:pt x="21600" y="11552"/>
                </a:lnTo>
                <a:lnTo>
                  <a:pt x="20877" y="11001"/>
                </a:lnTo>
                <a:lnTo>
                  <a:pt x="20877" y="990"/>
                </a:lnTo>
                <a:cubicBezTo>
                  <a:pt x="20877" y="444"/>
                  <a:pt x="20692" y="0"/>
                  <a:pt x="20464" y="0"/>
                </a:cubicBezTo>
                <a:lnTo>
                  <a:pt x="413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allout"/>
          <p:cNvSpPr/>
          <p:nvPr/>
        </p:nvSpPr>
        <p:spPr>
          <a:xfrm>
            <a:off x="1522432" y="6553368"/>
            <a:ext cx="3949701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0" y="0"/>
                </a:moveTo>
                <a:cubicBezTo>
                  <a:pt x="340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340" y="21600"/>
                  <a:pt x="760" y="21600"/>
                </a:cubicBezTo>
                <a:lnTo>
                  <a:pt x="17854" y="21600"/>
                </a:lnTo>
                <a:cubicBezTo>
                  <a:pt x="18274" y="21600"/>
                  <a:pt x="18614" y="20399"/>
                  <a:pt x="18614" y="18913"/>
                </a:cubicBezTo>
                <a:lnTo>
                  <a:pt x="18614" y="14438"/>
                </a:lnTo>
                <a:lnTo>
                  <a:pt x="21600" y="10815"/>
                </a:lnTo>
                <a:lnTo>
                  <a:pt x="18614" y="7185"/>
                </a:lnTo>
                <a:lnTo>
                  <a:pt x="18614" y="2687"/>
                </a:lnTo>
                <a:cubicBezTo>
                  <a:pt x="18614" y="1201"/>
                  <a:pt x="18274" y="0"/>
                  <a:pt x="17854" y="0"/>
                </a:cubicBezTo>
                <a:lnTo>
                  <a:pt x="760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83940" y="48835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225" name="Student"/>
          <p:cNvSpPr/>
          <p:nvPr/>
        </p:nvSpPr>
        <p:spPr>
          <a:xfrm>
            <a:off x="2254577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26" name="TA"/>
          <p:cNvSpPr/>
          <p:nvPr/>
        </p:nvSpPr>
        <p:spPr>
          <a:xfrm>
            <a:off x="5820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27" name="Line"/>
          <p:cNvSpPr/>
          <p:nvPr/>
        </p:nvSpPr>
        <p:spPr>
          <a:xfrm>
            <a:off x="5584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H="1">
            <a:off x="3530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4733208" y="513138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CoursePerson"/>
          <p:cNvSpPr/>
          <p:nvPr/>
        </p:nvSpPr>
        <p:spPr>
          <a:xfrm>
            <a:off x="3380410" y="457061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31" name="Rounded Rectangle"/>
          <p:cNvSpPr/>
          <p:nvPr/>
        </p:nvSpPr>
        <p:spPr>
          <a:xfrm>
            <a:off x="199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ounded Rectangle"/>
          <p:cNvSpPr/>
          <p:nvPr/>
        </p:nvSpPr>
        <p:spPr>
          <a:xfrm>
            <a:off x="262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326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389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2244355" y="616435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H="1">
            <a:off x="2788781" y="616435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Line"/>
          <p:cNvSpPr/>
          <p:nvPr/>
        </p:nvSpPr>
        <p:spPr>
          <a:xfrm>
            <a:off x="3118277" y="616435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3499277" y="616435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object"/>
          <p:cNvSpPr/>
          <p:nvPr/>
        </p:nvSpPr>
        <p:spPr>
          <a:xfrm>
            <a:off x="4958211" y="212975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40" name="Line"/>
          <p:cNvSpPr/>
          <p:nvPr/>
        </p:nvSpPr>
        <p:spPr>
          <a:xfrm>
            <a:off x="6841408" y="264247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H="1">
            <a:off x="4788075" y="265990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90508" y="265990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we can design the hierarchy with inheritance"/>
          <p:cNvSpPr txBox="1"/>
          <p:nvPr/>
        </p:nvSpPr>
        <p:spPr>
          <a:xfrm>
            <a:off x="2272148" y="8298448"/>
            <a:ext cx="714137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can design the hierarchy with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inheritance</a:t>
            </a:r>
          </a:p>
        </p:txBody>
      </p:sp>
      <p:sp>
        <p:nvSpPr>
          <p:cNvPr id="244" name="Instructor"/>
          <p:cNvSpPr/>
          <p:nvPr/>
        </p:nvSpPr>
        <p:spPr>
          <a:xfrm>
            <a:off x="3788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45" name="Employee"/>
          <p:cNvSpPr/>
          <p:nvPr/>
        </p:nvSpPr>
        <p:spPr>
          <a:xfrm>
            <a:off x="7774609" y="457061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46" name="Person"/>
          <p:cNvSpPr/>
          <p:nvPr/>
        </p:nvSpPr>
        <p:spPr>
          <a:xfrm>
            <a:off x="6641048" y="315566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47" name="Dog"/>
          <p:cNvSpPr/>
          <p:nvPr/>
        </p:nvSpPr>
        <p:spPr>
          <a:xfrm>
            <a:off x="4097491" y="311762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48" name="Janitor"/>
          <p:cNvSpPr/>
          <p:nvPr/>
        </p:nvSpPr>
        <p:spPr>
          <a:xfrm>
            <a:off x="9770014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49" name="Line"/>
          <p:cNvSpPr/>
          <p:nvPr/>
        </p:nvSpPr>
        <p:spPr>
          <a:xfrm>
            <a:off x="9902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H="1">
            <a:off x="8356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dmin"/>
          <p:cNvSpPr/>
          <p:nvPr/>
        </p:nvSpPr>
        <p:spPr>
          <a:xfrm>
            <a:off x="7852313" y="564736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52" name="Line"/>
          <p:cNvSpPr/>
          <p:nvPr/>
        </p:nvSpPr>
        <p:spPr>
          <a:xfrm>
            <a:off x="7819308" y="367983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 flipH="1">
            <a:off x="5936334" y="369726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parent class"/>
          <p:cNvSpPr txBox="1"/>
          <p:nvPr/>
        </p:nvSpPr>
        <p:spPr>
          <a:xfrm>
            <a:off x="7996279" y="2973312"/>
            <a:ext cx="393697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parent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base</a:t>
            </a:r>
            <a:r>
              <a:rPr lang="en-US" dirty="0"/>
              <a:t> class </a:t>
            </a:r>
          </a:p>
        </p:txBody>
      </p:sp>
      <p:sp>
        <p:nvSpPr>
          <p:cNvPr id="255" name="child class"/>
          <p:cNvSpPr txBox="1"/>
          <p:nvPr/>
        </p:nvSpPr>
        <p:spPr>
          <a:xfrm>
            <a:off x="10405271" y="4187490"/>
            <a:ext cx="189775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child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sub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256" name="hierarchy…"/>
          <p:cNvSpPr txBox="1"/>
          <p:nvPr/>
        </p:nvSpPr>
        <p:spPr>
          <a:xfrm>
            <a:off x="326046" y="3453921"/>
            <a:ext cx="12066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hierarchy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types</a:t>
            </a:r>
          </a:p>
        </p:txBody>
      </p:sp>
      <p:sp>
        <p:nvSpPr>
          <p:cNvPr id="257" name="objects"/>
          <p:cNvSpPr txBox="1"/>
          <p:nvPr/>
        </p:nvSpPr>
        <p:spPr>
          <a:xfrm>
            <a:off x="5626957" y="6858588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260" name="Student"/>
          <p:cNvSpPr/>
          <p:nvPr/>
        </p:nvSpPr>
        <p:spPr>
          <a:xfrm>
            <a:off x="2914144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61" name="TA"/>
          <p:cNvSpPr/>
          <p:nvPr/>
        </p:nvSpPr>
        <p:spPr>
          <a:xfrm>
            <a:off x="6479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62" name="Line"/>
          <p:cNvSpPr/>
          <p:nvPr/>
        </p:nvSpPr>
        <p:spPr>
          <a:xfrm>
            <a:off x="6243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>
            <a:off x="4190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5392775" y="5101408"/>
            <a:ext cx="1" cy="4700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ursePerson"/>
          <p:cNvSpPr/>
          <p:nvPr/>
        </p:nvSpPr>
        <p:spPr>
          <a:xfrm>
            <a:off x="4039977" y="454063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65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Rounded Rectangle"/>
          <p:cNvSpPr/>
          <p:nvPr/>
        </p:nvSpPr>
        <p:spPr>
          <a:xfrm>
            <a:off x="328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Rounded Rectangle"/>
          <p:cNvSpPr/>
          <p:nvPr/>
        </p:nvSpPr>
        <p:spPr>
          <a:xfrm>
            <a:off x="392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Rounded Rectangle"/>
          <p:cNvSpPr/>
          <p:nvPr/>
        </p:nvSpPr>
        <p:spPr>
          <a:xfrm>
            <a:off x="455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H="1">
            <a:off x="2903922" y="61343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H="1">
            <a:off x="3448348" y="61343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3777844" y="61343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4158844" y="61343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object"/>
          <p:cNvSpPr/>
          <p:nvPr/>
        </p:nvSpPr>
        <p:spPr>
          <a:xfrm>
            <a:off x="5617778" y="209977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75" name="Line"/>
          <p:cNvSpPr/>
          <p:nvPr/>
        </p:nvSpPr>
        <p:spPr>
          <a:xfrm>
            <a:off x="7500975" y="261249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5447642" y="262992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650075" y="262992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ultiple inheritance"/>
          <p:cNvSpPr txBox="1"/>
          <p:nvPr/>
        </p:nvSpPr>
        <p:spPr>
          <a:xfrm>
            <a:off x="4946054" y="8274818"/>
            <a:ext cx="31126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multiple inheritance</a:t>
            </a:r>
          </a:p>
        </p:txBody>
      </p:sp>
      <p:sp>
        <p:nvSpPr>
          <p:cNvPr id="279" name="Instructor"/>
          <p:cNvSpPr/>
          <p:nvPr/>
        </p:nvSpPr>
        <p:spPr>
          <a:xfrm>
            <a:off x="4447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80" name="Employee"/>
          <p:cNvSpPr/>
          <p:nvPr/>
        </p:nvSpPr>
        <p:spPr>
          <a:xfrm>
            <a:off x="8434176" y="454063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81" name="Person"/>
          <p:cNvSpPr/>
          <p:nvPr/>
        </p:nvSpPr>
        <p:spPr>
          <a:xfrm>
            <a:off x="7300615" y="312568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82" name="Dog"/>
          <p:cNvSpPr/>
          <p:nvPr/>
        </p:nvSpPr>
        <p:spPr>
          <a:xfrm>
            <a:off x="4757058" y="308764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83" name="Janitor"/>
          <p:cNvSpPr/>
          <p:nvPr/>
        </p:nvSpPr>
        <p:spPr>
          <a:xfrm>
            <a:off x="10429581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84" name="Line"/>
          <p:cNvSpPr/>
          <p:nvPr/>
        </p:nvSpPr>
        <p:spPr>
          <a:xfrm>
            <a:off x="10561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9016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Admin"/>
          <p:cNvSpPr/>
          <p:nvPr/>
        </p:nvSpPr>
        <p:spPr>
          <a:xfrm>
            <a:off x="8511880" y="561738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87" name="Line"/>
          <p:cNvSpPr/>
          <p:nvPr/>
        </p:nvSpPr>
        <p:spPr>
          <a:xfrm>
            <a:off x="8478875" y="364985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6595901" y="366728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 flipH="1">
            <a:off x="6167077" y="4789316"/>
            <a:ext cx="2156074" cy="7361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H="1">
            <a:off x="8116814" y="5088389"/>
            <a:ext cx="366962" cy="4740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ding Examp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</a:t>
            </a:r>
          </a:p>
        </p:txBody>
      </p:sp>
      <p:sp>
        <p:nvSpPr>
          <p:cNvPr id="29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500"/>
            </a:pPr>
            <a:r>
              <a:t>Principals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inheritance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resolution order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overriding methods, constructor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calling overridden methods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abc's (abstract base classes)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pecial Methods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__init__ is a special method, with non-standard behavior"/>
          <p:cNvSpPr txBox="1"/>
          <p:nvPr/>
        </p:nvSpPr>
        <p:spPr>
          <a:xfrm>
            <a:off x="6337300" y="1033561"/>
            <a:ext cx="4933640" cy="9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__init__</a:t>
            </a:r>
            <a:r>
              <a:t> is a special method, with non-standard behavior</a:t>
            </a:r>
          </a:p>
        </p:txBody>
      </p:sp>
      <p:sp>
        <p:nvSpPr>
          <p:cNvPr id="231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Connection Line"/>
          <p:cNvSpPr/>
          <p:nvPr/>
        </p:nvSpPr>
        <p:spPr>
          <a:xfrm>
            <a:off x="3865170" y="1400455"/>
            <a:ext cx="2234258" cy="97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007" y="7570"/>
                  <a:pt x="14207" y="37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37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39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40" name="Callout"/>
          <p:cNvSpPr/>
          <p:nvPr/>
        </p:nvSpPr>
        <p:spPr>
          <a:xfrm>
            <a:off x="774700" y="3618854"/>
            <a:ext cx="8249444" cy="115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" y="0"/>
                </a:moveTo>
                <a:cubicBezTo>
                  <a:pt x="74" y="0"/>
                  <a:pt x="0" y="530"/>
                  <a:pt x="0" y="1183"/>
                </a:cubicBezTo>
                <a:lnTo>
                  <a:pt x="0" y="12919"/>
                </a:lnTo>
                <a:cubicBezTo>
                  <a:pt x="0" y="13572"/>
                  <a:pt x="74" y="14102"/>
                  <a:pt x="166" y="14102"/>
                </a:cubicBezTo>
                <a:lnTo>
                  <a:pt x="19789" y="14102"/>
                </a:lnTo>
                <a:lnTo>
                  <a:pt x="21600" y="21600"/>
                </a:lnTo>
                <a:lnTo>
                  <a:pt x="20382" y="10264"/>
                </a:lnTo>
                <a:lnTo>
                  <a:pt x="20382" y="1183"/>
                </a:lnTo>
                <a:cubicBezTo>
                  <a:pt x="20382" y="530"/>
                  <a:pt x="20308" y="0"/>
                  <a:pt x="20216" y="0"/>
                </a:cubicBezTo>
                <a:lnTo>
                  <a:pt x="166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control how an object looks when we print it or see it in Out[N]…"/>
          <p:cNvSpPr txBox="1"/>
          <p:nvPr/>
        </p:nvSpPr>
        <p:spPr>
          <a:xfrm>
            <a:off x="7842820" y="5194300"/>
            <a:ext cx="4671914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control how an object looks when we print it or see it in Out[N]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generate HTML to create more visual representations of objects in Jupyter.  Like tables for DataFrames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44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46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47" name="Callout"/>
          <p:cNvSpPr/>
          <p:nvPr/>
        </p:nvSpPr>
        <p:spPr>
          <a:xfrm>
            <a:off x="812800" y="5073005"/>
            <a:ext cx="6289675" cy="75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8" y="0"/>
                </a:moveTo>
                <a:cubicBezTo>
                  <a:pt x="98" y="0"/>
                  <a:pt x="0" y="811"/>
                  <a:pt x="0" y="1812"/>
                </a:cubicBezTo>
                <a:lnTo>
                  <a:pt x="0" y="19788"/>
                </a:lnTo>
                <a:cubicBezTo>
                  <a:pt x="0" y="20789"/>
                  <a:pt x="98" y="21600"/>
                  <a:pt x="218" y="21600"/>
                </a:cubicBezTo>
                <a:lnTo>
                  <a:pt x="13266" y="21600"/>
                </a:lnTo>
                <a:cubicBezTo>
                  <a:pt x="13386" y="21600"/>
                  <a:pt x="13484" y="20789"/>
                  <a:pt x="13484" y="19788"/>
                </a:cubicBezTo>
                <a:lnTo>
                  <a:pt x="13484" y="15008"/>
                </a:lnTo>
                <a:lnTo>
                  <a:pt x="21600" y="11383"/>
                </a:lnTo>
                <a:lnTo>
                  <a:pt x="13484" y="7759"/>
                </a:lnTo>
                <a:lnTo>
                  <a:pt x="13484" y="1812"/>
                </a:lnTo>
                <a:cubicBezTo>
                  <a:pt x="13484" y="811"/>
                  <a:pt x="13386" y="0"/>
                  <a:pt x="13266" y="0"/>
                </a:cubicBezTo>
                <a:lnTo>
                  <a:pt x="218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define how == behaves for two different objects…"/>
          <p:cNvSpPr txBox="1"/>
          <p:nvPr/>
        </p:nvSpPr>
        <p:spPr>
          <a:xfrm>
            <a:off x="7271320" y="5143500"/>
            <a:ext cx="4671914" cy="270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define how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==</a:t>
            </a:r>
            <a:r>
              <a:t> behaves for two different objects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define how a list of objects should be sorted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 = (a==b) # type of c?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51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53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54" name="Callout"/>
          <p:cNvSpPr/>
          <p:nvPr/>
        </p:nvSpPr>
        <p:spPr>
          <a:xfrm>
            <a:off x="782820" y="6604001"/>
            <a:ext cx="6082110" cy="756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" y="0"/>
                </a:moveTo>
                <a:cubicBezTo>
                  <a:pt x="101" y="0"/>
                  <a:pt x="0" y="811"/>
                  <a:pt x="0" y="1812"/>
                </a:cubicBezTo>
                <a:lnTo>
                  <a:pt x="0" y="19788"/>
                </a:lnTo>
                <a:cubicBezTo>
                  <a:pt x="0" y="20789"/>
                  <a:pt x="101" y="21600"/>
                  <a:pt x="226" y="21600"/>
                </a:cubicBezTo>
                <a:lnTo>
                  <a:pt x="18826" y="21600"/>
                </a:lnTo>
                <a:cubicBezTo>
                  <a:pt x="18951" y="21600"/>
                  <a:pt x="19052" y="20789"/>
                  <a:pt x="19052" y="19788"/>
                </a:cubicBezTo>
                <a:lnTo>
                  <a:pt x="19052" y="13887"/>
                </a:lnTo>
                <a:lnTo>
                  <a:pt x="21600" y="10251"/>
                </a:lnTo>
                <a:lnTo>
                  <a:pt x="19052" y="6615"/>
                </a:lnTo>
                <a:lnTo>
                  <a:pt x="19052" y="1812"/>
                </a:lnTo>
                <a:cubicBezTo>
                  <a:pt x="19052" y="811"/>
                  <a:pt x="18951" y="0"/>
                  <a:pt x="18826" y="0"/>
                </a:cubicBezTo>
                <a:lnTo>
                  <a:pt x="226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build our own sequences that we index, slice, and loop over:…"/>
          <p:cNvSpPr txBox="1"/>
          <p:nvPr/>
        </p:nvSpPr>
        <p:spPr>
          <a:xfrm>
            <a:off x="7004620" y="6489700"/>
            <a:ext cx="4671914" cy="278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build our own sequences that we index, slice, and loop over: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 = obj[idx]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vals = obj[3:7]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x in obj: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print(x)</a:t>
            </a:r>
          </a:p>
        </p:txBody>
      </p:sp>
      <p:sp>
        <p:nvSpPr>
          <p:cNvPr id="258" name="Connection Line"/>
          <p:cNvSpPr/>
          <p:nvPr/>
        </p:nvSpPr>
        <p:spPr>
          <a:xfrm>
            <a:off x="9492191" y="7395957"/>
            <a:ext cx="1643411" cy="216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1" extrusionOk="0">
                <a:moveTo>
                  <a:pt x="0" y="16241"/>
                </a:moveTo>
                <a:cubicBezTo>
                  <a:pt x="3249" y="-4323"/>
                  <a:pt x="10449" y="-5359"/>
                  <a:pt x="21600" y="13132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7" name="what goes…"/>
          <p:cNvSpPr txBox="1"/>
          <p:nvPr/>
        </p:nvSpPr>
        <p:spPr>
          <a:xfrm>
            <a:off x="10648950" y="7594600"/>
            <a:ext cx="14859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goes</a:t>
            </a:r>
          </a:p>
          <a:p>
            <a:r>
              <a:t>in brackets?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61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__str__, __</a:t>
            </a:r>
            <a:r>
              <a:rPr dirty="0" err="1"/>
              <a:t>repr</a:t>
            </a:r>
            <a:r>
              <a:rPr dirty="0"/>
              <a:t>__, _</a:t>
            </a:r>
            <a:r>
              <a:rPr dirty="0" err="1"/>
              <a:t>repr_html</a:t>
            </a:r>
            <a:r>
              <a:rPr dirty="0"/>
              <a:t>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__eq__, __</a:t>
            </a:r>
            <a:r>
              <a:rPr dirty="0" err="1"/>
              <a:t>lt</a:t>
            </a:r>
            <a:r>
              <a:rPr dirty="0"/>
              <a:t>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</a:t>
            </a:r>
            <a:r>
              <a:rPr dirty="0" err="1"/>
              <a:t>len</a:t>
            </a:r>
            <a:r>
              <a:rPr dirty="0"/>
              <a:t>__, __</a:t>
            </a:r>
            <a:r>
              <a:rPr dirty="0" err="1"/>
              <a:t>getitem</a:t>
            </a:r>
            <a:r>
              <a:rPr dirty="0"/>
              <a:t>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__enter__, __exit__</a:t>
            </a:r>
          </a:p>
        </p:txBody>
      </p:sp>
      <p:sp>
        <p:nvSpPr>
          <p:cNvPr id="263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64" name="Callout"/>
          <p:cNvSpPr/>
          <p:nvPr/>
        </p:nvSpPr>
        <p:spPr>
          <a:xfrm>
            <a:off x="818630" y="7747397"/>
            <a:ext cx="6181329" cy="116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78" y="7599"/>
                </a:lnTo>
                <a:lnTo>
                  <a:pt x="222" y="7599"/>
                </a:lnTo>
                <a:cubicBezTo>
                  <a:pt x="99" y="7599"/>
                  <a:pt x="0" y="8125"/>
                  <a:pt x="0" y="8774"/>
                </a:cubicBezTo>
                <a:lnTo>
                  <a:pt x="0" y="20425"/>
                </a:lnTo>
                <a:cubicBezTo>
                  <a:pt x="0" y="21074"/>
                  <a:pt x="99" y="21600"/>
                  <a:pt x="222" y="21600"/>
                </a:cubicBezTo>
                <a:lnTo>
                  <a:pt x="18524" y="21600"/>
                </a:lnTo>
                <a:cubicBezTo>
                  <a:pt x="18647" y="21600"/>
                  <a:pt x="18746" y="21074"/>
                  <a:pt x="18746" y="20425"/>
                </a:cubicBezTo>
                <a:lnTo>
                  <a:pt x="18746" y="10991"/>
                </a:lnTo>
                <a:lnTo>
                  <a:pt x="2160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ntext managers…"/>
          <p:cNvSpPr txBox="1"/>
          <p:nvPr/>
        </p:nvSpPr>
        <p:spPr>
          <a:xfrm>
            <a:off x="7157020" y="6972300"/>
            <a:ext cx="5754937" cy="201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context managers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with open("file.txt") as f: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data = f.read()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automatically close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heritance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Inheritance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175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76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77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78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193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4" name="classes (and types in general) form a hierarchy"/>
          <p:cNvSpPr txBox="1"/>
          <p:nvPr/>
        </p:nvSpPr>
        <p:spPr>
          <a:xfrm>
            <a:off x="2765325" y="8268468"/>
            <a:ext cx="74741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classes (and types in general) form a hierarchy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525</Words>
  <Application>Microsoft Office PowerPoint</Application>
  <PresentationFormat>Custom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</vt:lpstr>
      <vt:lpstr>Gill Sans Light</vt:lpstr>
      <vt:lpstr>Gill Sans SemiBold</vt:lpstr>
      <vt:lpstr>White</vt:lpstr>
      <vt:lpstr>[320] Special Methods and Inheritance</vt:lpstr>
      <vt:lpstr>Special Methods</vt:lpstr>
      <vt:lpstr>Special Methods</vt:lpstr>
      <vt:lpstr>Special Methods</vt:lpstr>
      <vt:lpstr>Special Methods</vt:lpstr>
      <vt:lpstr>Special Methods</vt:lpstr>
      <vt:lpstr>Special Methods</vt:lpstr>
      <vt:lpstr>Inheritance</vt:lpstr>
      <vt:lpstr>Types, Sub Types, and Objects</vt:lpstr>
      <vt:lpstr>Types, Sub Types, and Objects</vt:lpstr>
      <vt:lpstr>Types, Sub Types, and Objects</vt:lpstr>
      <vt:lpstr>Types, Sub Types, and Objects</vt:lpstr>
      <vt:lpstr>Coding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Special Methods</dc:title>
  <dc:creator>Gurmail Singh</dc:creator>
  <cp:lastModifiedBy>Gurmail Singh</cp:lastModifiedBy>
  <cp:revision>7</cp:revision>
  <dcterms:modified xsi:type="dcterms:W3CDTF">2024-02-08T14:11:54Z</dcterms:modified>
</cp:coreProperties>
</file>