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299" r:id="rId4"/>
    <p:sldId id="295" r:id="rId5"/>
    <p:sldId id="298" r:id="rId6"/>
    <p:sldId id="297" r:id="rId7"/>
    <p:sldId id="296" r:id="rId8"/>
    <p:sldId id="293" r:id="rId9"/>
    <p:sldId id="286" r:id="rId10"/>
    <p:sldId id="291" r:id="rId11"/>
    <p:sldId id="290" r:id="rId12"/>
    <p:sldId id="289" r:id="rId13"/>
    <p:sldId id="287" r:id="rId14"/>
    <p:sldId id="288" r:id="rId15"/>
    <p:sldId id="300" r:id="rId16"/>
    <p:sldId id="281" r:id="rId17"/>
    <p:sldId id="301" r:id="rId18"/>
    <p:sldId id="258" r:id="rId19"/>
    <p:sldId id="259" r:id="rId20"/>
    <p:sldId id="260" r:id="rId21"/>
    <p:sldId id="261" r:id="rId22"/>
    <p:sldId id="262" r:id="rId23"/>
    <p:sldId id="263" r:id="rId24"/>
    <p:sldId id="264" r:id="rId25"/>
    <p:sldId id="265" r:id="rId26"/>
    <p:sldId id="266" r:id="rId27"/>
    <p:sldId id="267" r:id="rId28"/>
    <p:sldId id="268" r:id="rId29"/>
    <p:sldId id="304" r:id="rId30"/>
    <p:sldId id="269" r:id="rId31"/>
    <p:sldId id="302" r:id="rId32"/>
    <p:sldId id="303" r:id="rId3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ill Sans Light"/>
        <a:ea typeface="Gill Sans Light"/>
        <a:cs typeface="Gill Sans Light"/>
        <a:sym typeface="Gill Sans Light"/>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ill Sans Light"/>
        <a:ea typeface="Gill Sans Light"/>
        <a:cs typeface="Gill Sans Light"/>
        <a:sym typeface="Gill Sans Light"/>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ill Sans Light"/>
        <a:ea typeface="Gill Sans Light"/>
        <a:cs typeface="Gill Sans Light"/>
        <a:sym typeface="Gill Sans Light"/>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ill Sans Light"/>
        <a:ea typeface="Gill Sans Light"/>
        <a:cs typeface="Gill Sans Light"/>
        <a:sym typeface="Gill Sans Light"/>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ill Sans Light"/>
        <a:ea typeface="Gill Sans Light"/>
        <a:cs typeface="Gill Sans Light"/>
        <a:sym typeface="Gill Sans Light"/>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ill Sans Light"/>
        <a:ea typeface="Gill Sans Light"/>
        <a:cs typeface="Gill Sans Light"/>
        <a:sym typeface="Gill Sans Light"/>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ill Sans Light"/>
        <a:ea typeface="Gill Sans Light"/>
        <a:cs typeface="Gill Sans Light"/>
        <a:sym typeface="Gill Sans Light"/>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ill Sans Light"/>
        <a:ea typeface="Gill Sans Light"/>
        <a:cs typeface="Gill Sans Light"/>
        <a:sym typeface="Gill Sans Light"/>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ill Sans Light"/>
        <a:ea typeface="Gill Sans Light"/>
        <a:cs typeface="Gill Sans Light"/>
        <a:sym typeface="Gill Sans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a:ea typeface="Gill Sans"/>
          <a:cs typeface="Gill San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Gill Sans"/>
          <a:ea typeface="Gill Sans"/>
          <a:cs typeface="Gill San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Gill Sans"/>
          <a:ea typeface="Gill Sans"/>
          <a:cs typeface="Gill Sans"/>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a:ea typeface="Gill Sans"/>
          <a:cs typeface="Gill San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Gill Sans"/>
          <a:ea typeface="Gill Sans"/>
          <a:cs typeface="Gill Sans"/>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Gill Sans"/>
          <a:ea typeface="Gill Sans"/>
          <a:cs typeface="Gill Sans"/>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Gill Sans Light"/>
          <a:ea typeface="Gill Sans Light"/>
          <a:cs typeface="Gill Sans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Gill Sans"/>
          <a:ea typeface="Gill Sans"/>
          <a:cs typeface="Gill Sans"/>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Gill Sans"/>
          <a:ea typeface="Gill Sans"/>
          <a:cs typeface="Gill Sans"/>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Gill Sans"/>
          <a:ea typeface="Gill Sans"/>
          <a:cs typeface="Gill Sans"/>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Gill Sans"/>
          <a:ea typeface="Gill Sans"/>
          <a:cs typeface="Gill Sans"/>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Gill Sans"/>
          <a:ea typeface="Gill Sans"/>
          <a:cs typeface="Gill Sans"/>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Gill Sans"/>
          <a:ea typeface="Gill Sans"/>
          <a:cs typeface="Gill Sans"/>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Gill Sans"/>
          <a:ea typeface="Gill Sans"/>
          <a:cs typeface="Gill Sans"/>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Gill Sans"/>
          <a:ea typeface="Gill Sans"/>
          <a:cs typeface="Gill Sans"/>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Gill Sans"/>
          <a:ea typeface="Gill Sans"/>
          <a:cs typeface="Gill Sans"/>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Gill Sans"/>
          <a:ea typeface="Gill Sans"/>
          <a:cs typeface="Gill Sans"/>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Gill Sans"/>
          <a:ea typeface="Gill Sans"/>
          <a:cs typeface="Gill Sans"/>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Gill Sans"/>
          <a:ea typeface="Gill Sans"/>
          <a:cs typeface="Gill Sans"/>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76" d="100"/>
          <a:sy n="76" d="100"/>
        </p:scale>
        <p:origin x="172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Gill Sans"/>
        <a:ea typeface="Gill Sans"/>
        <a:cs typeface="Gill Sans"/>
        <a:sym typeface="Gill Sans"/>
      </a:defRPr>
    </a:lvl1pPr>
    <a:lvl2pPr indent="228600" defTabSz="457200" latinLnBrk="0">
      <a:lnSpc>
        <a:spcPct val="117999"/>
      </a:lnSpc>
      <a:defRPr sz="2200">
        <a:latin typeface="Gill Sans"/>
        <a:ea typeface="Gill Sans"/>
        <a:cs typeface="Gill Sans"/>
        <a:sym typeface="Gill Sans"/>
      </a:defRPr>
    </a:lvl2pPr>
    <a:lvl3pPr indent="457200" defTabSz="457200" latinLnBrk="0">
      <a:lnSpc>
        <a:spcPct val="117999"/>
      </a:lnSpc>
      <a:defRPr sz="2200">
        <a:latin typeface="Gill Sans"/>
        <a:ea typeface="Gill Sans"/>
        <a:cs typeface="Gill Sans"/>
        <a:sym typeface="Gill Sans"/>
      </a:defRPr>
    </a:lvl3pPr>
    <a:lvl4pPr indent="685800" defTabSz="457200" latinLnBrk="0">
      <a:lnSpc>
        <a:spcPct val="117999"/>
      </a:lnSpc>
      <a:defRPr sz="2200">
        <a:latin typeface="Gill Sans"/>
        <a:ea typeface="Gill Sans"/>
        <a:cs typeface="Gill Sans"/>
        <a:sym typeface="Gill Sans"/>
      </a:defRPr>
    </a:lvl4pPr>
    <a:lvl5pPr indent="914400" defTabSz="457200" latinLnBrk="0">
      <a:lnSpc>
        <a:spcPct val="117999"/>
      </a:lnSpc>
      <a:defRPr sz="2200">
        <a:latin typeface="Gill Sans"/>
        <a:ea typeface="Gill Sans"/>
        <a:cs typeface="Gill Sans"/>
        <a:sym typeface="Gill Sans"/>
      </a:defRPr>
    </a:lvl5pPr>
    <a:lvl6pPr indent="1143000" defTabSz="457200" latinLnBrk="0">
      <a:lnSpc>
        <a:spcPct val="117999"/>
      </a:lnSpc>
      <a:defRPr sz="2200">
        <a:latin typeface="Gill Sans"/>
        <a:ea typeface="Gill Sans"/>
        <a:cs typeface="Gill Sans"/>
        <a:sym typeface="Gill Sans"/>
      </a:defRPr>
    </a:lvl6pPr>
    <a:lvl7pPr indent="1371600" defTabSz="457200" latinLnBrk="0">
      <a:lnSpc>
        <a:spcPct val="117999"/>
      </a:lnSpc>
      <a:defRPr sz="2200">
        <a:latin typeface="Gill Sans"/>
        <a:ea typeface="Gill Sans"/>
        <a:cs typeface="Gill Sans"/>
        <a:sym typeface="Gill Sans"/>
      </a:defRPr>
    </a:lvl7pPr>
    <a:lvl8pPr indent="1600200" defTabSz="457200" latinLnBrk="0">
      <a:lnSpc>
        <a:spcPct val="117999"/>
      </a:lnSpc>
      <a:defRPr sz="2200">
        <a:latin typeface="Gill Sans"/>
        <a:ea typeface="Gill Sans"/>
        <a:cs typeface="Gill Sans"/>
        <a:sym typeface="Gill Sans"/>
      </a:defRPr>
    </a:lvl8pPr>
    <a:lvl9pPr indent="1828800" defTabSz="457200" latinLnBrk="0">
      <a:lnSpc>
        <a:spcPct val="117999"/>
      </a:lnSpc>
      <a:defRPr sz="2200">
        <a:latin typeface="Gill Sans"/>
        <a:ea typeface="Gill Sans"/>
        <a:cs typeface="Gill Sans"/>
        <a:sym typeface="Gill San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89521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270000" y="6362700"/>
            <a:ext cx="10464800" cy="457200"/>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22"/>
          </p:nvPr>
        </p:nvSpPr>
        <p:spPr>
          <a:xfrm>
            <a:off x="1270000" y="4260849"/>
            <a:ext cx="10464800" cy="622301"/>
          </a:xfrm>
          <a:prstGeom prst="rect">
            <a:avLst/>
          </a:prstGeom>
        </p:spPr>
        <p:txBody>
          <a:bodyPr>
            <a:spAutoFit/>
          </a:bodyPr>
          <a:lstStyle>
            <a:lvl1pPr marL="0" indent="0" algn="ctr">
              <a:spcBef>
                <a:spcPts val="0"/>
              </a:spcBef>
              <a:buSzTx/>
              <a:buNone/>
              <a:defRPr sz="3400">
                <a:latin typeface="+mn-lt"/>
                <a:ea typeface="+mn-ea"/>
                <a:cs typeface="+mn-cs"/>
                <a:sym typeface="Gill Sans SemiBold"/>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949853" y="0"/>
            <a:ext cx="14904506"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lvl1pPr>
              <a:defRPr>
                <a:latin typeface="Gill Sans"/>
                <a:ea typeface="Gill Sans"/>
                <a:cs typeface="Gill Sans"/>
                <a:sym typeface="Gill Sans"/>
              </a:defRPr>
            </a:lvl1pPr>
          </a:lstStyle>
          <a:p>
            <a:r>
              <a:t>Title Text</a:t>
            </a:r>
          </a:p>
        </p:txBody>
      </p:sp>
      <p:sp>
        <p:nvSpPr>
          <p:cNvPr id="118" name="Body Level One…"/>
          <p:cNvSpPr txBox="1">
            <a:spLocks noGrp="1"/>
          </p:cNvSpPr>
          <p:nvPr>
            <p:ph type="body" idx="1"/>
          </p:nvPr>
        </p:nvSpPr>
        <p:spPr>
          <a:prstGeom prst="rect">
            <a:avLst/>
          </a:prstGeom>
        </p:spPr>
        <p:txBody>
          <a:bodyPr/>
          <a:lstStyle>
            <a:lvl1pPr marL="444500" indent="-444500"/>
            <a:lvl2pPr marL="889000" indent="-444500"/>
            <a:lvl3pPr marL="1333500" indent="-444500"/>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622088" y="289099"/>
            <a:ext cx="9753603" cy="650578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263775" y="613833"/>
            <a:ext cx="12401550"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lvl1pPr>
              <a:defRPr>
                <a:latin typeface="Gill Sans Light"/>
                <a:ea typeface="Gill Sans Light"/>
                <a:cs typeface="Gill Sans Light"/>
                <a:sym typeface="Gill Sans Light"/>
              </a:defRPr>
            </a:lvl1pPr>
          </a:lstStyle>
          <a:p>
            <a:r>
              <a:t>Title Text</a:t>
            </a:r>
          </a:p>
        </p:txBody>
      </p:sp>
      <p:sp>
        <p:nvSpPr>
          <p:cNvPr id="57" name="Body Level One…"/>
          <p:cNvSpPr txBox="1">
            <a:spLocks noGrp="1"/>
          </p:cNvSpPr>
          <p:nvPr>
            <p:ph type="body" idx="1"/>
          </p:nvPr>
        </p:nvSpPr>
        <p:spPr>
          <a:prstGeom prst="rect">
            <a:avLst/>
          </a:prstGeom>
        </p:spPr>
        <p:txBody>
          <a:bodyPr/>
          <a:lstStyle>
            <a:lvl1pPr>
              <a:defRPr>
                <a:latin typeface="Gill Sans Light"/>
                <a:ea typeface="Gill Sans Light"/>
                <a:cs typeface="Gill Sans Light"/>
                <a:sym typeface="Gill Sans Light"/>
              </a:defRPr>
            </a:lvl1pPr>
            <a:lvl2pPr>
              <a:defRPr>
                <a:latin typeface="Gill Sans Light"/>
                <a:ea typeface="Gill Sans Light"/>
                <a:cs typeface="Gill Sans Light"/>
                <a:sym typeface="Gill Sans Light"/>
              </a:defRPr>
            </a:lvl2pPr>
            <a:lvl3pPr>
              <a:defRPr>
                <a:latin typeface="Gill Sans Light"/>
                <a:ea typeface="Gill Sans Light"/>
                <a:cs typeface="Gill Sans Light"/>
                <a:sym typeface="Gill Sans Light"/>
              </a:defRPr>
            </a:lvl3pPr>
            <a:lvl4pPr>
              <a:defRPr>
                <a:latin typeface="Gill Sans Light"/>
                <a:ea typeface="Gill Sans Light"/>
                <a:cs typeface="Gill Sans Light"/>
                <a:sym typeface="Gill Sans Light"/>
              </a:defRPr>
            </a:lvl4pPr>
            <a:lvl5pPr>
              <a:defRPr>
                <a:latin typeface="Gill Sans Light"/>
                <a:ea typeface="Gill Sans Light"/>
                <a:cs typeface="Gill Sans Light"/>
                <a:sym typeface="Gill Sans Light"/>
              </a:defRPr>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086225" y="2586566"/>
            <a:ext cx="9429750"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6680200" y="5029200"/>
            <a:ext cx="6054748"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6502400" y="889000"/>
            <a:ext cx="5867400" cy="3911601"/>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2374900" y="889000"/>
            <a:ext cx="11982450"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40263" y="9296400"/>
            <a:ext cx="317501" cy="330200"/>
          </a:xfrm>
          <a:prstGeom prst="rect">
            <a:avLst/>
          </a:prstGeom>
          <a:ln w="12700">
            <a:miter lim="400000"/>
          </a:ln>
        </p:spPr>
        <p:txBody>
          <a:bodyPr wrap="none" lIns="50800" tIns="50800" rIns="50800" bIns="50800">
            <a:spAutoFit/>
          </a:bodyPr>
          <a:lstStyle>
            <a:lvl1pPr>
              <a:defRPr sz="1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Gill Sans SemiBold"/>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Gill Sans SemiBold"/>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Gill Sans SemiBold"/>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Gill Sans SemiBold"/>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Gill Sans SemiBold"/>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Gill Sans SemiBold"/>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Gill Sans SemiBold"/>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Gill Sans SemiBold"/>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Gill Sans SemiBold"/>
        </a:defRPr>
      </a:lvl9pPr>
    </p:titleStyle>
    <p:bodyStyle>
      <a:lvl1pPr marL="508000" marR="0" indent="-5080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Gill Sans"/>
          <a:ea typeface="Gill Sans"/>
          <a:cs typeface="Gill Sans"/>
          <a:sym typeface="Gill Sans"/>
        </a:defRPr>
      </a:lvl1pPr>
      <a:lvl2pPr marL="952500" marR="0" indent="-5080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Gill Sans"/>
          <a:ea typeface="Gill Sans"/>
          <a:cs typeface="Gill Sans"/>
          <a:sym typeface="Gill Sans"/>
        </a:defRPr>
      </a:lvl2pPr>
      <a:lvl3pPr marL="1397000" marR="0" indent="-5080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Gill Sans"/>
          <a:ea typeface="Gill Sans"/>
          <a:cs typeface="Gill Sans"/>
          <a:sym typeface="Gill Sans"/>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Gill Sans"/>
          <a:ea typeface="Gill Sans"/>
          <a:cs typeface="Gill Sans"/>
          <a:sym typeface="Gill Sans"/>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Gill Sans"/>
          <a:ea typeface="Gill Sans"/>
          <a:cs typeface="Gill Sans"/>
          <a:sym typeface="Gill Sans"/>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Gill Sans"/>
          <a:ea typeface="Gill Sans"/>
          <a:cs typeface="Gill Sans"/>
          <a:sym typeface="Gill Sans"/>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Gill Sans"/>
          <a:ea typeface="Gill Sans"/>
          <a:cs typeface="Gill Sans"/>
          <a:sym typeface="Gill Sans"/>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Gill Sans"/>
          <a:ea typeface="Gill Sans"/>
          <a:cs typeface="Gill Sans"/>
          <a:sym typeface="Gill Sans"/>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Gill Sans"/>
          <a:ea typeface="Gill Sans"/>
          <a:cs typeface="Gill Sans"/>
          <a:sym typeface="Gill Sans"/>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320] Graph Search"/>
          <p:cNvSpPr txBox="1">
            <a:spLocks noGrp="1"/>
          </p:cNvSpPr>
          <p:nvPr>
            <p:ph type="ctrTitle"/>
          </p:nvPr>
        </p:nvSpPr>
        <p:spPr>
          <a:xfrm>
            <a:off x="210740" y="1638300"/>
            <a:ext cx="12583320" cy="3302000"/>
          </a:xfrm>
          <a:prstGeom prst="rect">
            <a:avLst/>
          </a:prstGeom>
          <a:solidFill>
            <a:srgbClr val="FFFFFF"/>
          </a:solidFill>
        </p:spPr>
        <p:txBody>
          <a:bodyPr/>
          <a:lstStyle>
            <a:lvl1pPr>
              <a:defRPr sz="5800">
                <a:latin typeface="Gill Sans Light"/>
                <a:ea typeface="Gill Sans Light"/>
                <a:cs typeface="Gill Sans Light"/>
                <a:sym typeface="Gill Sans Light"/>
              </a:defRPr>
            </a:lvl1pPr>
          </a:lstStyle>
          <a:p>
            <a:r>
              <a:rPr dirty="0"/>
              <a:t>[320] </a:t>
            </a:r>
            <a:r>
              <a:rPr lang="en-CA" dirty="0"/>
              <a:t>Trees</a:t>
            </a:r>
            <a:endParaRPr dirty="0"/>
          </a:p>
        </p:txBody>
      </p:sp>
      <p:sp>
        <p:nvSpPr>
          <p:cNvPr id="129" name="Tyler Caraza-Harter"/>
          <p:cNvSpPr txBox="1">
            <a:spLocks noGrp="1"/>
          </p:cNvSpPr>
          <p:nvPr>
            <p:ph type="subTitle" sz="quarter" idx="1"/>
          </p:nvPr>
        </p:nvSpPr>
        <p:spPr>
          <a:xfrm>
            <a:off x="1270000" y="5422900"/>
            <a:ext cx="10464800" cy="1130300"/>
          </a:xfrm>
          <a:prstGeom prst="rect">
            <a:avLst/>
          </a:prstGeom>
          <a:solidFill>
            <a:srgbClr val="FFFFFF"/>
          </a:solidFill>
        </p:spPr>
        <p:txBody>
          <a:bodyPr>
            <a:normAutofit fontScale="92500" lnSpcReduction="10000"/>
          </a:bodyPr>
          <a:lstStyle>
            <a:lvl1pPr>
              <a:defRPr>
                <a:solidFill>
                  <a:srgbClr val="5E5E5E"/>
                </a:solidFill>
                <a:latin typeface="Gill Sans Light"/>
                <a:ea typeface="Gill Sans Light"/>
                <a:cs typeface="Gill Sans Light"/>
                <a:sym typeface="Gill Sans Light"/>
              </a:defRPr>
            </a:lvl1pPr>
          </a:lstStyle>
          <a:p>
            <a:r>
              <a:rPr lang="en-US" sz="4000" dirty="0">
                <a:latin typeface="Gill Sans"/>
              </a:rPr>
              <a:t>Department of Computer Sciences</a:t>
            </a:r>
          </a:p>
          <a:p>
            <a:r>
              <a:rPr lang="en-US" sz="4000" dirty="0">
                <a:latin typeface="Gill Sans"/>
              </a:rPr>
              <a:t>University of Wisconsin-Madison</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2</a:t>
            </a:r>
            <a:endParaRPr dirty="0"/>
          </a:p>
        </p:txBody>
      </p:sp>
      <p:sp>
        <p:nvSpPr>
          <p:cNvPr id="141" name="Assume this insertion order for a BST: 25, 24, 21, 4, 3, 2, 11"/>
          <p:cNvSpPr txBox="1"/>
          <p:nvPr/>
        </p:nvSpPr>
        <p:spPr>
          <a:xfrm>
            <a:off x="1022350" y="1554738"/>
            <a:ext cx="6298199"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rPr lang="en-US" dirty="0"/>
              <a:t>Assume this insertion order for a BST: </a:t>
            </a:r>
            <a:r>
              <a:rPr lang="en-US" dirty="0">
                <a:latin typeface="Helvetica Neue"/>
                <a:ea typeface="Helvetica Neue"/>
                <a:cs typeface="Helvetica Neue"/>
                <a:sym typeface="Helvetica Neue"/>
              </a:rPr>
              <a:t>2, 3, 1, 4, 5</a:t>
            </a:r>
          </a:p>
        </p:txBody>
      </p:sp>
      <p:sp>
        <p:nvSpPr>
          <p:cNvPr id="142"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Draw the tree:</a:t>
            </a:r>
          </a:p>
        </p:txBody>
      </p:sp>
      <p:sp>
        <p:nvSpPr>
          <p:cNvPr id="143" name="25"/>
          <p:cNvSpPr/>
          <p:nvPr/>
        </p:nvSpPr>
        <p:spPr>
          <a:xfrm>
            <a:off x="7976765" y="2476176"/>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2</a:t>
            </a:r>
            <a:endParaRPr dirty="0"/>
          </a:p>
        </p:txBody>
      </p:sp>
    </p:spTree>
    <p:extLst>
      <p:ext uri="{BB962C8B-B14F-4D97-AF65-F5344CB8AC3E}">
        <p14:creationId xmlns:p14="http://schemas.microsoft.com/office/powerpoint/2010/main" val="116451986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2</a:t>
            </a:r>
            <a:endParaRPr dirty="0"/>
          </a:p>
        </p:txBody>
      </p:sp>
      <p:sp>
        <p:nvSpPr>
          <p:cNvPr id="141" name="Assume this insertion order for a BST: 25, 24, 21, 4, 3, 2, 11"/>
          <p:cNvSpPr txBox="1"/>
          <p:nvPr/>
        </p:nvSpPr>
        <p:spPr>
          <a:xfrm>
            <a:off x="1022350" y="1554738"/>
            <a:ext cx="6298199"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rPr lang="en-US" dirty="0"/>
              <a:t>Assume this insertion order for a BST: </a:t>
            </a:r>
            <a:r>
              <a:rPr lang="en-US" dirty="0">
                <a:latin typeface="Helvetica Neue"/>
                <a:ea typeface="Helvetica Neue"/>
                <a:cs typeface="Helvetica Neue"/>
                <a:sym typeface="Helvetica Neue"/>
              </a:rPr>
              <a:t>2, 3, 1, 4, 5</a:t>
            </a:r>
          </a:p>
        </p:txBody>
      </p:sp>
      <p:sp>
        <p:nvSpPr>
          <p:cNvPr id="142"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Draw the tree:</a:t>
            </a:r>
          </a:p>
        </p:txBody>
      </p:sp>
      <p:sp>
        <p:nvSpPr>
          <p:cNvPr id="143" name="25"/>
          <p:cNvSpPr/>
          <p:nvPr/>
        </p:nvSpPr>
        <p:spPr>
          <a:xfrm>
            <a:off x="7976765" y="2476176"/>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2</a:t>
            </a:r>
            <a:endParaRPr dirty="0"/>
          </a:p>
        </p:txBody>
      </p:sp>
      <p:sp>
        <p:nvSpPr>
          <p:cNvPr id="144" name="24"/>
          <p:cNvSpPr/>
          <p:nvPr/>
        </p:nvSpPr>
        <p:spPr>
          <a:xfrm>
            <a:off x="8814966" y="3769592"/>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3</a:t>
            </a:r>
            <a:endParaRPr dirty="0"/>
          </a:p>
        </p:txBody>
      </p:sp>
      <p:sp>
        <p:nvSpPr>
          <p:cNvPr id="145" name="Line"/>
          <p:cNvSpPr/>
          <p:nvPr/>
        </p:nvSpPr>
        <p:spPr>
          <a:xfrm>
            <a:off x="8831512" y="3207071"/>
            <a:ext cx="461044" cy="56252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Tree>
    <p:extLst>
      <p:ext uri="{BB962C8B-B14F-4D97-AF65-F5344CB8AC3E}">
        <p14:creationId xmlns:p14="http://schemas.microsoft.com/office/powerpoint/2010/main" val="328388835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2</a:t>
            </a:r>
            <a:endParaRPr dirty="0"/>
          </a:p>
        </p:txBody>
      </p:sp>
      <p:sp>
        <p:nvSpPr>
          <p:cNvPr id="141" name="Assume this insertion order for a BST: 25, 24, 21, 4, 3, 2, 11"/>
          <p:cNvSpPr txBox="1"/>
          <p:nvPr/>
        </p:nvSpPr>
        <p:spPr>
          <a:xfrm>
            <a:off x="1022350" y="1554738"/>
            <a:ext cx="6298199"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rPr lang="en-US" dirty="0"/>
              <a:t>Assume this insertion order for a BST: </a:t>
            </a:r>
            <a:r>
              <a:rPr lang="en-US" dirty="0">
                <a:latin typeface="Helvetica Neue"/>
                <a:ea typeface="Helvetica Neue"/>
                <a:cs typeface="Helvetica Neue"/>
                <a:sym typeface="Helvetica Neue"/>
              </a:rPr>
              <a:t>2, 3, 1, 4, 5</a:t>
            </a:r>
          </a:p>
        </p:txBody>
      </p:sp>
      <p:sp>
        <p:nvSpPr>
          <p:cNvPr id="142"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Draw the tree:</a:t>
            </a:r>
          </a:p>
        </p:txBody>
      </p:sp>
      <p:sp>
        <p:nvSpPr>
          <p:cNvPr id="143" name="25"/>
          <p:cNvSpPr/>
          <p:nvPr/>
        </p:nvSpPr>
        <p:spPr>
          <a:xfrm>
            <a:off x="7976765" y="2476176"/>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2</a:t>
            </a:r>
            <a:endParaRPr dirty="0"/>
          </a:p>
        </p:txBody>
      </p:sp>
      <p:sp>
        <p:nvSpPr>
          <p:cNvPr id="144" name="24"/>
          <p:cNvSpPr/>
          <p:nvPr/>
        </p:nvSpPr>
        <p:spPr>
          <a:xfrm>
            <a:off x="8814966" y="3769592"/>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3</a:t>
            </a:r>
            <a:endParaRPr dirty="0"/>
          </a:p>
        </p:txBody>
      </p:sp>
      <p:sp>
        <p:nvSpPr>
          <p:cNvPr id="145" name="Line"/>
          <p:cNvSpPr/>
          <p:nvPr/>
        </p:nvSpPr>
        <p:spPr>
          <a:xfrm>
            <a:off x="8831512" y="3207071"/>
            <a:ext cx="461044" cy="56252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 name="24">
            <a:extLst>
              <a:ext uri="{FF2B5EF4-FFF2-40B4-BE49-F238E27FC236}">
                <a16:creationId xmlns:a16="http://schemas.microsoft.com/office/drawing/2014/main" id="{32799197-75CC-42F4-2791-286B3CAA90EB}"/>
              </a:ext>
            </a:extLst>
          </p:cNvPr>
          <p:cNvSpPr/>
          <p:nvPr/>
        </p:nvSpPr>
        <p:spPr>
          <a:xfrm>
            <a:off x="6849555" y="3709812"/>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1</a:t>
            </a:r>
            <a:endParaRPr dirty="0"/>
          </a:p>
        </p:txBody>
      </p:sp>
      <p:sp>
        <p:nvSpPr>
          <p:cNvPr id="3" name="Line">
            <a:extLst>
              <a:ext uri="{FF2B5EF4-FFF2-40B4-BE49-F238E27FC236}">
                <a16:creationId xmlns:a16="http://schemas.microsoft.com/office/drawing/2014/main" id="{AC8A7300-A189-1047-2764-0072D6FEB1AF}"/>
              </a:ext>
            </a:extLst>
          </p:cNvPr>
          <p:cNvSpPr/>
          <p:nvPr/>
        </p:nvSpPr>
        <p:spPr>
          <a:xfrm flipH="1">
            <a:off x="7617323" y="3207070"/>
            <a:ext cx="461044" cy="56252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Tree>
    <p:extLst>
      <p:ext uri="{BB962C8B-B14F-4D97-AF65-F5344CB8AC3E}">
        <p14:creationId xmlns:p14="http://schemas.microsoft.com/office/powerpoint/2010/main" val="88411086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2</a:t>
            </a:r>
            <a:endParaRPr dirty="0"/>
          </a:p>
        </p:txBody>
      </p:sp>
      <p:sp>
        <p:nvSpPr>
          <p:cNvPr id="141" name="Assume this insertion order for a BST: 25, 24, 21, 4, 3, 2, 11"/>
          <p:cNvSpPr txBox="1"/>
          <p:nvPr/>
        </p:nvSpPr>
        <p:spPr>
          <a:xfrm>
            <a:off x="1022350" y="1554738"/>
            <a:ext cx="6298199"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rPr lang="en-US" dirty="0"/>
              <a:t>Assume this insertion order for a BST: </a:t>
            </a:r>
            <a:r>
              <a:rPr lang="en-US" dirty="0">
                <a:latin typeface="Helvetica Neue"/>
                <a:ea typeface="Helvetica Neue"/>
                <a:cs typeface="Helvetica Neue"/>
                <a:sym typeface="Helvetica Neue"/>
              </a:rPr>
              <a:t>2, 3, 1, 4, 5</a:t>
            </a:r>
          </a:p>
        </p:txBody>
      </p:sp>
      <p:sp>
        <p:nvSpPr>
          <p:cNvPr id="142"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Draw the tree:</a:t>
            </a:r>
          </a:p>
        </p:txBody>
      </p:sp>
      <p:sp>
        <p:nvSpPr>
          <p:cNvPr id="143" name="25"/>
          <p:cNvSpPr/>
          <p:nvPr/>
        </p:nvSpPr>
        <p:spPr>
          <a:xfrm>
            <a:off x="7976765" y="2476176"/>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2</a:t>
            </a:r>
            <a:endParaRPr dirty="0"/>
          </a:p>
        </p:txBody>
      </p:sp>
      <p:sp>
        <p:nvSpPr>
          <p:cNvPr id="144" name="24"/>
          <p:cNvSpPr/>
          <p:nvPr/>
        </p:nvSpPr>
        <p:spPr>
          <a:xfrm>
            <a:off x="8814966" y="3769592"/>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3</a:t>
            </a:r>
            <a:endParaRPr dirty="0"/>
          </a:p>
        </p:txBody>
      </p:sp>
      <p:sp>
        <p:nvSpPr>
          <p:cNvPr id="145" name="Line"/>
          <p:cNvSpPr/>
          <p:nvPr/>
        </p:nvSpPr>
        <p:spPr>
          <a:xfrm>
            <a:off x="8831512" y="3207071"/>
            <a:ext cx="461044" cy="56252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 name="24">
            <a:extLst>
              <a:ext uri="{FF2B5EF4-FFF2-40B4-BE49-F238E27FC236}">
                <a16:creationId xmlns:a16="http://schemas.microsoft.com/office/drawing/2014/main" id="{32799197-75CC-42F4-2791-286B3CAA90EB}"/>
              </a:ext>
            </a:extLst>
          </p:cNvPr>
          <p:cNvSpPr/>
          <p:nvPr/>
        </p:nvSpPr>
        <p:spPr>
          <a:xfrm>
            <a:off x="6849555" y="3709812"/>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1</a:t>
            </a:r>
            <a:endParaRPr dirty="0"/>
          </a:p>
        </p:txBody>
      </p:sp>
      <p:sp>
        <p:nvSpPr>
          <p:cNvPr id="3" name="Line">
            <a:extLst>
              <a:ext uri="{FF2B5EF4-FFF2-40B4-BE49-F238E27FC236}">
                <a16:creationId xmlns:a16="http://schemas.microsoft.com/office/drawing/2014/main" id="{AC8A7300-A189-1047-2764-0072D6FEB1AF}"/>
              </a:ext>
            </a:extLst>
          </p:cNvPr>
          <p:cNvSpPr/>
          <p:nvPr/>
        </p:nvSpPr>
        <p:spPr>
          <a:xfrm flipH="1">
            <a:off x="7617323" y="3207070"/>
            <a:ext cx="461044" cy="56252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4" name="24">
            <a:extLst>
              <a:ext uri="{FF2B5EF4-FFF2-40B4-BE49-F238E27FC236}">
                <a16:creationId xmlns:a16="http://schemas.microsoft.com/office/drawing/2014/main" id="{CA9009F8-1737-498A-F222-DFB88F2DC358}"/>
              </a:ext>
            </a:extLst>
          </p:cNvPr>
          <p:cNvSpPr/>
          <p:nvPr/>
        </p:nvSpPr>
        <p:spPr>
          <a:xfrm>
            <a:off x="9673558" y="502664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4</a:t>
            </a:r>
            <a:endParaRPr dirty="0"/>
          </a:p>
        </p:txBody>
      </p:sp>
      <p:sp>
        <p:nvSpPr>
          <p:cNvPr id="5" name="Line">
            <a:extLst>
              <a:ext uri="{FF2B5EF4-FFF2-40B4-BE49-F238E27FC236}">
                <a16:creationId xmlns:a16="http://schemas.microsoft.com/office/drawing/2014/main" id="{E82D6963-D00D-4D0F-DBE9-B7A5EDAB4C1E}"/>
              </a:ext>
            </a:extLst>
          </p:cNvPr>
          <p:cNvSpPr/>
          <p:nvPr/>
        </p:nvSpPr>
        <p:spPr>
          <a:xfrm>
            <a:off x="9707812" y="4458987"/>
            <a:ext cx="461044" cy="56252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Tree>
    <p:extLst>
      <p:ext uri="{BB962C8B-B14F-4D97-AF65-F5344CB8AC3E}">
        <p14:creationId xmlns:p14="http://schemas.microsoft.com/office/powerpoint/2010/main" val="236741349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2</a:t>
            </a:r>
            <a:endParaRPr dirty="0"/>
          </a:p>
        </p:txBody>
      </p:sp>
      <p:sp>
        <p:nvSpPr>
          <p:cNvPr id="141" name="Assume this insertion order for a BST: 25, 24, 21, 4, 3, 2, 11"/>
          <p:cNvSpPr txBox="1"/>
          <p:nvPr/>
        </p:nvSpPr>
        <p:spPr>
          <a:xfrm>
            <a:off x="1022350" y="1554738"/>
            <a:ext cx="6298199"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r>
              <a:rPr lang="en-US" dirty="0"/>
              <a:t>Assume this insertion order for a BST: </a:t>
            </a:r>
            <a:r>
              <a:rPr lang="en-US" dirty="0">
                <a:latin typeface="Helvetica Neue"/>
                <a:ea typeface="Helvetica Neue"/>
                <a:cs typeface="Helvetica Neue"/>
                <a:sym typeface="Helvetica Neue"/>
              </a:rPr>
              <a:t>2, 3, 1, 4, 5</a:t>
            </a:r>
          </a:p>
        </p:txBody>
      </p:sp>
      <p:sp>
        <p:nvSpPr>
          <p:cNvPr id="142" name="Draw the tree:"/>
          <p:cNvSpPr txBox="1"/>
          <p:nvPr/>
        </p:nvSpPr>
        <p:spPr>
          <a:xfrm>
            <a:off x="1022350" y="2451099"/>
            <a:ext cx="1886397" cy="457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stStyle>
          <a:p>
            <a:r>
              <a:t>Draw the tree:</a:t>
            </a:r>
          </a:p>
        </p:txBody>
      </p:sp>
      <p:sp>
        <p:nvSpPr>
          <p:cNvPr id="143" name="25"/>
          <p:cNvSpPr/>
          <p:nvPr/>
        </p:nvSpPr>
        <p:spPr>
          <a:xfrm>
            <a:off x="7976765" y="2476176"/>
            <a:ext cx="998290" cy="864245"/>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2</a:t>
            </a:r>
            <a:endParaRPr dirty="0"/>
          </a:p>
        </p:txBody>
      </p:sp>
      <p:sp>
        <p:nvSpPr>
          <p:cNvPr id="144" name="24"/>
          <p:cNvSpPr/>
          <p:nvPr/>
        </p:nvSpPr>
        <p:spPr>
          <a:xfrm>
            <a:off x="8814966" y="3769592"/>
            <a:ext cx="998290" cy="864245"/>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3</a:t>
            </a:r>
            <a:endParaRPr dirty="0"/>
          </a:p>
        </p:txBody>
      </p:sp>
      <p:sp>
        <p:nvSpPr>
          <p:cNvPr id="145" name="Line"/>
          <p:cNvSpPr/>
          <p:nvPr/>
        </p:nvSpPr>
        <p:spPr>
          <a:xfrm>
            <a:off x="8831512" y="3207071"/>
            <a:ext cx="461044" cy="56252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 name="24">
            <a:extLst>
              <a:ext uri="{FF2B5EF4-FFF2-40B4-BE49-F238E27FC236}">
                <a16:creationId xmlns:a16="http://schemas.microsoft.com/office/drawing/2014/main" id="{32799197-75CC-42F4-2791-286B3CAA90EB}"/>
              </a:ext>
            </a:extLst>
          </p:cNvPr>
          <p:cNvSpPr/>
          <p:nvPr/>
        </p:nvSpPr>
        <p:spPr>
          <a:xfrm>
            <a:off x="6849555" y="3709812"/>
            <a:ext cx="998290" cy="864245"/>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1</a:t>
            </a:r>
            <a:endParaRPr dirty="0"/>
          </a:p>
        </p:txBody>
      </p:sp>
      <p:sp>
        <p:nvSpPr>
          <p:cNvPr id="3" name="Line">
            <a:extLst>
              <a:ext uri="{FF2B5EF4-FFF2-40B4-BE49-F238E27FC236}">
                <a16:creationId xmlns:a16="http://schemas.microsoft.com/office/drawing/2014/main" id="{AC8A7300-A189-1047-2764-0072D6FEB1AF}"/>
              </a:ext>
            </a:extLst>
          </p:cNvPr>
          <p:cNvSpPr/>
          <p:nvPr/>
        </p:nvSpPr>
        <p:spPr>
          <a:xfrm flipH="1">
            <a:off x="7617323" y="3207070"/>
            <a:ext cx="461044" cy="56252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4" name="24">
            <a:extLst>
              <a:ext uri="{FF2B5EF4-FFF2-40B4-BE49-F238E27FC236}">
                <a16:creationId xmlns:a16="http://schemas.microsoft.com/office/drawing/2014/main" id="{CA9009F8-1737-498A-F222-DFB88F2DC358}"/>
              </a:ext>
            </a:extLst>
          </p:cNvPr>
          <p:cNvSpPr/>
          <p:nvPr/>
        </p:nvSpPr>
        <p:spPr>
          <a:xfrm>
            <a:off x="9673558" y="5026645"/>
            <a:ext cx="998290" cy="864245"/>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4</a:t>
            </a:r>
            <a:endParaRPr dirty="0"/>
          </a:p>
        </p:txBody>
      </p:sp>
      <p:sp>
        <p:nvSpPr>
          <p:cNvPr id="5" name="Line">
            <a:extLst>
              <a:ext uri="{FF2B5EF4-FFF2-40B4-BE49-F238E27FC236}">
                <a16:creationId xmlns:a16="http://schemas.microsoft.com/office/drawing/2014/main" id="{E82D6963-D00D-4D0F-DBE9-B7A5EDAB4C1E}"/>
              </a:ext>
            </a:extLst>
          </p:cNvPr>
          <p:cNvSpPr/>
          <p:nvPr/>
        </p:nvSpPr>
        <p:spPr>
          <a:xfrm>
            <a:off x="9707812" y="4458987"/>
            <a:ext cx="461044" cy="56252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7" name="24">
            <a:extLst>
              <a:ext uri="{FF2B5EF4-FFF2-40B4-BE49-F238E27FC236}">
                <a16:creationId xmlns:a16="http://schemas.microsoft.com/office/drawing/2014/main" id="{4DDDC207-9272-D803-000D-4DD6934B8033}"/>
              </a:ext>
            </a:extLst>
          </p:cNvPr>
          <p:cNvSpPr/>
          <p:nvPr/>
        </p:nvSpPr>
        <p:spPr>
          <a:xfrm>
            <a:off x="10410160" y="6283698"/>
            <a:ext cx="998290" cy="902345"/>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5</a:t>
            </a:r>
            <a:endParaRPr dirty="0"/>
          </a:p>
        </p:txBody>
      </p:sp>
      <p:sp>
        <p:nvSpPr>
          <p:cNvPr id="8" name="Line">
            <a:extLst>
              <a:ext uri="{FF2B5EF4-FFF2-40B4-BE49-F238E27FC236}">
                <a16:creationId xmlns:a16="http://schemas.microsoft.com/office/drawing/2014/main" id="{E59FFAD4-2681-D917-4030-4F6CD733D1B2}"/>
              </a:ext>
            </a:extLst>
          </p:cNvPr>
          <p:cNvSpPr/>
          <p:nvPr/>
        </p:nvSpPr>
        <p:spPr>
          <a:xfrm>
            <a:off x="10544090" y="5721177"/>
            <a:ext cx="461044" cy="56252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Tree>
    <p:extLst>
      <p:ext uri="{BB962C8B-B14F-4D97-AF65-F5344CB8AC3E}">
        <p14:creationId xmlns:p14="http://schemas.microsoft.com/office/powerpoint/2010/main" val="399919885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view"/>
          <p:cNvSpPr txBox="1">
            <a:spLocks noGrp="1"/>
          </p:cNvSpPr>
          <p:nvPr>
            <p:ph type="title"/>
          </p:nvPr>
        </p:nvSpPr>
        <p:spPr>
          <a:xfrm>
            <a:off x="4876800" y="4254500"/>
            <a:ext cx="36195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Tree Height</a:t>
            </a:r>
            <a:endParaRPr dirty="0"/>
          </a:p>
        </p:txBody>
      </p:sp>
    </p:spTree>
    <p:extLst>
      <p:ext uri="{BB962C8B-B14F-4D97-AF65-F5344CB8AC3E}">
        <p14:creationId xmlns:p14="http://schemas.microsoft.com/office/powerpoint/2010/main" val="223649224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Tree Height</a:t>
            </a:r>
            <a:endParaRPr dirty="0"/>
          </a:p>
        </p:txBody>
      </p:sp>
      <p:sp>
        <p:nvSpPr>
          <p:cNvPr id="148" name="Assume this insertion order for a BST: 25, 24, 21, 4, 3, 2, 11"/>
          <p:cNvSpPr txBox="1"/>
          <p:nvPr/>
        </p:nvSpPr>
        <p:spPr>
          <a:xfrm>
            <a:off x="1022350" y="1554738"/>
            <a:ext cx="9759950"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r>
              <a:rPr lang="en-US" b="1" dirty="0"/>
              <a:t>Height:</a:t>
            </a:r>
            <a:r>
              <a:rPr lang="en-US" dirty="0"/>
              <a:t> the number of nodes on the longest root-to-leaf path (including the root)</a:t>
            </a:r>
            <a:endParaRPr lang="en-US" dirty="0">
              <a:latin typeface="Helvetica Neue"/>
              <a:ea typeface="Helvetica Neue"/>
              <a:cs typeface="Helvetica Neue"/>
              <a:sym typeface="Helvetica Neue"/>
            </a:endParaRPr>
          </a:p>
        </p:txBody>
      </p:sp>
      <p:sp>
        <p:nvSpPr>
          <p:cNvPr id="149" name="Draw the tree:"/>
          <p:cNvSpPr txBox="1"/>
          <p:nvPr/>
        </p:nvSpPr>
        <p:spPr>
          <a:xfrm>
            <a:off x="1842804" y="8641535"/>
            <a:ext cx="1370568"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stStyle>
          <a:p>
            <a:r>
              <a:rPr lang="en-US" dirty="0"/>
              <a:t>Height = 3</a:t>
            </a:r>
            <a:endParaRPr dirty="0"/>
          </a:p>
        </p:txBody>
      </p:sp>
      <p:sp>
        <p:nvSpPr>
          <p:cNvPr id="2" name="25">
            <a:extLst>
              <a:ext uri="{FF2B5EF4-FFF2-40B4-BE49-F238E27FC236}">
                <a16:creationId xmlns:a16="http://schemas.microsoft.com/office/drawing/2014/main" id="{9464EFDD-0DE0-0661-4E5F-B13834FDE226}"/>
              </a:ext>
            </a:extLst>
          </p:cNvPr>
          <p:cNvSpPr/>
          <p:nvPr/>
        </p:nvSpPr>
        <p:spPr>
          <a:xfrm>
            <a:off x="3272734" y="4424536"/>
            <a:ext cx="998290" cy="864245"/>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3</a:t>
            </a:r>
            <a:endParaRPr dirty="0"/>
          </a:p>
        </p:txBody>
      </p:sp>
      <p:sp>
        <p:nvSpPr>
          <p:cNvPr id="8" name="Line">
            <a:extLst>
              <a:ext uri="{FF2B5EF4-FFF2-40B4-BE49-F238E27FC236}">
                <a16:creationId xmlns:a16="http://schemas.microsoft.com/office/drawing/2014/main" id="{25FD0547-ACA1-E30B-33BC-66C3AD228A71}"/>
              </a:ext>
            </a:extLst>
          </p:cNvPr>
          <p:cNvSpPr/>
          <p:nvPr/>
        </p:nvSpPr>
        <p:spPr>
          <a:xfrm flipH="1">
            <a:off x="2952828" y="5168131"/>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9" name="21">
            <a:extLst>
              <a:ext uri="{FF2B5EF4-FFF2-40B4-BE49-F238E27FC236}">
                <a16:creationId xmlns:a16="http://schemas.microsoft.com/office/drawing/2014/main" id="{CC66633B-BB33-D8C7-2B4B-408D17E918DD}"/>
              </a:ext>
            </a:extLst>
          </p:cNvPr>
          <p:cNvSpPr/>
          <p:nvPr/>
        </p:nvSpPr>
        <p:spPr>
          <a:xfrm>
            <a:off x="4580834" y="5607373"/>
            <a:ext cx="998290" cy="864245"/>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5</a:t>
            </a:r>
            <a:endParaRPr dirty="0"/>
          </a:p>
        </p:txBody>
      </p:sp>
      <p:sp>
        <p:nvSpPr>
          <p:cNvPr id="10" name="Line">
            <a:extLst>
              <a:ext uri="{FF2B5EF4-FFF2-40B4-BE49-F238E27FC236}">
                <a16:creationId xmlns:a16="http://schemas.microsoft.com/office/drawing/2014/main" id="{45A91DF0-BF1F-EBED-98FF-4279B0336098}"/>
              </a:ext>
            </a:extLst>
          </p:cNvPr>
          <p:cNvSpPr/>
          <p:nvPr/>
        </p:nvSpPr>
        <p:spPr>
          <a:xfrm>
            <a:off x="4144123" y="5168131"/>
            <a:ext cx="566216" cy="525885"/>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1" name="24">
            <a:extLst>
              <a:ext uri="{FF2B5EF4-FFF2-40B4-BE49-F238E27FC236}">
                <a16:creationId xmlns:a16="http://schemas.microsoft.com/office/drawing/2014/main" id="{A93269B7-F3B1-0639-15D3-F0993AF46710}"/>
              </a:ext>
            </a:extLst>
          </p:cNvPr>
          <p:cNvSpPr/>
          <p:nvPr/>
        </p:nvSpPr>
        <p:spPr>
          <a:xfrm>
            <a:off x="2260541" y="5597302"/>
            <a:ext cx="998290" cy="864245"/>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dirty="0"/>
              <a:t>2</a:t>
            </a:r>
          </a:p>
        </p:txBody>
      </p:sp>
      <p:sp>
        <p:nvSpPr>
          <p:cNvPr id="12" name="Line">
            <a:extLst>
              <a:ext uri="{FF2B5EF4-FFF2-40B4-BE49-F238E27FC236}">
                <a16:creationId xmlns:a16="http://schemas.microsoft.com/office/drawing/2014/main" id="{7440A987-74B8-C543-8E9C-699C47D1522A}"/>
              </a:ext>
            </a:extLst>
          </p:cNvPr>
          <p:cNvSpPr/>
          <p:nvPr/>
        </p:nvSpPr>
        <p:spPr>
          <a:xfrm flipH="1">
            <a:off x="1842804" y="6305848"/>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3" name="24">
            <a:extLst>
              <a:ext uri="{FF2B5EF4-FFF2-40B4-BE49-F238E27FC236}">
                <a16:creationId xmlns:a16="http://schemas.microsoft.com/office/drawing/2014/main" id="{FACEB3F0-9334-94E6-A04E-A79197C0AEF2}"/>
              </a:ext>
            </a:extLst>
          </p:cNvPr>
          <p:cNvSpPr/>
          <p:nvPr/>
        </p:nvSpPr>
        <p:spPr>
          <a:xfrm>
            <a:off x="1262251" y="6737970"/>
            <a:ext cx="998290" cy="864245"/>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1</a:t>
            </a:r>
            <a:endParaRPr dirty="0"/>
          </a:p>
        </p:txBody>
      </p:sp>
      <p:sp>
        <p:nvSpPr>
          <p:cNvPr id="14" name="24">
            <a:extLst>
              <a:ext uri="{FF2B5EF4-FFF2-40B4-BE49-F238E27FC236}">
                <a16:creationId xmlns:a16="http://schemas.microsoft.com/office/drawing/2014/main" id="{CCD6A1DF-576D-5A5B-4B15-C699C270ED38}"/>
              </a:ext>
            </a:extLst>
          </p:cNvPr>
          <p:cNvSpPr/>
          <p:nvPr/>
        </p:nvSpPr>
        <p:spPr>
          <a:xfrm>
            <a:off x="3482234" y="682441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4</a:t>
            </a:r>
            <a:endParaRPr dirty="0"/>
          </a:p>
        </p:txBody>
      </p:sp>
      <p:sp>
        <p:nvSpPr>
          <p:cNvPr id="15" name="Line">
            <a:extLst>
              <a:ext uri="{FF2B5EF4-FFF2-40B4-BE49-F238E27FC236}">
                <a16:creationId xmlns:a16="http://schemas.microsoft.com/office/drawing/2014/main" id="{7535FD11-6EC4-3C41-944A-B6BF66E8734B}"/>
              </a:ext>
            </a:extLst>
          </p:cNvPr>
          <p:cNvSpPr/>
          <p:nvPr/>
        </p:nvSpPr>
        <p:spPr>
          <a:xfrm flipH="1">
            <a:off x="4271024" y="6395244"/>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6" name="Draw the tree:">
            <a:extLst>
              <a:ext uri="{FF2B5EF4-FFF2-40B4-BE49-F238E27FC236}">
                <a16:creationId xmlns:a16="http://schemas.microsoft.com/office/drawing/2014/main" id="{46AC9AD1-1A81-5662-CEAB-126203AE315A}"/>
              </a:ext>
            </a:extLst>
          </p:cNvPr>
          <p:cNvSpPr txBox="1"/>
          <p:nvPr/>
        </p:nvSpPr>
        <p:spPr>
          <a:xfrm>
            <a:off x="8708659" y="8641653"/>
            <a:ext cx="1370568"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stStyle>
          <a:p>
            <a:r>
              <a:rPr lang="en-US" dirty="0"/>
              <a:t>Height = 4</a:t>
            </a:r>
            <a:endParaRPr dirty="0"/>
          </a:p>
        </p:txBody>
      </p:sp>
      <p:sp>
        <p:nvSpPr>
          <p:cNvPr id="17" name="25">
            <a:extLst>
              <a:ext uri="{FF2B5EF4-FFF2-40B4-BE49-F238E27FC236}">
                <a16:creationId xmlns:a16="http://schemas.microsoft.com/office/drawing/2014/main" id="{1C4C164E-FFAD-5116-F87F-BA6D828637FF}"/>
              </a:ext>
            </a:extLst>
          </p:cNvPr>
          <p:cNvSpPr/>
          <p:nvPr/>
        </p:nvSpPr>
        <p:spPr>
          <a:xfrm>
            <a:off x="8524278" y="3495343"/>
            <a:ext cx="998290" cy="864245"/>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2</a:t>
            </a:r>
            <a:endParaRPr dirty="0"/>
          </a:p>
        </p:txBody>
      </p:sp>
      <p:sp>
        <p:nvSpPr>
          <p:cNvPr id="18" name="24">
            <a:extLst>
              <a:ext uri="{FF2B5EF4-FFF2-40B4-BE49-F238E27FC236}">
                <a16:creationId xmlns:a16="http://schemas.microsoft.com/office/drawing/2014/main" id="{069A52F2-CB81-2911-A9E5-35398B669D2B}"/>
              </a:ext>
            </a:extLst>
          </p:cNvPr>
          <p:cNvSpPr/>
          <p:nvPr/>
        </p:nvSpPr>
        <p:spPr>
          <a:xfrm>
            <a:off x="9362479" y="4788759"/>
            <a:ext cx="998290" cy="864245"/>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3</a:t>
            </a:r>
            <a:endParaRPr dirty="0"/>
          </a:p>
        </p:txBody>
      </p:sp>
      <p:sp>
        <p:nvSpPr>
          <p:cNvPr id="19" name="Line">
            <a:extLst>
              <a:ext uri="{FF2B5EF4-FFF2-40B4-BE49-F238E27FC236}">
                <a16:creationId xmlns:a16="http://schemas.microsoft.com/office/drawing/2014/main" id="{CED8DC42-87CD-5C14-04A1-996BC111B51C}"/>
              </a:ext>
            </a:extLst>
          </p:cNvPr>
          <p:cNvSpPr/>
          <p:nvPr/>
        </p:nvSpPr>
        <p:spPr>
          <a:xfrm>
            <a:off x="9379025" y="4226238"/>
            <a:ext cx="461044" cy="56252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0" name="24">
            <a:extLst>
              <a:ext uri="{FF2B5EF4-FFF2-40B4-BE49-F238E27FC236}">
                <a16:creationId xmlns:a16="http://schemas.microsoft.com/office/drawing/2014/main" id="{376B31CF-A132-2A7E-BD75-F921943AD366}"/>
              </a:ext>
            </a:extLst>
          </p:cNvPr>
          <p:cNvSpPr/>
          <p:nvPr/>
        </p:nvSpPr>
        <p:spPr>
          <a:xfrm>
            <a:off x="7397068" y="4728979"/>
            <a:ext cx="998290" cy="864245"/>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1</a:t>
            </a:r>
            <a:endParaRPr dirty="0"/>
          </a:p>
        </p:txBody>
      </p:sp>
      <p:sp>
        <p:nvSpPr>
          <p:cNvPr id="21" name="Line">
            <a:extLst>
              <a:ext uri="{FF2B5EF4-FFF2-40B4-BE49-F238E27FC236}">
                <a16:creationId xmlns:a16="http://schemas.microsoft.com/office/drawing/2014/main" id="{CF775BD7-1DBB-9C7F-7E1E-0EAE80071653}"/>
              </a:ext>
            </a:extLst>
          </p:cNvPr>
          <p:cNvSpPr/>
          <p:nvPr/>
        </p:nvSpPr>
        <p:spPr>
          <a:xfrm flipH="1">
            <a:off x="8164836" y="4226237"/>
            <a:ext cx="461044" cy="56252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2" name="24">
            <a:extLst>
              <a:ext uri="{FF2B5EF4-FFF2-40B4-BE49-F238E27FC236}">
                <a16:creationId xmlns:a16="http://schemas.microsoft.com/office/drawing/2014/main" id="{6A4C296C-B52C-A3DE-C4AC-5B8717ECC292}"/>
              </a:ext>
            </a:extLst>
          </p:cNvPr>
          <p:cNvSpPr/>
          <p:nvPr/>
        </p:nvSpPr>
        <p:spPr>
          <a:xfrm>
            <a:off x="10221071" y="6045812"/>
            <a:ext cx="998290" cy="864245"/>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4</a:t>
            </a:r>
            <a:endParaRPr dirty="0"/>
          </a:p>
        </p:txBody>
      </p:sp>
      <p:sp>
        <p:nvSpPr>
          <p:cNvPr id="23" name="Line">
            <a:extLst>
              <a:ext uri="{FF2B5EF4-FFF2-40B4-BE49-F238E27FC236}">
                <a16:creationId xmlns:a16="http://schemas.microsoft.com/office/drawing/2014/main" id="{47C37342-0952-D4C1-3FD6-5BBC54A3BB50}"/>
              </a:ext>
            </a:extLst>
          </p:cNvPr>
          <p:cNvSpPr/>
          <p:nvPr/>
        </p:nvSpPr>
        <p:spPr>
          <a:xfrm>
            <a:off x="10255325" y="5478154"/>
            <a:ext cx="461044" cy="56252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4" name="24">
            <a:extLst>
              <a:ext uri="{FF2B5EF4-FFF2-40B4-BE49-F238E27FC236}">
                <a16:creationId xmlns:a16="http://schemas.microsoft.com/office/drawing/2014/main" id="{3D5D51AE-B8D1-2DC1-E28E-551AB62B88BF}"/>
              </a:ext>
            </a:extLst>
          </p:cNvPr>
          <p:cNvSpPr/>
          <p:nvPr/>
        </p:nvSpPr>
        <p:spPr>
          <a:xfrm>
            <a:off x="10957673" y="7302865"/>
            <a:ext cx="998290" cy="902345"/>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5</a:t>
            </a:r>
            <a:endParaRPr dirty="0"/>
          </a:p>
        </p:txBody>
      </p:sp>
      <p:sp>
        <p:nvSpPr>
          <p:cNvPr id="25" name="Line">
            <a:extLst>
              <a:ext uri="{FF2B5EF4-FFF2-40B4-BE49-F238E27FC236}">
                <a16:creationId xmlns:a16="http://schemas.microsoft.com/office/drawing/2014/main" id="{D870A438-63D0-DBF3-8FE5-BF77BBD150E6}"/>
              </a:ext>
            </a:extLst>
          </p:cNvPr>
          <p:cNvSpPr/>
          <p:nvPr/>
        </p:nvSpPr>
        <p:spPr>
          <a:xfrm>
            <a:off x="11091603" y="6740344"/>
            <a:ext cx="461044" cy="56252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6" name="Assume this insertion order for a BST: 25, 24, 21, 4, 3, 2, 11">
            <a:extLst>
              <a:ext uri="{FF2B5EF4-FFF2-40B4-BE49-F238E27FC236}">
                <a16:creationId xmlns:a16="http://schemas.microsoft.com/office/drawing/2014/main" id="{BC6E82AE-E8B4-B7A2-45B8-815681CE562B}"/>
              </a:ext>
            </a:extLst>
          </p:cNvPr>
          <p:cNvSpPr txBox="1"/>
          <p:nvPr/>
        </p:nvSpPr>
        <p:spPr>
          <a:xfrm>
            <a:off x="942718" y="2315472"/>
            <a:ext cx="3701334"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r>
              <a:rPr lang="en-US" dirty="0"/>
              <a:t>Tree with nodes </a:t>
            </a:r>
            <a:r>
              <a:rPr lang="en-US" dirty="0">
                <a:latin typeface="Helvetica Neue"/>
                <a:ea typeface="Helvetica Neue"/>
                <a:cs typeface="Helvetica Neue"/>
                <a:sym typeface="Helvetica Neue"/>
              </a:rPr>
              <a:t>3, 2, 1, 4, 5</a:t>
            </a:r>
          </a:p>
        </p:txBody>
      </p:sp>
      <p:sp>
        <p:nvSpPr>
          <p:cNvPr id="27" name="Assume this insertion order for a BST: 25, 24, 21, 4, 3, 2, 11">
            <a:extLst>
              <a:ext uri="{FF2B5EF4-FFF2-40B4-BE49-F238E27FC236}">
                <a16:creationId xmlns:a16="http://schemas.microsoft.com/office/drawing/2014/main" id="{107EF55B-9457-1C29-6D65-24B73BEECF5F}"/>
              </a:ext>
            </a:extLst>
          </p:cNvPr>
          <p:cNvSpPr txBox="1"/>
          <p:nvPr/>
        </p:nvSpPr>
        <p:spPr>
          <a:xfrm>
            <a:off x="7459118" y="2273458"/>
            <a:ext cx="3701334"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r>
              <a:rPr lang="en-US" dirty="0"/>
              <a:t>Tree with nodes </a:t>
            </a:r>
            <a:r>
              <a:rPr lang="en-US" dirty="0">
                <a:latin typeface="Helvetica Neue"/>
                <a:ea typeface="Helvetica Neue"/>
                <a:cs typeface="Helvetica Neue"/>
                <a:sym typeface="Helvetica Neue"/>
              </a:rPr>
              <a:t>2, 3, 1, 4, 5</a:t>
            </a:r>
          </a:p>
        </p:txBody>
      </p:sp>
    </p:spTree>
    <p:extLst>
      <p:ext uri="{BB962C8B-B14F-4D97-AF65-F5344CB8AC3E}">
        <p14:creationId xmlns:p14="http://schemas.microsoft.com/office/powerpoint/2010/main" val="113947005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3</a:t>
            </a:r>
            <a:endParaRPr dirty="0"/>
          </a:p>
        </p:txBody>
      </p:sp>
      <p:sp>
        <p:nvSpPr>
          <p:cNvPr id="132" name="Assume this insertion order for a BST: 25, 24, 21, 4, 3, 2, 11"/>
          <p:cNvSpPr txBox="1"/>
          <p:nvPr/>
        </p:nvSpPr>
        <p:spPr>
          <a:xfrm>
            <a:off x="1022350" y="1556163"/>
            <a:ext cx="7632606" cy="4690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rPr dirty="0"/>
              <a:t>Assume this insertion order for a BST: </a:t>
            </a:r>
            <a:r>
              <a:rPr dirty="0">
                <a:latin typeface="Helvetica Neue"/>
                <a:ea typeface="Helvetica Neue"/>
                <a:cs typeface="Helvetica Neue"/>
                <a:sym typeface="Helvetica Neue"/>
              </a:rPr>
              <a:t>25, 24, 21, 4, 3, 2, 11</a:t>
            </a:r>
          </a:p>
        </p:txBody>
      </p:sp>
      <p:sp>
        <p:nvSpPr>
          <p:cNvPr id="133"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Draw the tree: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3</a:t>
            </a:r>
            <a:endParaRPr dirty="0"/>
          </a:p>
        </p:txBody>
      </p:sp>
      <p:sp>
        <p:nvSpPr>
          <p:cNvPr id="136" name="Assume this insertion order for a BST: 25, 24, 21, 4, 3, 2, 11"/>
          <p:cNvSpPr txBox="1"/>
          <p:nvPr/>
        </p:nvSpPr>
        <p:spPr>
          <a:xfrm>
            <a:off x="1022350" y="1556163"/>
            <a:ext cx="7632606" cy="4690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25, 24, 21, 4, 3, 2, 11</a:t>
            </a:r>
          </a:p>
        </p:txBody>
      </p:sp>
      <p:sp>
        <p:nvSpPr>
          <p:cNvPr id="137"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Draw the tree:</a:t>
            </a:r>
          </a:p>
        </p:txBody>
      </p:sp>
      <p:sp>
        <p:nvSpPr>
          <p:cNvPr id="138"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25</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3</a:t>
            </a:r>
            <a:endParaRPr dirty="0"/>
          </a:p>
        </p:txBody>
      </p:sp>
      <p:sp>
        <p:nvSpPr>
          <p:cNvPr id="141" name="Assume this insertion order for a BST: 25, 24, 21, 4, 3, 2, 11"/>
          <p:cNvSpPr txBox="1"/>
          <p:nvPr/>
        </p:nvSpPr>
        <p:spPr>
          <a:xfrm>
            <a:off x="1022350" y="1556163"/>
            <a:ext cx="7632606" cy="4690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25, 24, 21, 4, 3, 2, 11</a:t>
            </a:r>
          </a:p>
        </p:txBody>
      </p:sp>
      <p:sp>
        <p:nvSpPr>
          <p:cNvPr id="142"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Draw the tree:</a:t>
            </a:r>
          </a:p>
        </p:txBody>
      </p:sp>
      <p:sp>
        <p:nvSpPr>
          <p:cNvPr id="143"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25</a:t>
            </a:r>
          </a:p>
        </p:txBody>
      </p:sp>
      <p:sp>
        <p:nvSpPr>
          <p:cNvPr id="144" name="24"/>
          <p:cNvSpPr/>
          <p:nvPr/>
        </p:nvSpPr>
        <p:spPr>
          <a:xfrm>
            <a:off x="7793955" y="326008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24</a:t>
            </a:r>
          </a:p>
        </p:txBody>
      </p:sp>
      <p:sp>
        <p:nvSpPr>
          <p:cNvPr id="145"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view"/>
          <p:cNvSpPr txBox="1">
            <a:spLocks noGrp="1"/>
          </p:cNvSpPr>
          <p:nvPr>
            <p:ph type="title"/>
          </p:nvPr>
        </p:nvSpPr>
        <p:spPr>
          <a:xfrm>
            <a:off x="4349750" y="4267200"/>
            <a:ext cx="4305300" cy="902345"/>
          </a:xfrm>
          <a:prstGeom prst="rect">
            <a:avLst/>
          </a:prstGeom>
        </p:spPr>
        <p:txBody>
          <a:bodyPr>
            <a:normAutofit fontScale="90000"/>
          </a:bodyPr>
          <a:lstStyle>
            <a:lvl1pPr algn="l">
              <a:defRPr sz="4800">
                <a:latin typeface="Gill Sans Light"/>
                <a:ea typeface="Gill Sans Light"/>
                <a:cs typeface="Gill Sans Light"/>
                <a:sym typeface="Gill Sans Light"/>
              </a:defRPr>
            </a:lvl1pPr>
          </a:lstStyle>
          <a:p>
            <a:r>
              <a:rPr lang="en-US" dirty="0"/>
              <a:t>Adding BST Nodes</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3</a:t>
            </a:r>
            <a:endParaRPr dirty="0"/>
          </a:p>
        </p:txBody>
      </p:sp>
      <p:sp>
        <p:nvSpPr>
          <p:cNvPr id="148" name="Assume this insertion order for a BST: 25, 24, 21, 4, 3, 2, 11"/>
          <p:cNvSpPr txBox="1"/>
          <p:nvPr/>
        </p:nvSpPr>
        <p:spPr>
          <a:xfrm>
            <a:off x="1022350" y="1556163"/>
            <a:ext cx="7632606" cy="4690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rPr dirty="0"/>
              <a:t>Assume this insertion order for a BST: </a:t>
            </a:r>
            <a:r>
              <a:rPr dirty="0">
                <a:latin typeface="Helvetica Neue"/>
                <a:ea typeface="Helvetica Neue"/>
                <a:cs typeface="Helvetica Neue"/>
                <a:sym typeface="Helvetica Neue"/>
              </a:rPr>
              <a:t>25, 24, 21, 4, 3, 2, 11</a:t>
            </a:r>
          </a:p>
        </p:txBody>
      </p:sp>
      <p:sp>
        <p:nvSpPr>
          <p:cNvPr id="149"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Draw the tree:</a:t>
            </a:r>
          </a:p>
        </p:txBody>
      </p:sp>
      <p:sp>
        <p:nvSpPr>
          <p:cNvPr id="150"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25</a:t>
            </a:r>
          </a:p>
        </p:txBody>
      </p:sp>
      <p:sp>
        <p:nvSpPr>
          <p:cNvPr id="151" name="24"/>
          <p:cNvSpPr/>
          <p:nvPr/>
        </p:nvSpPr>
        <p:spPr>
          <a:xfrm>
            <a:off x="7793955" y="326008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24</a:t>
            </a:r>
          </a:p>
        </p:txBody>
      </p:sp>
      <p:sp>
        <p:nvSpPr>
          <p:cNvPr id="152"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53" name="21"/>
          <p:cNvSpPr/>
          <p:nvPr/>
        </p:nvSpPr>
        <p:spPr>
          <a:xfrm>
            <a:off x="6460455" y="436498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21</a:t>
            </a:r>
          </a:p>
        </p:txBody>
      </p:sp>
      <p:sp>
        <p:nvSpPr>
          <p:cNvPr id="154" name="Line"/>
          <p:cNvSpPr/>
          <p:nvPr/>
        </p:nvSpPr>
        <p:spPr>
          <a:xfrm flipH="1">
            <a:off x="7347049" y="40166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3</a:t>
            </a:r>
            <a:endParaRPr dirty="0"/>
          </a:p>
        </p:txBody>
      </p:sp>
      <p:sp>
        <p:nvSpPr>
          <p:cNvPr id="157" name="Assume this insertion order for a BST: 25, 24, 21, 4, 3, 2, 11"/>
          <p:cNvSpPr txBox="1"/>
          <p:nvPr/>
        </p:nvSpPr>
        <p:spPr>
          <a:xfrm>
            <a:off x="1022350" y="1556163"/>
            <a:ext cx="7632606" cy="4690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25, 24, 21, 4, 3, 2, 11</a:t>
            </a:r>
          </a:p>
        </p:txBody>
      </p:sp>
      <p:sp>
        <p:nvSpPr>
          <p:cNvPr id="158"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Draw the tree:</a:t>
            </a:r>
          </a:p>
        </p:txBody>
      </p:sp>
      <p:sp>
        <p:nvSpPr>
          <p:cNvPr id="159"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25</a:t>
            </a:r>
          </a:p>
        </p:txBody>
      </p:sp>
      <p:sp>
        <p:nvSpPr>
          <p:cNvPr id="160" name="24"/>
          <p:cNvSpPr/>
          <p:nvPr/>
        </p:nvSpPr>
        <p:spPr>
          <a:xfrm>
            <a:off x="7793955" y="326008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24</a:t>
            </a:r>
          </a:p>
        </p:txBody>
      </p:sp>
      <p:sp>
        <p:nvSpPr>
          <p:cNvPr id="161"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62" name="21"/>
          <p:cNvSpPr/>
          <p:nvPr/>
        </p:nvSpPr>
        <p:spPr>
          <a:xfrm>
            <a:off x="6460455" y="436498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21</a:t>
            </a:r>
          </a:p>
        </p:txBody>
      </p:sp>
      <p:sp>
        <p:nvSpPr>
          <p:cNvPr id="163" name="Line"/>
          <p:cNvSpPr/>
          <p:nvPr/>
        </p:nvSpPr>
        <p:spPr>
          <a:xfrm flipH="1">
            <a:off x="7347049" y="40166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64" name="4"/>
          <p:cNvSpPr/>
          <p:nvPr/>
        </p:nvSpPr>
        <p:spPr>
          <a:xfrm>
            <a:off x="3524250" y="562292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4</a:t>
            </a:r>
          </a:p>
        </p:txBody>
      </p:sp>
      <p:sp>
        <p:nvSpPr>
          <p:cNvPr id="165" name="Line"/>
          <p:cNvSpPr/>
          <p:nvPr/>
        </p:nvSpPr>
        <p:spPr>
          <a:xfrm flipH="1">
            <a:off x="4426048" y="4908798"/>
            <a:ext cx="2030910" cy="82897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3</a:t>
            </a:r>
            <a:endParaRPr dirty="0"/>
          </a:p>
        </p:txBody>
      </p:sp>
      <p:sp>
        <p:nvSpPr>
          <p:cNvPr id="168" name="Assume this insertion order for a BST: 25, 24, 21, 4, 3, 2, 11"/>
          <p:cNvSpPr txBox="1"/>
          <p:nvPr/>
        </p:nvSpPr>
        <p:spPr>
          <a:xfrm>
            <a:off x="1022350" y="1556163"/>
            <a:ext cx="7632606" cy="4690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25, 24, 21, 4, 3, 2, 11</a:t>
            </a:r>
          </a:p>
        </p:txBody>
      </p:sp>
      <p:sp>
        <p:nvSpPr>
          <p:cNvPr id="169"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Draw the tree:</a:t>
            </a:r>
          </a:p>
        </p:txBody>
      </p:sp>
      <p:sp>
        <p:nvSpPr>
          <p:cNvPr id="170"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25</a:t>
            </a:r>
          </a:p>
        </p:txBody>
      </p:sp>
      <p:sp>
        <p:nvSpPr>
          <p:cNvPr id="171" name="24"/>
          <p:cNvSpPr/>
          <p:nvPr/>
        </p:nvSpPr>
        <p:spPr>
          <a:xfrm>
            <a:off x="7793955" y="326008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24</a:t>
            </a:r>
          </a:p>
        </p:txBody>
      </p:sp>
      <p:sp>
        <p:nvSpPr>
          <p:cNvPr id="172"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73" name="21"/>
          <p:cNvSpPr/>
          <p:nvPr/>
        </p:nvSpPr>
        <p:spPr>
          <a:xfrm>
            <a:off x="6460455" y="436498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21</a:t>
            </a:r>
          </a:p>
        </p:txBody>
      </p:sp>
      <p:sp>
        <p:nvSpPr>
          <p:cNvPr id="174" name="Line"/>
          <p:cNvSpPr/>
          <p:nvPr/>
        </p:nvSpPr>
        <p:spPr>
          <a:xfrm flipH="1">
            <a:off x="7347049" y="40166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75" name="4"/>
          <p:cNvSpPr/>
          <p:nvPr/>
        </p:nvSpPr>
        <p:spPr>
          <a:xfrm>
            <a:off x="3524250" y="562292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4</a:t>
            </a:r>
          </a:p>
        </p:txBody>
      </p:sp>
      <p:sp>
        <p:nvSpPr>
          <p:cNvPr id="176" name="Line"/>
          <p:cNvSpPr/>
          <p:nvPr/>
        </p:nvSpPr>
        <p:spPr>
          <a:xfrm flipH="1">
            <a:off x="4426048" y="4908798"/>
            <a:ext cx="2030910" cy="82897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77" name="3"/>
          <p:cNvSpPr/>
          <p:nvPr/>
        </p:nvSpPr>
        <p:spPr>
          <a:xfrm>
            <a:off x="2343150" y="670560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3</a:t>
            </a:r>
          </a:p>
        </p:txBody>
      </p:sp>
      <p:sp>
        <p:nvSpPr>
          <p:cNvPr id="178" name="Line"/>
          <p:cNvSpPr/>
          <p:nvPr/>
        </p:nvSpPr>
        <p:spPr>
          <a:xfrm flipH="1">
            <a:off x="3232248" y="63534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3</a:t>
            </a:r>
            <a:endParaRPr dirty="0"/>
          </a:p>
        </p:txBody>
      </p:sp>
      <p:sp>
        <p:nvSpPr>
          <p:cNvPr id="181" name="Assume this insertion order for a BST: 25, 24, 21, 4, 3, 2, 11"/>
          <p:cNvSpPr txBox="1"/>
          <p:nvPr/>
        </p:nvSpPr>
        <p:spPr>
          <a:xfrm>
            <a:off x="1022350" y="1556163"/>
            <a:ext cx="7632606" cy="4690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25, 24, 21, 4, 3, 2, 11</a:t>
            </a:r>
          </a:p>
        </p:txBody>
      </p:sp>
      <p:sp>
        <p:nvSpPr>
          <p:cNvPr id="182"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Draw the tree:</a:t>
            </a:r>
          </a:p>
        </p:txBody>
      </p:sp>
      <p:sp>
        <p:nvSpPr>
          <p:cNvPr id="183"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25</a:t>
            </a:r>
          </a:p>
        </p:txBody>
      </p:sp>
      <p:sp>
        <p:nvSpPr>
          <p:cNvPr id="184" name="24"/>
          <p:cNvSpPr/>
          <p:nvPr/>
        </p:nvSpPr>
        <p:spPr>
          <a:xfrm>
            <a:off x="7793955" y="326008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24</a:t>
            </a:r>
          </a:p>
        </p:txBody>
      </p:sp>
      <p:sp>
        <p:nvSpPr>
          <p:cNvPr id="185" name="21"/>
          <p:cNvSpPr/>
          <p:nvPr/>
        </p:nvSpPr>
        <p:spPr>
          <a:xfrm>
            <a:off x="6460455" y="436498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21</a:t>
            </a:r>
          </a:p>
        </p:txBody>
      </p:sp>
      <p:sp>
        <p:nvSpPr>
          <p:cNvPr id="186" name="4"/>
          <p:cNvSpPr/>
          <p:nvPr/>
        </p:nvSpPr>
        <p:spPr>
          <a:xfrm>
            <a:off x="3524250" y="562292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4</a:t>
            </a:r>
          </a:p>
        </p:txBody>
      </p:sp>
      <p:sp>
        <p:nvSpPr>
          <p:cNvPr id="187" name="3"/>
          <p:cNvSpPr/>
          <p:nvPr/>
        </p:nvSpPr>
        <p:spPr>
          <a:xfrm>
            <a:off x="2343150" y="670560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3</a:t>
            </a:r>
          </a:p>
        </p:txBody>
      </p:sp>
      <p:sp>
        <p:nvSpPr>
          <p:cNvPr id="188" name="2"/>
          <p:cNvSpPr/>
          <p:nvPr/>
        </p:nvSpPr>
        <p:spPr>
          <a:xfrm>
            <a:off x="1009650" y="781050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a:t>
            </a:r>
          </a:p>
        </p:txBody>
      </p:sp>
      <p:sp>
        <p:nvSpPr>
          <p:cNvPr id="189"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90" name="Line"/>
          <p:cNvSpPr/>
          <p:nvPr/>
        </p:nvSpPr>
        <p:spPr>
          <a:xfrm flipH="1">
            <a:off x="7347049" y="40166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91" name="Line"/>
          <p:cNvSpPr/>
          <p:nvPr/>
        </p:nvSpPr>
        <p:spPr>
          <a:xfrm flipH="1">
            <a:off x="4426048" y="4908798"/>
            <a:ext cx="2030910" cy="82897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92" name="Line"/>
          <p:cNvSpPr/>
          <p:nvPr/>
        </p:nvSpPr>
        <p:spPr>
          <a:xfrm flipH="1">
            <a:off x="3232248" y="63534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93" name="Line"/>
          <p:cNvSpPr/>
          <p:nvPr/>
        </p:nvSpPr>
        <p:spPr>
          <a:xfrm flipH="1">
            <a:off x="1924148" y="74837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3</a:t>
            </a:r>
            <a:endParaRPr dirty="0"/>
          </a:p>
        </p:txBody>
      </p:sp>
      <p:sp>
        <p:nvSpPr>
          <p:cNvPr id="196" name="Assume this insertion order for a BST: 25, 24, 21, 4, 3, 2, 11"/>
          <p:cNvSpPr txBox="1"/>
          <p:nvPr/>
        </p:nvSpPr>
        <p:spPr>
          <a:xfrm>
            <a:off x="1022350" y="1556163"/>
            <a:ext cx="7632606" cy="4690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25, 24, 21, 4, 3, 2, 11</a:t>
            </a:r>
          </a:p>
        </p:txBody>
      </p:sp>
      <p:sp>
        <p:nvSpPr>
          <p:cNvPr id="197"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Draw the tree:</a:t>
            </a:r>
          </a:p>
        </p:txBody>
      </p:sp>
      <p:sp>
        <p:nvSpPr>
          <p:cNvPr id="198"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25</a:t>
            </a:r>
          </a:p>
        </p:txBody>
      </p:sp>
      <p:sp>
        <p:nvSpPr>
          <p:cNvPr id="199" name="24"/>
          <p:cNvSpPr/>
          <p:nvPr/>
        </p:nvSpPr>
        <p:spPr>
          <a:xfrm>
            <a:off x="7793955" y="326008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24</a:t>
            </a:r>
          </a:p>
        </p:txBody>
      </p:sp>
      <p:sp>
        <p:nvSpPr>
          <p:cNvPr id="200" name="21"/>
          <p:cNvSpPr/>
          <p:nvPr/>
        </p:nvSpPr>
        <p:spPr>
          <a:xfrm>
            <a:off x="6460455" y="436498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21</a:t>
            </a:r>
          </a:p>
        </p:txBody>
      </p:sp>
      <p:sp>
        <p:nvSpPr>
          <p:cNvPr id="201" name="4"/>
          <p:cNvSpPr/>
          <p:nvPr/>
        </p:nvSpPr>
        <p:spPr>
          <a:xfrm>
            <a:off x="3524250" y="562292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4</a:t>
            </a:r>
          </a:p>
        </p:txBody>
      </p:sp>
      <p:sp>
        <p:nvSpPr>
          <p:cNvPr id="202" name="3"/>
          <p:cNvSpPr/>
          <p:nvPr/>
        </p:nvSpPr>
        <p:spPr>
          <a:xfrm>
            <a:off x="2343150" y="670560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3</a:t>
            </a:r>
          </a:p>
        </p:txBody>
      </p:sp>
      <p:sp>
        <p:nvSpPr>
          <p:cNvPr id="203" name="2"/>
          <p:cNvSpPr/>
          <p:nvPr/>
        </p:nvSpPr>
        <p:spPr>
          <a:xfrm>
            <a:off x="1009650" y="781050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a:t>
            </a:r>
          </a:p>
        </p:txBody>
      </p:sp>
      <p:sp>
        <p:nvSpPr>
          <p:cNvPr id="204"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05" name="Line"/>
          <p:cNvSpPr/>
          <p:nvPr/>
        </p:nvSpPr>
        <p:spPr>
          <a:xfrm flipH="1">
            <a:off x="7347049" y="40166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06" name="Line"/>
          <p:cNvSpPr/>
          <p:nvPr/>
        </p:nvSpPr>
        <p:spPr>
          <a:xfrm flipH="1">
            <a:off x="4426048" y="4908798"/>
            <a:ext cx="2030910" cy="82897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07" name="Line"/>
          <p:cNvSpPr/>
          <p:nvPr/>
        </p:nvSpPr>
        <p:spPr>
          <a:xfrm flipH="1">
            <a:off x="3232248" y="63534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08" name="Line"/>
          <p:cNvSpPr/>
          <p:nvPr/>
        </p:nvSpPr>
        <p:spPr>
          <a:xfrm flipH="1">
            <a:off x="1924148" y="74837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09" name="Line"/>
          <p:cNvSpPr/>
          <p:nvPr/>
        </p:nvSpPr>
        <p:spPr>
          <a:xfrm>
            <a:off x="4318776" y="63534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10" name="11"/>
          <p:cNvSpPr/>
          <p:nvPr/>
        </p:nvSpPr>
        <p:spPr>
          <a:xfrm>
            <a:off x="4733255" y="666750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11</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3</a:t>
            </a:r>
            <a:endParaRPr dirty="0"/>
          </a:p>
        </p:txBody>
      </p:sp>
      <p:sp>
        <p:nvSpPr>
          <p:cNvPr id="213" name="Assume this insertion order for a BST: 25, 24, 21, 4, 3, 2, 11"/>
          <p:cNvSpPr txBox="1"/>
          <p:nvPr/>
        </p:nvSpPr>
        <p:spPr>
          <a:xfrm>
            <a:off x="1022350" y="1556163"/>
            <a:ext cx="7632606" cy="4690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25, 24, 21, 4, 3, 2, 11</a:t>
            </a:r>
          </a:p>
        </p:txBody>
      </p:sp>
      <p:sp>
        <p:nvSpPr>
          <p:cNvPr id="214"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Draw the tree:</a:t>
            </a:r>
          </a:p>
        </p:txBody>
      </p:sp>
      <p:sp>
        <p:nvSpPr>
          <p:cNvPr id="215"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25</a:t>
            </a:r>
          </a:p>
        </p:txBody>
      </p:sp>
      <p:sp>
        <p:nvSpPr>
          <p:cNvPr id="216" name="24"/>
          <p:cNvSpPr/>
          <p:nvPr/>
        </p:nvSpPr>
        <p:spPr>
          <a:xfrm>
            <a:off x="7793955" y="326008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24</a:t>
            </a:r>
          </a:p>
        </p:txBody>
      </p:sp>
      <p:sp>
        <p:nvSpPr>
          <p:cNvPr id="217" name="21"/>
          <p:cNvSpPr/>
          <p:nvPr/>
        </p:nvSpPr>
        <p:spPr>
          <a:xfrm>
            <a:off x="6460455" y="436498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21</a:t>
            </a:r>
          </a:p>
        </p:txBody>
      </p:sp>
      <p:sp>
        <p:nvSpPr>
          <p:cNvPr id="218" name="4"/>
          <p:cNvSpPr/>
          <p:nvPr/>
        </p:nvSpPr>
        <p:spPr>
          <a:xfrm>
            <a:off x="3524250" y="562292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4</a:t>
            </a:r>
          </a:p>
        </p:txBody>
      </p:sp>
      <p:sp>
        <p:nvSpPr>
          <p:cNvPr id="219" name="3"/>
          <p:cNvSpPr/>
          <p:nvPr/>
        </p:nvSpPr>
        <p:spPr>
          <a:xfrm>
            <a:off x="2343150" y="670560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3</a:t>
            </a:r>
          </a:p>
        </p:txBody>
      </p:sp>
      <p:sp>
        <p:nvSpPr>
          <p:cNvPr id="220" name="2"/>
          <p:cNvSpPr/>
          <p:nvPr/>
        </p:nvSpPr>
        <p:spPr>
          <a:xfrm>
            <a:off x="1009650" y="781050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a:t>
            </a:r>
          </a:p>
        </p:txBody>
      </p:sp>
      <p:sp>
        <p:nvSpPr>
          <p:cNvPr id="221"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22" name="Line"/>
          <p:cNvSpPr/>
          <p:nvPr/>
        </p:nvSpPr>
        <p:spPr>
          <a:xfrm flipH="1">
            <a:off x="7347049" y="40166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23" name="Line"/>
          <p:cNvSpPr/>
          <p:nvPr/>
        </p:nvSpPr>
        <p:spPr>
          <a:xfrm flipH="1">
            <a:off x="4426048" y="4908798"/>
            <a:ext cx="2030910" cy="82897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24" name="Line"/>
          <p:cNvSpPr/>
          <p:nvPr/>
        </p:nvSpPr>
        <p:spPr>
          <a:xfrm flipH="1">
            <a:off x="3232248" y="63534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25" name="Line"/>
          <p:cNvSpPr/>
          <p:nvPr/>
        </p:nvSpPr>
        <p:spPr>
          <a:xfrm flipH="1">
            <a:off x="1924148" y="74837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26" name="Line"/>
          <p:cNvSpPr/>
          <p:nvPr/>
        </p:nvSpPr>
        <p:spPr>
          <a:xfrm>
            <a:off x="4318776" y="63534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27" name="11"/>
          <p:cNvSpPr/>
          <p:nvPr/>
        </p:nvSpPr>
        <p:spPr>
          <a:xfrm>
            <a:off x="4733255" y="666750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11</a:t>
            </a:r>
          </a:p>
        </p:txBody>
      </p:sp>
      <p:sp>
        <p:nvSpPr>
          <p:cNvPr id="228" name="would have probably been more…"/>
          <p:cNvSpPr txBox="1"/>
          <p:nvPr/>
        </p:nvSpPr>
        <p:spPr>
          <a:xfrm>
            <a:off x="7273552" y="298772"/>
            <a:ext cx="4401296" cy="81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a:solidFill>
                  <a:schemeClr val="accent5">
                    <a:hueOff val="-82419"/>
                    <a:satOff val="-9513"/>
                    <a:lumOff val="-16343"/>
                  </a:schemeClr>
                </a:solidFill>
              </a:defRPr>
            </a:pPr>
            <a:r>
              <a:t>would have probably been more</a:t>
            </a:r>
          </a:p>
          <a:p>
            <a:pPr>
              <a:defRPr>
                <a:solidFill>
                  <a:schemeClr val="accent5">
                    <a:hueOff val="-82419"/>
                    <a:satOff val="-9513"/>
                    <a:lumOff val="-16343"/>
                  </a:schemeClr>
                </a:solidFill>
              </a:defRPr>
            </a:pPr>
            <a:r>
              <a:t>balanced if insert order randomized</a:t>
            </a:r>
          </a:p>
        </p:txBody>
      </p:sp>
      <p:sp>
        <p:nvSpPr>
          <p:cNvPr id="230" name="Connection Line"/>
          <p:cNvSpPr/>
          <p:nvPr/>
        </p:nvSpPr>
        <p:spPr>
          <a:xfrm>
            <a:off x="6233153" y="837141"/>
            <a:ext cx="1036539" cy="6822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3798" y="9608"/>
                  <a:pt x="10998" y="2408"/>
                  <a:pt x="21600" y="0"/>
                </a:cubicBezTo>
              </a:path>
            </a:pathLst>
          </a:custGeom>
          <a:ln w="25400">
            <a:solidFill>
              <a:schemeClr val="accent5">
                <a:hueOff val="-82419"/>
                <a:satOff val="-9513"/>
                <a:lumOff val="-16343"/>
              </a:schemeClr>
            </a:solidFill>
            <a:miter lim="400000"/>
            <a:headEnd type="triangle"/>
          </a:ln>
        </p:spPr>
        <p:txBody>
          <a:bodyPr/>
          <a:lstStyle/>
          <a:p>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3</a:t>
            </a:r>
            <a:endParaRPr dirty="0"/>
          </a:p>
        </p:txBody>
      </p:sp>
      <p:sp>
        <p:nvSpPr>
          <p:cNvPr id="233" name="Assume this insertion order for a BST: 25, 24, 21, 4, 3, 2, 11"/>
          <p:cNvSpPr txBox="1"/>
          <p:nvPr/>
        </p:nvSpPr>
        <p:spPr>
          <a:xfrm>
            <a:off x="1022350" y="1556163"/>
            <a:ext cx="7632606" cy="4690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25, 24, 21, 4, 3, 2, 11</a:t>
            </a:r>
          </a:p>
        </p:txBody>
      </p:sp>
      <p:sp>
        <p:nvSpPr>
          <p:cNvPr id="234"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Draw the tree:</a:t>
            </a:r>
          </a:p>
        </p:txBody>
      </p:sp>
      <p:sp>
        <p:nvSpPr>
          <p:cNvPr id="235"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25</a:t>
            </a:r>
          </a:p>
        </p:txBody>
      </p:sp>
      <p:sp>
        <p:nvSpPr>
          <p:cNvPr id="236" name="24"/>
          <p:cNvSpPr/>
          <p:nvPr/>
        </p:nvSpPr>
        <p:spPr>
          <a:xfrm>
            <a:off x="7793955" y="326008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24</a:t>
            </a:r>
          </a:p>
        </p:txBody>
      </p:sp>
      <p:sp>
        <p:nvSpPr>
          <p:cNvPr id="237" name="21"/>
          <p:cNvSpPr/>
          <p:nvPr/>
        </p:nvSpPr>
        <p:spPr>
          <a:xfrm>
            <a:off x="6460455" y="436498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21</a:t>
            </a:r>
          </a:p>
        </p:txBody>
      </p:sp>
      <p:sp>
        <p:nvSpPr>
          <p:cNvPr id="238" name="4"/>
          <p:cNvSpPr/>
          <p:nvPr/>
        </p:nvSpPr>
        <p:spPr>
          <a:xfrm>
            <a:off x="3524250" y="562292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4</a:t>
            </a:r>
          </a:p>
        </p:txBody>
      </p:sp>
      <p:sp>
        <p:nvSpPr>
          <p:cNvPr id="239" name="3"/>
          <p:cNvSpPr/>
          <p:nvPr/>
        </p:nvSpPr>
        <p:spPr>
          <a:xfrm>
            <a:off x="2343150" y="670560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3</a:t>
            </a:r>
          </a:p>
        </p:txBody>
      </p:sp>
      <p:sp>
        <p:nvSpPr>
          <p:cNvPr id="240" name="2"/>
          <p:cNvSpPr/>
          <p:nvPr/>
        </p:nvSpPr>
        <p:spPr>
          <a:xfrm>
            <a:off x="1009650" y="781050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a:t>
            </a:r>
          </a:p>
        </p:txBody>
      </p:sp>
      <p:sp>
        <p:nvSpPr>
          <p:cNvPr id="241"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42" name="Line"/>
          <p:cNvSpPr/>
          <p:nvPr/>
        </p:nvSpPr>
        <p:spPr>
          <a:xfrm flipH="1">
            <a:off x="7347049" y="40166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43" name="Line"/>
          <p:cNvSpPr/>
          <p:nvPr/>
        </p:nvSpPr>
        <p:spPr>
          <a:xfrm flipH="1">
            <a:off x="4426048" y="4908798"/>
            <a:ext cx="2030910" cy="82897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44" name="Line"/>
          <p:cNvSpPr/>
          <p:nvPr/>
        </p:nvSpPr>
        <p:spPr>
          <a:xfrm flipH="1">
            <a:off x="3232248" y="63534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45" name="Line"/>
          <p:cNvSpPr/>
          <p:nvPr/>
        </p:nvSpPr>
        <p:spPr>
          <a:xfrm flipH="1">
            <a:off x="1924148" y="74837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46" name="Line"/>
          <p:cNvSpPr/>
          <p:nvPr/>
        </p:nvSpPr>
        <p:spPr>
          <a:xfrm>
            <a:off x="4318776" y="63534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47" name="11"/>
          <p:cNvSpPr/>
          <p:nvPr/>
        </p:nvSpPr>
        <p:spPr>
          <a:xfrm>
            <a:off x="4733255" y="666750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11</a:t>
            </a:r>
          </a:p>
        </p:txBody>
      </p:sp>
      <p:sp>
        <p:nvSpPr>
          <p:cNvPr id="248" name="Rectangle"/>
          <p:cNvSpPr/>
          <p:nvPr/>
        </p:nvSpPr>
        <p:spPr>
          <a:xfrm>
            <a:off x="4470352" y="5809801"/>
            <a:ext cx="2056657" cy="3328740"/>
          </a:xfrm>
          <a:prstGeom prst="rect">
            <a:avLst/>
          </a:prstGeom>
          <a:ln w="38100">
            <a:solidFill>
              <a:srgbClr val="FF26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49" name="all values…"/>
          <p:cNvSpPr txBox="1"/>
          <p:nvPr/>
        </p:nvSpPr>
        <p:spPr>
          <a:xfrm>
            <a:off x="4374119" y="7855272"/>
            <a:ext cx="2249123" cy="1206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2600">
                <a:solidFill>
                  <a:schemeClr val="accent5">
                    <a:hueOff val="-82419"/>
                    <a:satOff val="-9513"/>
                    <a:lumOff val="-16343"/>
                  </a:schemeClr>
                </a:solidFill>
              </a:defRPr>
            </a:pPr>
            <a:r>
              <a:t>all values</a:t>
            </a:r>
          </a:p>
          <a:p>
            <a:pPr>
              <a:defRPr sz="2600">
                <a:solidFill>
                  <a:schemeClr val="accent5">
                    <a:hueOff val="-82419"/>
                    <a:satOff val="-9513"/>
                    <a:lumOff val="-16343"/>
                  </a:schemeClr>
                </a:solidFill>
              </a:defRPr>
            </a:pPr>
            <a:r>
              <a:t>between</a:t>
            </a:r>
          </a:p>
          <a:p>
            <a:pPr>
              <a:defRPr sz="2600">
                <a:solidFill>
                  <a:schemeClr val="accent5">
                    <a:hueOff val="-82419"/>
                    <a:satOff val="-9513"/>
                    <a:lumOff val="-16343"/>
                  </a:schemeClr>
                </a:solidFill>
              </a:defRPr>
            </a:pPr>
            <a:r>
              <a:t>4 and 21</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3</a:t>
            </a:r>
            <a:endParaRPr dirty="0"/>
          </a:p>
        </p:txBody>
      </p:sp>
      <p:sp>
        <p:nvSpPr>
          <p:cNvPr id="252" name="Which nodes will be checked if we're searching for 22?"/>
          <p:cNvSpPr txBox="1"/>
          <p:nvPr/>
        </p:nvSpPr>
        <p:spPr>
          <a:xfrm>
            <a:off x="1022350" y="1562099"/>
            <a:ext cx="6693992"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Which nodes will be checked if we're searching for 22?</a:t>
            </a:r>
          </a:p>
        </p:txBody>
      </p:sp>
      <p:sp>
        <p:nvSpPr>
          <p:cNvPr id="253"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Draw the tree:</a:t>
            </a:r>
          </a:p>
        </p:txBody>
      </p:sp>
      <p:sp>
        <p:nvSpPr>
          <p:cNvPr id="254"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25</a:t>
            </a:r>
          </a:p>
        </p:txBody>
      </p:sp>
      <p:sp>
        <p:nvSpPr>
          <p:cNvPr id="255" name="24"/>
          <p:cNvSpPr/>
          <p:nvPr/>
        </p:nvSpPr>
        <p:spPr>
          <a:xfrm>
            <a:off x="7793955" y="326008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24</a:t>
            </a:r>
          </a:p>
        </p:txBody>
      </p:sp>
      <p:sp>
        <p:nvSpPr>
          <p:cNvPr id="256" name="21"/>
          <p:cNvSpPr/>
          <p:nvPr/>
        </p:nvSpPr>
        <p:spPr>
          <a:xfrm>
            <a:off x="6460455" y="436498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21</a:t>
            </a:r>
          </a:p>
        </p:txBody>
      </p:sp>
      <p:sp>
        <p:nvSpPr>
          <p:cNvPr id="257" name="4"/>
          <p:cNvSpPr/>
          <p:nvPr/>
        </p:nvSpPr>
        <p:spPr>
          <a:xfrm>
            <a:off x="3524250" y="562292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4</a:t>
            </a:r>
          </a:p>
        </p:txBody>
      </p:sp>
      <p:sp>
        <p:nvSpPr>
          <p:cNvPr id="258" name="3"/>
          <p:cNvSpPr/>
          <p:nvPr/>
        </p:nvSpPr>
        <p:spPr>
          <a:xfrm>
            <a:off x="2343150" y="670560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3</a:t>
            </a:r>
          </a:p>
        </p:txBody>
      </p:sp>
      <p:sp>
        <p:nvSpPr>
          <p:cNvPr id="259" name="2"/>
          <p:cNvSpPr/>
          <p:nvPr/>
        </p:nvSpPr>
        <p:spPr>
          <a:xfrm>
            <a:off x="1009650" y="781050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a:t>
            </a:r>
          </a:p>
        </p:txBody>
      </p:sp>
      <p:sp>
        <p:nvSpPr>
          <p:cNvPr id="260"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61" name="Line"/>
          <p:cNvSpPr/>
          <p:nvPr/>
        </p:nvSpPr>
        <p:spPr>
          <a:xfrm flipH="1">
            <a:off x="7347049" y="40166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62" name="Line"/>
          <p:cNvSpPr/>
          <p:nvPr/>
        </p:nvSpPr>
        <p:spPr>
          <a:xfrm flipH="1">
            <a:off x="4426048" y="4908798"/>
            <a:ext cx="2030910" cy="82897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63" name="Line"/>
          <p:cNvSpPr/>
          <p:nvPr/>
        </p:nvSpPr>
        <p:spPr>
          <a:xfrm flipH="1">
            <a:off x="3232248" y="63534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64" name="Line"/>
          <p:cNvSpPr/>
          <p:nvPr/>
        </p:nvSpPr>
        <p:spPr>
          <a:xfrm flipH="1">
            <a:off x="1924148" y="74837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65" name="Line"/>
          <p:cNvSpPr/>
          <p:nvPr/>
        </p:nvSpPr>
        <p:spPr>
          <a:xfrm>
            <a:off x="4318776" y="63534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66" name="11"/>
          <p:cNvSpPr/>
          <p:nvPr/>
        </p:nvSpPr>
        <p:spPr>
          <a:xfrm>
            <a:off x="4733255" y="666750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11</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3</a:t>
            </a:r>
            <a:endParaRPr dirty="0"/>
          </a:p>
        </p:txBody>
      </p:sp>
      <p:sp>
        <p:nvSpPr>
          <p:cNvPr id="269" name="Which nodes will be checked if we're searching for 22?"/>
          <p:cNvSpPr txBox="1"/>
          <p:nvPr/>
        </p:nvSpPr>
        <p:spPr>
          <a:xfrm>
            <a:off x="1022350" y="1562099"/>
            <a:ext cx="6693992"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Which nodes will be checked if we're searching for 22?</a:t>
            </a:r>
          </a:p>
        </p:txBody>
      </p:sp>
      <p:sp>
        <p:nvSpPr>
          <p:cNvPr id="270"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Draw the tree:</a:t>
            </a:r>
          </a:p>
        </p:txBody>
      </p:sp>
      <p:sp>
        <p:nvSpPr>
          <p:cNvPr id="271" name="25"/>
          <p:cNvSpPr/>
          <p:nvPr/>
        </p:nvSpPr>
        <p:spPr>
          <a:xfrm>
            <a:off x="8975055" y="2177405"/>
            <a:ext cx="998290" cy="864245"/>
          </a:xfrm>
          <a:prstGeom prst="ellipse">
            <a:avLst/>
          </a:prstGeom>
          <a:ln w="508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5">
                    <a:hueOff val="-82419"/>
                    <a:satOff val="-9513"/>
                    <a:lumOff val="-16343"/>
                  </a:schemeClr>
                </a:solidFill>
                <a:latin typeface="Helvetica Neue"/>
                <a:ea typeface="Helvetica Neue"/>
                <a:cs typeface="Helvetica Neue"/>
                <a:sym typeface="Helvetica Neue"/>
              </a:defRPr>
            </a:lvl1pPr>
          </a:lstStyle>
          <a:p>
            <a:r>
              <a:t>25</a:t>
            </a:r>
          </a:p>
        </p:txBody>
      </p:sp>
      <p:sp>
        <p:nvSpPr>
          <p:cNvPr id="272" name="24"/>
          <p:cNvSpPr/>
          <p:nvPr/>
        </p:nvSpPr>
        <p:spPr>
          <a:xfrm>
            <a:off x="7793955" y="3260080"/>
            <a:ext cx="998290" cy="864245"/>
          </a:xfrm>
          <a:prstGeom prst="ellipse">
            <a:avLst/>
          </a:prstGeom>
          <a:ln w="508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5">
                    <a:hueOff val="-82419"/>
                    <a:satOff val="-9513"/>
                    <a:lumOff val="-16343"/>
                  </a:schemeClr>
                </a:solidFill>
                <a:latin typeface="Helvetica Neue"/>
                <a:ea typeface="Helvetica Neue"/>
                <a:cs typeface="Helvetica Neue"/>
                <a:sym typeface="Helvetica Neue"/>
              </a:defRPr>
            </a:lvl1pPr>
          </a:lstStyle>
          <a:p>
            <a:r>
              <a:t>24</a:t>
            </a:r>
          </a:p>
        </p:txBody>
      </p:sp>
      <p:sp>
        <p:nvSpPr>
          <p:cNvPr id="273" name="21"/>
          <p:cNvSpPr/>
          <p:nvPr/>
        </p:nvSpPr>
        <p:spPr>
          <a:xfrm>
            <a:off x="6460455" y="4364980"/>
            <a:ext cx="998290" cy="864245"/>
          </a:xfrm>
          <a:prstGeom prst="ellipse">
            <a:avLst/>
          </a:prstGeom>
          <a:ln w="508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5">
                    <a:hueOff val="-82419"/>
                    <a:satOff val="-9513"/>
                    <a:lumOff val="-16343"/>
                  </a:schemeClr>
                </a:solidFill>
                <a:latin typeface="Helvetica Neue"/>
                <a:ea typeface="Helvetica Neue"/>
                <a:cs typeface="Helvetica Neue"/>
                <a:sym typeface="Helvetica Neue"/>
              </a:defRPr>
            </a:lvl1pPr>
          </a:lstStyle>
          <a:p>
            <a:r>
              <a:t>21</a:t>
            </a:r>
          </a:p>
        </p:txBody>
      </p:sp>
      <p:sp>
        <p:nvSpPr>
          <p:cNvPr id="274" name="4"/>
          <p:cNvSpPr/>
          <p:nvPr/>
        </p:nvSpPr>
        <p:spPr>
          <a:xfrm>
            <a:off x="3524250" y="562292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4</a:t>
            </a:r>
          </a:p>
        </p:txBody>
      </p:sp>
      <p:sp>
        <p:nvSpPr>
          <p:cNvPr id="275" name="3"/>
          <p:cNvSpPr/>
          <p:nvPr/>
        </p:nvSpPr>
        <p:spPr>
          <a:xfrm>
            <a:off x="2343150" y="670560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3</a:t>
            </a:r>
          </a:p>
        </p:txBody>
      </p:sp>
      <p:sp>
        <p:nvSpPr>
          <p:cNvPr id="276" name="2"/>
          <p:cNvSpPr/>
          <p:nvPr/>
        </p:nvSpPr>
        <p:spPr>
          <a:xfrm>
            <a:off x="1009650" y="781050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a:t>
            </a:r>
          </a:p>
        </p:txBody>
      </p:sp>
      <p:sp>
        <p:nvSpPr>
          <p:cNvPr id="277"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78" name="Line"/>
          <p:cNvSpPr/>
          <p:nvPr/>
        </p:nvSpPr>
        <p:spPr>
          <a:xfrm flipH="1">
            <a:off x="7347049" y="40166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79" name="Line"/>
          <p:cNvSpPr/>
          <p:nvPr/>
        </p:nvSpPr>
        <p:spPr>
          <a:xfrm flipH="1">
            <a:off x="4426048" y="4908798"/>
            <a:ext cx="2030910" cy="82897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80" name="Line"/>
          <p:cNvSpPr/>
          <p:nvPr/>
        </p:nvSpPr>
        <p:spPr>
          <a:xfrm flipH="1">
            <a:off x="3232248" y="63534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81" name="Line"/>
          <p:cNvSpPr/>
          <p:nvPr/>
        </p:nvSpPr>
        <p:spPr>
          <a:xfrm flipH="1">
            <a:off x="1924148" y="74837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82" name="Line"/>
          <p:cNvSpPr/>
          <p:nvPr/>
        </p:nvSpPr>
        <p:spPr>
          <a:xfrm>
            <a:off x="4318776" y="63534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83" name="11"/>
          <p:cNvSpPr/>
          <p:nvPr/>
        </p:nvSpPr>
        <p:spPr>
          <a:xfrm>
            <a:off x="4733255" y="6667500"/>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11</a:t>
            </a:r>
          </a:p>
        </p:txBody>
      </p:sp>
      <p:sp>
        <p:nvSpPr>
          <p:cNvPr id="284" name="empty"/>
          <p:cNvSpPr txBox="1"/>
          <p:nvPr/>
        </p:nvSpPr>
        <p:spPr>
          <a:xfrm>
            <a:off x="7540724" y="5378449"/>
            <a:ext cx="869752"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empty</a:t>
            </a:r>
          </a:p>
        </p:txBody>
      </p:sp>
      <p:sp>
        <p:nvSpPr>
          <p:cNvPr id="285" name="Line"/>
          <p:cNvSpPr/>
          <p:nvPr/>
        </p:nvSpPr>
        <p:spPr>
          <a:xfrm>
            <a:off x="7344817" y="5146923"/>
            <a:ext cx="357337" cy="376635"/>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view"/>
          <p:cNvSpPr txBox="1">
            <a:spLocks noGrp="1"/>
          </p:cNvSpPr>
          <p:nvPr>
            <p:ph type="title"/>
          </p:nvPr>
        </p:nvSpPr>
        <p:spPr>
          <a:xfrm>
            <a:off x="4876800" y="4254500"/>
            <a:ext cx="34417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Balanced BST</a:t>
            </a:r>
            <a:endParaRPr dirty="0"/>
          </a:p>
        </p:txBody>
      </p:sp>
    </p:spTree>
    <p:extLst>
      <p:ext uri="{BB962C8B-B14F-4D97-AF65-F5344CB8AC3E}">
        <p14:creationId xmlns:p14="http://schemas.microsoft.com/office/powerpoint/2010/main" val="196926048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1</a:t>
            </a:r>
            <a:endParaRPr dirty="0"/>
          </a:p>
        </p:txBody>
      </p:sp>
      <p:sp>
        <p:nvSpPr>
          <p:cNvPr id="132" name="Assume this insertion order for a BST: 25, 24, 21, 4, 3, 2, 11"/>
          <p:cNvSpPr txBox="1"/>
          <p:nvPr/>
        </p:nvSpPr>
        <p:spPr>
          <a:xfrm>
            <a:off x="1022350" y="1554738"/>
            <a:ext cx="6298199"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rPr dirty="0"/>
              <a:t>Assume this insertion order for a BST:</a:t>
            </a:r>
            <a:r>
              <a:rPr lang="en-CA" dirty="0"/>
              <a:t> </a:t>
            </a:r>
            <a:r>
              <a:rPr lang="en-CA" dirty="0">
                <a:latin typeface="Helvetica Neue"/>
                <a:ea typeface="Helvetica Neue"/>
                <a:cs typeface="Helvetica Neue"/>
                <a:sym typeface="Helvetica Neue"/>
              </a:rPr>
              <a:t>3, 2, 5, 1, 4</a:t>
            </a:r>
            <a:endParaRPr dirty="0">
              <a:latin typeface="Helvetica Neue"/>
              <a:ea typeface="Helvetica Neue"/>
              <a:cs typeface="Helvetica Neue"/>
              <a:sym typeface="Helvetica Neue"/>
            </a:endParaRPr>
          </a:p>
        </p:txBody>
      </p:sp>
      <p:sp>
        <p:nvSpPr>
          <p:cNvPr id="133"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Draw the tree:</a:t>
            </a:r>
          </a:p>
        </p:txBody>
      </p:sp>
    </p:spTree>
    <p:extLst>
      <p:ext uri="{BB962C8B-B14F-4D97-AF65-F5344CB8AC3E}">
        <p14:creationId xmlns:p14="http://schemas.microsoft.com/office/powerpoint/2010/main" val="169809535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3</a:t>
            </a:r>
            <a:endParaRPr dirty="0"/>
          </a:p>
        </p:txBody>
      </p:sp>
      <p:sp>
        <p:nvSpPr>
          <p:cNvPr id="288" name="Write down an insertion order that will produce a balanced tree..."/>
          <p:cNvSpPr txBox="1"/>
          <p:nvPr/>
        </p:nvSpPr>
        <p:spPr>
          <a:xfrm>
            <a:off x="1022350" y="1562099"/>
            <a:ext cx="804847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Write down an insertion order that will produce a balanced tree...</a:t>
            </a:r>
          </a:p>
        </p:txBody>
      </p:sp>
      <p:sp>
        <p:nvSpPr>
          <p:cNvPr id="289"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Draw the tree:</a:t>
            </a:r>
          </a:p>
        </p:txBody>
      </p:sp>
      <p:sp>
        <p:nvSpPr>
          <p:cNvPr id="290" name="25"/>
          <p:cNvSpPr/>
          <p:nvPr/>
        </p:nvSpPr>
        <p:spPr>
          <a:xfrm>
            <a:off x="9991055" y="544291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25</a:t>
            </a:r>
          </a:p>
        </p:txBody>
      </p:sp>
      <p:sp>
        <p:nvSpPr>
          <p:cNvPr id="291" name="24"/>
          <p:cNvSpPr/>
          <p:nvPr/>
        </p:nvSpPr>
        <p:spPr>
          <a:xfrm>
            <a:off x="8771855" y="4262048"/>
            <a:ext cx="998290" cy="864246"/>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24</a:t>
            </a:r>
          </a:p>
        </p:txBody>
      </p:sp>
      <p:sp>
        <p:nvSpPr>
          <p:cNvPr id="292" name="21"/>
          <p:cNvSpPr/>
          <p:nvPr/>
        </p:nvSpPr>
        <p:spPr>
          <a:xfrm>
            <a:off x="7438355" y="5366948"/>
            <a:ext cx="998290" cy="864246"/>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21</a:t>
            </a:r>
          </a:p>
        </p:txBody>
      </p:sp>
      <p:sp>
        <p:nvSpPr>
          <p:cNvPr id="293" name="4"/>
          <p:cNvSpPr/>
          <p:nvPr/>
        </p:nvSpPr>
        <p:spPr>
          <a:xfrm>
            <a:off x="3892550" y="544291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4</a:t>
            </a:r>
          </a:p>
        </p:txBody>
      </p:sp>
      <p:sp>
        <p:nvSpPr>
          <p:cNvPr id="294" name="3"/>
          <p:cNvSpPr/>
          <p:nvPr/>
        </p:nvSpPr>
        <p:spPr>
          <a:xfrm>
            <a:off x="2838450" y="433801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3</a:t>
            </a:r>
          </a:p>
        </p:txBody>
      </p:sp>
      <p:sp>
        <p:nvSpPr>
          <p:cNvPr id="295" name="2"/>
          <p:cNvSpPr/>
          <p:nvPr/>
        </p:nvSpPr>
        <p:spPr>
          <a:xfrm>
            <a:off x="1504950" y="544291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a:t>
            </a:r>
          </a:p>
        </p:txBody>
      </p:sp>
      <p:sp>
        <p:nvSpPr>
          <p:cNvPr id="296" name="Line"/>
          <p:cNvSpPr/>
          <p:nvPr/>
        </p:nvSpPr>
        <p:spPr>
          <a:xfrm flipH="1">
            <a:off x="8324949" y="5018591"/>
            <a:ext cx="543868" cy="476549"/>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97" name="Line"/>
          <p:cNvSpPr/>
          <p:nvPr/>
        </p:nvSpPr>
        <p:spPr>
          <a:xfrm flipH="1">
            <a:off x="3810049" y="3471515"/>
            <a:ext cx="2252068" cy="105256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98" name="Line"/>
          <p:cNvSpPr/>
          <p:nvPr/>
        </p:nvSpPr>
        <p:spPr>
          <a:xfrm flipH="1">
            <a:off x="2419448" y="5116138"/>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299" name="Line"/>
          <p:cNvSpPr/>
          <p:nvPr/>
        </p:nvSpPr>
        <p:spPr>
          <a:xfrm>
            <a:off x="6604775" y="3471515"/>
            <a:ext cx="2246711" cy="914649"/>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00" name="11"/>
          <p:cNvSpPr/>
          <p:nvPr/>
        </p:nvSpPr>
        <p:spPr>
          <a:xfrm>
            <a:off x="5850855" y="2725115"/>
            <a:ext cx="998290" cy="864246"/>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11</a:t>
            </a:r>
          </a:p>
        </p:txBody>
      </p:sp>
      <p:sp>
        <p:nvSpPr>
          <p:cNvPr id="301" name="Line"/>
          <p:cNvSpPr/>
          <p:nvPr/>
        </p:nvSpPr>
        <p:spPr>
          <a:xfrm>
            <a:off x="9671149" y="5018591"/>
            <a:ext cx="543868" cy="476549"/>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02" name="Line"/>
          <p:cNvSpPr/>
          <p:nvPr/>
        </p:nvSpPr>
        <p:spPr>
          <a:xfrm>
            <a:off x="3562448" y="5065338"/>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4</a:t>
            </a:r>
            <a:endParaRPr dirty="0"/>
          </a:p>
        </p:txBody>
      </p:sp>
      <p:sp>
        <p:nvSpPr>
          <p:cNvPr id="305" name="Write down an insertion order that will produce a balanced tree..."/>
          <p:cNvSpPr txBox="1"/>
          <p:nvPr/>
        </p:nvSpPr>
        <p:spPr>
          <a:xfrm>
            <a:off x="1022350" y="1562099"/>
            <a:ext cx="8048477" cy="457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stStyle>
          <a:p>
            <a:r>
              <a:rPr dirty="0"/>
              <a:t>Write down an insertion order that will produce a balanced tree...</a:t>
            </a:r>
          </a:p>
        </p:txBody>
      </p:sp>
      <p:sp>
        <p:nvSpPr>
          <p:cNvPr id="306" name="Draw the tree:"/>
          <p:cNvSpPr txBox="1"/>
          <p:nvPr/>
        </p:nvSpPr>
        <p:spPr>
          <a:xfrm>
            <a:off x="1022350" y="2451099"/>
            <a:ext cx="1886397" cy="457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stStyle>
          <a:p>
            <a:r>
              <a:t>Draw the tree:</a:t>
            </a:r>
          </a:p>
        </p:txBody>
      </p:sp>
      <p:sp>
        <p:nvSpPr>
          <p:cNvPr id="307" name="25"/>
          <p:cNvSpPr/>
          <p:nvPr/>
        </p:nvSpPr>
        <p:spPr>
          <a:xfrm>
            <a:off x="9991055" y="5442915"/>
            <a:ext cx="998290" cy="864245"/>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25</a:t>
            </a:r>
          </a:p>
        </p:txBody>
      </p:sp>
      <p:sp>
        <p:nvSpPr>
          <p:cNvPr id="308" name="24"/>
          <p:cNvSpPr/>
          <p:nvPr/>
        </p:nvSpPr>
        <p:spPr>
          <a:xfrm>
            <a:off x="8771855" y="4262048"/>
            <a:ext cx="998290" cy="864246"/>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24</a:t>
            </a:r>
          </a:p>
        </p:txBody>
      </p:sp>
      <p:sp>
        <p:nvSpPr>
          <p:cNvPr id="309" name="21"/>
          <p:cNvSpPr/>
          <p:nvPr/>
        </p:nvSpPr>
        <p:spPr>
          <a:xfrm>
            <a:off x="7438355" y="5366948"/>
            <a:ext cx="998290" cy="864246"/>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21</a:t>
            </a:r>
          </a:p>
        </p:txBody>
      </p:sp>
      <p:sp>
        <p:nvSpPr>
          <p:cNvPr id="310" name="4"/>
          <p:cNvSpPr/>
          <p:nvPr/>
        </p:nvSpPr>
        <p:spPr>
          <a:xfrm>
            <a:off x="3892550" y="5442915"/>
            <a:ext cx="998290" cy="864245"/>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4</a:t>
            </a:r>
          </a:p>
        </p:txBody>
      </p:sp>
      <p:sp>
        <p:nvSpPr>
          <p:cNvPr id="311" name="3"/>
          <p:cNvSpPr/>
          <p:nvPr/>
        </p:nvSpPr>
        <p:spPr>
          <a:xfrm>
            <a:off x="2838450" y="4338015"/>
            <a:ext cx="998290" cy="864245"/>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3</a:t>
            </a:r>
          </a:p>
        </p:txBody>
      </p:sp>
      <p:sp>
        <p:nvSpPr>
          <p:cNvPr id="312" name="2"/>
          <p:cNvSpPr/>
          <p:nvPr/>
        </p:nvSpPr>
        <p:spPr>
          <a:xfrm>
            <a:off x="1504950" y="5442915"/>
            <a:ext cx="998290" cy="864245"/>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a:t>
            </a:r>
          </a:p>
        </p:txBody>
      </p:sp>
      <p:sp>
        <p:nvSpPr>
          <p:cNvPr id="313" name="Line"/>
          <p:cNvSpPr/>
          <p:nvPr/>
        </p:nvSpPr>
        <p:spPr>
          <a:xfrm flipH="1">
            <a:off x="8324949" y="5018591"/>
            <a:ext cx="543868" cy="476549"/>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14" name="Line"/>
          <p:cNvSpPr/>
          <p:nvPr/>
        </p:nvSpPr>
        <p:spPr>
          <a:xfrm flipH="1">
            <a:off x="3810049" y="3471515"/>
            <a:ext cx="2252068" cy="105256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15" name="Line"/>
          <p:cNvSpPr/>
          <p:nvPr/>
        </p:nvSpPr>
        <p:spPr>
          <a:xfrm flipH="1">
            <a:off x="2419448" y="5116138"/>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16" name="Line"/>
          <p:cNvSpPr/>
          <p:nvPr/>
        </p:nvSpPr>
        <p:spPr>
          <a:xfrm>
            <a:off x="6604775" y="3471515"/>
            <a:ext cx="2246711" cy="914649"/>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17" name="11"/>
          <p:cNvSpPr/>
          <p:nvPr/>
        </p:nvSpPr>
        <p:spPr>
          <a:xfrm>
            <a:off x="5850855" y="2725115"/>
            <a:ext cx="998290" cy="864246"/>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11</a:t>
            </a:r>
          </a:p>
        </p:txBody>
      </p:sp>
      <p:sp>
        <p:nvSpPr>
          <p:cNvPr id="318" name="Line"/>
          <p:cNvSpPr/>
          <p:nvPr/>
        </p:nvSpPr>
        <p:spPr>
          <a:xfrm>
            <a:off x="9671149" y="5018591"/>
            <a:ext cx="543868" cy="476549"/>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19" name="Line"/>
          <p:cNvSpPr/>
          <p:nvPr/>
        </p:nvSpPr>
        <p:spPr>
          <a:xfrm>
            <a:off x="3562448" y="5065338"/>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20" name="11, 3, 24, 2, 4, 21, 25"/>
          <p:cNvSpPr txBox="1"/>
          <p:nvPr/>
        </p:nvSpPr>
        <p:spPr>
          <a:xfrm>
            <a:off x="1022351" y="7060342"/>
            <a:ext cx="11322050" cy="21339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a:latin typeface="Helvetica Neue"/>
                <a:ea typeface="Helvetica Neue"/>
                <a:cs typeface="Helvetica Neue"/>
                <a:sym typeface="Helvetica Neue"/>
              </a:defRPr>
            </a:lvl1pPr>
          </a:lstStyle>
          <a:p>
            <a:pPr rtl="0"/>
            <a:r>
              <a:rPr lang="en-US" sz="2200" dirty="0">
                <a:solidFill>
                  <a:srgbClr val="000000"/>
                </a:solidFill>
                <a:effectLst/>
              </a:rPr>
              <a:t>One possible order of insertion: 11, 3, 24, 2, 4, 21, 25</a:t>
            </a:r>
          </a:p>
          <a:p>
            <a:pPr rtl="0"/>
            <a:endParaRPr lang="en-US" sz="2200" dirty="0">
              <a:solidFill>
                <a:srgbClr val="000000"/>
              </a:solidFill>
              <a:effectLst/>
            </a:endParaRPr>
          </a:p>
          <a:p>
            <a:pPr rtl="0"/>
            <a:endParaRPr lang="en-US" sz="2200" dirty="0">
              <a:solidFill>
                <a:srgbClr val="000000"/>
              </a:solidFill>
              <a:effectLst/>
            </a:endParaRPr>
          </a:p>
          <a:p>
            <a:pPr rtl="0"/>
            <a:endParaRPr lang="en-US" sz="2200" dirty="0"/>
          </a:p>
          <a:p>
            <a:pPr rtl="0"/>
            <a:endParaRPr lang="en-US" sz="2200" dirty="0">
              <a:solidFill>
                <a:srgbClr val="000000"/>
              </a:solidFill>
              <a:effectLst/>
            </a:endParaRPr>
          </a:p>
          <a:p>
            <a:pPr rtl="0"/>
            <a:r>
              <a:rPr lang="en-US" sz="2200" dirty="0">
                <a:solidFill>
                  <a:srgbClr val="000000"/>
                </a:solidFill>
                <a:effectLst/>
              </a:rPr>
              <a:t>.</a:t>
            </a:r>
          </a:p>
        </p:txBody>
      </p:sp>
    </p:spTree>
    <p:extLst>
      <p:ext uri="{BB962C8B-B14F-4D97-AF65-F5344CB8AC3E}">
        <p14:creationId xmlns:p14="http://schemas.microsoft.com/office/powerpoint/2010/main" val="191158367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4</a:t>
            </a:r>
            <a:endParaRPr dirty="0"/>
          </a:p>
        </p:txBody>
      </p:sp>
      <p:sp>
        <p:nvSpPr>
          <p:cNvPr id="305" name="Write down an insertion order that will produce a balanced tree..."/>
          <p:cNvSpPr txBox="1"/>
          <p:nvPr/>
        </p:nvSpPr>
        <p:spPr>
          <a:xfrm>
            <a:off x="1022350" y="1562099"/>
            <a:ext cx="804847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rPr dirty="0"/>
              <a:t>Write down an insertion order that will produce a balanced tree...</a:t>
            </a:r>
          </a:p>
        </p:txBody>
      </p:sp>
      <p:sp>
        <p:nvSpPr>
          <p:cNvPr id="306"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Draw the tree:</a:t>
            </a:r>
          </a:p>
        </p:txBody>
      </p:sp>
      <p:sp>
        <p:nvSpPr>
          <p:cNvPr id="307" name="25"/>
          <p:cNvSpPr/>
          <p:nvPr/>
        </p:nvSpPr>
        <p:spPr>
          <a:xfrm>
            <a:off x="9991055" y="544291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25</a:t>
            </a:r>
          </a:p>
        </p:txBody>
      </p:sp>
      <p:sp>
        <p:nvSpPr>
          <p:cNvPr id="308" name="24"/>
          <p:cNvSpPr/>
          <p:nvPr/>
        </p:nvSpPr>
        <p:spPr>
          <a:xfrm>
            <a:off x="8771855" y="4262048"/>
            <a:ext cx="998290" cy="864246"/>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24</a:t>
            </a:r>
          </a:p>
        </p:txBody>
      </p:sp>
      <p:sp>
        <p:nvSpPr>
          <p:cNvPr id="309" name="21"/>
          <p:cNvSpPr/>
          <p:nvPr/>
        </p:nvSpPr>
        <p:spPr>
          <a:xfrm>
            <a:off x="7438355" y="5366948"/>
            <a:ext cx="998290" cy="864246"/>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21</a:t>
            </a:r>
          </a:p>
        </p:txBody>
      </p:sp>
      <p:sp>
        <p:nvSpPr>
          <p:cNvPr id="310" name="4"/>
          <p:cNvSpPr/>
          <p:nvPr/>
        </p:nvSpPr>
        <p:spPr>
          <a:xfrm>
            <a:off x="3892550" y="544291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4</a:t>
            </a:r>
          </a:p>
        </p:txBody>
      </p:sp>
      <p:sp>
        <p:nvSpPr>
          <p:cNvPr id="311" name="3"/>
          <p:cNvSpPr/>
          <p:nvPr/>
        </p:nvSpPr>
        <p:spPr>
          <a:xfrm>
            <a:off x="2838450" y="433801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3</a:t>
            </a:r>
          </a:p>
        </p:txBody>
      </p:sp>
      <p:sp>
        <p:nvSpPr>
          <p:cNvPr id="312" name="2"/>
          <p:cNvSpPr/>
          <p:nvPr/>
        </p:nvSpPr>
        <p:spPr>
          <a:xfrm>
            <a:off x="1504950" y="544291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2</a:t>
            </a:r>
          </a:p>
        </p:txBody>
      </p:sp>
      <p:sp>
        <p:nvSpPr>
          <p:cNvPr id="313" name="Line"/>
          <p:cNvSpPr/>
          <p:nvPr/>
        </p:nvSpPr>
        <p:spPr>
          <a:xfrm flipH="1">
            <a:off x="8324949" y="5018591"/>
            <a:ext cx="543868" cy="476549"/>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14" name="Line"/>
          <p:cNvSpPr/>
          <p:nvPr/>
        </p:nvSpPr>
        <p:spPr>
          <a:xfrm flipH="1">
            <a:off x="3810049" y="3471515"/>
            <a:ext cx="2252068" cy="105256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15" name="Line"/>
          <p:cNvSpPr/>
          <p:nvPr/>
        </p:nvSpPr>
        <p:spPr>
          <a:xfrm flipH="1">
            <a:off x="2419448" y="5116138"/>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16" name="Line"/>
          <p:cNvSpPr/>
          <p:nvPr/>
        </p:nvSpPr>
        <p:spPr>
          <a:xfrm>
            <a:off x="6604775" y="3471515"/>
            <a:ext cx="2246711" cy="914649"/>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17" name="11"/>
          <p:cNvSpPr/>
          <p:nvPr/>
        </p:nvSpPr>
        <p:spPr>
          <a:xfrm>
            <a:off x="5850855" y="2725115"/>
            <a:ext cx="998290" cy="864246"/>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t>11</a:t>
            </a:r>
          </a:p>
        </p:txBody>
      </p:sp>
      <p:sp>
        <p:nvSpPr>
          <p:cNvPr id="318" name="Line"/>
          <p:cNvSpPr/>
          <p:nvPr/>
        </p:nvSpPr>
        <p:spPr>
          <a:xfrm>
            <a:off x="9671149" y="5018591"/>
            <a:ext cx="543868" cy="476549"/>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19" name="Line"/>
          <p:cNvSpPr/>
          <p:nvPr/>
        </p:nvSpPr>
        <p:spPr>
          <a:xfrm>
            <a:off x="3562448" y="5065338"/>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320" name="11, 3, 24, 2, 4, 21, 25"/>
          <p:cNvSpPr txBox="1"/>
          <p:nvPr/>
        </p:nvSpPr>
        <p:spPr>
          <a:xfrm>
            <a:off x="1022351" y="7060342"/>
            <a:ext cx="11322050" cy="21339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a:latin typeface="Helvetica Neue"/>
                <a:ea typeface="Helvetica Neue"/>
                <a:cs typeface="Helvetica Neue"/>
                <a:sym typeface="Helvetica Neue"/>
              </a:defRPr>
            </a:lvl1pPr>
          </a:lstStyle>
          <a:p>
            <a:pPr rtl="0"/>
            <a:r>
              <a:rPr lang="en-US" sz="2200" dirty="0">
                <a:solidFill>
                  <a:srgbClr val="000000"/>
                </a:solidFill>
                <a:effectLst/>
              </a:rPr>
              <a:t>One possible order of insertion: 11, 3, 24, 2, 4, 21, 25</a:t>
            </a:r>
          </a:p>
          <a:p>
            <a:pPr rtl="0"/>
            <a:endParaRPr lang="en-US" sz="2200" dirty="0">
              <a:solidFill>
                <a:srgbClr val="000000"/>
              </a:solidFill>
              <a:effectLst/>
            </a:endParaRPr>
          </a:p>
          <a:p>
            <a:pPr rtl="0"/>
            <a:r>
              <a:rPr lang="en-US" sz="2200" dirty="0">
                <a:solidFill>
                  <a:srgbClr val="000000"/>
                </a:solidFill>
                <a:effectLst/>
              </a:rPr>
              <a:t>More orders of insertion can be obtained by switching the order of insertion of nodes that are at the same level. In this example, nodes 3 and 24 are at the same level, and the nodes 2, 4, 21 and 25 are at the same level. Therefore, there can be more than one order of insertion to obtain a balanced BST.</a:t>
            </a:r>
          </a:p>
        </p:txBody>
      </p:sp>
    </p:spTree>
    <p:extLst>
      <p:ext uri="{BB962C8B-B14F-4D97-AF65-F5344CB8AC3E}">
        <p14:creationId xmlns:p14="http://schemas.microsoft.com/office/powerpoint/2010/main" val="177831582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1</a:t>
            </a:r>
            <a:endParaRPr dirty="0"/>
          </a:p>
        </p:txBody>
      </p:sp>
      <p:sp>
        <p:nvSpPr>
          <p:cNvPr id="148" name="Assume this insertion order for a BST: 25, 24, 21, 4, 3, 2, 11"/>
          <p:cNvSpPr txBox="1"/>
          <p:nvPr/>
        </p:nvSpPr>
        <p:spPr>
          <a:xfrm>
            <a:off x="1022350" y="1554738"/>
            <a:ext cx="6298199"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r>
              <a:rPr lang="en-US" dirty="0"/>
              <a:t>Assume this insertion order for a BST: </a:t>
            </a:r>
            <a:r>
              <a:rPr lang="en-US" dirty="0">
                <a:latin typeface="Helvetica Neue"/>
                <a:ea typeface="Helvetica Neue"/>
                <a:cs typeface="Helvetica Neue"/>
                <a:sym typeface="Helvetica Neue"/>
              </a:rPr>
              <a:t>3, 2, 5, 1, 4</a:t>
            </a:r>
          </a:p>
        </p:txBody>
      </p:sp>
      <p:sp>
        <p:nvSpPr>
          <p:cNvPr id="149" name="Draw the tree:"/>
          <p:cNvSpPr txBox="1"/>
          <p:nvPr/>
        </p:nvSpPr>
        <p:spPr>
          <a:xfrm>
            <a:off x="1022350" y="2451099"/>
            <a:ext cx="1886397" cy="457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stStyle>
          <a:p>
            <a:r>
              <a:t>Draw the tree:</a:t>
            </a:r>
          </a:p>
        </p:txBody>
      </p:sp>
      <p:sp>
        <p:nvSpPr>
          <p:cNvPr id="150"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3</a:t>
            </a:r>
            <a:endParaRPr dirty="0"/>
          </a:p>
        </p:txBody>
      </p:sp>
    </p:spTree>
    <p:extLst>
      <p:ext uri="{BB962C8B-B14F-4D97-AF65-F5344CB8AC3E}">
        <p14:creationId xmlns:p14="http://schemas.microsoft.com/office/powerpoint/2010/main" val="15101804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1</a:t>
            </a:r>
            <a:endParaRPr dirty="0"/>
          </a:p>
        </p:txBody>
      </p:sp>
      <p:sp>
        <p:nvSpPr>
          <p:cNvPr id="148" name="Assume this insertion order for a BST: 25, 24, 21, 4, 3, 2, 11"/>
          <p:cNvSpPr txBox="1"/>
          <p:nvPr/>
        </p:nvSpPr>
        <p:spPr>
          <a:xfrm>
            <a:off x="1022350" y="1554738"/>
            <a:ext cx="6298199"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rPr lang="en-US" dirty="0"/>
              <a:t>Assume this insertion order for a BST: </a:t>
            </a:r>
            <a:r>
              <a:rPr lang="en-US" dirty="0">
                <a:latin typeface="Helvetica Neue"/>
                <a:ea typeface="Helvetica Neue"/>
                <a:cs typeface="Helvetica Neue"/>
                <a:sym typeface="Helvetica Neue"/>
              </a:rPr>
              <a:t>3, 2, 5, 1, 4</a:t>
            </a:r>
          </a:p>
        </p:txBody>
      </p:sp>
      <p:sp>
        <p:nvSpPr>
          <p:cNvPr id="149"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Draw the tree:</a:t>
            </a:r>
          </a:p>
        </p:txBody>
      </p:sp>
      <p:sp>
        <p:nvSpPr>
          <p:cNvPr id="150"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3</a:t>
            </a:r>
            <a:endParaRPr dirty="0"/>
          </a:p>
        </p:txBody>
      </p:sp>
      <p:sp>
        <p:nvSpPr>
          <p:cNvPr id="152"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4" name="24">
            <a:extLst>
              <a:ext uri="{FF2B5EF4-FFF2-40B4-BE49-F238E27FC236}">
                <a16:creationId xmlns:a16="http://schemas.microsoft.com/office/drawing/2014/main" id="{969CF82C-19A7-EBAE-036F-D0D75BFB6AF9}"/>
              </a:ext>
            </a:extLst>
          </p:cNvPr>
          <p:cNvSpPr/>
          <p:nvPr/>
        </p:nvSpPr>
        <p:spPr>
          <a:xfrm>
            <a:off x="7962862" y="3350171"/>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dirty="0"/>
              <a:t>2</a:t>
            </a:r>
          </a:p>
        </p:txBody>
      </p:sp>
    </p:spTree>
    <p:extLst>
      <p:ext uri="{BB962C8B-B14F-4D97-AF65-F5344CB8AC3E}">
        <p14:creationId xmlns:p14="http://schemas.microsoft.com/office/powerpoint/2010/main" val="302493539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1</a:t>
            </a:r>
            <a:endParaRPr dirty="0"/>
          </a:p>
        </p:txBody>
      </p:sp>
      <p:sp>
        <p:nvSpPr>
          <p:cNvPr id="148" name="Assume this insertion order for a BST: 25, 24, 21, 4, 3, 2, 11"/>
          <p:cNvSpPr txBox="1"/>
          <p:nvPr/>
        </p:nvSpPr>
        <p:spPr>
          <a:xfrm>
            <a:off x="1022350" y="1554738"/>
            <a:ext cx="6298199"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rPr lang="en-US" dirty="0"/>
              <a:t>Assume this insertion order for a BST: </a:t>
            </a:r>
            <a:r>
              <a:rPr lang="en-US" dirty="0">
                <a:latin typeface="Helvetica Neue"/>
                <a:ea typeface="Helvetica Neue"/>
                <a:cs typeface="Helvetica Neue"/>
                <a:sym typeface="Helvetica Neue"/>
              </a:rPr>
              <a:t>3, 2, 5, 1, 4</a:t>
            </a:r>
          </a:p>
        </p:txBody>
      </p:sp>
      <p:sp>
        <p:nvSpPr>
          <p:cNvPr id="149"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Draw the tree:</a:t>
            </a:r>
          </a:p>
        </p:txBody>
      </p:sp>
      <p:sp>
        <p:nvSpPr>
          <p:cNvPr id="150"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3</a:t>
            </a:r>
            <a:endParaRPr dirty="0"/>
          </a:p>
        </p:txBody>
      </p:sp>
      <p:sp>
        <p:nvSpPr>
          <p:cNvPr id="152"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53" name="21"/>
          <p:cNvSpPr/>
          <p:nvPr/>
        </p:nvSpPr>
        <p:spPr>
          <a:xfrm>
            <a:off x="10283155" y="3360242"/>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5</a:t>
            </a:r>
            <a:endParaRPr dirty="0"/>
          </a:p>
        </p:txBody>
      </p:sp>
      <p:sp>
        <p:nvSpPr>
          <p:cNvPr id="154" name="Line"/>
          <p:cNvSpPr/>
          <p:nvPr/>
        </p:nvSpPr>
        <p:spPr>
          <a:xfrm>
            <a:off x="9846444" y="2921000"/>
            <a:ext cx="566216" cy="525885"/>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4" name="24">
            <a:extLst>
              <a:ext uri="{FF2B5EF4-FFF2-40B4-BE49-F238E27FC236}">
                <a16:creationId xmlns:a16="http://schemas.microsoft.com/office/drawing/2014/main" id="{969CF82C-19A7-EBAE-036F-D0D75BFB6AF9}"/>
              </a:ext>
            </a:extLst>
          </p:cNvPr>
          <p:cNvSpPr/>
          <p:nvPr/>
        </p:nvSpPr>
        <p:spPr>
          <a:xfrm>
            <a:off x="7962862" y="3350171"/>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dirty="0"/>
              <a:t>2</a:t>
            </a:r>
          </a:p>
        </p:txBody>
      </p:sp>
    </p:spTree>
    <p:extLst>
      <p:ext uri="{BB962C8B-B14F-4D97-AF65-F5344CB8AC3E}">
        <p14:creationId xmlns:p14="http://schemas.microsoft.com/office/powerpoint/2010/main" val="225662916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1</a:t>
            </a:r>
            <a:endParaRPr dirty="0"/>
          </a:p>
        </p:txBody>
      </p:sp>
      <p:sp>
        <p:nvSpPr>
          <p:cNvPr id="148" name="Assume this insertion order for a BST: 25, 24, 21, 4, 3, 2, 11"/>
          <p:cNvSpPr txBox="1"/>
          <p:nvPr/>
        </p:nvSpPr>
        <p:spPr>
          <a:xfrm>
            <a:off x="1022350" y="1554738"/>
            <a:ext cx="6298199"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rPr lang="en-US" dirty="0"/>
              <a:t>Assume this insertion order for a BST: </a:t>
            </a:r>
            <a:r>
              <a:rPr lang="en-US" dirty="0">
                <a:latin typeface="Helvetica Neue"/>
                <a:ea typeface="Helvetica Neue"/>
                <a:cs typeface="Helvetica Neue"/>
                <a:sym typeface="Helvetica Neue"/>
              </a:rPr>
              <a:t>3, 2, 5, 1, 4</a:t>
            </a:r>
          </a:p>
        </p:txBody>
      </p:sp>
      <p:sp>
        <p:nvSpPr>
          <p:cNvPr id="149"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Draw the tree:</a:t>
            </a:r>
          </a:p>
        </p:txBody>
      </p:sp>
      <p:sp>
        <p:nvSpPr>
          <p:cNvPr id="150"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3</a:t>
            </a:r>
            <a:endParaRPr dirty="0"/>
          </a:p>
        </p:txBody>
      </p:sp>
      <p:sp>
        <p:nvSpPr>
          <p:cNvPr id="152"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53" name="21"/>
          <p:cNvSpPr/>
          <p:nvPr/>
        </p:nvSpPr>
        <p:spPr>
          <a:xfrm>
            <a:off x="10283155" y="3360242"/>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5</a:t>
            </a:r>
            <a:endParaRPr dirty="0"/>
          </a:p>
        </p:txBody>
      </p:sp>
      <p:sp>
        <p:nvSpPr>
          <p:cNvPr id="154" name="Line"/>
          <p:cNvSpPr/>
          <p:nvPr/>
        </p:nvSpPr>
        <p:spPr>
          <a:xfrm>
            <a:off x="9846444" y="2921000"/>
            <a:ext cx="566216" cy="525885"/>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4" name="24">
            <a:extLst>
              <a:ext uri="{FF2B5EF4-FFF2-40B4-BE49-F238E27FC236}">
                <a16:creationId xmlns:a16="http://schemas.microsoft.com/office/drawing/2014/main" id="{969CF82C-19A7-EBAE-036F-D0D75BFB6AF9}"/>
              </a:ext>
            </a:extLst>
          </p:cNvPr>
          <p:cNvSpPr/>
          <p:nvPr/>
        </p:nvSpPr>
        <p:spPr>
          <a:xfrm>
            <a:off x="7962862" y="3350171"/>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dirty="0"/>
              <a:t>2</a:t>
            </a:r>
          </a:p>
        </p:txBody>
      </p:sp>
      <p:sp>
        <p:nvSpPr>
          <p:cNvPr id="3" name="Line">
            <a:extLst>
              <a:ext uri="{FF2B5EF4-FFF2-40B4-BE49-F238E27FC236}">
                <a16:creationId xmlns:a16="http://schemas.microsoft.com/office/drawing/2014/main" id="{2F835723-3DDA-D972-03CA-BFDC7BB86663}"/>
              </a:ext>
            </a:extLst>
          </p:cNvPr>
          <p:cNvSpPr/>
          <p:nvPr/>
        </p:nvSpPr>
        <p:spPr>
          <a:xfrm flipH="1">
            <a:off x="7545125" y="4058717"/>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5" name="24">
            <a:extLst>
              <a:ext uri="{FF2B5EF4-FFF2-40B4-BE49-F238E27FC236}">
                <a16:creationId xmlns:a16="http://schemas.microsoft.com/office/drawing/2014/main" id="{6E5257A6-4A50-B543-49C3-6828F257A7FB}"/>
              </a:ext>
            </a:extLst>
          </p:cNvPr>
          <p:cNvSpPr/>
          <p:nvPr/>
        </p:nvSpPr>
        <p:spPr>
          <a:xfrm>
            <a:off x="6964572" y="4490839"/>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1</a:t>
            </a:r>
            <a:endParaRPr dirty="0"/>
          </a:p>
        </p:txBody>
      </p:sp>
    </p:spTree>
    <p:extLst>
      <p:ext uri="{BB962C8B-B14F-4D97-AF65-F5344CB8AC3E}">
        <p14:creationId xmlns:p14="http://schemas.microsoft.com/office/powerpoint/2010/main" val="2080847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1</a:t>
            </a:r>
            <a:endParaRPr dirty="0"/>
          </a:p>
        </p:txBody>
      </p:sp>
      <p:sp>
        <p:nvSpPr>
          <p:cNvPr id="148" name="Assume this insertion order for a BST: 25, 24, 21, 4, 3, 2, 11"/>
          <p:cNvSpPr txBox="1"/>
          <p:nvPr/>
        </p:nvSpPr>
        <p:spPr>
          <a:xfrm>
            <a:off x="1022350" y="1554738"/>
            <a:ext cx="6298199"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r>
              <a:rPr lang="en-US" dirty="0"/>
              <a:t>Assume this insertion order for a BST: </a:t>
            </a:r>
            <a:r>
              <a:rPr lang="en-US" dirty="0">
                <a:latin typeface="Helvetica Neue"/>
                <a:ea typeface="Helvetica Neue"/>
                <a:cs typeface="Helvetica Neue"/>
                <a:sym typeface="Helvetica Neue"/>
              </a:rPr>
              <a:t>3, 2, 5, 1, 4</a:t>
            </a:r>
          </a:p>
        </p:txBody>
      </p:sp>
      <p:sp>
        <p:nvSpPr>
          <p:cNvPr id="149" name="Draw the tree:"/>
          <p:cNvSpPr txBox="1"/>
          <p:nvPr/>
        </p:nvSpPr>
        <p:spPr>
          <a:xfrm>
            <a:off x="1022350" y="2451099"/>
            <a:ext cx="1886397" cy="457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stStyle>
          <a:p>
            <a:r>
              <a:t>Draw the tree:</a:t>
            </a:r>
          </a:p>
        </p:txBody>
      </p:sp>
      <p:sp>
        <p:nvSpPr>
          <p:cNvPr id="150"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3</a:t>
            </a:r>
            <a:endParaRPr dirty="0"/>
          </a:p>
        </p:txBody>
      </p:sp>
      <p:sp>
        <p:nvSpPr>
          <p:cNvPr id="152"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153" name="21"/>
          <p:cNvSpPr/>
          <p:nvPr/>
        </p:nvSpPr>
        <p:spPr>
          <a:xfrm>
            <a:off x="10283155" y="3360242"/>
            <a:ext cx="998290" cy="864245"/>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5</a:t>
            </a:r>
            <a:endParaRPr dirty="0"/>
          </a:p>
        </p:txBody>
      </p:sp>
      <p:sp>
        <p:nvSpPr>
          <p:cNvPr id="154" name="Line"/>
          <p:cNvSpPr/>
          <p:nvPr/>
        </p:nvSpPr>
        <p:spPr>
          <a:xfrm>
            <a:off x="9846444" y="2921000"/>
            <a:ext cx="566216" cy="525885"/>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4" name="24">
            <a:extLst>
              <a:ext uri="{FF2B5EF4-FFF2-40B4-BE49-F238E27FC236}">
                <a16:creationId xmlns:a16="http://schemas.microsoft.com/office/drawing/2014/main" id="{969CF82C-19A7-EBAE-036F-D0D75BFB6AF9}"/>
              </a:ext>
            </a:extLst>
          </p:cNvPr>
          <p:cNvSpPr/>
          <p:nvPr/>
        </p:nvSpPr>
        <p:spPr>
          <a:xfrm>
            <a:off x="7962862" y="3350171"/>
            <a:ext cx="998290" cy="864245"/>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dirty="0"/>
              <a:t>2</a:t>
            </a:r>
          </a:p>
        </p:txBody>
      </p:sp>
      <p:sp>
        <p:nvSpPr>
          <p:cNvPr id="3" name="Line">
            <a:extLst>
              <a:ext uri="{FF2B5EF4-FFF2-40B4-BE49-F238E27FC236}">
                <a16:creationId xmlns:a16="http://schemas.microsoft.com/office/drawing/2014/main" id="{2F835723-3DDA-D972-03CA-BFDC7BB86663}"/>
              </a:ext>
            </a:extLst>
          </p:cNvPr>
          <p:cNvSpPr/>
          <p:nvPr/>
        </p:nvSpPr>
        <p:spPr>
          <a:xfrm flipH="1">
            <a:off x="7545125" y="4058717"/>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
        <p:nvSpPr>
          <p:cNvPr id="5" name="24">
            <a:extLst>
              <a:ext uri="{FF2B5EF4-FFF2-40B4-BE49-F238E27FC236}">
                <a16:creationId xmlns:a16="http://schemas.microsoft.com/office/drawing/2014/main" id="{6E5257A6-4A50-B543-49C3-6828F257A7FB}"/>
              </a:ext>
            </a:extLst>
          </p:cNvPr>
          <p:cNvSpPr/>
          <p:nvPr/>
        </p:nvSpPr>
        <p:spPr>
          <a:xfrm>
            <a:off x="6964572" y="4490839"/>
            <a:ext cx="998290" cy="864245"/>
          </a:xfrm>
          <a:prstGeom prst="ellipse">
            <a:avLst/>
          </a:prstGeom>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1</a:t>
            </a:r>
            <a:endParaRPr dirty="0"/>
          </a:p>
        </p:txBody>
      </p:sp>
      <p:sp>
        <p:nvSpPr>
          <p:cNvPr id="6" name="24">
            <a:extLst>
              <a:ext uri="{FF2B5EF4-FFF2-40B4-BE49-F238E27FC236}">
                <a16:creationId xmlns:a16="http://schemas.microsoft.com/office/drawing/2014/main" id="{33633E6B-93D8-BEA8-0BA9-6F7ADB3044C2}"/>
              </a:ext>
            </a:extLst>
          </p:cNvPr>
          <p:cNvSpPr/>
          <p:nvPr/>
        </p:nvSpPr>
        <p:spPr>
          <a:xfrm>
            <a:off x="9184555" y="4577284"/>
            <a:ext cx="998290" cy="864245"/>
          </a:xfrm>
          <a:prstGeom prst="ellipse">
            <a:avLst/>
          </a:prstGeom>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600" b="1">
                <a:solidFill>
                  <a:schemeClr val="accent1">
                    <a:lumOff val="-13575"/>
                  </a:schemeClr>
                </a:solidFill>
                <a:latin typeface="Helvetica Neue"/>
                <a:ea typeface="Helvetica Neue"/>
                <a:cs typeface="Helvetica Neue"/>
                <a:sym typeface="Helvetica Neue"/>
              </a:defRPr>
            </a:lvl1pPr>
          </a:lstStyle>
          <a:p>
            <a:r>
              <a:rPr lang="en-US" dirty="0"/>
              <a:t>4</a:t>
            </a:r>
            <a:endParaRPr dirty="0"/>
          </a:p>
        </p:txBody>
      </p:sp>
      <p:sp>
        <p:nvSpPr>
          <p:cNvPr id="7" name="Line">
            <a:extLst>
              <a:ext uri="{FF2B5EF4-FFF2-40B4-BE49-F238E27FC236}">
                <a16:creationId xmlns:a16="http://schemas.microsoft.com/office/drawing/2014/main" id="{B10444A9-F632-E618-36BB-089EEDBA372B}"/>
              </a:ext>
            </a:extLst>
          </p:cNvPr>
          <p:cNvSpPr/>
          <p:nvPr/>
        </p:nvSpPr>
        <p:spPr>
          <a:xfrm flipH="1">
            <a:off x="9973345" y="4148113"/>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endParaRPr/>
          </a:p>
        </p:txBody>
      </p:sp>
    </p:spTree>
    <p:extLst>
      <p:ext uri="{BB962C8B-B14F-4D97-AF65-F5344CB8AC3E}">
        <p14:creationId xmlns:p14="http://schemas.microsoft.com/office/powerpoint/2010/main" val="402637068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view"/>
          <p:cNvSpPr txBox="1">
            <a:spLocks noGrp="1"/>
          </p:cNvSpPr>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r>
              <a:rPr lang="en-US" dirty="0"/>
              <a:t>BST: example 2</a:t>
            </a:r>
            <a:endParaRPr dirty="0"/>
          </a:p>
        </p:txBody>
      </p:sp>
      <p:sp>
        <p:nvSpPr>
          <p:cNvPr id="141" name="Assume this insertion order for a BST: 25, 24, 21, 4, 3, 2, 11"/>
          <p:cNvSpPr txBox="1"/>
          <p:nvPr/>
        </p:nvSpPr>
        <p:spPr>
          <a:xfrm>
            <a:off x="1022350" y="1554738"/>
            <a:ext cx="6298199"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r>
              <a:rPr lang="en-US" dirty="0"/>
              <a:t>Assume this insertion order for a BST: </a:t>
            </a:r>
            <a:r>
              <a:rPr lang="en-US" dirty="0">
                <a:latin typeface="Helvetica Neue"/>
                <a:ea typeface="Helvetica Neue"/>
                <a:cs typeface="Helvetica Neue"/>
                <a:sym typeface="Helvetica Neue"/>
              </a:rPr>
              <a:t>2, 3, 1, 4, 5</a:t>
            </a:r>
          </a:p>
        </p:txBody>
      </p:sp>
      <p:sp>
        <p:nvSpPr>
          <p:cNvPr id="142" name="Draw the tree:"/>
          <p:cNvSpPr txBox="1"/>
          <p:nvPr/>
        </p:nvSpPr>
        <p:spPr>
          <a:xfrm>
            <a:off x="1022350" y="2451099"/>
            <a:ext cx="1886397" cy="457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stStyle>
          <a:p>
            <a:r>
              <a:t>Draw the tree:</a:t>
            </a:r>
          </a:p>
        </p:txBody>
      </p:sp>
    </p:spTree>
    <p:extLst>
      <p:ext uri="{BB962C8B-B14F-4D97-AF65-F5344CB8AC3E}">
        <p14:creationId xmlns:p14="http://schemas.microsoft.com/office/powerpoint/2010/main" val="2802213652"/>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Gill Sans SemiBold"/>
        <a:ea typeface="Gill Sans SemiBold"/>
        <a:cs typeface="Gill Sans SemiBold"/>
      </a:majorFont>
      <a:minorFont>
        <a:latin typeface="Gill Sans SemiBold"/>
        <a:ea typeface="Gill Sans SemiBold"/>
        <a:cs typeface="Gill Sans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Gill Sans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Gill Sans SemiBold"/>
        <a:ea typeface="Gill Sans SemiBold"/>
        <a:cs typeface="Gill Sans SemiBold"/>
      </a:majorFont>
      <a:minorFont>
        <a:latin typeface="Gill Sans SemiBold"/>
        <a:ea typeface="Gill Sans SemiBold"/>
        <a:cs typeface="Gill Sans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Gill Sans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TotalTime>
  <Words>996</Words>
  <Application>Microsoft Office PowerPoint</Application>
  <PresentationFormat>Custom</PresentationFormat>
  <Paragraphs>225</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Gill Sans</vt:lpstr>
      <vt:lpstr>Gill Sans Light</vt:lpstr>
      <vt:lpstr>Gill Sans SemiBold</vt:lpstr>
      <vt:lpstr>Helvetica Neue</vt:lpstr>
      <vt:lpstr>White</vt:lpstr>
      <vt:lpstr>[320] Trees</vt:lpstr>
      <vt:lpstr>Adding BST Nodes</vt:lpstr>
      <vt:lpstr>BST: example 1</vt:lpstr>
      <vt:lpstr>BST: example 1</vt:lpstr>
      <vt:lpstr>BST: example 1</vt:lpstr>
      <vt:lpstr>BST: example 1</vt:lpstr>
      <vt:lpstr>BST: example 1</vt:lpstr>
      <vt:lpstr>BST: example 1</vt:lpstr>
      <vt:lpstr>BST: example 2</vt:lpstr>
      <vt:lpstr>BST: example 2</vt:lpstr>
      <vt:lpstr>BST: example 2</vt:lpstr>
      <vt:lpstr>BST: example 2</vt:lpstr>
      <vt:lpstr>BST: example 2</vt:lpstr>
      <vt:lpstr>BST: example 2</vt:lpstr>
      <vt:lpstr>Tree Height</vt:lpstr>
      <vt:lpstr>Tree Height</vt:lpstr>
      <vt:lpstr>BST: example 3</vt:lpstr>
      <vt:lpstr>BST: example 3</vt:lpstr>
      <vt:lpstr>BST: example 3</vt:lpstr>
      <vt:lpstr>BST: example 3</vt:lpstr>
      <vt:lpstr>BST: example 3</vt:lpstr>
      <vt:lpstr>BST: example 3</vt:lpstr>
      <vt:lpstr>BST: example 3</vt:lpstr>
      <vt:lpstr>BST: example 3</vt:lpstr>
      <vt:lpstr>BST: example 3</vt:lpstr>
      <vt:lpstr>BST: example 3</vt:lpstr>
      <vt:lpstr>BST: example 3</vt:lpstr>
      <vt:lpstr>BST: example 3</vt:lpstr>
      <vt:lpstr>Balanced BST</vt:lpstr>
      <vt:lpstr>BST: example 3</vt:lpstr>
      <vt:lpstr>BST: example 4</vt:lpstr>
      <vt:lpstr>BST: example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[320] Graph Search</dc:title>
  <dc:creator>Gurmail Singh</dc:creator>
  <cp:lastModifiedBy>Gurmail Singh</cp:lastModifiedBy>
  <cp:revision>20</cp:revision>
  <dcterms:modified xsi:type="dcterms:W3CDTF">2024-07-02T04:09:32Z</dcterms:modified>
</cp:coreProperties>
</file>