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a:ea typeface="Gill Sans"/>
          <a:cs typeface="Gill San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Gill Sans"/>
          <a:ea typeface="Gill Sans"/>
          <a:cs typeface="Gill San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Gill Sans"/>
          <a:ea typeface="Gill Sans"/>
          <a:cs typeface="Gill Sans"/>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a:ea typeface="Gill Sans"/>
          <a:cs typeface="Gill San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Gill Sans"/>
          <a:ea typeface="Gill Sans"/>
          <a:cs typeface="Gill Sans"/>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Gill Sans"/>
          <a:ea typeface="Gill Sans"/>
          <a:cs typeface="Gill Sans"/>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Gill Sans Light"/>
          <a:ea typeface="Gill Sans Light"/>
          <a:cs typeface="Gill Sans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Gill Sans"/>
          <a:ea typeface="Gill Sans"/>
          <a:cs typeface="Gill Sans"/>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Gill Sans"/>
          <a:ea typeface="Gill Sans"/>
          <a:cs typeface="Gill Sans"/>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Gill Sans"/>
          <a:ea typeface="Gill Sans"/>
          <a:cs typeface="Gill Sans"/>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Gill Sans"/>
          <a:ea typeface="Gill Sans"/>
          <a:cs typeface="Gill Sans"/>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Gill Sans"/>
          <a:ea typeface="Gill Sans"/>
          <a:cs typeface="Gill Sans"/>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Gill Sans"/>
          <a:ea typeface="Gill Sans"/>
          <a:cs typeface="Gill Sans"/>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Gill Sans"/>
          <a:ea typeface="Gill Sans"/>
          <a:cs typeface="Gill Sans"/>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Gill Sans"/>
          <a:ea typeface="Gill Sans"/>
          <a:cs typeface="Gill Sans"/>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Gill Sans"/>
          <a:ea typeface="Gill Sans"/>
          <a:cs typeface="Gill Sans"/>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Gill Sans"/>
          <a:ea typeface="Gill Sans"/>
          <a:cs typeface="Gill Sans"/>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Gill Sans"/>
          <a:ea typeface="Gill Sans"/>
          <a:cs typeface="Gill Sans"/>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Gill Sans"/>
          <a:ea typeface="Gill Sans"/>
          <a:cs typeface="Gill Sans"/>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351"/>
    <p:restoredTop sz="94694"/>
  </p:normalViewPr>
  <p:slideViewPr>
    <p:cSldViewPr snapToGrid="0" snapToObjects="1">
      <p:cViewPr varScale="1">
        <p:scale>
          <a:sx n="76" d="100"/>
          <a:sy n="76" d="100"/>
        </p:scale>
        <p:origin x="11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1143000" y="685800"/>
            <a:ext cx="4572000" cy="3429000"/>
          </a:xfrm>
          <a:prstGeom prst="rect">
            <a:avLst/>
          </a:prstGeom>
        </p:spPr>
        <p:txBody>
          <a:bodyPr/>
          <a:lstStyle/>
          <a:p>
            <a:endParaRPr/>
          </a:p>
        </p:txBody>
      </p:sp>
      <p:sp>
        <p:nvSpPr>
          <p:cNvPr id="135" name="Shape 1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Gill Sans"/>
        <a:ea typeface="Gill Sans"/>
        <a:cs typeface="Gill Sans"/>
        <a:sym typeface="Gill Sans"/>
      </a:defRPr>
    </a:lvl1pPr>
    <a:lvl2pPr indent="228600" defTabSz="457200" latinLnBrk="0">
      <a:lnSpc>
        <a:spcPct val="117999"/>
      </a:lnSpc>
      <a:defRPr sz="2200">
        <a:latin typeface="Gill Sans"/>
        <a:ea typeface="Gill Sans"/>
        <a:cs typeface="Gill Sans"/>
        <a:sym typeface="Gill Sans"/>
      </a:defRPr>
    </a:lvl2pPr>
    <a:lvl3pPr indent="457200" defTabSz="457200" latinLnBrk="0">
      <a:lnSpc>
        <a:spcPct val="117999"/>
      </a:lnSpc>
      <a:defRPr sz="2200">
        <a:latin typeface="Gill Sans"/>
        <a:ea typeface="Gill Sans"/>
        <a:cs typeface="Gill Sans"/>
        <a:sym typeface="Gill Sans"/>
      </a:defRPr>
    </a:lvl3pPr>
    <a:lvl4pPr indent="685800" defTabSz="457200" latinLnBrk="0">
      <a:lnSpc>
        <a:spcPct val="117999"/>
      </a:lnSpc>
      <a:defRPr sz="2200">
        <a:latin typeface="Gill Sans"/>
        <a:ea typeface="Gill Sans"/>
        <a:cs typeface="Gill Sans"/>
        <a:sym typeface="Gill Sans"/>
      </a:defRPr>
    </a:lvl4pPr>
    <a:lvl5pPr indent="914400" defTabSz="457200" latinLnBrk="0">
      <a:lnSpc>
        <a:spcPct val="117999"/>
      </a:lnSpc>
      <a:defRPr sz="2200">
        <a:latin typeface="Gill Sans"/>
        <a:ea typeface="Gill Sans"/>
        <a:cs typeface="Gill Sans"/>
        <a:sym typeface="Gill Sans"/>
      </a:defRPr>
    </a:lvl5pPr>
    <a:lvl6pPr indent="1143000" defTabSz="457200" latinLnBrk="0">
      <a:lnSpc>
        <a:spcPct val="117999"/>
      </a:lnSpc>
      <a:defRPr sz="2200">
        <a:latin typeface="Gill Sans"/>
        <a:ea typeface="Gill Sans"/>
        <a:cs typeface="Gill Sans"/>
        <a:sym typeface="Gill Sans"/>
      </a:defRPr>
    </a:lvl6pPr>
    <a:lvl7pPr indent="1371600" defTabSz="457200" latinLnBrk="0">
      <a:lnSpc>
        <a:spcPct val="117999"/>
      </a:lnSpc>
      <a:defRPr sz="2200">
        <a:latin typeface="Gill Sans"/>
        <a:ea typeface="Gill Sans"/>
        <a:cs typeface="Gill Sans"/>
        <a:sym typeface="Gill Sans"/>
      </a:defRPr>
    </a:lvl7pPr>
    <a:lvl8pPr indent="1600200" defTabSz="457200" latinLnBrk="0">
      <a:lnSpc>
        <a:spcPct val="117999"/>
      </a:lnSpc>
      <a:defRPr sz="2200">
        <a:latin typeface="Gill Sans"/>
        <a:ea typeface="Gill Sans"/>
        <a:cs typeface="Gill Sans"/>
        <a:sym typeface="Gill Sans"/>
      </a:defRPr>
    </a:lvl8pPr>
    <a:lvl9pPr indent="1828800" defTabSz="457200" latinLnBrk="0">
      <a:lnSpc>
        <a:spcPct val="117999"/>
      </a:lnSpc>
      <a:defRPr sz="2200">
        <a:latin typeface="Gill Sans"/>
        <a:ea typeface="Gill Sans"/>
        <a:cs typeface="Gill Sans"/>
        <a:sym typeface="Gill San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lvl1pPr>
              <a:defRPr>
                <a:latin typeface="Gill Sans"/>
                <a:ea typeface="Gill Sans"/>
                <a:cs typeface="Gill Sans"/>
                <a:sym typeface="Gill Sans"/>
              </a:defRPr>
            </a:lvl1pPr>
          </a:lstStyle>
          <a:p>
            <a:r>
              <a:t>Title Text</a:t>
            </a:r>
          </a:p>
        </p:txBody>
      </p:sp>
      <p:sp>
        <p:nvSpPr>
          <p:cNvPr id="118" name="Body Level One…"/>
          <p:cNvSpPr txBox="1">
            <a:spLocks noGrp="1"/>
          </p:cNvSpPr>
          <p:nvPr>
            <p:ph type="body" idx="1"/>
          </p:nvPr>
        </p:nvSpPr>
        <p:spPr>
          <a:prstGeom prst="rect">
            <a:avLst/>
          </a:prstGeom>
        </p:spPr>
        <p:txBody>
          <a:bodyPr/>
          <a:lstStyle>
            <a:lvl1pPr marL="444500" indent="-444500"/>
            <a:lvl2pPr marL="889000" indent="-444500"/>
            <a:lvl3pPr marL="1333500" indent="-444500"/>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lvl1pPr>
              <a:defRPr>
                <a:latin typeface="Gill Sans"/>
                <a:ea typeface="Gill Sans"/>
                <a:cs typeface="Gill Sans"/>
                <a:sym typeface="Gill Sans"/>
              </a:defRPr>
            </a:lvl1pPr>
          </a:lstStyle>
          <a:p>
            <a:r>
              <a:t>Title Text</a:t>
            </a:r>
          </a:p>
        </p:txBody>
      </p:sp>
      <p:sp>
        <p:nvSpPr>
          <p:cNvPr id="1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263775" y="613833"/>
            <a:ext cx="12401550"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086225" y="2586566"/>
            <a:ext cx="9429750"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6680200" y="5029200"/>
            <a:ext cx="6054748"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6502400" y="889000"/>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2374900" y="889000"/>
            <a:ext cx="11982450"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270000" y="6362700"/>
            <a:ext cx="10464800" cy="457200"/>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22"/>
          </p:nvPr>
        </p:nvSpPr>
        <p:spPr>
          <a:xfrm>
            <a:off x="1270000" y="4260849"/>
            <a:ext cx="10464800" cy="622301"/>
          </a:xfrm>
          <a:prstGeom prst="rect">
            <a:avLst/>
          </a:prstGeom>
        </p:spPr>
        <p:txBody>
          <a:bodyPr>
            <a:spAutoFit/>
          </a:bodyPr>
          <a:lstStyle>
            <a:lvl1pPr marL="0" indent="0" algn="ctr">
              <a:spcBef>
                <a:spcPts val="0"/>
              </a:spcBef>
              <a:buSzTx/>
              <a:buNone/>
              <a:defRPr sz="3400">
                <a:latin typeface="+mn-lt"/>
                <a:ea typeface="+mn-ea"/>
                <a:cs typeface="+mn-cs"/>
                <a:sym typeface="Gill Sans SemiBold"/>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949853" y="0"/>
            <a:ext cx="14904506"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40263" y="9296400"/>
            <a:ext cx="317501" cy="330200"/>
          </a:xfrm>
          <a:prstGeom prst="rect">
            <a:avLst/>
          </a:prstGeom>
          <a:ln w="12700">
            <a:miter lim="400000"/>
          </a:ln>
        </p:spPr>
        <p:txBody>
          <a:bodyPr wrap="none" lIns="50800" tIns="50800" rIns="50800" bIns="50800">
            <a:spAutoFit/>
          </a:bodyPr>
          <a:lstStyle>
            <a:lvl1pPr>
              <a:defRPr sz="1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Gill Sans SemiBold"/>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Gill Sans SemiBold"/>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Gill Sans SemiBold"/>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Gill Sans SemiBold"/>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Gill Sans SemiBold"/>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Gill Sans SemiBold"/>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Gill Sans SemiBold"/>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Gill Sans SemiBold"/>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Gill Sans SemiBold"/>
        </a:defRPr>
      </a:lvl9pPr>
    </p:titleStyle>
    <p:bodyStyle>
      <a:lvl1pPr marL="508000" marR="0" indent="-5080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Gill Sans"/>
          <a:ea typeface="Gill Sans"/>
          <a:cs typeface="Gill Sans"/>
          <a:sym typeface="Gill Sans"/>
        </a:defRPr>
      </a:lvl1pPr>
      <a:lvl2pPr marL="952500" marR="0" indent="-5080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Gill Sans"/>
          <a:ea typeface="Gill Sans"/>
          <a:cs typeface="Gill Sans"/>
          <a:sym typeface="Gill Sans"/>
        </a:defRPr>
      </a:lvl2pPr>
      <a:lvl3pPr marL="1397000" marR="0" indent="-5080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Gill Sans"/>
          <a:ea typeface="Gill Sans"/>
          <a:cs typeface="Gill Sans"/>
          <a:sym typeface="Gill Sans"/>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Gill Sans"/>
          <a:ea typeface="Gill Sans"/>
          <a:cs typeface="Gill Sans"/>
          <a:sym typeface="Gill Sans"/>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Gill Sans"/>
          <a:ea typeface="Gill Sans"/>
          <a:cs typeface="Gill Sans"/>
          <a:sym typeface="Gill Sans"/>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Gill Sans"/>
          <a:ea typeface="Gill Sans"/>
          <a:cs typeface="Gill Sans"/>
          <a:sym typeface="Gill Sans"/>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Gill Sans"/>
          <a:ea typeface="Gill Sans"/>
          <a:cs typeface="Gill Sans"/>
          <a:sym typeface="Gill Sans"/>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Gill Sans"/>
          <a:ea typeface="Gill Sans"/>
          <a:cs typeface="Gill Sans"/>
          <a:sym typeface="Gill Sans"/>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Gill Sans"/>
          <a:ea typeface="Gill Sans"/>
          <a:cs typeface="Gill Sans"/>
          <a:sym typeface="Gill Sans"/>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5.tif"/><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5.tif"/><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6.tif"/><Relationship Id="rId2" Type="http://schemas.openxmlformats.org/officeDocument/2006/relationships/image" Target="../media/image5.tif"/><Relationship Id="rId1" Type="http://schemas.openxmlformats.org/officeDocument/2006/relationships/slideLayout" Target="../slideLayouts/slideLayout11.xml"/><Relationship Id="rId4" Type="http://schemas.openxmlformats.org/officeDocument/2006/relationships/image" Target="../media/image7.t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320] Web 1: Selenium"/>
          <p:cNvSpPr txBox="1">
            <a:spLocks noGrp="1"/>
          </p:cNvSpPr>
          <p:nvPr>
            <p:ph type="ctrTitle"/>
          </p:nvPr>
        </p:nvSpPr>
        <p:spPr>
          <a:xfrm>
            <a:off x="210740" y="1765300"/>
            <a:ext cx="12583320" cy="3302000"/>
          </a:xfrm>
          <a:prstGeom prst="rect">
            <a:avLst/>
          </a:prstGeom>
          <a:solidFill>
            <a:srgbClr val="FFFFFF"/>
          </a:solidFill>
        </p:spPr>
        <p:txBody>
          <a:bodyPr/>
          <a:lstStyle>
            <a:lvl1pPr>
              <a:spcBef>
                <a:spcPts val="1300"/>
              </a:spcBef>
              <a:defRPr sz="5800">
                <a:latin typeface="Gill Sans Light"/>
                <a:ea typeface="Gill Sans Light"/>
                <a:cs typeface="Gill Sans Light"/>
                <a:sym typeface="Gill Sans Light"/>
              </a:defRPr>
            </a:lvl1pPr>
          </a:lstStyle>
          <a:p>
            <a:r>
              <a:rPr dirty="0"/>
              <a:t>[320] Web 1: Selenium</a:t>
            </a:r>
          </a:p>
        </p:txBody>
      </p:sp>
      <p:sp>
        <p:nvSpPr>
          <p:cNvPr id="138" name="Tyler Caraza-Harter"/>
          <p:cNvSpPr txBox="1">
            <a:spLocks noGrp="1"/>
          </p:cNvSpPr>
          <p:nvPr>
            <p:ph type="subTitle" sz="quarter" idx="1"/>
          </p:nvPr>
        </p:nvSpPr>
        <p:spPr>
          <a:xfrm>
            <a:off x="1270000" y="5549900"/>
            <a:ext cx="10464800" cy="1130300"/>
          </a:xfrm>
          <a:prstGeom prst="rect">
            <a:avLst/>
          </a:prstGeom>
          <a:solidFill>
            <a:srgbClr val="FFFFFF"/>
          </a:solidFill>
        </p:spPr>
        <p:txBody>
          <a:bodyPr>
            <a:normAutofit fontScale="92500" lnSpcReduction="10000"/>
          </a:bodyPr>
          <a:lstStyle>
            <a:lvl1pPr>
              <a:defRPr>
                <a:solidFill>
                  <a:srgbClr val="5E5E5E"/>
                </a:solidFill>
                <a:latin typeface="Gill Sans Light"/>
                <a:ea typeface="Gill Sans Light"/>
                <a:cs typeface="Gill Sans Light"/>
                <a:sym typeface="Gill Sans Light"/>
              </a:defRPr>
            </a:lvl1pPr>
          </a:lstStyle>
          <a:p>
            <a:r>
              <a:rPr lang="en-US" sz="4000" dirty="0">
                <a:latin typeface="Gill Sans"/>
              </a:rPr>
              <a:t>Department of Computer Sciences</a:t>
            </a:r>
          </a:p>
          <a:p>
            <a:r>
              <a:rPr lang="en-US" sz="4000" dirty="0">
                <a:latin typeface="Gill Sans"/>
              </a:rPr>
              <a:t>University of Wisconsin-Madison</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Notebook"/>
          <p:cNvSpPr/>
          <p:nvPr/>
        </p:nvSpPr>
        <p:spPr>
          <a:xfrm>
            <a:off x="333221" y="2863103"/>
            <a:ext cx="4387291" cy="2457601"/>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48" name="Rectangle"/>
          <p:cNvSpPr/>
          <p:nvPr/>
        </p:nvSpPr>
        <p:spPr>
          <a:xfrm>
            <a:off x="796725" y="3100460"/>
            <a:ext cx="3460283" cy="1982887"/>
          </a:xfrm>
          <a:prstGeom prst="rect">
            <a:avLst/>
          </a:prstGeom>
          <a:solidFill>
            <a:srgbClr val="FFFFFF"/>
          </a:solidFill>
          <a:ln w="508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49" name="Line"/>
          <p:cNvSpPr/>
          <p:nvPr/>
        </p:nvSpPr>
        <p:spPr>
          <a:xfrm>
            <a:off x="804875" y="3595961"/>
            <a:ext cx="3443984" cy="1"/>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50" name="url: http://domain/rsrc.html"/>
          <p:cNvSpPr txBox="1"/>
          <p:nvPr/>
        </p:nvSpPr>
        <p:spPr>
          <a:xfrm>
            <a:off x="853541" y="3087933"/>
            <a:ext cx="3164422" cy="458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a:latin typeface="Gill Sans"/>
                <a:ea typeface="Gill Sans"/>
                <a:cs typeface="Gill Sans"/>
                <a:sym typeface="Gill Sans"/>
              </a:defRPr>
            </a:pPr>
            <a:r>
              <a:rPr b="1"/>
              <a:t>url</a:t>
            </a:r>
            <a:r>
              <a:t>: </a:t>
            </a:r>
            <a:r>
              <a:rPr sz="2100"/>
              <a:t>http://domain/rsrc.html</a:t>
            </a:r>
          </a:p>
        </p:txBody>
      </p:sp>
      <p:sp>
        <p:nvSpPr>
          <p:cNvPr id="251" name="HTTP Response"/>
          <p:cNvSpPr txBox="1"/>
          <p:nvPr/>
        </p:nvSpPr>
        <p:spPr>
          <a:xfrm>
            <a:off x="4914577" y="3183394"/>
            <a:ext cx="2616846"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latin typeface="Gill Sans"/>
                <a:ea typeface="Gill Sans"/>
                <a:cs typeface="Gill Sans"/>
                <a:sym typeface="Gill Sans"/>
              </a:defRPr>
            </a:lvl1pPr>
          </a:lstStyle>
          <a:p>
            <a:r>
              <a:t>HTTP Response</a:t>
            </a:r>
          </a:p>
        </p:txBody>
      </p:sp>
      <p:sp>
        <p:nvSpPr>
          <p:cNvPr id="252" name="Line"/>
          <p:cNvSpPr/>
          <p:nvPr/>
        </p:nvSpPr>
        <p:spPr>
          <a:xfrm>
            <a:off x="3997299" y="3760665"/>
            <a:ext cx="3290645" cy="735836"/>
          </a:xfrm>
          <a:custGeom>
            <a:avLst/>
            <a:gdLst/>
            <a:ahLst/>
            <a:cxnLst>
              <a:cxn ang="0">
                <a:pos x="wd2" y="hd2"/>
              </a:cxn>
              <a:cxn ang="5400000">
                <a:pos x="wd2" y="hd2"/>
              </a:cxn>
              <a:cxn ang="10800000">
                <a:pos x="wd2" y="hd2"/>
              </a:cxn>
              <a:cxn ang="16200000">
                <a:pos x="wd2" y="hd2"/>
              </a:cxn>
            </a:cxnLst>
            <a:rect l="0" t="0" r="r" b="b"/>
            <a:pathLst>
              <a:path w="21600" h="21528" extrusionOk="0">
                <a:moveTo>
                  <a:pt x="0" y="56"/>
                </a:moveTo>
                <a:cubicBezTo>
                  <a:pt x="2434" y="-72"/>
                  <a:pt x="4868" y="20"/>
                  <a:pt x="7299" y="331"/>
                </a:cubicBezTo>
                <a:cubicBezTo>
                  <a:pt x="11201" y="830"/>
                  <a:pt x="15234" y="2072"/>
                  <a:pt x="18313" y="8843"/>
                </a:cubicBezTo>
                <a:cubicBezTo>
                  <a:pt x="19808" y="12128"/>
                  <a:pt x="20946" y="16522"/>
                  <a:pt x="21600" y="21528"/>
                </a:cubicBezTo>
              </a:path>
            </a:pathLst>
          </a:custGeom>
          <a:ln w="38100">
            <a:solidFill>
              <a:srgbClr val="000000"/>
            </a:solidFill>
            <a:miter lim="400000"/>
            <a:head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53" name="html"/>
          <p:cNvSpPr/>
          <p:nvPr/>
        </p:nvSpPr>
        <p:spPr>
          <a:xfrm>
            <a:off x="2222500" y="5664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html</a:t>
            </a:r>
          </a:p>
        </p:txBody>
      </p:sp>
      <p:sp>
        <p:nvSpPr>
          <p:cNvPr id="254" name="body"/>
          <p:cNvSpPr/>
          <p:nvPr/>
        </p:nvSpPr>
        <p:spPr>
          <a:xfrm>
            <a:off x="2222500" y="6426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body</a:t>
            </a:r>
          </a:p>
        </p:txBody>
      </p:sp>
      <p:sp>
        <p:nvSpPr>
          <p:cNvPr id="255" name="a"/>
          <p:cNvSpPr/>
          <p:nvPr/>
        </p:nvSpPr>
        <p:spPr>
          <a:xfrm>
            <a:off x="2222500" y="7188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a</a:t>
            </a:r>
          </a:p>
        </p:txBody>
      </p:sp>
      <p:sp>
        <p:nvSpPr>
          <p:cNvPr id="256" name="h1"/>
          <p:cNvSpPr/>
          <p:nvPr/>
        </p:nvSpPr>
        <p:spPr>
          <a:xfrm>
            <a:off x="825500" y="7188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h1</a:t>
            </a:r>
          </a:p>
        </p:txBody>
      </p:sp>
      <p:sp>
        <p:nvSpPr>
          <p:cNvPr id="257" name="a"/>
          <p:cNvSpPr/>
          <p:nvPr/>
        </p:nvSpPr>
        <p:spPr>
          <a:xfrm>
            <a:off x="3619500" y="7188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a</a:t>
            </a:r>
          </a:p>
        </p:txBody>
      </p:sp>
      <p:sp>
        <p:nvSpPr>
          <p:cNvPr id="258" name="Line"/>
          <p:cNvSpPr/>
          <p:nvPr/>
        </p:nvSpPr>
        <p:spPr>
          <a:xfrm>
            <a:off x="2666999" y="6105103"/>
            <a:ext cx="1" cy="31700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59" name="Line"/>
          <p:cNvSpPr/>
          <p:nvPr/>
        </p:nvSpPr>
        <p:spPr>
          <a:xfrm>
            <a:off x="2666999" y="6867103"/>
            <a:ext cx="1" cy="31700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60" name="Line"/>
          <p:cNvSpPr/>
          <p:nvPr/>
        </p:nvSpPr>
        <p:spPr>
          <a:xfrm>
            <a:off x="2921000" y="6867103"/>
            <a:ext cx="745530" cy="30311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61" name="Line"/>
          <p:cNvSpPr/>
          <p:nvPr/>
        </p:nvSpPr>
        <p:spPr>
          <a:xfrm flipH="1">
            <a:off x="1666081" y="6867103"/>
            <a:ext cx="746920" cy="358276"/>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pic>
        <p:nvPicPr>
          <p:cNvPr id="262" name="Image" descr="Image"/>
          <p:cNvPicPr>
            <a:picLocks noChangeAspect="1"/>
          </p:cNvPicPr>
          <p:nvPr/>
        </p:nvPicPr>
        <p:blipFill>
          <a:blip r:embed="rId2"/>
          <a:stretch>
            <a:fillRect/>
          </a:stretch>
        </p:blipFill>
        <p:spPr>
          <a:xfrm>
            <a:off x="1770025" y="3740150"/>
            <a:ext cx="1797224" cy="1034586"/>
          </a:xfrm>
          <a:prstGeom prst="rect">
            <a:avLst/>
          </a:prstGeom>
          <a:ln w="12700">
            <a:miter lim="400000"/>
          </a:ln>
        </p:spPr>
      </p:pic>
      <p:sp>
        <p:nvSpPr>
          <p:cNvPr id="263" name="Callout"/>
          <p:cNvSpPr/>
          <p:nvPr/>
        </p:nvSpPr>
        <p:spPr>
          <a:xfrm>
            <a:off x="419100" y="4368403"/>
            <a:ext cx="5347097" cy="5204619"/>
          </a:xfrm>
          <a:custGeom>
            <a:avLst/>
            <a:gdLst/>
            <a:ahLst/>
            <a:cxnLst>
              <a:cxn ang="0">
                <a:pos x="wd2" y="hd2"/>
              </a:cxn>
              <a:cxn ang="5400000">
                <a:pos x="wd2" y="hd2"/>
              </a:cxn>
              <a:cxn ang="10800000">
                <a:pos x="wd2" y="hd2"/>
              </a:cxn>
              <a:cxn ang="16200000">
                <a:pos x="wd2" y="hd2"/>
              </a:cxn>
            </a:cxnLst>
            <a:rect l="0" t="0" r="r" b="b"/>
            <a:pathLst>
              <a:path w="21600" h="21600" extrusionOk="0">
                <a:moveTo>
                  <a:pt x="8853" y="0"/>
                </a:moveTo>
                <a:lnTo>
                  <a:pt x="7213" y="4745"/>
                </a:lnTo>
                <a:lnTo>
                  <a:pt x="821" y="4745"/>
                </a:lnTo>
                <a:cubicBezTo>
                  <a:pt x="368" y="4745"/>
                  <a:pt x="0" y="5123"/>
                  <a:pt x="0" y="5589"/>
                </a:cubicBezTo>
                <a:lnTo>
                  <a:pt x="0" y="20758"/>
                </a:lnTo>
                <a:cubicBezTo>
                  <a:pt x="0" y="21224"/>
                  <a:pt x="368" y="21600"/>
                  <a:pt x="821" y="21600"/>
                </a:cubicBezTo>
                <a:lnTo>
                  <a:pt x="20779" y="21600"/>
                </a:lnTo>
                <a:cubicBezTo>
                  <a:pt x="21232" y="21600"/>
                  <a:pt x="21600" y="21224"/>
                  <a:pt x="21600" y="20758"/>
                </a:cubicBezTo>
                <a:lnTo>
                  <a:pt x="21600" y="5589"/>
                </a:lnTo>
                <a:cubicBezTo>
                  <a:pt x="21600" y="5123"/>
                  <a:pt x="21232" y="4745"/>
                  <a:pt x="20779" y="4745"/>
                </a:cubicBezTo>
                <a:lnTo>
                  <a:pt x="10493" y="4745"/>
                </a:lnTo>
                <a:lnTo>
                  <a:pt x="8853" y="0"/>
                </a:lnTo>
                <a:close/>
              </a:path>
            </a:pathLst>
          </a:custGeom>
          <a:ln w="38100">
            <a:solidFill>
              <a:srgbClr val="FF26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64" name="attr: href"/>
          <p:cNvSpPr/>
          <p:nvPr/>
        </p:nvSpPr>
        <p:spPr>
          <a:xfrm>
            <a:off x="4288135" y="7858321"/>
            <a:ext cx="1346399" cy="317000"/>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2200">
                <a:solidFill>
                  <a:srgbClr val="FFFFFF"/>
                </a:solidFill>
                <a:latin typeface="+mn-lt"/>
                <a:ea typeface="+mn-ea"/>
                <a:cs typeface="+mn-cs"/>
                <a:sym typeface="Gill Sans SemiBold"/>
              </a:defRPr>
            </a:lvl1pPr>
          </a:lstStyle>
          <a:p>
            <a:r>
              <a:t>attr: href</a:t>
            </a:r>
          </a:p>
        </p:txBody>
      </p:sp>
      <p:sp>
        <p:nvSpPr>
          <p:cNvPr id="265" name="attr: href"/>
          <p:cNvSpPr/>
          <p:nvPr/>
        </p:nvSpPr>
        <p:spPr>
          <a:xfrm>
            <a:off x="2510135" y="7858321"/>
            <a:ext cx="1346399" cy="317000"/>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2200">
                <a:solidFill>
                  <a:srgbClr val="FFFFFF"/>
                </a:solidFill>
                <a:latin typeface="+mn-lt"/>
                <a:ea typeface="+mn-ea"/>
                <a:cs typeface="+mn-cs"/>
                <a:sym typeface="Gill Sans SemiBold"/>
              </a:defRPr>
            </a:lvl1pPr>
          </a:lstStyle>
          <a:p>
            <a:r>
              <a:t>attr: href</a:t>
            </a:r>
          </a:p>
        </p:txBody>
      </p:sp>
      <p:sp>
        <p:nvSpPr>
          <p:cNvPr id="266" name="Contact"/>
          <p:cNvSpPr/>
          <p:nvPr/>
        </p:nvSpPr>
        <p:spPr>
          <a:xfrm>
            <a:off x="4288135" y="8366321"/>
            <a:ext cx="1346399" cy="317000"/>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2200">
                <a:solidFill>
                  <a:srgbClr val="FFFFFF"/>
                </a:solidFill>
                <a:latin typeface="+mn-lt"/>
                <a:ea typeface="+mn-ea"/>
                <a:cs typeface="+mn-cs"/>
                <a:sym typeface="Gill Sans SemiBold"/>
              </a:defRPr>
            </a:lvl1pPr>
          </a:lstStyle>
          <a:p>
            <a:r>
              <a:t>Contact</a:t>
            </a:r>
          </a:p>
        </p:txBody>
      </p:sp>
      <p:sp>
        <p:nvSpPr>
          <p:cNvPr id="267" name="About"/>
          <p:cNvSpPr/>
          <p:nvPr/>
        </p:nvSpPr>
        <p:spPr>
          <a:xfrm>
            <a:off x="2510135" y="8366321"/>
            <a:ext cx="1346399" cy="317000"/>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2200">
                <a:solidFill>
                  <a:srgbClr val="FFFFFF"/>
                </a:solidFill>
                <a:latin typeface="+mn-lt"/>
                <a:ea typeface="+mn-ea"/>
                <a:cs typeface="+mn-cs"/>
                <a:sym typeface="Gill Sans SemiBold"/>
              </a:defRPr>
            </a:lvl1pPr>
          </a:lstStyle>
          <a:p>
            <a:r>
              <a:t>About</a:t>
            </a:r>
          </a:p>
        </p:txBody>
      </p:sp>
      <p:sp>
        <p:nvSpPr>
          <p:cNvPr id="268" name="Welcome"/>
          <p:cNvSpPr/>
          <p:nvPr/>
        </p:nvSpPr>
        <p:spPr>
          <a:xfrm>
            <a:off x="605135" y="8366321"/>
            <a:ext cx="1346399" cy="317000"/>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2200">
                <a:solidFill>
                  <a:srgbClr val="FFFFFF"/>
                </a:solidFill>
                <a:latin typeface="+mn-lt"/>
                <a:ea typeface="+mn-ea"/>
                <a:cs typeface="+mn-cs"/>
                <a:sym typeface="Gill Sans SemiBold"/>
              </a:defRPr>
            </a:lvl1pPr>
          </a:lstStyle>
          <a:p>
            <a:r>
              <a:t>Welcome</a:t>
            </a:r>
          </a:p>
        </p:txBody>
      </p:sp>
      <p:sp>
        <p:nvSpPr>
          <p:cNvPr id="276" name="Connection Line"/>
          <p:cNvSpPr/>
          <p:nvPr/>
        </p:nvSpPr>
        <p:spPr>
          <a:xfrm>
            <a:off x="2335291" y="7649550"/>
            <a:ext cx="166891" cy="438995"/>
          </a:xfrm>
          <a:custGeom>
            <a:avLst/>
            <a:gdLst/>
            <a:ahLst/>
            <a:cxnLst>
              <a:cxn ang="0">
                <a:pos x="wd2" y="hd2"/>
              </a:cxn>
              <a:cxn ang="5400000">
                <a:pos x="wd2" y="hd2"/>
              </a:cxn>
              <a:cxn ang="10800000">
                <a:pos x="wd2" y="hd2"/>
              </a:cxn>
              <a:cxn ang="16200000">
                <a:pos x="wd2" y="hd2"/>
              </a:cxn>
            </a:cxnLst>
            <a:rect l="0" t="0" r="r" b="b"/>
            <a:pathLst>
              <a:path w="18881" h="21600" extrusionOk="0">
                <a:moveTo>
                  <a:pt x="18881" y="21600"/>
                </a:moveTo>
                <a:cubicBezTo>
                  <a:pt x="3193" y="20685"/>
                  <a:pt x="-2719" y="13485"/>
                  <a:pt x="1145" y="0"/>
                </a:cubicBezTo>
              </a:path>
            </a:pathLst>
          </a:custGeom>
          <a:ln w="25400">
            <a:solidFill>
              <a:srgbClr val="000000"/>
            </a:solidFill>
            <a:miter lim="400000"/>
            <a:headEnd type="triangle"/>
          </a:ln>
        </p:spPr>
        <p:txBody>
          <a:bodyPr/>
          <a:lstStyle/>
          <a:p>
            <a:endParaRPr/>
          </a:p>
        </p:txBody>
      </p:sp>
      <p:sp>
        <p:nvSpPr>
          <p:cNvPr id="277" name="Connection Line"/>
          <p:cNvSpPr/>
          <p:nvPr/>
        </p:nvSpPr>
        <p:spPr>
          <a:xfrm>
            <a:off x="4113291" y="7649550"/>
            <a:ext cx="166891" cy="438995"/>
          </a:xfrm>
          <a:custGeom>
            <a:avLst/>
            <a:gdLst/>
            <a:ahLst/>
            <a:cxnLst>
              <a:cxn ang="0">
                <a:pos x="wd2" y="hd2"/>
              </a:cxn>
              <a:cxn ang="5400000">
                <a:pos x="wd2" y="hd2"/>
              </a:cxn>
              <a:cxn ang="10800000">
                <a:pos x="wd2" y="hd2"/>
              </a:cxn>
              <a:cxn ang="16200000">
                <a:pos x="wd2" y="hd2"/>
              </a:cxn>
            </a:cxnLst>
            <a:rect l="0" t="0" r="r" b="b"/>
            <a:pathLst>
              <a:path w="18881" h="21600" extrusionOk="0">
                <a:moveTo>
                  <a:pt x="18881" y="21600"/>
                </a:moveTo>
                <a:cubicBezTo>
                  <a:pt x="3193" y="20685"/>
                  <a:pt x="-2719" y="13485"/>
                  <a:pt x="1145" y="0"/>
                </a:cubicBezTo>
              </a:path>
            </a:pathLst>
          </a:custGeom>
          <a:ln w="25400">
            <a:solidFill>
              <a:srgbClr val="000000"/>
            </a:solidFill>
            <a:miter lim="400000"/>
            <a:headEnd type="triangle"/>
          </a:ln>
        </p:spPr>
        <p:txBody>
          <a:bodyPr/>
          <a:lstStyle/>
          <a:p>
            <a:endParaRPr/>
          </a:p>
        </p:txBody>
      </p:sp>
      <p:sp>
        <p:nvSpPr>
          <p:cNvPr id="278" name="Connection Line"/>
          <p:cNvSpPr/>
          <p:nvPr/>
        </p:nvSpPr>
        <p:spPr>
          <a:xfrm>
            <a:off x="2196898" y="7649550"/>
            <a:ext cx="336686" cy="963515"/>
          </a:xfrm>
          <a:custGeom>
            <a:avLst/>
            <a:gdLst/>
            <a:ahLst/>
            <a:cxnLst>
              <a:cxn ang="0">
                <a:pos x="wd2" y="hd2"/>
              </a:cxn>
              <a:cxn ang="5400000">
                <a:pos x="wd2" y="hd2"/>
              </a:cxn>
              <a:cxn ang="10800000">
                <a:pos x="wd2" y="hd2"/>
              </a:cxn>
              <a:cxn ang="16200000">
                <a:pos x="wd2" y="hd2"/>
              </a:cxn>
            </a:cxnLst>
            <a:rect l="0" t="0" r="r" b="b"/>
            <a:pathLst>
              <a:path w="18828" h="21600" extrusionOk="0">
                <a:moveTo>
                  <a:pt x="18828" y="21600"/>
                </a:moveTo>
                <a:cubicBezTo>
                  <a:pt x="3103" y="21042"/>
                  <a:pt x="-2772" y="13842"/>
                  <a:pt x="1203" y="0"/>
                </a:cubicBezTo>
              </a:path>
            </a:pathLst>
          </a:custGeom>
          <a:ln w="25400">
            <a:solidFill>
              <a:srgbClr val="000000"/>
            </a:solidFill>
            <a:miter lim="400000"/>
            <a:headEnd type="triangle"/>
          </a:ln>
        </p:spPr>
        <p:txBody>
          <a:bodyPr/>
          <a:lstStyle/>
          <a:p>
            <a:endParaRPr/>
          </a:p>
        </p:txBody>
      </p:sp>
      <p:sp>
        <p:nvSpPr>
          <p:cNvPr id="279" name="Connection Line"/>
          <p:cNvSpPr/>
          <p:nvPr/>
        </p:nvSpPr>
        <p:spPr>
          <a:xfrm>
            <a:off x="3989134" y="7649550"/>
            <a:ext cx="319921" cy="912691"/>
          </a:xfrm>
          <a:custGeom>
            <a:avLst/>
            <a:gdLst/>
            <a:ahLst/>
            <a:cxnLst>
              <a:cxn ang="0">
                <a:pos x="wd2" y="hd2"/>
              </a:cxn>
              <a:cxn ang="5400000">
                <a:pos x="wd2" y="hd2"/>
              </a:cxn>
              <a:cxn ang="10800000">
                <a:pos x="wd2" y="hd2"/>
              </a:cxn>
              <a:cxn ang="16200000">
                <a:pos x="wd2" y="hd2"/>
              </a:cxn>
            </a:cxnLst>
            <a:rect l="0" t="0" r="r" b="b"/>
            <a:pathLst>
              <a:path w="19762" h="20706" extrusionOk="0">
                <a:moveTo>
                  <a:pt x="19762" y="20614"/>
                </a:moveTo>
                <a:cubicBezTo>
                  <a:pt x="4600" y="21600"/>
                  <a:pt x="-1838" y="14729"/>
                  <a:pt x="449" y="0"/>
                </a:cubicBezTo>
              </a:path>
            </a:pathLst>
          </a:custGeom>
          <a:ln w="25400">
            <a:solidFill>
              <a:srgbClr val="000000"/>
            </a:solidFill>
            <a:miter lim="400000"/>
            <a:headEnd type="triangle"/>
          </a:ln>
        </p:spPr>
        <p:txBody>
          <a:bodyPr/>
          <a:lstStyle/>
          <a:p>
            <a:endParaRPr/>
          </a:p>
        </p:txBody>
      </p:sp>
      <p:sp>
        <p:nvSpPr>
          <p:cNvPr id="280" name="Connection Line"/>
          <p:cNvSpPr/>
          <p:nvPr/>
        </p:nvSpPr>
        <p:spPr>
          <a:xfrm>
            <a:off x="1170771" y="7655286"/>
            <a:ext cx="140042" cy="662733"/>
          </a:xfrm>
          <a:custGeom>
            <a:avLst/>
            <a:gdLst/>
            <a:ahLst/>
            <a:cxnLst>
              <a:cxn ang="0">
                <a:pos x="wd2" y="hd2"/>
              </a:cxn>
              <a:cxn ang="5400000">
                <a:pos x="wd2" y="hd2"/>
              </a:cxn>
              <a:cxn ang="10800000">
                <a:pos x="wd2" y="hd2"/>
              </a:cxn>
              <a:cxn ang="16200000">
                <a:pos x="wd2" y="hd2"/>
              </a:cxn>
            </a:cxnLst>
            <a:rect l="0" t="0" r="r" b="b"/>
            <a:pathLst>
              <a:path w="16748" h="21600" extrusionOk="0">
                <a:moveTo>
                  <a:pt x="16748" y="21600"/>
                </a:moveTo>
                <a:cubicBezTo>
                  <a:pt x="-1543" y="13932"/>
                  <a:pt x="-4852" y="6732"/>
                  <a:pt x="6822" y="0"/>
                </a:cubicBezTo>
              </a:path>
            </a:pathLst>
          </a:custGeom>
          <a:ln w="25400">
            <a:solidFill>
              <a:srgbClr val="000000"/>
            </a:solidFill>
            <a:miter lim="400000"/>
            <a:headEnd type="triangle"/>
          </a:ln>
        </p:spPr>
        <p:txBody>
          <a:bodyPr/>
          <a:lstStyle/>
          <a:p>
            <a:endParaRPr/>
          </a:p>
        </p:txBody>
      </p:sp>
      <p:sp>
        <p:nvSpPr>
          <p:cNvPr id="274" name="Elements may contain…"/>
          <p:cNvSpPr txBox="1"/>
          <p:nvPr/>
        </p:nvSpPr>
        <p:spPr>
          <a:xfrm>
            <a:off x="6374358" y="436778"/>
            <a:ext cx="3684985" cy="1371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spcBef>
                <a:spcPts val="4200"/>
              </a:spcBef>
              <a:defRPr sz="3200">
                <a:latin typeface="Gill Sans"/>
                <a:ea typeface="Gill Sans"/>
                <a:cs typeface="Gill Sans"/>
                <a:sym typeface="Gill Sans"/>
              </a:defRPr>
            </a:pPr>
            <a:r>
              <a:t>Elements may contain</a:t>
            </a:r>
          </a:p>
          <a:p>
            <a:pPr marL="635000" indent="-444500" algn="l">
              <a:buSzPct val="145000"/>
              <a:buChar char="•"/>
              <a:defRPr sz="2800">
                <a:latin typeface="Gill Sans"/>
                <a:ea typeface="Gill Sans"/>
                <a:cs typeface="Gill Sans"/>
                <a:sym typeface="Gill Sans"/>
              </a:defRPr>
            </a:pPr>
            <a:r>
              <a:t>attributes</a:t>
            </a:r>
          </a:p>
          <a:p>
            <a:pPr marL="635000" indent="-444500" algn="l">
              <a:buSzPct val="145000"/>
              <a:buChar char="•"/>
              <a:defRPr sz="2800">
                <a:latin typeface="Gill Sans"/>
                <a:ea typeface="Gill Sans"/>
                <a:cs typeface="Gill Sans"/>
                <a:sym typeface="Gill Sans"/>
              </a:defRPr>
            </a:pPr>
            <a:r>
              <a:t>text</a:t>
            </a:r>
          </a:p>
        </p:txBody>
      </p:sp>
      <p:sp>
        <p:nvSpPr>
          <p:cNvPr id="275" name="HTTP/1.0 200 OK…"/>
          <p:cNvSpPr txBox="1"/>
          <p:nvPr/>
        </p:nvSpPr>
        <p:spPr>
          <a:xfrm>
            <a:off x="6174399" y="4551013"/>
            <a:ext cx="6064085" cy="4110981"/>
          </a:xfrm>
          <a:prstGeom prst="rect">
            <a:avLst/>
          </a:prstGeom>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HTTP/1.0 200 OK</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Content-Type: text/html; charset=utf-8</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Content-Length: 74</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&lt;html&gt;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&lt;head&gt;&lt;script&gt;...&lt;/script&gt;&lt;/head&gt;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&lt;h1&gt;Welcome&lt;/h1&gt;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&lt;a href="about.html"&gt;About&lt;/a&gt;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&lt;a href="contact.html"&gt;Contact&lt;/a&gt;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&lt;/html&gt;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Notebook"/>
          <p:cNvSpPr/>
          <p:nvPr/>
        </p:nvSpPr>
        <p:spPr>
          <a:xfrm>
            <a:off x="333221" y="2863103"/>
            <a:ext cx="4387291" cy="2457601"/>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83" name="Rectangle"/>
          <p:cNvSpPr/>
          <p:nvPr/>
        </p:nvSpPr>
        <p:spPr>
          <a:xfrm>
            <a:off x="796725" y="3100460"/>
            <a:ext cx="3460283" cy="1982887"/>
          </a:xfrm>
          <a:prstGeom prst="rect">
            <a:avLst/>
          </a:prstGeom>
          <a:solidFill>
            <a:srgbClr val="FFFFFF"/>
          </a:solidFill>
          <a:ln w="508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84" name="Line"/>
          <p:cNvSpPr/>
          <p:nvPr/>
        </p:nvSpPr>
        <p:spPr>
          <a:xfrm>
            <a:off x="804875" y="3595961"/>
            <a:ext cx="3443984" cy="1"/>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85" name="url: http://domain/rsrc.html"/>
          <p:cNvSpPr txBox="1"/>
          <p:nvPr/>
        </p:nvSpPr>
        <p:spPr>
          <a:xfrm>
            <a:off x="853541" y="3087933"/>
            <a:ext cx="3164422" cy="458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a:latin typeface="Gill Sans"/>
                <a:ea typeface="Gill Sans"/>
                <a:cs typeface="Gill Sans"/>
                <a:sym typeface="Gill Sans"/>
              </a:defRPr>
            </a:pPr>
            <a:r>
              <a:rPr b="1"/>
              <a:t>url</a:t>
            </a:r>
            <a:r>
              <a:t>: </a:t>
            </a:r>
            <a:r>
              <a:rPr sz="2100"/>
              <a:t>http://domain/rsrc.html</a:t>
            </a:r>
          </a:p>
        </p:txBody>
      </p:sp>
      <p:sp>
        <p:nvSpPr>
          <p:cNvPr id="286" name="HTTP Response"/>
          <p:cNvSpPr txBox="1"/>
          <p:nvPr/>
        </p:nvSpPr>
        <p:spPr>
          <a:xfrm>
            <a:off x="4914577" y="3183394"/>
            <a:ext cx="2616846"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latin typeface="Gill Sans"/>
                <a:ea typeface="Gill Sans"/>
                <a:cs typeface="Gill Sans"/>
                <a:sym typeface="Gill Sans"/>
              </a:defRPr>
            </a:lvl1pPr>
          </a:lstStyle>
          <a:p>
            <a:r>
              <a:t>HTTP Response</a:t>
            </a:r>
          </a:p>
        </p:txBody>
      </p:sp>
      <p:sp>
        <p:nvSpPr>
          <p:cNvPr id="287" name="Line"/>
          <p:cNvSpPr/>
          <p:nvPr/>
        </p:nvSpPr>
        <p:spPr>
          <a:xfrm>
            <a:off x="3997299" y="3760665"/>
            <a:ext cx="3290645" cy="735836"/>
          </a:xfrm>
          <a:custGeom>
            <a:avLst/>
            <a:gdLst/>
            <a:ahLst/>
            <a:cxnLst>
              <a:cxn ang="0">
                <a:pos x="wd2" y="hd2"/>
              </a:cxn>
              <a:cxn ang="5400000">
                <a:pos x="wd2" y="hd2"/>
              </a:cxn>
              <a:cxn ang="10800000">
                <a:pos x="wd2" y="hd2"/>
              </a:cxn>
              <a:cxn ang="16200000">
                <a:pos x="wd2" y="hd2"/>
              </a:cxn>
            </a:cxnLst>
            <a:rect l="0" t="0" r="r" b="b"/>
            <a:pathLst>
              <a:path w="21600" h="21528" extrusionOk="0">
                <a:moveTo>
                  <a:pt x="0" y="56"/>
                </a:moveTo>
                <a:cubicBezTo>
                  <a:pt x="2434" y="-72"/>
                  <a:pt x="4868" y="20"/>
                  <a:pt x="7299" y="331"/>
                </a:cubicBezTo>
                <a:cubicBezTo>
                  <a:pt x="11201" y="830"/>
                  <a:pt x="15234" y="2072"/>
                  <a:pt x="18313" y="8843"/>
                </a:cubicBezTo>
                <a:cubicBezTo>
                  <a:pt x="19808" y="12128"/>
                  <a:pt x="20946" y="16522"/>
                  <a:pt x="21600" y="21528"/>
                </a:cubicBezTo>
              </a:path>
            </a:pathLst>
          </a:custGeom>
          <a:ln w="38100">
            <a:solidFill>
              <a:srgbClr val="000000"/>
            </a:solidFill>
            <a:miter lim="400000"/>
            <a:head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88" name="html"/>
          <p:cNvSpPr/>
          <p:nvPr/>
        </p:nvSpPr>
        <p:spPr>
          <a:xfrm>
            <a:off x="2222500" y="5664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html</a:t>
            </a:r>
          </a:p>
        </p:txBody>
      </p:sp>
      <p:sp>
        <p:nvSpPr>
          <p:cNvPr id="289" name="a"/>
          <p:cNvSpPr/>
          <p:nvPr/>
        </p:nvSpPr>
        <p:spPr>
          <a:xfrm>
            <a:off x="2222500" y="7188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a</a:t>
            </a:r>
          </a:p>
        </p:txBody>
      </p:sp>
      <p:sp>
        <p:nvSpPr>
          <p:cNvPr id="290" name="h1"/>
          <p:cNvSpPr/>
          <p:nvPr/>
        </p:nvSpPr>
        <p:spPr>
          <a:xfrm>
            <a:off x="825500" y="7188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h1</a:t>
            </a:r>
          </a:p>
        </p:txBody>
      </p:sp>
      <p:sp>
        <p:nvSpPr>
          <p:cNvPr id="291" name="Line"/>
          <p:cNvSpPr/>
          <p:nvPr/>
        </p:nvSpPr>
        <p:spPr>
          <a:xfrm>
            <a:off x="2666999" y="6105103"/>
            <a:ext cx="1" cy="31700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92" name="Line"/>
          <p:cNvSpPr/>
          <p:nvPr/>
        </p:nvSpPr>
        <p:spPr>
          <a:xfrm>
            <a:off x="2666999" y="6867103"/>
            <a:ext cx="1" cy="31700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93" name="Line"/>
          <p:cNvSpPr/>
          <p:nvPr/>
        </p:nvSpPr>
        <p:spPr>
          <a:xfrm flipH="1">
            <a:off x="1666081" y="6867103"/>
            <a:ext cx="746920" cy="358276"/>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pic>
        <p:nvPicPr>
          <p:cNvPr id="294" name="Image" descr="Image"/>
          <p:cNvPicPr>
            <a:picLocks noChangeAspect="1"/>
          </p:cNvPicPr>
          <p:nvPr/>
        </p:nvPicPr>
        <p:blipFill>
          <a:blip r:embed="rId2"/>
          <a:stretch>
            <a:fillRect/>
          </a:stretch>
        </p:blipFill>
        <p:spPr>
          <a:xfrm>
            <a:off x="1770025" y="3740150"/>
            <a:ext cx="1797224" cy="1034586"/>
          </a:xfrm>
          <a:prstGeom prst="rect">
            <a:avLst/>
          </a:prstGeom>
          <a:ln w="12700">
            <a:miter lim="400000"/>
          </a:ln>
        </p:spPr>
      </p:pic>
      <p:sp>
        <p:nvSpPr>
          <p:cNvPr id="295" name="Callout"/>
          <p:cNvSpPr/>
          <p:nvPr/>
        </p:nvSpPr>
        <p:spPr>
          <a:xfrm>
            <a:off x="419100" y="4368403"/>
            <a:ext cx="5347097" cy="5204619"/>
          </a:xfrm>
          <a:custGeom>
            <a:avLst/>
            <a:gdLst/>
            <a:ahLst/>
            <a:cxnLst>
              <a:cxn ang="0">
                <a:pos x="wd2" y="hd2"/>
              </a:cxn>
              <a:cxn ang="5400000">
                <a:pos x="wd2" y="hd2"/>
              </a:cxn>
              <a:cxn ang="10800000">
                <a:pos x="wd2" y="hd2"/>
              </a:cxn>
              <a:cxn ang="16200000">
                <a:pos x="wd2" y="hd2"/>
              </a:cxn>
            </a:cxnLst>
            <a:rect l="0" t="0" r="r" b="b"/>
            <a:pathLst>
              <a:path w="21600" h="21600" extrusionOk="0">
                <a:moveTo>
                  <a:pt x="8853" y="0"/>
                </a:moveTo>
                <a:lnTo>
                  <a:pt x="7213" y="4745"/>
                </a:lnTo>
                <a:lnTo>
                  <a:pt x="821" y="4745"/>
                </a:lnTo>
                <a:cubicBezTo>
                  <a:pt x="368" y="4745"/>
                  <a:pt x="0" y="5123"/>
                  <a:pt x="0" y="5589"/>
                </a:cubicBezTo>
                <a:lnTo>
                  <a:pt x="0" y="20758"/>
                </a:lnTo>
                <a:cubicBezTo>
                  <a:pt x="0" y="21224"/>
                  <a:pt x="368" y="21600"/>
                  <a:pt x="821" y="21600"/>
                </a:cubicBezTo>
                <a:lnTo>
                  <a:pt x="20779" y="21600"/>
                </a:lnTo>
                <a:cubicBezTo>
                  <a:pt x="21232" y="21600"/>
                  <a:pt x="21600" y="21224"/>
                  <a:pt x="21600" y="20758"/>
                </a:cubicBezTo>
                <a:lnTo>
                  <a:pt x="21600" y="5589"/>
                </a:lnTo>
                <a:cubicBezTo>
                  <a:pt x="21600" y="5123"/>
                  <a:pt x="21232" y="4745"/>
                  <a:pt x="20779" y="4745"/>
                </a:cubicBezTo>
                <a:lnTo>
                  <a:pt x="10493" y="4745"/>
                </a:lnTo>
                <a:lnTo>
                  <a:pt x="8853" y="0"/>
                </a:lnTo>
                <a:close/>
              </a:path>
            </a:pathLst>
          </a:custGeom>
          <a:ln w="38100">
            <a:solidFill>
              <a:srgbClr val="FF26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96" name="attr: href"/>
          <p:cNvSpPr/>
          <p:nvPr/>
        </p:nvSpPr>
        <p:spPr>
          <a:xfrm>
            <a:off x="4288135" y="7858321"/>
            <a:ext cx="1346399" cy="317000"/>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2200">
                <a:solidFill>
                  <a:srgbClr val="FFFFFF"/>
                </a:solidFill>
                <a:latin typeface="+mn-lt"/>
                <a:ea typeface="+mn-ea"/>
                <a:cs typeface="+mn-cs"/>
                <a:sym typeface="Gill Sans SemiBold"/>
              </a:defRPr>
            </a:lvl1pPr>
          </a:lstStyle>
          <a:p>
            <a:r>
              <a:t>attr: href</a:t>
            </a:r>
          </a:p>
        </p:txBody>
      </p:sp>
      <p:sp>
        <p:nvSpPr>
          <p:cNvPr id="297" name="attr: href"/>
          <p:cNvSpPr/>
          <p:nvPr/>
        </p:nvSpPr>
        <p:spPr>
          <a:xfrm>
            <a:off x="2510135" y="7858321"/>
            <a:ext cx="1346399" cy="317000"/>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2200">
                <a:solidFill>
                  <a:srgbClr val="FFFFFF"/>
                </a:solidFill>
                <a:latin typeface="+mn-lt"/>
                <a:ea typeface="+mn-ea"/>
                <a:cs typeface="+mn-cs"/>
                <a:sym typeface="Gill Sans SemiBold"/>
              </a:defRPr>
            </a:lvl1pPr>
          </a:lstStyle>
          <a:p>
            <a:r>
              <a:t>attr: href</a:t>
            </a:r>
          </a:p>
        </p:txBody>
      </p:sp>
      <p:sp>
        <p:nvSpPr>
          <p:cNvPr id="298" name="Contact"/>
          <p:cNvSpPr/>
          <p:nvPr/>
        </p:nvSpPr>
        <p:spPr>
          <a:xfrm>
            <a:off x="4288135" y="8366321"/>
            <a:ext cx="1346399" cy="317000"/>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2200">
                <a:solidFill>
                  <a:srgbClr val="FFFFFF"/>
                </a:solidFill>
                <a:latin typeface="+mn-lt"/>
                <a:ea typeface="+mn-ea"/>
                <a:cs typeface="+mn-cs"/>
                <a:sym typeface="Gill Sans SemiBold"/>
              </a:defRPr>
            </a:lvl1pPr>
          </a:lstStyle>
          <a:p>
            <a:r>
              <a:t>Contact</a:t>
            </a:r>
          </a:p>
        </p:txBody>
      </p:sp>
      <p:sp>
        <p:nvSpPr>
          <p:cNvPr id="299" name="About"/>
          <p:cNvSpPr/>
          <p:nvPr/>
        </p:nvSpPr>
        <p:spPr>
          <a:xfrm>
            <a:off x="2510135" y="8366321"/>
            <a:ext cx="1346399" cy="317000"/>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2200">
                <a:solidFill>
                  <a:srgbClr val="FFFFFF"/>
                </a:solidFill>
                <a:latin typeface="+mn-lt"/>
                <a:ea typeface="+mn-ea"/>
                <a:cs typeface="+mn-cs"/>
                <a:sym typeface="Gill Sans SemiBold"/>
              </a:defRPr>
            </a:lvl1pPr>
          </a:lstStyle>
          <a:p>
            <a:r>
              <a:t>About</a:t>
            </a:r>
          </a:p>
        </p:txBody>
      </p:sp>
      <p:sp>
        <p:nvSpPr>
          <p:cNvPr id="300" name="Welcome"/>
          <p:cNvSpPr/>
          <p:nvPr/>
        </p:nvSpPr>
        <p:spPr>
          <a:xfrm>
            <a:off x="605135" y="8366321"/>
            <a:ext cx="1346399" cy="317000"/>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2200">
                <a:solidFill>
                  <a:srgbClr val="FFFFFF"/>
                </a:solidFill>
                <a:latin typeface="+mn-lt"/>
                <a:ea typeface="+mn-ea"/>
                <a:cs typeface="+mn-cs"/>
                <a:sym typeface="Gill Sans SemiBold"/>
              </a:defRPr>
            </a:lvl1pPr>
          </a:lstStyle>
          <a:p>
            <a:r>
              <a:t>Welcome</a:t>
            </a:r>
          </a:p>
        </p:txBody>
      </p:sp>
      <p:sp>
        <p:nvSpPr>
          <p:cNvPr id="313" name="Connection Line"/>
          <p:cNvSpPr/>
          <p:nvPr/>
        </p:nvSpPr>
        <p:spPr>
          <a:xfrm>
            <a:off x="2335291" y="7649550"/>
            <a:ext cx="166891" cy="438995"/>
          </a:xfrm>
          <a:custGeom>
            <a:avLst/>
            <a:gdLst/>
            <a:ahLst/>
            <a:cxnLst>
              <a:cxn ang="0">
                <a:pos x="wd2" y="hd2"/>
              </a:cxn>
              <a:cxn ang="5400000">
                <a:pos x="wd2" y="hd2"/>
              </a:cxn>
              <a:cxn ang="10800000">
                <a:pos x="wd2" y="hd2"/>
              </a:cxn>
              <a:cxn ang="16200000">
                <a:pos x="wd2" y="hd2"/>
              </a:cxn>
            </a:cxnLst>
            <a:rect l="0" t="0" r="r" b="b"/>
            <a:pathLst>
              <a:path w="18881" h="21600" extrusionOk="0">
                <a:moveTo>
                  <a:pt x="18881" y="21600"/>
                </a:moveTo>
                <a:cubicBezTo>
                  <a:pt x="3193" y="20685"/>
                  <a:pt x="-2719" y="13485"/>
                  <a:pt x="1145" y="0"/>
                </a:cubicBezTo>
              </a:path>
            </a:pathLst>
          </a:custGeom>
          <a:ln w="25400">
            <a:solidFill>
              <a:srgbClr val="000000"/>
            </a:solidFill>
            <a:miter lim="400000"/>
            <a:headEnd type="triangle"/>
          </a:ln>
        </p:spPr>
        <p:txBody>
          <a:bodyPr/>
          <a:lstStyle/>
          <a:p>
            <a:endParaRPr/>
          </a:p>
        </p:txBody>
      </p:sp>
      <p:sp>
        <p:nvSpPr>
          <p:cNvPr id="314" name="Connection Line"/>
          <p:cNvSpPr/>
          <p:nvPr/>
        </p:nvSpPr>
        <p:spPr>
          <a:xfrm>
            <a:off x="4113291" y="7649550"/>
            <a:ext cx="166891" cy="438995"/>
          </a:xfrm>
          <a:custGeom>
            <a:avLst/>
            <a:gdLst/>
            <a:ahLst/>
            <a:cxnLst>
              <a:cxn ang="0">
                <a:pos x="wd2" y="hd2"/>
              </a:cxn>
              <a:cxn ang="5400000">
                <a:pos x="wd2" y="hd2"/>
              </a:cxn>
              <a:cxn ang="10800000">
                <a:pos x="wd2" y="hd2"/>
              </a:cxn>
              <a:cxn ang="16200000">
                <a:pos x="wd2" y="hd2"/>
              </a:cxn>
            </a:cxnLst>
            <a:rect l="0" t="0" r="r" b="b"/>
            <a:pathLst>
              <a:path w="18881" h="21600" extrusionOk="0">
                <a:moveTo>
                  <a:pt x="18881" y="21600"/>
                </a:moveTo>
                <a:cubicBezTo>
                  <a:pt x="3193" y="20685"/>
                  <a:pt x="-2719" y="13485"/>
                  <a:pt x="1145" y="0"/>
                </a:cubicBezTo>
              </a:path>
            </a:pathLst>
          </a:custGeom>
          <a:ln w="25400">
            <a:solidFill>
              <a:srgbClr val="000000"/>
            </a:solidFill>
            <a:miter lim="400000"/>
            <a:headEnd type="triangle"/>
          </a:ln>
        </p:spPr>
        <p:txBody>
          <a:bodyPr/>
          <a:lstStyle/>
          <a:p>
            <a:endParaRPr/>
          </a:p>
        </p:txBody>
      </p:sp>
      <p:sp>
        <p:nvSpPr>
          <p:cNvPr id="315" name="Connection Line"/>
          <p:cNvSpPr/>
          <p:nvPr/>
        </p:nvSpPr>
        <p:spPr>
          <a:xfrm>
            <a:off x="2196898" y="7649550"/>
            <a:ext cx="336686" cy="963515"/>
          </a:xfrm>
          <a:custGeom>
            <a:avLst/>
            <a:gdLst/>
            <a:ahLst/>
            <a:cxnLst>
              <a:cxn ang="0">
                <a:pos x="wd2" y="hd2"/>
              </a:cxn>
              <a:cxn ang="5400000">
                <a:pos x="wd2" y="hd2"/>
              </a:cxn>
              <a:cxn ang="10800000">
                <a:pos x="wd2" y="hd2"/>
              </a:cxn>
              <a:cxn ang="16200000">
                <a:pos x="wd2" y="hd2"/>
              </a:cxn>
            </a:cxnLst>
            <a:rect l="0" t="0" r="r" b="b"/>
            <a:pathLst>
              <a:path w="18828" h="21600" extrusionOk="0">
                <a:moveTo>
                  <a:pt x="18828" y="21600"/>
                </a:moveTo>
                <a:cubicBezTo>
                  <a:pt x="3103" y="21042"/>
                  <a:pt x="-2772" y="13842"/>
                  <a:pt x="1203" y="0"/>
                </a:cubicBezTo>
              </a:path>
            </a:pathLst>
          </a:custGeom>
          <a:ln w="25400">
            <a:solidFill>
              <a:srgbClr val="000000"/>
            </a:solidFill>
            <a:miter lim="400000"/>
            <a:headEnd type="triangle"/>
          </a:ln>
        </p:spPr>
        <p:txBody>
          <a:bodyPr/>
          <a:lstStyle/>
          <a:p>
            <a:endParaRPr/>
          </a:p>
        </p:txBody>
      </p:sp>
      <p:sp>
        <p:nvSpPr>
          <p:cNvPr id="316" name="Connection Line"/>
          <p:cNvSpPr/>
          <p:nvPr/>
        </p:nvSpPr>
        <p:spPr>
          <a:xfrm>
            <a:off x="3989134" y="7649550"/>
            <a:ext cx="319921" cy="912691"/>
          </a:xfrm>
          <a:custGeom>
            <a:avLst/>
            <a:gdLst/>
            <a:ahLst/>
            <a:cxnLst>
              <a:cxn ang="0">
                <a:pos x="wd2" y="hd2"/>
              </a:cxn>
              <a:cxn ang="5400000">
                <a:pos x="wd2" y="hd2"/>
              </a:cxn>
              <a:cxn ang="10800000">
                <a:pos x="wd2" y="hd2"/>
              </a:cxn>
              <a:cxn ang="16200000">
                <a:pos x="wd2" y="hd2"/>
              </a:cxn>
            </a:cxnLst>
            <a:rect l="0" t="0" r="r" b="b"/>
            <a:pathLst>
              <a:path w="19762" h="20706" extrusionOk="0">
                <a:moveTo>
                  <a:pt x="19762" y="20614"/>
                </a:moveTo>
                <a:cubicBezTo>
                  <a:pt x="4600" y="21600"/>
                  <a:pt x="-1838" y="14729"/>
                  <a:pt x="449" y="0"/>
                </a:cubicBezTo>
              </a:path>
            </a:pathLst>
          </a:custGeom>
          <a:ln w="25400">
            <a:solidFill>
              <a:srgbClr val="000000"/>
            </a:solidFill>
            <a:miter lim="400000"/>
            <a:headEnd type="triangle"/>
          </a:ln>
        </p:spPr>
        <p:txBody>
          <a:bodyPr/>
          <a:lstStyle/>
          <a:p>
            <a:endParaRPr/>
          </a:p>
        </p:txBody>
      </p:sp>
      <p:sp>
        <p:nvSpPr>
          <p:cNvPr id="317" name="Connection Line"/>
          <p:cNvSpPr/>
          <p:nvPr/>
        </p:nvSpPr>
        <p:spPr>
          <a:xfrm>
            <a:off x="1170771" y="7655286"/>
            <a:ext cx="140042" cy="662733"/>
          </a:xfrm>
          <a:custGeom>
            <a:avLst/>
            <a:gdLst/>
            <a:ahLst/>
            <a:cxnLst>
              <a:cxn ang="0">
                <a:pos x="wd2" y="hd2"/>
              </a:cxn>
              <a:cxn ang="5400000">
                <a:pos x="wd2" y="hd2"/>
              </a:cxn>
              <a:cxn ang="10800000">
                <a:pos x="wd2" y="hd2"/>
              </a:cxn>
              <a:cxn ang="16200000">
                <a:pos x="wd2" y="hd2"/>
              </a:cxn>
            </a:cxnLst>
            <a:rect l="0" t="0" r="r" b="b"/>
            <a:pathLst>
              <a:path w="16748" h="21600" extrusionOk="0">
                <a:moveTo>
                  <a:pt x="16748" y="21600"/>
                </a:moveTo>
                <a:cubicBezTo>
                  <a:pt x="-1543" y="13932"/>
                  <a:pt x="-4852" y="6732"/>
                  <a:pt x="6822" y="0"/>
                </a:cubicBezTo>
              </a:path>
            </a:pathLst>
          </a:custGeom>
          <a:ln w="25400">
            <a:solidFill>
              <a:srgbClr val="000000"/>
            </a:solidFill>
            <a:miter lim="400000"/>
            <a:headEnd type="triangle"/>
          </a:ln>
        </p:spPr>
        <p:txBody>
          <a:bodyPr/>
          <a:lstStyle/>
          <a:p>
            <a:endParaRPr/>
          </a:p>
        </p:txBody>
      </p:sp>
      <p:sp>
        <p:nvSpPr>
          <p:cNvPr id="306" name="Elements may contain…"/>
          <p:cNvSpPr txBox="1"/>
          <p:nvPr/>
        </p:nvSpPr>
        <p:spPr>
          <a:xfrm>
            <a:off x="6374358" y="436778"/>
            <a:ext cx="3684985" cy="177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spcBef>
                <a:spcPts val="4200"/>
              </a:spcBef>
              <a:defRPr sz="3200">
                <a:latin typeface="Gill Sans"/>
                <a:ea typeface="Gill Sans"/>
                <a:cs typeface="Gill Sans"/>
                <a:sym typeface="Gill Sans"/>
              </a:defRPr>
            </a:pPr>
            <a:r>
              <a:rPr>
                <a:solidFill>
                  <a:schemeClr val="accent4">
                    <a:hueOff val="-1081314"/>
                    <a:satOff val="4338"/>
                    <a:lumOff val="-8931"/>
                  </a:schemeClr>
                </a:solidFill>
              </a:rPr>
              <a:t>Elements</a:t>
            </a:r>
            <a:r>
              <a:t> may contain</a:t>
            </a:r>
          </a:p>
          <a:p>
            <a:pPr marL="635000" indent="-444500" algn="l">
              <a:buSzPct val="145000"/>
              <a:buChar char="•"/>
              <a:defRPr sz="2800">
                <a:latin typeface="Gill Sans"/>
                <a:ea typeface="Gill Sans"/>
                <a:cs typeface="Gill Sans"/>
                <a:sym typeface="Gill Sans"/>
              </a:defRPr>
            </a:pPr>
            <a:r>
              <a:t>attributes</a:t>
            </a:r>
          </a:p>
          <a:p>
            <a:pPr marL="635000" indent="-444500" algn="l">
              <a:buSzPct val="145000"/>
              <a:buChar char="•"/>
              <a:defRPr sz="2800">
                <a:latin typeface="Gill Sans"/>
                <a:ea typeface="Gill Sans"/>
                <a:cs typeface="Gill Sans"/>
                <a:sym typeface="Gill Sans"/>
              </a:defRPr>
            </a:pPr>
            <a:r>
              <a:t>text</a:t>
            </a:r>
          </a:p>
          <a:p>
            <a:pPr marL="635000" indent="-444500" algn="l">
              <a:buSzPct val="145000"/>
              <a:buChar char="•"/>
              <a:defRPr sz="2800">
                <a:latin typeface="Gill Sans"/>
                <a:ea typeface="Gill Sans"/>
                <a:cs typeface="Gill Sans"/>
                <a:sym typeface="Gill Sans"/>
              </a:defRPr>
            </a:pPr>
            <a:r>
              <a:t>other </a:t>
            </a:r>
            <a:r>
              <a:rPr>
                <a:solidFill>
                  <a:schemeClr val="accent4">
                    <a:hueOff val="-1081314"/>
                    <a:satOff val="4338"/>
                    <a:lumOff val="-8931"/>
                  </a:schemeClr>
                </a:solidFill>
              </a:rPr>
              <a:t>elements</a:t>
            </a:r>
          </a:p>
        </p:txBody>
      </p:sp>
      <p:sp>
        <p:nvSpPr>
          <p:cNvPr id="307" name="body"/>
          <p:cNvSpPr/>
          <p:nvPr/>
        </p:nvSpPr>
        <p:spPr>
          <a:xfrm>
            <a:off x="2222500" y="6426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body</a:t>
            </a:r>
          </a:p>
        </p:txBody>
      </p:sp>
      <p:sp>
        <p:nvSpPr>
          <p:cNvPr id="308" name="a"/>
          <p:cNvSpPr/>
          <p:nvPr/>
        </p:nvSpPr>
        <p:spPr>
          <a:xfrm>
            <a:off x="3619500" y="7188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a</a:t>
            </a:r>
          </a:p>
        </p:txBody>
      </p:sp>
      <p:sp>
        <p:nvSpPr>
          <p:cNvPr id="309" name="Line"/>
          <p:cNvSpPr/>
          <p:nvPr/>
        </p:nvSpPr>
        <p:spPr>
          <a:xfrm>
            <a:off x="2921000" y="6867103"/>
            <a:ext cx="745530" cy="30311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10" name="parent"/>
          <p:cNvSpPr txBox="1"/>
          <p:nvPr/>
        </p:nvSpPr>
        <p:spPr>
          <a:xfrm>
            <a:off x="3162448" y="6428892"/>
            <a:ext cx="1142704"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solidFill>
                  <a:schemeClr val="accent4">
                    <a:hueOff val="-1081314"/>
                    <a:satOff val="4338"/>
                    <a:lumOff val="-8931"/>
                  </a:schemeClr>
                </a:solidFill>
                <a:latin typeface="Gill Sans"/>
                <a:ea typeface="Gill Sans"/>
                <a:cs typeface="Gill Sans"/>
                <a:sym typeface="Gill Sans"/>
              </a:defRPr>
            </a:lvl1pPr>
          </a:lstStyle>
          <a:p>
            <a:r>
              <a:t>parent</a:t>
            </a:r>
          </a:p>
        </p:txBody>
      </p:sp>
      <p:sp>
        <p:nvSpPr>
          <p:cNvPr id="311" name="child"/>
          <p:cNvSpPr txBox="1"/>
          <p:nvPr/>
        </p:nvSpPr>
        <p:spPr>
          <a:xfrm>
            <a:off x="4581351" y="7190892"/>
            <a:ext cx="844898"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solidFill>
                  <a:schemeClr val="accent4">
                    <a:hueOff val="-1081314"/>
                    <a:satOff val="4338"/>
                    <a:lumOff val="-8931"/>
                  </a:schemeClr>
                </a:solidFill>
                <a:latin typeface="Gill Sans"/>
                <a:ea typeface="Gill Sans"/>
                <a:cs typeface="Gill Sans"/>
                <a:sym typeface="Gill Sans"/>
              </a:defRPr>
            </a:lvl1pPr>
          </a:lstStyle>
          <a:p>
            <a:r>
              <a:t>child</a:t>
            </a:r>
          </a:p>
        </p:txBody>
      </p:sp>
      <p:sp>
        <p:nvSpPr>
          <p:cNvPr id="312" name="HTTP/1.0 200 OK…"/>
          <p:cNvSpPr txBox="1"/>
          <p:nvPr/>
        </p:nvSpPr>
        <p:spPr>
          <a:xfrm>
            <a:off x="6174399" y="4551013"/>
            <a:ext cx="6064085" cy="4110981"/>
          </a:xfrm>
          <a:prstGeom prst="rect">
            <a:avLst/>
          </a:prstGeom>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HTTP/1.0 200 OK</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Content-Type: text/html; charset=utf-8</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Content-Length: 74</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&lt;html&gt;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&lt;head&gt;&lt;script&gt;...&lt;/script&gt;&lt;/head&gt;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&lt;h1&gt;Welcome&lt;/h1&gt;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&lt;a href="about.html"&gt;About&lt;/a&gt;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&lt;a href="contact.html"&gt;Contact&lt;/a&gt;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&lt;/html&gt;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Notebook"/>
          <p:cNvSpPr/>
          <p:nvPr/>
        </p:nvSpPr>
        <p:spPr>
          <a:xfrm>
            <a:off x="333221" y="2863103"/>
            <a:ext cx="4387291" cy="2457601"/>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20" name="Rectangle"/>
          <p:cNvSpPr/>
          <p:nvPr/>
        </p:nvSpPr>
        <p:spPr>
          <a:xfrm>
            <a:off x="796725" y="3100460"/>
            <a:ext cx="3460283" cy="1982887"/>
          </a:xfrm>
          <a:prstGeom prst="rect">
            <a:avLst/>
          </a:prstGeom>
          <a:solidFill>
            <a:srgbClr val="FFFFFF"/>
          </a:solidFill>
          <a:ln w="508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21" name="Line"/>
          <p:cNvSpPr/>
          <p:nvPr/>
        </p:nvSpPr>
        <p:spPr>
          <a:xfrm>
            <a:off x="804875" y="3595961"/>
            <a:ext cx="3443984" cy="1"/>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22" name="url: http://domain/rsrc.html"/>
          <p:cNvSpPr txBox="1"/>
          <p:nvPr/>
        </p:nvSpPr>
        <p:spPr>
          <a:xfrm>
            <a:off x="853541" y="3087933"/>
            <a:ext cx="3164422" cy="458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a:latin typeface="Gill Sans"/>
                <a:ea typeface="Gill Sans"/>
                <a:cs typeface="Gill Sans"/>
                <a:sym typeface="Gill Sans"/>
              </a:defRPr>
            </a:pPr>
            <a:r>
              <a:rPr b="1"/>
              <a:t>url</a:t>
            </a:r>
            <a:r>
              <a:t>: </a:t>
            </a:r>
            <a:r>
              <a:rPr sz="2100"/>
              <a:t>http://domain/rsrc.html</a:t>
            </a:r>
          </a:p>
        </p:txBody>
      </p:sp>
      <p:sp>
        <p:nvSpPr>
          <p:cNvPr id="323" name="HTTP Response"/>
          <p:cNvSpPr txBox="1"/>
          <p:nvPr/>
        </p:nvSpPr>
        <p:spPr>
          <a:xfrm>
            <a:off x="4914577" y="3183394"/>
            <a:ext cx="2616846"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latin typeface="Gill Sans"/>
                <a:ea typeface="Gill Sans"/>
                <a:cs typeface="Gill Sans"/>
                <a:sym typeface="Gill Sans"/>
              </a:defRPr>
            </a:lvl1pPr>
          </a:lstStyle>
          <a:p>
            <a:r>
              <a:t>HTTP Response</a:t>
            </a:r>
          </a:p>
        </p:txBody>
      </p:sp>
      <p:sp>
        <p:nvSpPr>
          <p:cNvPr id="324" name="Line"/>
          <p:cNvSpPr/>
          <p:nvPr/>
        </p:nvSpPr>
        <p:spPr>
          <a:xfrm>
            <a:off x="3997299" y="3760665"/>
            <a:ext cx="3290645" cy="735836"/>
          </a:xfrm>
          <a:custGeom>
            <a:avLst/>
            <a:gdLst/>
            <a:ahLst/>
            <a:cxnLst>
              <a:cxn ang="0">
                <a:pos x="wd2" y="hd2"/>
              </a:cxn>
              <a:cxn ang="5400000">
                <a:pos x="wd2" y="hd2"/>
              </a:cxn>
              <a:cxn ang="10800000">
                <a:pos x="wd2" y="hd2"/>
              </a:cxn>
              <a:cxn ang="16200000">
                <a:pos x="wd2" y="hd2"/>
              </a:cxn>
            </a:cxnLst>
            <a:rect l="0" t="0" r="r" b="b"/>
            <a:pathLst>
              <a:path w="21600" h="21528" extrusionOk="0">
                <a:moveTo>
                  <a:pt x="0" y="56"/>
                </a:moveTo>
                <a:cubicBezTo>
                  <a:pt x="2434" y="-72"/>
                  <a:pt x="4868" y="20"/>
                  <a:pt x="7299" y="331"/>
                </a:cubicBezTo>
                <a:cubicBezTo>
                  <a:pt x="11201" y="830"/>
                  <a:pt x="15234" y="2072"/>
                  <a:pt x="18313" y="8843"/>
                </a:cubicBezTo>
                <a:cubicBezTo>
                  <a:pt x="19808" y="12128"/>
                  <a:pt x="20946" y="16522"/>
                  <a:pt x="21600" y="21528"/>
                </a:cubicBezTo>
              </a:path>
            </a:pathLst>
          </a:custGeom>
          <a:ln w="38100">
            <a:solidFill>
              <a:srgbClr val="000000"/>
            </a:solidFill>
            <a:miter lim="400000"/>
            <a:head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25" name="html"/>
          <p:cNvSpPr/>
          <p:nvPr/>
        </p:nvSpPr>
        <p:spPr>
          <a:xfrm>
            <a:off x="2222500" y="5664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html</a:t>
            </a:r>
          </a:p>
        </p:txBody>
      </p:sp>
      <p:sp>
        <p:nvSpPr>
          <p:cNvPr id="326" name="a"/>
          <p:cNvSpPr/>
          <p:nvPr/>
        </p:nvSpPr>
        <p:spPr>
          <a:xfrm>
            <a:off x="2222500" y="7188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a</a:t>
            </a:r>
          </a:p>
        </p:txBody>
      </p:sp>
      <p:sp>
        <p:nvSpPr>
          <p:cNvPr id="327" name="h1"/>
          <p:cNvSpPr/>
          <p:nvPr/>
        </p:nvSpPr>
        <p:spPr>
          <a:xfrm>
            <a:off x="825500" y="7188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h1</a:t>
            </a:r>
          </a:p>
        </p:txBody>
      </p:sp>
      <p:sp>
        <p:nvSpPr>
          <p:cNvPr id="328" name="Line"/>
          <p:cNvSpPr/>
          <p:nvPr/>
        </p:nvSpPr>
        <p:spPr>
          <a:xfrm>
            <a:off x="2666999" y="6105103"/>
            <a:ext cx="1" cy="31700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29" name="Line"/>
          <p:cNvSpPr/>
          <p:nvPr/>
        </p:nvSpPr>
        <p:spPr>
          <a:xfrm>
            <a:off x="2666999" y="6867103"/>
            <a:ext cx="1" cy="31700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30" name="Line"/>
          <p:cNvSpPr/>
          <p:nvPr/>
        </p:nvSpPr>
        <p:spPr>
          <a:xfrm flipH="1">
            <a:off x="1666081" y="6867103"/>
            <a:ext cx="746920" cy="358276"/>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pic>
        <p:nvPicPr>
          <p:cNvPr id="331" name="Image" descr="Image"/>
          <p:cNvPicPr>
            <a:picLocks noChangeAspect="1"/>
          </p:cNvPicPr>
          <p:nvPr/>
        </p:nvPicPr>
        <p:blipFill>
          <a:blip r:embed="rId2"/>
          <a:stretch>
            <a:fillRect/>
          </a:stretch>
        </p:blipFill>
        <p:spPr>
          <a:xfrm>
            <a:off x="1770025" y="3740150"/>
            <a:ext cx="1797224" cy="1034586"/>
          </a:xfrm>
          <a:prstGeom prst="rect">
            <a:avLst/>
          </a:prstGeom>
          <a:ln w="12700">
            <a:miter lim="400000"/>
          </a:ln>
        </p:spPr>
      </p:pic>
      <p:sp>
        <p:nvSpPr>
          <p:cNvPr id="332" name="Callout"/>
          <p:cNvSpPr/>
          <p:nvPr/>
        </p:nvSpPr>
        <p:spPr>
          <a:xfrm>
            <a:off x="419100" y="4368403"/>
            <a:ext cx="5347097" cy="5204619"/>
          </a:xfrm>
          <a:custGeom>
            <a:avLst/>
            <a:gdLst/>
            <a:ahLst/>
            <a:cxnLst>
              <a:cxn ang="0">
                <a:pos x="wd2" y="hd2"/>
              </a:cxn>
              <a:cxn ang="5400000">
                <a:pos x="wd2" y="hd2"/>
              </a:cxn>
              <a:cxn ang="10800000">
                <a:pos x="wd2" y="hd2"/>
              </a:cxn>
              <a:cxn ang="16200000">
                <a:pos x="wd2" y="hd2"/>
              </a:cxn>
            </a:cxnLst>
            <a:rect l="0" t="0" r="r" b="b"/>
            <a:pathLst>
              <a:path w="21600" h="21600" extrusionOk="0">
                <a:moveTo>
                  <a:pt x="8853" y="0"/>
                </a:moveTo>
                <a:lnTo>
                  <a:pt x="7213" y="4745"/>
                </a:lnTo>
                <a:lnTo>
                  <a:pt x="821" y="4745"/>
                </a:lnTo>
                <a:cubicBezTo>
                  <a:pt x="368" y="4745"/>
                  <a:pt x="0" y="5123"/>
                  <a:pt x="0" y="5589"/>
                </a:cubicBezTo>
                <a:lnTo>
                  <a:pt x="0" y="20758"/>
                </a:lnTo>
                <a:cubicBezTo>
                  <a:pt x="0" y="21224"/>
                  <a:pt x="368" y="21600"/>
                  <a:pt x="821" y="21600"/>
                </a:cubicBezTo>
                <a:lnTo>
                  <a:pt x="20779" y="21600"/>
                </a:lnTo>
                <a:cubicBezTo>
                  <a:pt x="21232" y="21600"/>
                  <a:pt x="21600" y="21224"/>
                  <a:pt x="21600" y="20758"/>
                </a:cubicBezTo>
                <a:lnTo>
                  <a:pt x="21600" y="5589"/>
                </a:lnTo>
                <a:cubicBezTo>
                  <a:pt x="21600" y="5123"/>
                  <a:pt x="21232" y="4745"/>
                  <a:pt x="20779" y="4745"/>
                </a:cubicBezTo>
                <a:lnTo>
                  <a:pt x="10493" y="4745"/>
                </a:lnTo>
                <a:lnTo>
                  <a:pt x="8853" y="0"/>
                </a:lnTo>
                <a:close/>
              </a:path>
            </a:pathLst>
          </a:custGeom>
          <a:ln w="38100">
            <a:solidFill>
              <a:srgbClr val="FF26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33" name="attr: href"/>
          <p:cNvSpPr/>
          <p:nvPr/>
        </p:nvSpPr>
        <p:spPr>
          <a:xfrm>
            <a:off x="4288135" y="7858321"/>
            <a:ext cx="1346399" cy="317000"/>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2200">
                <a:solidFill>
                  <a:srgbClr val="FFFFFF"/>
                </a:solidFill>
                <a:latin typeface="+mn-lt"/>
                <a:ea typeface="+mn-ea"/>
                <a:cs typeface="+mn-cs"/>
                <a:sym typeface="Gill Sans SemiBold"/>
              </a:defRPr>
            </a:lvl1pPr>
          </a:lstStyle>
          <a:p>
            <a:r>
              <a:t>attr: href</a:t>
            </a:r>
          </a:p>
        </p:txBody>
      </p:sp>
      <p:sp>
        <p:nvSpPr>
          <p:cNvPr id="334" name="attr: href"/>
          <p:cNvSpPr/>
          <p:nvPr/>
        </p:nvSpPr>
        <p:spPr>
          <a:xfrm>
            <a:off x="2510135" y="7858321"/>
            <a:ext cx="1346399" cy="317000"/>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2200">
                <a:solidFill>
                  <a:srgbClr val="FFFFFF"/>
                </a:solidFill>
                <a:latin typeface="+mn-lt"/>
                <a:ea typeface="+mn-ea"/>
                <a:cs typeface="+mn-cs"/>
                <a:sym typeface="Gill Sans SemiBold"/>
              </a:defRPr>
            </a:lvl1pPr>
          </a:lstStyle>
          <a:p>
            <a:r>
              <a:t>attr: href</a:t>
            </a:r>
          </a:p>
        </p:txBody>
      </p:sp>
      <p:sp>
        <p:nvSpPr>
          <p:cNvPr id="335" name="Contact"/>
          <p:cNvSpPr/>
          <p:nvPr/>
        </p:nvSpPr>
        <p:spPr>
          <a:xfrm>
            <a:off x="4288135" y="8366321"/>
            <a:ext cx="1346399" cy="317000"/>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2200">
                <a:solidFill>
                  <a:srgbClr val="FFFFFF"/>
                </a:solidFill>
                <a:latin typeface="+mn-lt"/>
                <a:ea typeface="+mn-ea"/>
                <a:cs typeface="+mn-cs"/>
                <a:sym typeface="Gill Sans SemiBold"/>
              </a:defRPr>
            </a:lvl1pPr>
          </a:lstStyle>
          <a:p>
            <a:r>
              <a:t>Contact</a:t>
            </a:r>
          </a:p>
        </p:txBody>
      </p:sp>
      <p:sp>
        <p:nvSpPr>
          <p:cNvPr id="336" name="About"/>
          <p:cNvSpPr/>
          <p:nvPr/>
        </p:nvSpPr>
        <p:spPr>
          <a:xfrm>
            <a:off x="2510135" y="8366321"/>
            <a:ext cx="1346399" cy="317000"/>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2200">
                <a:solidFill>
                  <a:srgbClr val="FFFFFF"/>
                </a:solidFill>
                <a:latin typeface="+mn-lt"/>
                <a:ea typeface="+mn-ea"/>
                <a:cs typeface="+mn-cs"/>
                <a:sym typeface="Gill Sans SemiBold"/>
              </a:defRPr>
            </a:lvl1pPr>
          </a:lstStyle>
          <a:p>
            <a:r>
              <a:t>About</a:t>
            </a:r>
          </a:p>
        </p:txBody>
      </p:sp>
      <p:sp>
        <p:nvSpPr>
          <p:cNvPr id="337" name="Welcome"/>
          <p:cNvSpPr/>
          <p:nvPr/>
        </p:nvSpPr>
        <p:spPr>
          <a:xfrm>
            <a:off x="605135" y="8366321"/>
            <a:ext cx="1346399" cy="317000"/>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2200">
                <a:solidFill>
                  <a:srgbClr val="FFFFFF"/>
                </a:solidFill>
                <a:latin typeface="+mn-lt"/>
                <a:ea typeface="+mn-ea"/>
                <a:cs typeface="+mn-cs"/>
                <a:sym typeface="Gill Sans SemiBold"/>
              </a:defRPr>
            </a:lvl1pPr>
          </a:lstStyle>
          <a:p>
            <a:r>
              <a:t>Welcome</a:t>
            </a:r>
          </a:p>
        </p:txBody>
      </p:sp>
      <p:sp>
        <p:nvSpPr>
          <p:cNvPr id="359" name="Connection Line"/>
          <p:cNvSpPr/>
          <p:nvPr/>
        </p:nvSpPr>
        <p:spPr>
          <a:xfrm>
            <a:off x="2335291" y="7649550"/>
            <a:ext cx="166891" cy="438995"/>
          </a:xfrm>
          <a:custGeom>
            <a:avLst/>
            <a:gdLst/>
            <a:ahLst/>
            <a:cxnLst>
              <a:cxn ang="0">
                <a:pos x="wd2" y="hd2"/>
              </a:cxn>
              <a:cxn ang="5400000">
                <a:pos x="wd2" y="hd2"/>
              </a:cxn>
              <a:cxn ang="10800000">
                <a:pos x="wd2" y="hd2"/>
              </a:cxn>
              <a:cxn ang="16200000">
                <a:pos x="wd2" y="hd2"/>
              </a:cxn>
            </a:cxnLst>
            <a:rect l="0" t="0" r="r" b="b"/>
            <a:pathLst>
              <a:path w="18881" h="21600" extrusionOk="0">
                <a:moveTo>
                  <a:pt x="18881" y="21600"/>
                </a:moveTo>
                <a:cubicBezTo>
                  <a:pt x="3193" y="20685"/>
                  <a:pt x="-2719" y="13485"/>
                  <a:pt x="1145" y="0"/>
                </a:cubicBezTo>
              </a:path>
            </a:pathLst>
          </a:custGeom>
          <a:ln w="25400">
            <a:solidFill>
              <a:srgbClr val="000000"/>
            </a:solidFill>
            <a:miter lim="400000"/>
            <a:headEnd type="triangle"/>
          </a:ln>
        </p:spPr>
        <p:txBody>
          <a:bodyPr/>
          <a:lstStyle/>
          <a:p>
            <a:endParaRPr/>
          </a:p>
        </p:txBody>
      </p:sp>
      <p:sp>
        <p:nvSpPr>
          <p:cNvPr id="360" name="Connection Line"/>
          <p:cNvSpPr/>
          <p:nvPr/>
        </p:nvSpPr>
        <p:spPr>
          <a:xfrm>
            <a:off x="4113291" y="7649550"/>
            <a:ext cx="166891" cy="438995"/>
          </a:xfrm>
          <a:custGeom>
            <a:avLst/>
            <a:gdLst/>
            <a:ahLst/>
            <a:cxnLst>
              <a:cxn ang="0">
                <a:pos x="wd2" y="hd2"/>
              </a:cxn>
              <a:cxn ang="5400000">
                <a:pos x="wd2" y="hd2"/>
              </a:cxn>
              <a:cxn ang="10800000">
                <a:pos x="wd2" y="hd2"/>
              </a:cxn>
              <a:cxn ang="16200000">
                <a:pos x="wd2" y="hd2"/>
              </a:cxn>
            </a:cxnLst>
            <a:rect l="0" t="0" r="r" b="b"/>
            <a:pathLst>
              <a:path w="18881" h="21600" extrusionOk="0">
                <a:moveTo>
                  <a:pt x="18881" y="21600"/>
                </a:moveTo>
                <a:cubicBezTo>
                  <a:pt x="3193" y="20685"/>
                  <a:pt x="-2719" y="13485"/>
                  <a:pt x="1145" y="0"/>
                </a:cubicBezTo>
              </a:path>
            </a:pathLst>
          </a:custGeom>
          <a:ln w="25400">
            <a:solidFill>
              <a:srgbClr val="000000"/>
            </a:solidFill>
            <a:miter lim="400000"/>
            <a:headEnd type="triangle"/>
          </a:ln>
        </p:spPr>
        <p:txBody>
          <a:bodyPr/>
          <a:lstStyle/>
          <a:p>
            <a:endParaRPr/>
          </a:p>
        </p:txBody>
      </p:sp>
      <p:sp>
        <p:nvSpPr>
          <p:cNvPr id="361" name="Connection Line"/>
          <p:cNvSpPr/>
          <p:nvPr/>
        </p:nvSpPr>
        <p:spPr>
          <a:xfrm>
            <a:off x="2196898" y="7649550"/>
            <a:ext cx="336686" cy="963515"/>
          </a:xfrm>
          <a:custGeom>
            <a:avLst/>
            <a:gdLst/>
            <a:ahLst/>
            <a:cxnLst>
              <a:cxn ang="0">
                <a:pos x="wd2" y="hd2"/>
              </a:cxn>
              <a:cxn ang="5400000">
                <a:pos x="wd2" y="hd2"/>
              </a:cxn>
              <a:cxn ang="10800000">
                <a:pos x="wd2" y="hd2"/>
              </a:cxn>
              <a:cxn ang="16200000">
                <a:pos x="wd2" y="hd2"/>
              </a:cxn>
            </a:cxnLst>
            <a:rect l="0" t="0" r="r" b="b"/>
            <a:pathLst>
              <a:path w="18828" h="21600" extrusionOk="0">
                <a:moveTo>
                  <a:pt x="18828" y="21600"/>
                </a:moveTo>
                <a:cubicBezTo>
                  <a:pt x="3103" y="21042"/>
                  <a:pt x="-2772" y="13842"/>
                  <a:pt x="1203" y="0"/>
                </a:cubicBezTo>
              </a:path>
            </a:pathLst>
          </a:custGeom>
          <a:ln w="25400">
            <a:solidFill>
              <a:srgbClr val="000000"/>
            </a:solidFill>
            <a:miter lim="400000"/>
            <a:headEnd type="triangle"/>
          </a:ln>
        </p:spPr>
        <p:txBody>
          <a:bodyPr/>
          <a:lstStyle/>
          <a:p>
            <a:endParaRPr/>
          </a:p>
        </p:txBody>
      </p:sp>
      <p:sp>
        <p:nvSpPr>
          <p:cNvPr id="362" name="Connection Line"/>
          <p:cNvSpPr/>
          <p:nvPr/>
        </p:nvSpPr>
        <p:spPr>
          <a:xfrm>
            <a:off x="3989134" y="7649550"/>
            <a:ext cx="319921" cy="912691"/>
          </a:xfrm>
          <a:custGeom>
            <a:avLst/>
            <a:gdLst/>
            <a:ahLst/>
            <a:cxnLst>
              <a:cxn ang="0">
                <a:pos x="wd2" y="hd2"/>
              </a:cxn>
              <a:cxn ang="5400000">
                <a:pos x="wd2" y="hd2"/>
              </a:cxn>
              <a:cxn ang="10800000">
                <a:pos x="wd2" y="hd2"/>
              </a:cxn>
              <a:cxn ang="16200000">
                <a:pos x="wd2" y="hd2"/>
              </a:cxn>
            </a:cxnLst>
            <a:rect l="0" t="0" r="r" b="b"/>
            <a:pathLst>
              <a:path w="19762" h="20706" extrusionOk="0">
                <a:moveTo>
                  <a:pt x="19762" y="20614"/>
                </a:moveTo>
                <a:cubicBezTo>
                  <a:pt x="4600" y="21600"/>
                  <a:pt x="-1838" y="14729"/>
                  <a:pt x="449" y="0"/>
                </a:cubicBezTo>
              </a:path>
            </a:pathLst>
          </a:custGeom>
          <a:ln w="25400">
            <a:solidFill>
              <a:srgbClr val="000000"/>
            </a:solidFill>
            <a:miter lim="400000"/>
            <a:headEnd type="triangle"/>
          </a:ln>
        </p:spPr>
        <p:txBody>
          <a:bodyPr/>
          <a:lstStyle/>
          <a:p>
            <a:endParaRPr/>
          </a:p>
        </p:txBody>
      </p:sp>
      <p:sp>
        <p:nvSpPr>
          <p:cNvPr id="363" name="Connection Line"/>
          <p:cNvSpPr/>
          <p:nvPr/>
        </p:nvSpPr>
        <p:spPr>
          <a:xfrm>
            <a:off x="1170771" y="7655286"/>
            <a:ext cx="140042" cy="662733"/>
          </a:xfrm>
          <a:custGeom>
            <a:avLst/>
            <a:gdLst/>
            <a:ahLst/>
            <a:cxnLst>
              <a:cxn ang="0">
                <a:pos x="wd2" y="hd2"/>
              </a:cxn>
              <a:cxn ang="5400000">
                <a:pos x="wd2" y="hd2"/>
              </a:cxn>
              <a:cxn ang="10800000">
                <a:pos x="wd2" y="hd2"/>
              </a:cxn>
              <a:cxn ang="16200000">
                <a:pos x="wd2" y="hd2"/>
              </a:cxn>
            </a:cxnLst>
            <a:rect l="0" t="0" r="r" b="b"/>
            <a:pathLst>
              <a:path w="16748" h="21600" extrusionOk="0">
                <a:moveTo>
                  <a:pt x="16748" y="21600"/>
                </a:moveTo>
                <a:cubicBezTo>
                  <a:pt x="-1543" y="13932"/>
                  <a:pt x="-4852" y="6732"/>
                  <a:pt x="6822" y="0"/>
                </a:cubicBezTo>
              </a:path>
            </a:pathLst>
          </a:custGeom>
          <a:ln w="25400">
            <a:solidFill>
              <a:srgbClr val="000000"/>
            </a:solidFill>
            <a:miter lim="400000"/>
            <a:headEnd type="triangle"/>
          </a:ln>
        </p:spPr>
        <p:txBody>
          <a:bodyPr/>
          <a:lstStyle/>
          <a:p>
            <a:endParaRPr/>
          </a:p>
        </p:txBody>
      </p:sp>
      <p:sp>
        <p:nvSpPr>
          <p:cNvPr id="343" name="body"/>
          <p:cNvSpPr/>
          <p:nvPr/>
        </p:nvSpPr>
        <p:spPr>
          <a:xfrm>
            <a:off x="2222500" y="6426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body</a:t>
            </a:r>
          </a:p>
        </p:txBody>
      </p:sp>
      <p:sp>
        <p:nvSpPr>
          <p:cNvPr id="344" name="a"/>
          <p:cNvSpPr/>
          <p:nvPr/>
        </p:nvSpPr>
        <p:spPr>
          <a:xfrm>
            <a:off x="3619500" y="7188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a</a:t>
            </a:r>
          </a:p>
        </p:txBody>
      </p:sp>
      <p:sp>
        <p:nvSpPr>
          <p:cNvPr id="345" name="Line"/>
          <p:cNvSpPr/>
          <p:nvPr/>
        </p:nvSpPr>
        <p:spPr>
          <a:xfrm>
            <a:off x="2921000" y="6867103"/>
            <a:ext cx="745530" cy="30311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46" name="parent"/>
          <p:cNvSpPr txBox="1"/>
          <p:nvPr/>
        </p:nvSpPr>
        <p:spPr>
          <a:xfrm>
            <a:off x="3162448" y="6428892"/>
            <a:ext cx="1142704"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solidFill>
                  <a:schemeClr val="accent4">
                    <a:hueOff val="-1081314"/>
                    <a:satOff val="4338"/>
                    <a:lumOff val="-8931"/>
                  </a:schemeClr>
                </a:solidFill>
                <a:latin typeface="Gill Sans"/>
                <a:ea typeface="Gill Sans"/>
                <a:cs typeface="Gill Sans"/>
                <a:sym typeface="Gill Sans"/>
              </a:defRPr>
            </a:lvl1pPr>
          </a:lstStyle>
          <a:p>
            <a:r>
              <a:t>parent</a:t>
            </a:r>
          </a:p>
        </p:txBody>
      </p:sp>
      <p:sp>
        <p:nvSpPr>
          <p:cNvPr id="347" name="child"/>
          <p:cNvSpPr txBox="1"/>
          <p:nvPr/>
        </p:nvSpPr>
        <p:spPr>
          <a:xfrm>
            <a:off x="4581351" y="7190892"/>
            <a:ext cx="844898"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solidFill>
                  <a:schemeClr val="accent4">
                    <a:hueOff val="-1081314"/>
                    <a:satOff val="4338"/>
                    <a:lumOff val="-8931"/>
                  </a:schemeClr>
                </a:solidFill>
                <a:latin typeface="Gill Sans"/>
                <a:ea typeface="Gill Sans"/>
                <a:cs typeface="Gill Sans"/>
                <a:sym typeface="Gill Sans"/>
              </a:defRPr>
            </a:lvl1pPr>
          </a:lstStyle>
          <a:p>
            <a:r>
              <a:t>child</a:t>
            </a:r>
          </a:p>
        </p:txBody>
      </p:sp>
      <p:sp>
        <p:nvSpPr>
          <p:cNvPr id="348" name="HTTP/1.0 200 OK…"/>
          <p:cNvSpPr txBox="1"/>
          <p:nvPr/>
        </p:nvSpPr>
        <p:spPr>
          <a:xfrm>
            <a:off x="6174399" y="4551013"/>
            <a:ext cx="6064085" cy="4110981"/>
          </a:xfrm>
          <a:prstGeom prst="rect">
            <a:avLst/>
          </a:prstGeom>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rPr dirty="0"/>
              <a:t>HTTP/1.0 200 OK</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rPr dirty="0"/>
              <a:t>Content-Type: text/html; charset=utf-8</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rPr dirty="0"/>
              <a:t>Content-Length: 74</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endParaRPr dirty="0"/>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dirty="0"/>
              <a:t>&lt;html&gt;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dirty="0"/>
              <a:t>  &lt;head&gt;</a:t>
            </a:r>
            <a:r>
              <a:rPr b="1" dirty="0"/>
              <a:t>&lt;script&gt;...&lt;/script&gt;</a:t>
            </a:r>
            <a:r>
              <a:rPr dirty="0"/>
              <a:t>&lt;/head&gt;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dirty="0"/>
              <a:t>  &lt;body&gt;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dirty="0"/>
              <a:t>    &lt;h1&gt;Welcome&lt;/h1&gt;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dirty="0"/>
              <a:t>    &lt;a </a:t>
            </a:r>
            <a:r>
              <a:rPr dirty="0" err="1"/>
              <a:t>href</a:t>
            </a:r>
            <a:r>
              <a:rPr dirty="0"/>
              <a:t>="</a:t>
            </a:r>
            <a:r>
              <a:rPr dirty="0" err="1"/>
              <a:t>about.html</a:t>
            </a:r>
            <a:r>
              <a:rPr dirty="0"/>
              <a:t>"&gt;About&lt;/a&gt;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dirty="0"/>
              <a:t>    &lt;a </a:t>
            </a:r>
            <a:r>
              <a:rPr dirty="0" err="1"/>
              <a:t>href</a:t>
            </a:r>
            <a:r>
              <a:rPr dirty="0"/>
              <a:t>="</a:t>
            </a:r>
            <a:r>
              <a:rPr dirty="0" err="1"/>
              <a:t>contact.html</a:t>
            </a:r>
            <a:r>
              <a:rPr dirty="0"/>
              <a:t>"&gt;Contact&lt;/a&gt;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dirty="0"/>
              <a:t>  &lt;/body&gt;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dirty="0"/>
              <a:t>&lt;/html&gt;</a:t>
            </a:r>
          </a:p>
        </p:txBody>
      </p:sp>
      <p:sp>
        <p:nvSpPr>
          <p:cNvPr id="364" name="Connection Line"/>
          <p:cNvSpPr/>
          <p:nvPr/>
        </p:nvSpPr>
        <p:spPr>
          <a:xfrm>
            <a:off x="1995213" y="6922128"/>
            <a:ext cx="402045" cy="2033837"/>
          </a:xfrm>
          <a:custGeom>
            <a:avLst/>
            <a:gdLst/>
            <a:ahLst/>
            <a:cxnLst>
              <a:cxn ang="0">
                <a:pos x="wd2" y="hd2"/>
              </a:cxn>
              <a:cxn ang="5400000">
                <a:pos x="wd2" y="hd2"/>
              </a:cxn>
              <a:cxn ang="10800000">
                <a:pos x="wd2" y="hd2"/>
              </a:cxn>
              <a:cxn ang="16200000">
                <a:pos x="wd2" y="hd2"/>
              </a:cxn>
            </a:cxnLst>
            <a:rect l="0" t="0" r="r" b="b"/>
            <a:pathLst>
              <a:path w="16394" h="21600" extrusionOk="0">
                <a:moveTo>
                  <a:pt x="10042" y="21600"/>
                </a:moveTo>
                <a:cubicBezTo>
                  <a:pt x="-5206" y="11413"/>
                  <a:pt x="-3089" y="4213"/>
                  <a:pt x="16394" y="0"/>
                </a:cubicBezTo>
              </a:path>
            </a:pathLst>
          </a:custGeom>
          <a:ln w="25400">
            <a:solidFill>
              <a:srgbClr val="000000"/>
            </a:solidFill>
            <a:miter lim="400000"/>
            <a:headEnd type="triangle"/>
          </a:ln>
        </p:spPr>
        <p:txBody>
          <a:bodyPr/>
          <a:lstStyle/>
          <a:p>
            <a:endParaRPr/>
          </a:p>
        </p:txBody>
      </p:sp>
      <p:sp>
        <p:nvSpPr>
          <p:cNvPr id="350" name="Line"/>
          <p:cNvSpPr/>
          <p:nvPr/>
        </p:nvSpPr>
        <p:spPr>
          <a:xfrm>
            <a:off x="2666999" y="9280103"/>
            <a:ext cx="1" cy="31700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51" name="Line"/>
          <p:cNvSpPr/>
          <p:nvPr/>
        </p:nvSpPr>
        <p:spPr>
          <a:xfrm>
            <a:off x="2412999" y="9280103"/>
            <a:ext cx="1" cy="31700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52" name="Line"/>
          <p:cNvSpPr/>
          <p:nvPr/>
        </p:nvSpPr>
        <p:spPr>
          <a:xfrm>
            <a:off x="2920999" y="9280103"/>
            <a:ext cx="1" cy="31700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53" name="table"/>
          <p:cNvSpPr/>
          <p:nvPr/>
        </p:nvSpPr>
        <p:spPr>
          <a:xfrm>
            <a:off x="2222500" y="8927671"/>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table</a:t>
            </a:r>
          </a:p>
        </p:txBody>
      </p:sp>
      <p:sp>
        <p:nvSpPr>
          <p:cNvPr id="354" name="Line"/>
          <p:cNvSpPr/>
          <p:nvPr/>
        </p:nvSpPr>
        <p:spPr>
          <a:xfrm flipH="1">
            <a:off x="3228032" y="6526001"/>
            <a:ext cx="4506268" cy="2452342"/>
          </a:xfrm>
          <a:prstGeom prst="line">
            <a:avLst/>
          </a:prstGeom>
          <a:ln w="63500">
            <a:solidFill>
              <a:schemeClr val="accent1"/>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55" name="JavaScript (if there's an engine to execute it) may directly edit the DOM!"/>
          <p:cNvSpPr txBox="1"/>
          <p:nvPr/>
        </p:nvSpPr>
        <p:spPr>
          <a:xfrm>
            <a:off x="855305" y="493957"/>
            <a:ext cx="11294189" cy="546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100">
                <a:solidFill>
                  <a:schemeClr val="accent5">
                    <a:hueOff val="-82419"/>
                    <a:satOff val="-9513"/>
                    <a:lumOff val="-16343"/>
                  </a:schemeClr>
                </a:solidFill>
              </a:defRPr>
            </a:lvl1pPr>
          </a:lstStyle>
          <a:p>
            <a:r>
              <a:t>JavaScript (if there's an engine to execute it) may directly edit the DOM!</a:t>
            </a:r>
          </a:p>
        </p:txBody>
      </p:sp>
      <p:sp>
        <p:nvSpPr>
          <p:cNvPr id="356" name="original .html file doesn't change, but the result is equivalent"/>
          <p:cNvSpPr txBox="1"/>
          <p:nvPr/>
        </p:nvSpPr>
        <p:spPr>
          <a:xfrm>
            <a:off x="8443924" y="8854163"/>
            <a:ext cx="4090046" cy="81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a:solidFill>
                  <a:schemeClr val="accent5">
                    <a:hueOff val="-82419"/>
                    <a:satOff val="-9513"/>
                    <a:lumOff val="-16343"/>
                  </a:schemeClr>
                </a:solidFill>
              </a:defRPr>
            </a:lvl1pPr>
          </a:lstStyle>
          <a:p>
            <a:r>
              <a:t>original .html file doesn't change, but the result is equivalent</a:t>
            </a:r>
          </a:p>
        </p:txBody>
      </p:sp>
      <p:sp>
        <p:nvSpPr>
          <p:cNvPr id="365" name="Connection Line"/>
          <p:cNvSpPr/>
          <p:nvPr/>
        </p:nvSpPr>
        <p:spPr>
          <a:xfrm>
            <a:off x="9327091" y="7036165"/>
            <a:ext cx="1063478" cy="1763927"/>
          </a:xfrm>
          <a:custGeom>
            <a:avLst/>
            <a:gdLst/>
            <a:ahLst/>
            <a:cxnLst>
              <a:cxn ang="0">
                <a:pos x="wd2" y="hd2"/>
              </a:cxn>
              <a:cxn ang="5400000">
                <a:pos x="wd2" y="hd2"/>
              </a:cxn>
              <a:cxn ang="10800000">
                <a:pos x="wd2" y="hd2"/>
              </a:cxn>
              <a:cxn ang="16200000">
                <a:pos x="wd2" y="hd2"/>
              </a:cxn>
            </a:cxnLst>
            <a:rect l="0" t="0" r="r" b="b"/>
            <a:pathLst>
              <a:path w="21600" h="20884" extrusionOk="0">
                <a:moveTo>
                  <a:pt x="0" y="59"/>
                </a:moveTo>
                <a:cubicBezTo>
                  <a:pt x="14388" y="-716"/>
                  <a:pt x="21588" y="6226"/>
                  <a:pt x="21600" y="20884"/>
                </a:cubicBezTo>
              </a:path>
            </a:pathLst>
          </a:custGeom>
          <a:ln w="50800">
            <a:solidFill>
              <a:schemeClr val="accent1"/>
            </a:solidFill>
            <a:miter lim="400000"/>
            <a:headEnd type="triangle"/>
          </a:ln>
        </p:spPr>
        <p:txBody>
          <a:bodyPr/>
          <a:lstStyle/>
          <a:p>
            <a:endParaRPr/>
          </a:p>
        </p:txBody>
      </p:sp>
      <p:sp>
        <p:nvSpPr>
          <p:cNvPr id="358" name="Rounded Rectangle"/>
          <p:cNvSpPr/>
          <p:nvPr/>
        </p:nvSpPr>
        <p:spPr>
          <a:xfrm>
            <a:off x="7454900" y="6110052"/>
            <a:ext cx="3126321" cy="420441"/>
          </a:xfrm>
          <a:prstGeom prst="roundRect">
            <a:avLst>
              <a:gd name="adj" fmla="val 45310"/>
            </a:avLst>
          </a:prstGeom>
          <a:ln w="38100">
            <a:solidFill>
              <a:schemeClr val="accent1">
                <a:lumOff val="-13575"/>
              </a:schemeClr>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Notebook"/>
          <p:cNvSpPr/>
          <p:nvPr/>
        </p:nvSpPr>
        <p:spPr>
          <a:xfrm>
            <a:off x="333221" y="2863103"/>
            <a:ext cx="4387291" cy="2457601"/>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68" name="Rectangle"/>
          <p:cNvSpPr/>
          <p:nvPr/>
        </p:nvSpPr>
        <p:spPr>
          <a:xfrm>
            <a:off x="796725" y="3100460"/>
            <a:ext cx="3460283" cy="1982887"/>
          </a:xfrm>
          <a:prstGeom prst="rect">
            <a:avLst/>
          </a:prstGeom>
          <a:solidFill>
            <a:srgbClr val="FFFFFF"/>
          </a:solidFill>
          <a:ln w="508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69" name="Line"/>
          <p:cNvSpPr/>
          <p:nvPr/>
        </p:nvSpPr>
        <p:spPr>
          <a:xfrm>
            <a:off x="804875" y="3595961"/>
            <a:ext cx="3443984" cy="1"/>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70" name="url: http://domain/rsrc.html"/>
          <p:cNvSpPr txBox="1"/>
          <p:nvPr/>
        </p:nvSpPr>
        <p:spPr>
          <a:xfrm>
            <a:off x="853541" y="3087933"/>
            <a:ext cx="3164422" cy="458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a:latin typeface="Gill Sans"/>
                <a:ea typeface="Gill Sans"/>
                <a:cs typeface="Gill Sans"/>
                <a:sym typeface="Gill Sans"/>
              </a:defRPr>
            </a:pPr>
            <a:r>
              <a:rPr b="1"/>
              <a:t>url</a:t>
            </a:r>
            <a:r>
              <a:t>: </a:t>
            </a:r>
            <a:r>
              <a:rPr sz="2100"/>
              <a:t>http://domain/rsrc.html</a:t>
            </a:r>
          </a:p>
        </p:txBody>
      </p:sp>
      <p:sp>
        <p:nvSpPr>
          <p:cNvPr id="371" name="HTTP Response"/>
          <p:cNvSpPr txBox="1"/>
          <p:nvPr/>
        </p:nvSpPr>
        <p:spPr>
          <a:xfrm>
            <a:off x="4914577" y="3183394"/>
            <a:ext cx="2616846"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latin typeface="Gill Sans"/>
                <a:ea typeface="Gill Sans"/>
                <a:cs typeface="Gill Sans"/>
                <a:sym typeface="Gill Sans"/>
              </a:defRPr>
            </a:lvl1pPr>
          </a:lstStyle>
          <a:p>
            <a:r>
              <a:t>HTTP Response</a:t>
            </a:r>
          </a:p>
        </p:txBody>
      </p:sp>
      <p:sp>
        <p:nvSpPr>
          <p:cNvPr id="372" name="Line"/>
          <p:cNvSpPr/>
          <p:nvPr/>
        </p:nvSpPr>
        <p:spPr>
          <a:xfrm>
            <a:off x="3997299" y="3760665"/>
            <a:ext cx="3290645" cy="735836"/>
          </a:xfrm>
          <a:custGeom>
            <a:avLst/>
            <a:gdLst/>
            <a:ahLst/>
            <a:cxnLst>
              <a:cxn ang="0">
                <a:pos x="wd2" y="hd2"/>
              </a:cxn>
              <a:cxn ang="5400000">
                <a:pos x="wd2" y="hd2"/>
              </a:cxn>
              <a:cxn ang="10800000">
                <a:pos x="wd2" y="hd2"/>
              </a:cxn>
              <a:cxn ang="16200000">
                <a:pos x="wd2" y="hd2"/>
              </a:cxn>
            </a:cxnLst>
            <a:rect l="0" t="0" r="r" b="b"/>
            <a:pathLst>
              <a:path w="21600" h="21528" extrusionOk="0">
                <a:moveTo>
                  <a:pt x="0" y="56"/>
                </a:moveTo>
                <a:cubicBezTo>
                  <a:pt x="2434" y="-72"/>
                  <a:pt x="4868" y="20"/>
                  <a:pt x="7299" y="331"/>
                </a:cubicBezTo>
                <a:cubicBezTo>
                  <a:pt x="11201" y="830"/>
                  <a:pt x="15234" y="2072"/>
                  <a:pt x="18313" y="8843"/>
                </a:cubicBezTo>
                <a:cubicBezTo>
                  <a:pt x="19808" y="12128"/>
                  <a:pt x="20946" y="16522"/>
                  <a:pt x="21600" y="21528"/>
                </a:cubicBezTo>
              </a:path>
            </a:pathLst>
          </a:custGeom>
          <a:ln w="38100">
            <a:solidFill>
              <a:srgbClr val="000000"/>
            </a:solidFill>
            <a:miter lim="400000"/>
            <a:head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73" name="Welcome…"/>
          <p:cNvSpPr txBox="1"/>
          <p:nvPr/>
        </p:nvSpPr>
        <p:spPr>
          <a:xfrm>
            <a:off x="887628" y="3642975"/>
            <a:ext cx="2120578" cy="1371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defRPr sz="3300" b="1">
                <a:latin typeface="Gill Sans"/>
                <a:ea typeface="Gill Sans"/>
                <a:cs typeface="Gill Sans"/>
                <a:sym typeface="Gill Sans"/>
              </a:defRPr>
            </a:pPr>
            <a:r>
              <a:t>Welcome</a:t>
            </a:r>
          </a:p>
          <a:p>
            <a:pPr algn="l">
              <a:defRPr sz="3300" b="1">
                <a:latin typeface="Gill Sans"/>
                <a:ea typeface="Gill Sans"/>
                <a:cs typeface="Gill Sans"/>
                <a:sym typeface="Gill Sans"/>
              </a:defRPr>
            </a:pPr>
            <a:endParaRPr/>
          </a:p>
          <a:p>
            <a:pPr algn="l">
              <a:defRPr sz="100">
                <a:latin typeface="Gill Sans"/>
                <a:ea typeface="Gill Sans"/>
                <a:cs typeface="Gill Sans"/>
                <a:sym typeface="Gill Sans"/>
              </a:defRPr>
            </a:pPr>
            <a:endParaRPr/>
          </a:p>
          <a:p>
            <a:pPr algn="l">
              <a:defRPr sz="2000">
                <a:latin typeface="Gill Sans"/>
                <a:ea typeface="Gill Sans"/>
                <a:cs typeface="Gill Sans"/>
                <a:sym typeface="Gill Sans"/>
              </a:defRPr>
            </a:pPr>
            <a:r>
              <a:rPr u="sng">
                <a:solidFill>
                  <a:schemeClr val="accent1"/>
                </a:solidFill>
              </a:rPr>
              <a:t>About</a:t>
            </a:r>
            <a:r>
              <a:t> </a:t>
            </a:r>
            <a:r>
              <a:rPr u="sng">
                <a:solidFill>
                  <a:schemeClr val="accent1"/>
                </a:solidFill>
              </a:rPr>
              <a:t>Contact</a:t>
            </a:r>
          </a:p>
        </p:txBody>
      </p:sp>
      <p:sp>
        <p:nvSpPr>
          <p:cNvPr id="374" name="browser renders (displays) the DOM tree, based on original file and any JavaScript changes"/>
          <p:cNvSpPr txBox="1"/>
          <p:nvPr/>
        </p:nvSpPr>
        <p:spPr>
          <a:xfrm>
            <a:off x="162030" y="5648288"/>
            <a:ext cx="4547444"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a:latin typeface="Gill Sans"/>
                <a:ea typeface="Gill Sans"/>
                <a:cs typeface="Gill Sans"/>
                <a:sym typeface="Gill Sans"/>
              </a:defRPr>
            </a:lvl1pPr>
          </a:lstStyle>
          <a:p>
            <a:r>
              <a:t>browser renders (displays) the DOM tree, based on original file and any JavaScript changes</a:t>
            </a:r>
          </a:p>
        </p:txBody>
      </p:sp>
      <p:sp>
        <p:nvSpPr>
          <p:cNvPr id="375" name="HTTP/1.0 200 OK…"/>
          <p:cNvSpPr txBox="1"/>
          <p:nvPr/>
        </p:nvSpPr>
        <p:spPr>
          <a:xfrm>
            <a:off x="6174399" y="4551013"/>
            <a:ext cx="6064085" cy="4110981"/>
          </a:xfrm>
          <a:prstGeom prst="rect">
            <a:avLst/>
          </a:prstGeom>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rPr dirty="0"/>
              <a:t>HTTP/1.0 200 OK</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rPr dirty="0"/>
              <a:t>Content-Type: text/html; charset=utf-8</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rPr dirty="0"/>
              <a:t>Content-Length: 74</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endParaRPr dirty="0"/>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dirty="0"/>
              <a:t>&lt;html&gt;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dirty="0"/>
              <a:t>  &lt;head&gt;&lt;script&gt;...&lt;/script&gt;&lt;/head&gt;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dirty="0"/>
              <a:t>  &lt;body&gt;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dirty="0"/>
              <a:t>    &lt;h1&gt;Welcome&lt;/h1&gt;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dirty="0"/>
              <a:t>    &lt;a </a:t>
            </a:r>
            <a:r>
              <a:rPr dirty="0" err="1"/>
              <a:t>href</a:t>
            </a:r>
            <a:r>
              <a:rPr dirty="0"/>
              <a:t>="</a:t>
            </a:r>
            <a:r>
              <a:rPr dirty="0" err="1"/>
              <a:t>about.html</a:t>
            </a:r>
            <a:r>
              <a:rPr dirty="0"/>
              <a:t>"&gt;About&lt;/a&gt;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dirty="0"/>
              <a:t>    &lt;a </a:t>
            </a:r>
            <a:r>
              <a:rPr dirty="0" err="1"/>
              <a:t>href</a:t>
            </a:r>
            <a:r>
              <a:rPr dirty="0"/>
              <a:t>="</a:t>
            </a:r>
            <a:r>
              <a:rPr dirty="0" err="1"/>
              <a:t>contact.html</a:t>
            </a:r>
            <a:r>
              <a:rPr dirty="0"/>
              <a:t>"&gt;Contact&lt;/a&gt;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dirty="0"/>
              <a:t>  &lt;/body&gt;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dirty="0"/>
              <a:t>&lt;/html&gt;</a:t>
            </a:r>
          </a:p>
        </p:txBody>
      </p:sp>
      <p:sp>
        <p:nvSpPr>
          <p:cNvPr id="376" name="Line"/>
          <p:cNvSpPr/>
          <p:nvPr/>
        </p:nvSpPr>
        <p:spPr>
          <a:xfrm>
            <a:off x="1016000" y="4394200"/>
            <a:ext cx="1543810" cy="0"/>
          </a:xfrm>
          <a:prstGeom prst="line">
            <a:avLst/>
          </a:prstGeom>
          <a:ln w="25400">
            <a:solidFill>
              <a:srgbClr val="D6D5D5"/>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77" name="Line"/>
          <p:cNvSpPr/>
          <p:nvPr/>
        </p:nvSpPr>
        <p:spPr>
          <a:xfrm>
            <a:off x="1016000" y="4521200"/>
            <a:ext cx="1543810" cy="0"/>
          </a:xfrm>
          <a:prstGeom prst="line">
            <a:avLst/>
          </a:prstGeom>
          <a:ln w="25400">
            <a:solidFill>
              <a:srgbClr val="D6D5D5"/>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78" name="Line"/>
          <p:cNvSpPr/>
          <p:nvPr/>
        </p:nvSpPr>
        <p:spPr>
          <a:xfrm>
            <a:off x="1016000" y="5029200"/>
            <a:ext cx="1543810" cy="0"/>
          </a:xfrm>
          <a:prstGeom prst="line">
            <a:avLst/>
          </a:prstGeom>
          <a:ln w="25400">
            <a:solidFill>
              <a:srgbClr val="D6D5D5"/>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79" name="Line"/>
          <p:cNvSpPr/>
          <p:nvPr/>
        </p:nvSpPr>
        <p:spPr>
          <a:xfrm>
            <a:off x="1016000" y="4267200"/>
            <a:ext cx="1543810" cy="0"/>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80" name="Line"/>
          <p:cNvSpPr/>
          <p:nvPr/>
        </p:nvSpPr>
        <p:spPr>
          <a:xfrm flipH="1">
            <a:off x="1134436" y="4152861"/>
            <a:ext cx="1" cy="548641"/>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81" name="Line"/>
          <p:cNvSpPr/>
          <p:nvPr/>
        </p:nvSpPr>
        <p:spPr>
          <a:xfrm>
            <a:off x="1896436" y="4152861"/>
            <a:ext cx="1" cy="548641"/>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82" name="we need a JavaScript engine so we can scrape the generated table"/>
          <p:cNvSpPr txBox="1"/>
          <p:nvPr/>
        </p:nvSpPr>
        <p:spPr>
          <a:xfrm>
            <a:off x="1231900" y="927100"/>
            <a:ext cx="4276329" cy="81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a:solidFill>
                  <a:schemeClr val="accent5">
                    <a:hueOff val="-82419"/>
                    <a:satOff val="-9513"/>
                    <a:lumOff val="-16343"/>
                  </a:schemeClr>
                </a:solidFill>
              </a:defRPr>
            </a:lvl1pPr>
          </a:lstStyle>
          <a:p>
            <a:r>
              <a:t>we need a JavaScript engine so we can scrape the generated table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Web Scraping: Simple and Complicated"/>
          <p:cNvSpPr txBox="1">
            <a:spLocks noGrp="1"/>
          </p:cNvSpPr>
          <p:nvPr>
            <p:ph type="title"/>
          </p:nvPr>
        </p:nvSpPr>
        <p:spPr>
          <a:xfrm>
            <a:off x="713370" y="4463727"/>
            <a:ext cx="11578060" cy="902346"/>
          </a:xfrm>
          <a:prstGeom prst="rect">
            <a:avLst/>
          </a:prstGeom>
        </p:spPr>
        <p:txBody>
          <a:bodyPr/>
          <a:lstStyle>
            <a:lvl1pPr>
              <a:defRPr sz="4800">
                <a:latin typeface="Gill Sans Light"/>
                <a:ea typeface="Gill Sans Light"/>
                <a:cs typeface="Gill Sans Light"/>
                <a:sym typeface="Gill Sans Light"/>
              </a:defRPr>
            </a:lvl1pPr>
          </a:lstStyle>
          <a:p>
            <a:r>
              <a:t>Web Scraping: Simple and Complicated</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requests vs. Selenium"/>
          <p:cNvSpPr txBox="1">
            <a:spLocks noGrp="1"/>
          </p:cNvSpPr>
          <p:nvPr>
            <p:ph type="title"/>
          </p:nvPr>
        </p:nvSpPr>
        <p:spPr>
          <a:xfrm>
            <a:off x="952500" y="254000"/>
            <a:ext cx="11578060" cy="902345"/>
          </a:xfrm>
          <a:prstGeom prst="rect">
            <a:avLst/>
          </a:prstGeom>
        </p:spPr>
        <p:txBody>
          <a:bodyPr/>
          <a:lstStyle>
            <a:lvl1pPr algn="l">
              <a:defRPr sz="4800">
                <a:latin typeface="Gill Sans Light"/>
                <a:ea typeface="Gill Sans Light"/>
                <a:cs typeface="Gill Sans Light"/>
                <a:sym typeface="Gill Sans Light"/>
              </a:defRPr>
            </a:lvl1pPr>
          </a:lstStyle>
          <a:p>
            <a:r>
              <a:t>requests vs. Selenium</a:t>
            </a:r>
          </a:p>
        </p:txBody>
      </p:sp>
      <p:sp>
        <p:nvSpPr>
          <p:cNvPr id="387" name="Rectangle"/>
          <p:cNvSpPr/>
          <p:nvPr/>
        </p:nvSpPr>
        <p:spPr>
          <a:xfrm>
            <a:off x="8234150" y="4711997"/>
            <a:ext cx="4298554" cy="3710087"/>
          </a:xfrm>
          <a:prstGeom prst="rect">
            <a:avLst/>
          </a:prstGeom>
          <a:ln w="508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88" name="computer 2…"/>
          <p:cNvSpPr txBox="1"/>
          <p:nvPr/>
        </p:nvSpPr>
        <p:spPr>
          <a:xfrm>
            <a:off x="9261560" y="8558962"/>
            <a:ext cx="2243734" cy="81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a:latin typeface="Gill Sans"/>
                <a:ea typeface="Gill Sans"/>
                <a:cs typeface="Gill Sans"/>
                <a:sym typeface="Gill Sans"/>
              </a:defRPr>
            </a:pPr>
            <a:r>
              <a:t>computer 2</a:t>
            </a:r>
          </a:p>
          <a:p>
            <a:pPr>
              <a:defRPr>
                <a:latin typeface="Gill Sans"/>
                <a:ea typeface="Gill Sans"/>
                <a:cs typeface="Gill Sans"/>
                <a:sym typeface="Gill Sans"/>
              </a:defRPr>
            </a:pPr>
            <a:r>
              <a:t>(Virtual Machine)</a:t>
            </a:r>
          </a:p>
        </p:txBody>
      </p:sp>
      <p:sp>
        <p:nvSpPr>
          <p:cNvPr id="389" name="IP address: 18.216.110.65"/>
          <p:cNvSpPr txBox="1"/>
          <p:nvPr/>
        </p:nvSpPr>
        <p:spPr>
          <a:xfrm>
            <a:off x="8452232" y="4194118"/>
            <a:ext cx="3862389" cy="469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a:latin typeface="Gill Sans"/>
                <a:ea typeface="Gill Sans"/>
                <a:cs typeface="Gill Sans"/>
                <a:sym typeface="Gill Sans"/>
              </a:defRPr>
            </a:pPr>
            <a:r>
              <a:rPr dirty="0"/>
              <a:t>IP address: </a:t>
            </a:r>
            <a:r>
              <a:rPr dirty="0">
                <a:latin typeface="Courier"/>
                <a:ea typeface="Courier"/>
                <a:cs typeface="Courier"/>
                <a:sym typeface="Courier"/>
              </a:rPr>
              <a:t>18.216.110.65</a:t>
            </a:r>
          </a:p>
        </p:txBody>
      </p:sp>
      <p:grpSp>
        <p:nvGrpSpPr>
          <p:cNvPr id="393" name="Group"/>
          <p:cNvGrpSpPr/>
          <p:nvPr/>
        </p:nvGrpSpPr>
        <p:grpSpPr>
          <a:xfrm>
            <a:off x="-41077" y="4417703"/>
            <a:ext cx="5671012" cy="4344460"/>
            <a:chOff x="12700" y="0"/>
            <a:chExt cx="5671011" cy="4344458"/>
          </a:xfrm>
        </p:grpSpPr>
        <p:pic>
          <p:nvPicPr>
            <p:cNvPr id="390" name="Image" descr="Image"/>
            <p:cNvPicPr>
              <a:picLocks noChangeAspect="1"/>
            </p:cNvPicPr>
            <p:nvPr/>
          </p:nvPicPr>
          <p:blipFill>
            <a:blip r:embed="rId2"/>
            <a:stretch>
              <a:fillRect/>
            </a:stretch>
          </p:blipFill>
          <p:spPr>
            <a:xfrm>
              <a:off x="12700" y="2951578"/>
              <a:ext cx="5671012" cy="1392881"/>
            </a:xfrm>
            <a:prstGeom prst="rect">
              <a:avLst/>
            </a:prstGeom>
            <a:ln w="12700" cap="flat">
              <a:noFill/>
              <a:miter lim="400000"/>
            </a:ln>
            <a:effectLst/>
          </p:spPr>
        </p:pic>
        <p:pic>
          <p:nvPicPr>
            <p:cNvPr id="391" name="Image" descr="Image"/>
            <p:cNvPicPr>
              <a:picLocks noChangeAspect="1"/>
            </p:cNvPicPr>
            <p:nvPr/>
          </p:nvPicPr>
          <p:blipFill>
            <a:blip r:embed="rId3"/>
            <a:stretch>
              <a:fillRect/>
            </a:stretch>
          </p:blipFill>
          <p:spPr>
            <a:xfrm>
              <a:off x="456002" y="0"/>
              <a:ext cx="4460533" cy="795932"/>
            </a:xfrm>
            <a:prstGeom prst="rect">
              <a:avLst/>
            </a:prstGeom>
            <a:ln w="12700" cap="flat">
              <a:noFill/>
              <a:miter lim="400000"/>
            </a:ln>
            <a:effectLst/>
          </p:spPr>
        </p:pic>
        <p:pic>
          <p:nvPicPr>
            <p:cNvPr id="392" name="Image" descr="Image"/>
            <p:cNvPicPr>
              <a:picLocks/>
            </p:cNvPicPr>
            <p:nvPr/>
          </p:nvPicPr>
          <p:blipFill>
            <a:blip r:embed="rId4"/>
            <a:srcRect/>
            <a:stretch>
              <a:fillRect/>
            </a:stretch>
          </p:blipFill>
          <p:spPr>
            <a:xfrm>
              <a:off x="505748" y="714435"/>
              <a:ext cx="4424218" cy="2237145"/>
            </a:xfrm>
            <a:prstGeom prst="rect">
              <a:avLst/>
            </a:prstGeom>
            <a:ln w="12700" cap="flat">
              <a:noFill/>
              <a:miter lim="400000"/>
            </a:ln>
            <a:effectLst/>
          </p:spPr>
        </p:pic>
      </p:grpSp>
      <p:sp>
        <p:nvSpPr>
          <p:cNvPr id="394" name="computer 1…"/>
          <p:cNvSpPr txBox="1"/>
          <p:nvPr/>
        </p:nvSpPr>
        <p:spPr>
          <a:xfrm>
            <a:off x="2013899" y="8546262"/>
            <a:ext cx="1561060" cy="81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a:latin typeface="Gill Sans"/>
                <a:ea typeface="Gill Sans"/>
                <a:cs typeface="Gill Sans"/>
                <a:sym typeface="Gill Sans"/>
              </a:defRPr>
            </a:pPr>
            <a:r>
              <a:t>computer 1</a:t>
            </a:r>
          </a:p>
          <a:p>
            <a:pPr>
              <a:defRPr>
                <a:latin typeface="Gill Sans"/>
                <a:ea typeface="Gill Sans"/>
                <a:cs typeface="Gill Sans"/>
                <a:sym typeface="Gill Sans"/>
              </a:defRPr>
            </a:pPr>
            <a:r>
              <a:t>(laptop)</a:t>
            </a:r>
          </a:p>
        </p:txBody>
      </p:sp>
      <p:sp>
        <p:nvSpPr>
          <p:cNvPr id="395" name="Line"/>
          <p:cNvSpPr/>
          <p:nvPr/>
        </p:nvSpPr>
        <p:spPr>
          <a:xfrm>
            <a:off x="4064000" y="5435600"/>
            <a:ext cx="4349353" cy="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96" name="index.html, please [GET]"/>
          <p:cNvSpPr txBox="1"/>
          <p:nvPr/>
        </p:nvSpPr>
        <p:spPr>
          <a:xfrm>
            <a:off x="4726285" y="4965699"/>
            <a:ext cx="3024784"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index.html, please [GET]</a:t>
            </a:r>
          </a:p>
        </p:txBody>
      </p:sp>
      <p:sp>
        <p:nvSpPr>
          <p:cNvPr id="397" name="Line"/>
          <p:cNvSpPr/>
          <p:nvPr/>
        </p:nvSpPr>
        <p:spPr>
          <a:xfrm flipH="1" flipV="1">
            <a:off x="4064000" y="5689599"/>
            <a:ext cx="4349354"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98" name="&lt;html&gt;…"/>
          <p:cNvSpPr/>
          <p:nvPr/>
        </p:nvSpPr>
        <p:spPr>
          <a:xfrm>
            <a:off x="4906686" y="5749289"/>
            <a:ext cx="3221926" cy="2620653"/>
          </a:xfrm>
          <a:prstGeom prst="rect">
            <a:avLst/>
          </a:prstGeom>
          <a:solidFill>
            <a:srgbClr val="FFFFFF"/>
          </a:solidFill>
          <a:ln w="12700">
            <a:solidFill>
              <a:srgbClr val="FF26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lang="en-US" dirty="0">
                <a:solidFill>
                  <a:srgbClr val="0070C0"/>
                </a:solidFill>
              </a:rPr>
              <a:t>&lt;html&gt;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lang="en-US" dirty="0">
                <a:solidFill>
                  <a:srgbClr val="0070C0"/>
                </a:solidFill>
              </a:rPr>
              <a:t>&lt;body&gt;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lang="en-US" dirty="0">
                <a:solidFill>
                  <a:srgbClr val="0070C0"/>
                </a:solidFill>
              </a:rPr>
              <a:t>&lt;img src=“</a:t>
            </a:r>
            <a:r>
              <a:rPr lang="en-US" dirty="0" err="1">
                <a:solidFill>
                  <a:srgbClr val="0070C0"/>
                </a:solidFill>
              </a:rPr>
              <a:t>A.png</a:t>
            </a:r>
            <a:r>
              <a:rPr lang="en-US" dirty="0">
                <a:solidFill>
                  <a:srgbClr val="0070C0"/>
                </a:solidFill>
              </a:rPr>
              <a:t>”&gt;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lang="en-US" dirty="0">
                <a:solidFill>
                  <a:srgbClr val="0070C0"/>
                </a:solidFill>
              </a:rPr>
              <a:t>&lt;b&gt;Hello&lt;/b&gt;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lang="en-US" dirty="0">
                <a:solidFill>
                  <a:srgbClr val="0070C0"/>
                </a:solidFill>
              </a:rPr>
              <a:t>&lt;</a:t>
            </a:r>
            <a:r>
              <a:rPr lang="en-US" dirty="0"/>
              <a:t>script src</a:t>
            </a:r>
            <a:r>
              <a:rPr lang="en-US" dirty="0">
                <a:solidFill>
                  <a:srgbClr val="0070C0"/>
                </a:solidFill>
              </a:rPr>
              <a:t>=“</a:t>
            </a:r>
            <a:r>
              <a:rPr lang="en-US" dirty="0" err="1">
                <a:solidFill>
                  <a:srgbClr val="0070C0"/>
                </a:solidFill>
              </a:rPr>
              <a:t>B.js</a:t>
            </a:r>
            <a:r>
              <a:rPr lang="en-US" dirty="0">
                <a:solidFill>
                  <a:srgbClr val="0070C0"/>
                </a:solidFill>
              </a:rPr>
              <a:t>”&gt;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lang="en-US" dirty="0">
                <a:solidFill>
                  <a:srgbClr val="0070C0"/>
                </a:solidFill>
              </a:rPr>
              <a:t>&lt;/</a:t>
            </a:r>
            <a:r>
              <a:rPr lang="en-US" dirty="0"/>
              <a:t>script</a:t>
            </a:r>
            <a:r>
              <a:rPr lang="en-US" dirty="0">
                <a:solidFill>
                  <a:srgbClr val="0070C0"/>
                </a:solidFill>
              </a:rPr>
              <a:t>&gt;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lang="en-US" dirty="0">
                <a:solidFill>
                  <a:srgbClr val="0070C0"/>
                </a:solidFill>
              </a:rPr>
              <a:t>&lt;/body&gt;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lang="en-US" dirty="0">
                <a:solidFill>
                  <a:srgbClr val="0070C0"/>
                </a:solidFill>
              </a:rPr>
              <a:t>&lt;/html&gt;</a:t>
            </a:r>
          </a:p>
        </p:txBody>
      </p:sp>
      <p:sp>
        <p:nvSpPr>
          <p:cNvPr id="399" name="requests module (FAST!)…"/>
          <p:cNvSpPr txBox="1"/>
          <p:nvPr/>
        </p:nvSpPr>
        <p:spPr>
          <a:xfrm>
            <a:off x="1028700" y="1383655"/>
            <a:ext cx="8662938" cy="25931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r>
              <a:rPr dirty="0">
                <a:latin typeface="Gill Sans"/>
                <a:ea typeface="Gill Sans"/>
                <a:cs typeface="Gill Sans"/>
                <a:sym typeface="Gill Sans"/>
              </a:rPr>
              <a:t>requests</a:t>
            </a:r>
            <a:r>
              <a:rPr dirty="0"/>
              <a:t> module (FAST!)</a:t>
            </a:r>
            <a:endParaRPr dirty="0">
              <a:solidFill>
                <a:schemeClr val="accent5">
                  <a:hueOff val="-82419"/>
                  <a:satOff val="-9513"/>
                  <a:lumOff val="-16343"/>
                </a:schemeClr>
              </a:solidFill>
            </a:endParaRPr>
          </a:p>
          <a:p>
            <a:pPr marL="444500" indent="-317500" algn="l">
              <a:buSzPct val="100000"/>
              <a:buChar char="-"/>
            </a:pPr>
            <a:r>
              <a:rPr dirty="0">
                <a:solidFill>
                  <a:schemeClr val="accent3">
                    <a:hueOff val="362282"/>
                    <a:satOff val="31803"/>
                    <a:lumOff val="-18242"/>
                  </a:schemeClr>
                </a:solidFill>
              </a:rPr>
              <a:t>can</a:t>
            </a:r>
            <a:r>
              <a:rPr dirty="0"/>
              <a:t> fetch .html, .</a:t>
            </a:r>
            <a:r>
              <a:rPr dirty="0" err="1"/>
              <a:t>js</a:t>
            </a:r>
            <a:r>
              <a:rPr dirty="0"/>
              <a:t>, .</a:t>
            </a:r>
            <a:r>
              <a:rPr dirty="0" err="1"/>
              <a:t>etc</a:t>
            </a:r>
            <a:r>
              <a:rPr dirty="0"/>
              <a:t> file</a:t>
            </a:r>
          </a:p>
          <a:p>
            <a:pPr algn="l"/>
            <a:endParaRPr dirty="0"/>
          </a:p>
          <a:p>
            <a:pPr algn="l"/>
            <a:r>
              <a:rPr dirty="0">
                <a:latin typeface="Gill Sans"/>
                <a:ea typeface="Gill Sans"/>
                <a:cs typeface="Gill Sans"/>
                <a:sym typeface="Gill Sans"/>
              </a:rPr>
              <a:t>Selenium</a:t>
            </a:r>
            <a:endParaRPr dirty="0">
              <a:solidFill>
                <a:schemeClr val="accent5">
                  <a:hueOff val="-82419"/>
                  <a:satOff val="-9513"/>
                  <a:lumOff val="-16343"/>
                </a:schemeClr>
              </a:solidFill>
            </a:endParaRPr>
          </a:p>
          <a:p>
            <a:pPr marL="444500" indent="-317500" algn="l">
              <a:buSzPct val="100000"/>
              <a:buChar char="-"/>
            </a:pPr>
            <a:r>
              <a:rPr dirty="0">
                <a:solidFill>
                  <a:schemeClr val="accent3">
                    <a:hueOff val="362282"/>
                    <a:satOff val="31803"/>
                    <a:lumOff val="-18242"/>
                  </a:schemeClr>
                </a:solidFill>
              </a:rPr>
              <a:t>can</a:t>
            </a:r>
            <a:r>
              <a:rPr dirty="0"/>
              <a:t> fetch .html, .</a:t>
            </a:r>
            <a:r>
              <a:rPr dirty="0" err="1"/>
              <a:t>js</a:t>
            </a:r>
            <a:r>
              <a:rPr dirty="0"/>
              <a:t>, .</a:t>
            </a:r>
            <a:r>
              <a:rPr dirty="0" err="1"/>
              <a:t>etc</a:t>
            </a:r>
            <a:r>
              <a:rPr dirty="0"/>
              <a:t> file</a:t>
            </a:r>
          </a:p>
          <a:p>
            <a:pPr marL="444500" indent="-317500" algn="l">
              <a:buSzPct val="100000"/>
              <a:buChar char="-"/>
            </a:pPr>
            <a:r>
              <a:rPr dirty="0">
                <a:solidFill>
                  <a:schemeClr val="accent3">
                    <a:hueOff val="362282"/>
                    <a:satOff val="31803"/>
                    <a:lumOff val="-18242"/>
                  </a:schemeClr>
                </a:solidFill>
              </a:rPr>
              <a:t>can</a:t>
            </a:r>
            <a:r>
              <a:rPr dirty="0"/>
              <a:t> run a .</a:t>
            </a:r>
            <a:r>
              <a:rPr dirty="0" err="1"/>
              <a:t>js</a:t>
            </a:r>
            <a:r>
              <a:rPr dirty="0"/>
              <a:t> file in browser</a:t>
            </a:r>
          </a:p>
          <a:p>
            <a:pPr marL="444500" indent="-317500" algn="l">
              <a:buSzPct val="100000"/>
              <a:buChar char="-"/>
            </a:pPr>
            <a:r>
              <a:rPr dirty="0">
                <a:solidFill>
                  <a:schemeClr val="accent3">
                    <a:hueOff val="362282"/>
                    <a:satOff val="31803"/>
                    <a:lumOff val="-18242"/>
                  </a:schemeClr>
                </a:solidFill>
              </a:rPr>
              <a:t>can</a:t>
            </a:r>
            <a:r>
              <a:rPr dirty="0"/>
              <a:t> grab HTML version of DOM after JavaScript has modified it</a:t>
            </a:r>
          </a:p>
        </p:txBody>
      </p:sp>
      <p:sp>
        <p:nvSpPr>
          <p:cNvPr id="400" name="Jupyter:"/>
          <p:cNvSpPr txBox="1"/>
          <p:nvPr/>
        </p:nvSpPr>
        <p:spPr>
          <a:xfrm>
            <a:off x="999926" y="5587999"/>
            <a:ext cx="1022748"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Jupyter:</a:t>
            </a:r>
          </a:p>
        </p:txBody>
      </p:sp>
      <p:sp>
        <p:nvSpPr>
          <p:cNvPr id="401" name="Shape"/>
          <p:cNvSpPr/>
          <p:nvPr/>
        </p:nvSpPr>
        <p:spPr>
          <a:xfrm>
            <a:off x="2039138" y="4813435"/>
            <a:ext cx="2018582" cy="1768953"/>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9801" y="0"/>
                  <a:pt x="9330" y="482"/>
                  <a:pt x="8865" y="1472"/>
                </a:cubicBezTo>
                <a:cubicBezTo>
                  <a:pt x="8394" y="2475"/>
                  <a:pt x="7651" y="3184"/>
                  <a:pt x="7089" y="3184"/>
                </a:cubicBezTo>
                <a:cubicBezTo>
                  <a:pt x="6826" y="3184"/>
                  <a:pt x="6299" y="3150"/>
                  <a:pt x="6037" y="3184"/>
                </a:cubicBezTo>
                <a:cubicBezTo>
                  <a:pt x="5104" y="3304"/>
                  <a:pt x="4553" y="3798"/>
                  <a:pt x="4308" y="4578"/>
                </a:cubicBezTo>
                <a:lnTo>
                  <a:pt x="1139" y="4578"/>
                </a:lnTo>
                <a:cubicBezTo>
                  <a:pt x="824" y="4578"/>
                  <a:pt x="540" y="4723"/>
                  <a:pt x="333" y="4958"/>
                </a:cubicBezTo>
                <a:cubicBezTo>
                  <a:pt x="127" y="5193"/>
                  <a:pt x="0" y="5518"/>
                  <a:pt x="0" y="5877"/>
                </a:cubicBezTo>
                <a:lnTo>
                  <a:pt x="0" y="20301"/>
                </a:lnTo>
                <a:cubicBezTo>
                  <a:pt x="0" y="20660"/>
                  <a:pt x="127" y="20984"/>
                  <a:pt x="333" y="21219"/>
                </a:cubicBezTo>
                <a:cubicBezTo>
                  <a:pt x="540" y="21455"/>
                  <a:pt x="824" y="21600"/>
                  <a:pt x="1139" y="21600"/>
                </a:cubicBezTo>
                <a:lnTo>
                  <a:pt x="20461" y="21600"/>
                </a:lnTo>
                <a:cubicBezTo>
                  <a:pt x="20776" y="21600"/>
                  <a:pt x="21060" y="21455"/>
                  <a:pt x="21267" y="21219"/>
                </a:cubicBezTo>
                <a:cubicBezTo>
                  <a:pt x="21473" y="20984"/>
                  <a:pt x="21600" y="20660"/>
                  <a:pt x="21600" y="20301"/>
                </a:cubicBezTo>
                <a:lnTo>
                  <a:pt x="21600" y="5877"/>
                </a:lnTo>
                <a:cubicBezTo>
                  <a:pt x="21600" y="5518"/>
                  <a:pt x="21473" y="5193"/>
                  <a:pt x="21267" y="4958"/>
                </a:cubicBezTo>
                <a:cubicBezTo>
                  <a:pt x="21060" y="4723"/>
                  <a:pt x="20776" y="4578"/>
                  <a:pt x="20461" y="4578"/>
                </a:cubicBezTo>
                <a:lnTo>
                  <a:pt x="17292" y="4578"/>
                </a:lnTo>
                <a:cubicBezTo>
                  <a:pt x="17047" y="3798"/>
                  <a:pt x="16496" y="3304"/>
                  <a:pt x="15563" y="3184"/>
                </a:cubicBezTo>
                <a:cubicBezTo>
                  <a:pt x="15301" y="3150"/>
                  <a:pt x="14774" y="3184"/>
                  <a:pt x="14511" y="3184"/>
                </a:cubicBezTo>
                <a:cubicBezTo>
                  <a:pt x="13949" y="3184"/>
                  <a:pt x="13209" y="2475"/>
                  <a:pt x="12738" y="1472"/>
                </a:cubicBezTo>
                <a:cubicBezTo>
                  <a:pt x="12273" y="482"/>
                  <a:pt x="11802" y="0"/>
                  <a:pt x="10801" y="0"/>
                </a:cubicBezTo>
                <a:close/>
                <a:moveTo>
                  <a:pt x="10799" y="971"/>
                </a:moveTo>
                <a:cubicBezTo>
                  <a:pt x="11266" y="970"/>
                  <a:pt x="11644" y="1402"/>
                  <a:pt x="11644" y="1935"/>
                </a:cubicBezTo>
                <a:cubicBezTo>
                  <a:pt x="11643" y="2467"/>
                  <a:pt x="11264" y="2897"/>
                  <a:pt x="10799" y="2896"/>
                </a:cubicBezTo>
                <a:cubicBezTo>
                  <a:pt x="10334" y="2895"/>
                  <a:pt x="9957" y="2466"/>
                  <a:pt x="9956" y="1935"/>
                </a:cubicBezTo>
                <a:cubicBezTo>
                  <a:pt x="9956" y="1404"/>
                  <a:pt x="10333" y="972"/>
                  <a:pt x="10799" y="971"/>
                </a:cubicBezTo>
                <a:close/>
                <a:moveTo>
                  <a:pt x="1619" y="6428"/>
                </a:moveTo>
                <a:lnTo>
                  <a:pt x="4207" y="6428"/>
                </a:lnTo>
                <a:cubicBezTo>
                  <a:pt x="4235" y="6598"/>
                  <a:pt x="4274" y="6790"/>
                  <a:pt x="4307" y="6939"/>
                </a:cubicBezTo>
                <a:cubicBezTo>
                  <a:pt x="4339" y="7089"/>
                  <a:pt x="4364" y="7197"/>
                  <a:pt x="4364" y="7197"/>
                </a:cubicBezTo>
                <a:lnTo>
                  <a:pt x="10799" y="7197"/>
                </a:lnTo>
                <a:lnTo>
                  <a:pt x="17236" y="7197"/>
                </a:lnTo>
                <a:cubicBezTo>
                  <a:pt x="17236" y="7197"/>
                  <a:pt x="17261" y="7089"/>
                  <a:pt x="17293" y="6939"/>
                </a:cubicBezTo>
                <a:cubicBezTo>
                  <a:pt x="17326" y="6790"/>
                  <a:pt x="17365" y="6598"/>
                  <a:pt x="17393" y="6428"/>
                </a:cubicBezTo>
                <a:lnTo>
                  <a:pt x="19981" y="6428"/>
                </a:lnTo>
                <a:lnTo>
                  <a:pt x="19981" y="19749"/>
                </a:lnTo>
                <a:lnTo>
                  <a:pt x="1619" y="19749"/>
                </a:lnTo>
                <a:lnTo>
                  <a:pt x="1619" y="6428"/>
                </a:lnTo>
                <a:close/>
              </a:path>
            </a:pathLst>
          </a:custGeom>
          <a:solidFill>
            <a:srgbClr val="000000"/>
          </a:solidFill>
          <a:ln w="12700">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02" name="import requests…"/>
          <p:cNvSpPr txBox="1"/>
          <p:nvPr/>
        </p:nvSpPr>
        <p:spPr>
          <a:xfrm>
            <a:off x="2190645" y="5492750"/>
            <a:ext cx="1685815" cy="86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defRPr sz="1800"/>
            </a:pPr>
            <a:r>
              <a:t>import requests</a:t>
            </a:r>
          </a:p>
          <a:p>
            <a:pPr algn="l">
              <a:defRPr sz="1800"/>
            </a:pPr>
            <a:endParaRPr/>
          </a:p>
          <a:p>
            <a:pPr algn="l">
              <a:defRPr sz="1800"/>
            </a:pPr>
            <a:r>
              <a:t>r=requests.get(...)</a:t>
            </a:r>
          </a:p>
        </p:txBody>
      </p:sp>
      <p:sp>
        <p:nvSpPr>
          <p:cNvPr id="403" name="Web Server"/>
          <p:cNvSpPr/>
          <p:nvPr/>
        </p:nvSpPr>
        <p:spPr>
          <a:xfrm>
            <a:off x="8419633" y="5054600"/>
            <a:ext cx="2411711" cy="1270000"/>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a:solidFill>
                  <a:srgbClr val="FFFFFF"/>
                </a:solidFill>
                <a:latin typeface="+mn-lt"/>
                <a:ea typeface="+mn-ea"/>
                <a:cs typeface="+mn-cs"/>
                <a:sym typeface="Gill Sans SemiBold"/>
              </a:defRPr>
            </a:lvl1pPr>
          </a:lstStyle>
          <a:p>
            <a:r>
              <a:t>Web Server</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requests vs. Selenium"/>
          <p:cNvSpPr txBox="1">
            <a:spLocks noGrp="1"/>
          </p:cNvSpPr>
          <p:nvPr>
            <p:ph type="title"/>
          </p:nvPr>
        </p:nvSpPr>
        <p:spPr>
          <a:xfrm>
            <a:off x="952500" y="254000"/>
            <a:ext cx="11578060" cy="902345"/>
          </a:xfrm>
          <a:prstGeom prst="rect">
            <a:avLst/>
          </a:prstGeom>
        </p:spPr>
        <p:txBody>
          <a:bodyPr/>
          <a:lstStyle>
            <a:lvl1pPr algn="l">
              <a:defRPr sz="4800">
                <a:latin typeface="Gill Sans Light"/>
                <a:ea typeface="Gill Sans Light"/>
                <a:cs typeface="Gill Sans Light"/>
                <a:sym typeface="Gill Sans Light"/>
              </a:defRPr>
            </a:lvl1pPr>
          </a:lstStyle>
          <a:p>
            <a:r>
              <a:t>requests vs. Selenium</a:t>
            </a:r>
          </a:p>
        </p:txBody>
      </p:sp>
      <p:sp>
        <p:nvSpPr>
          <p:cNvPr id="406" name="Rectangle"/>
          <p:cNvSpPr/>
          <p:nvPr/>
        </p:nvSpPr>
        <p:spPr>
          <a:xfrm>
            <a:off x="8234150" y="4711997"/>
            <a:ext cx="4298554" cy="3710087"/>
          </a:xfrm>
          <a:prstGeom prst="rect">
            <a:avLst/>
          </a:prstGeom>
          <a:ln w="508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07" name="computer 2…"/>
          <p:cNvSpPr txBox="1"/>
          <p:nvPr/>
        </p:nvSpPr>
        <p:spPr>
          <a:xfrm>
            <a:off x="9261560" y="8558962"/>
            <a:ext cx="2243734" cy="81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a:latin typeface="Gill Sans"/>
                <a:ea typeface="Gill Sans"/>
                <a:cs typeface="Gill Sans"/>
                <a:sym typeface="Gill Sans"/>
              </a:defRPr>
            </a:pPr>
            <a:r>
              <a:t>computer 2</a:t>
            </a:r>
          </a:p>
          <a:p>
            <a:pPr>
              <a:defRPr>
                <a:latin typeface="Gill Sans"/>
                <a:ea typeface="Gill Sans"/>
                <a:cs typeface="Gill Sans"/>
                <a:sym typeface="Gill Sans"/>
              </a:defRPr>
            </a:pPr>
            <a:r>
              <a:t>(Virtual Machine)</a:t>
            </a:r>
          </a:p>
        </p:txBody>
      </p:sp>
      <p:sp>
        <p:nvSpPr>
          <p:cNvPr id="408" name="IP address: 18.216.110.65"/>
          <p:cNvSpPr txBox="1"/>
          <p:nvPr/>
        </p:nvSpPr>
        <p:spPr>
          <a:xfrm>
            <a:off x="8452232" y="4194118"/>
            <a:ext cx="3862389" cy="469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a:latin typeface="Gill Sans"/>
                <a:ea typeface="Gill Sans"/>
                <a:cs typeface="Gill Sans"/>
                <a:sym typeface="Gill Sans"/>
              </a:defRPr>
            </a:pPr>
            <a:r>
              <a:t>IP address: </a:t>
            </a:r>
            <a:r>
              <a:rPr>
                <a:latin typeface="Courier"/>
                <a:ea typeface="Courier"/>
                <a:cs typeface="Courier"/>
                <a:sym typeface="Courier"/>
              </a:rPr>
              <a:t>18.216.110.65</a:t>
            </a:r>
          </a:p>
        </p:txBody>
      </p:sp>
      <p:grpSp>
        <p:nvGrpSpPr>
          <p:cNvPr id="412" name="Group"/>
          <p:cNvGrpSpPr/>
          <p:nvPr/>
        </p:nvGrpSpPr>
        <p:grpSpPr>
          <a:xfrm>
            <a:off x="-41077" y="4417703"/>
            <a:ext cx="5671012" cy="4344460"/>
            <a:chOff x="12700" y="0"/>
            <a:chExt cx="5671011" cy="4344458"/>
          </a:xfrm>
        </p:grpSpPr>
        <p:pic>
          <p:nvPicPr>
            <p:cNvPr id="409" name="Image" descr="Image"/>
            <p:cNvPicPr>
              <a:picLocks noChangeAspect="1"/>
            </p:cNvPicPr>
            <p:nvPr/>
          </p:nvPicPr>
          <p:blipFill>
            <a:blip r:embed="rId2"/>
            <a:stretch>
              <a:fillRect/>
            </a:stretch>
          </p:blipFill>
          <p:spPr>
            <a:xfrm>
              <a:off x="12700" y="2951578"/>
              <a:ext cx="5671012" cy="1392881"/>
            </a:xfrm>
            <a:prstGeom prst="rect">
              <a:avLst/>
            </a:prstGeom>
            <a:ln w="12700" cap="flat">
              <a:noFill/>
              <a:miter lim="400000"/>
            </a:ln>
            <a:effectLst/>
          </p:spPr>
        </p:pic>
        <p:pic>
          <p:nvPicPr>
            <p:cNvPr id="410" name="Image" descr="Image"/>
            <p:cNvPicPr>
              <a:picLocks noChangeAspect="1"/>
            </p:cNvPicPr>
            <p:nvPr/>
          </p:nvPicPr>
          <p:blipFill>
            <a:blip r:embed="rId3"/>
            <a:stretch>
              <a:fillRect/>
            </a:stretch>
          </p:blipFill>
          <p:spPr>
            <a:xfrm>
              <a:off x="456002" y="0"/>
              <a:ext cx="4460533" cy="795932"/>
            </a:xfrm>
            <a:prstGeom prst="rect">
              <a:avLst/>
            </a:prstGeom>
            <a:ln w="12700" cap="flat">
              <a:noFill/>
              <a:miter lim="400000"/>
            </a:ln>
            <a:effectLst/>
          </p:spPr>
        </p:pic>
        <p:pic>
          <p:nvPicPr>
            <p:cNvPr id="411" name="Image" descr="Image"/>
            <p:cNvPicPr>
              <a:picLocks/>
            </p:cNvPicPr>
            <p:nvPr/>
          </p:nvPicPr>
          <p:blipFill>
            <a:blip r:embed="rId4"/>
            <a:srcRect/>
            <a:stretch>
              <a:fillRect/>
            </a:stretch>
          </p:blipFill>
          <p:spPr>
            <a:xfrm>
              <a:off x="505748" y="714435"/>
              <a:ext cx="4424218" cy="2237145"/>
            </a:xfrm>
            <a:prstGeom prst="rect">
              <a:avLst/>
            </a:prstGeom>
            <a:ln w="12700" cap="flat">
              <a:noFill/>
              <a:miter lim="400000"/>
            </a:ln>
            <a:effectLst/>
          </p:spPr>
        </p:pic>
      </p:grpSp>
      <p:sp>
        <p:nvSpPr>
          <p:cNvPr id="413" name="computer 1…"/>
          <p:cNvSpPr txBox="1"/>
          <p:nvPr/>
        </p:nvSpPr>
        <p:spPr>
          <a:xfrm>
            <a:off x="2013899" y="8546262"/>
            <a:ext cx="1561060" cy="81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a:latin typeface="Gill Sans"/>
                <a:ea typeface="Gill Sans"/>
                <a:cs typeface="Gill Sans"/>
                <a:sym typeface="Gill Sans"/>
              </a:defRPr>
            </a:pPr>
            <a:r>
              <a:t>computer 1</a:t>
            </a:r>
          </a:p>
          <a:p>
            <a:pPr>
              <a:defRPr>
                <a:latin typeface="Gill Sans"/>
                <a:ea typeface="Gill Sans"/>
                <a:cs typeface="Gill Sans"/>
                <a:sym typeface="Gill Sans"/>
              </a:defRPr>
            </a:pPr>
            <a:r>
              <a:t>(laptop)</a:t>
            </a:r>
          </a:p>
        </p:txBody>
      </p:sp>
      <p:sp>
        <p:nvSpPr>
          <p:cNvPr id="414" name="Line"/>
          <p:cNvSpPr/>
          <p:nvPr/>
        </p:nvSpPr>
        <p:spPr>
          <a:xfrm>
            <a:off x="4064000" y="7467600"/>
            <a:ext cx="4349353" cy="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15" name="index.html, please [GET]"/>
          <p:cNvSpPr txBox="1"/>
          <p:nvPr/>
        </p:nvSpPr>
        <p:spPr>
          <a:xfrm>
            <a:off x="5029460" y="7073899"/>
            <a:ext cx="2418433"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900"/>
            </a:lvl1pPr>
          </a:lstStyle>
          <a:p>
            <a:r>
              <a:t>index.html, please [GET]</a:t>
            </a:r>
          </a:p>
        </p:txBody>
      </p:sp>
      <p:sp>
        <p:nvSpPr>
          <p:cNvPr id="416" name="Line"/>
          <p:cNvSpPr/>
          <p:nvPr/>
        </p:nvSpPr>
        <p:spPr>
          <a:xfrm flipH="1">
            <a:off x="4064000" y="7594600"/>
            <a:ext cx="4349354" cy="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18" name="requests module (FAST!)…"/>
          <p:cNvSpPr txBox="1"/>
          <p:nvPr/>
        </p:nvSpPr>
        <p:spPr>
          <a:xfrm>
            <a:off x="1028700" y="1383655"/>
            <a:ext cx="8662938" cy="25931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r>
              <a:rPr>
                <a:latin typeface="Gill Sans"/>
                <a:ea typeface="Gill Sans"/>
                <a:cs typeface="Gill Sans"/>
                <a:sym typeface="Gill Sans"/>
              </a:rPr>
              <a:t>requests</a:t>
            </a:r>
            <a:r>
              <a:t> module (FAST!)</a:t>
            </a:r>
            <a:endParaRPr>
              <a:solidFill>
                <a:schemeClr val="accent5">
                  <a:hueOff val="-82419"/>
                  <a:satOff val="-9513"/>
                  <a:lumOff val="-16343"/>
                </a:schemeClr>
              </a:solidFill>
            </a:endParaRPr>
          </a:p>
          <a:p>
            <a:pPr marL="444500" indent="-317500" algn="l">
              <a:buSzPct val="100000"/>
              <a:buChar char="-"/>
            </a:pPr>
            <a:r>
              <a:rPr>
                <a:solidFill>
                  <a:schemeClr val="accent3">
                    <a:hueOff val="362282"/>
                    <a:satOff val="31803"/>
                    <a:lumOff val="-18242"/>
                  </a:schemeClr>
                </a:solidFill>
              </a:rPr>
              <a:t>can</a:t>
            </a:r>
            <a:r>
              <a:t> fetch .html, .js, .etc file</a:t>
            </a:r>
          </a:p>
          <a:p>
            <a:pPr algn="l"/>
            <a:endParaRPr/>
          </a:p>
          <a:p>
            <a:pPr algn="l"/>
            <a:r>
              <a:rPr>
                <a:latin typeface="Gill Sans"/>
                <a:ea typeface="Gill Sans"/>
                <a:cs typeface="Gill Sans"/>
                <a:sym typeface="Gill Sans"/>
              </a:rPr>
              <a:t>Selenium</a:t>
            </a:r>
            <a:endParaRPr>
              <a:solidFill>
                <a:schemeClr val="accent5">
                  <a:hueOff val="-82419"/>
                  <a:satOff val="-9513"/>
                  <a:lumOff val="-16343"/>
                </a:schemeClr>
              </a:solidFill>
            </a:endParaRPr>
          </a:p>
          <a:p>
            <a:pPr marL="444500" indent="-317500" algn="l">
              <a:buSzPct val="100000"/>
              <a:buChar char="-"/>
            </a:pPr>
            <a:r>
              <a:rPr>
                <a:solidFill>
                  <a:schemeClr val="accent3">
                    <a:hueOff val="362282"/>
                    <a:satOff val="31803"/>
                    <a:lumOff val="-18242"/>
                  </a:schemeClr>
                </a:solidFill>
              </a:rPr>
              <a:t>can</a:t>
            </a:r>
            <a:r>
              <a:t> fetch .html, .js, .etc file</a:t>
            </a:r>
          </a:p>
          <a:p>
            <a:pPr marL="444500" indent="-317500" algn="l">
              <a:buSzPct val="100000"/>
              <a:buChar char="-"/>
            </a:pPr>
            <a:r>
              <a:rPr>
                <a:solidFill>
                  <a:schemeClr val="accent3">
                    <a:hueOff val="362282"/>
                    <a:satOff val="31803"/>
                    <a:lumOff val="-18242"/>
                  </a:schemeClr>
                </a:solidFill>
              </a:rPr>
              <a:t>can</a:t>
            </a:r>
            <a:r>
              <a:t> run a .js file in browser</a:t>
            </a:r>
          </a:p>
          <a:p>
            <a:pPr marL="444500" indent="-317500" algn="l">
              <a:buSzPct val="100000"/>
              <a:buChar char="-"/>
            </a:pPr>
            <a:r>
              <a:rPr>
                <a:solidFill>
                  <a:schemeClr val="accent3">
                    <a:hueOff val="362282"/>
                    <a:satOff val="31803"/>
                    <a:lumOff val="-18242"/>
                  </a:schemeClr>
                </a:solidFill>
              </a:rPr>
              <a:t>can</a:t>
            </a:r>
            <a:r>
              <a:t> grab HTML version of DOM after JavaScript has modified it</a:t>
            </a:r>
          </a:p>
        </p:txBody>
      </p:sp>
      <p:sp>
        <p:nvSpPr>
          <p:cNvPr id="419" name="Shape"/>
          <p:cNvSpPr/>
          <p:nvPr/>
        </p:nvSpPr>
        <p:spPr>
          <a:xfrm>
            <a:off x="1023138" y="4813435"/>
            <a:ext cx="3034582" cy="1768953"/>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10136" y="0"/>
                  <a:pt x="9822" y="482"/>
                  <a:pt x="9513" y="1472"/>
                </a:cubicBezTo>
                <a:cubicBezTo>
                  <a:pt x="9200" y="2475"/>
                  <a:pt x="8705" y="3184"/>
                  <a:pt x="8332" y="3184"/>
                </a:cubicBezTo>
                <a:cubicBezTo>
                  <a:pt x="8156" y="3184"/>
                  <a:pt x="7806" y="3150"/>
                  <a:pt x="7632" y="3184"/>
                </a:cubicBezTo>
                <a:cubicBezTo>
                  <a:pt x="7011" y="3304"/>
                  <a:pt x="6644" y="3798"/>
                  <a:pt x="6482" y="4578"/>
                </a:cubicBezTo>
                <a:lnTo>
                  <a:pt x="757" y="4578"/>
                </a:lnTo>
                <a:cubicBezTo>
                  <a:pt x="548" y="4578"/>
                  <a:pt x="359" y="4723"/>
                  <a:pt x="222" y="4958"/>
                </a:cubicBezTo>
                <a:cubicBezTo>
                  <a:pt x="85" y="5193"/>
                  <a:pt x="0" y="5518"/>
                  <a:pt x="0" y="5877"/>
                </a:cubicBezTo>
                <a:lnTo>
                  <a:pt x="0" y="20301"/>
                </a:lnTo>
                <a:cubicBezTo>
                  <a:pt x="0" y="20660"/>
                  <a:pt x="85" y="20984"/>
                  <a:pt x="222" y="21219"/>
                </a:cubicBezTo>
                <a:cubicBezTo>
                  <a:pt x="359" y="21455"/>
                  <a:pt x="548" y="21600"/>
                  <a:pt x="757" y="21600"/>
                </a:cubicBezTo>
                <a:lnTo>
                  <a:pt x="20843" y="21600"/>
                </a:lnTo>
                <a:cubicBezTo>
                  <a:pt x="21052" y="21600"/>
                  <a:pt x="21241" y="21455"/>
                  <a:pt x="21378" y="21219"/>
                </a:cubicBezTo>
                <a:cubicBezTo>
                  <a:pt x="21515" y="20984"/>
                  <a:pt x="21600" y="20660"/>
                  <a:pt x="21600" y="20301"/>
                </a:cubicBezTo>
                <a:lnTo>
                  <a:pt x="21600" y="5877"/>
                </a:lnTo>
                <a:cubicBezTo>
                  <a:pt x="21600" y="5518"/>
                  <a:pt x="21515" y="5193"/>
                  <a:pt x="21378" y="4958"/>
                </a:cubicBezTo>
                <a:cubicBezTo>
                  <a:pt x="21241" y="4723"/>
                  <a:pt x="21052" y="4578"/>
                  <a:pt x="20843" y="4578"/>
                </a:cubicBezTo>
                <a:lnTo>
                  <a:pt x="15118" y="4578"/>
                </a:lnTo>
                <a:cubicBezTo>
                  <a:pt x="14956" y="3798"/>
                  <a:pt x="14589" y="3304"/>
                  <a:pt x="13968" y="3184"/>
                </a:cubicBezTo>
                <a:cubicBezTo>
                  <a:pt x="13794" y="3150"/>
                  <a:pt x="13444" y="3184"/>
                  <a:pt x="13268" y="3184"/>
                </a:cubicBezTo>
                <a:cubicBezTo>
                  <a:pt x="12895" y="3184"/>
                  <a:pt x="12402" y="2475"/>
                  <a:pt x="12089" y="1472"/>
                </a:cubicBezTo>
                <a:cubicBezTo>
                  <a:pt x="11780" y="482"/>
                  <a:pt x="11466" y="0"/>
                  <a:pt x="10801" y="0"/>
                </a:cubicBezTo>
                <a:close/>
                <a:moveTo>
                  <a:pt x="10799" y="971"/>
                </a:moveTo>
                <a:cubicBezTo>
                  <a:pt x="11110" y="970"/>
                  <a:pt x="11362" y="1402"/>
                  <a:pt x="11361" y="1935"/>
                </a:cubicBezTo>
                <a:cubicBezTo>
                  <a:pt x="11361" y="2467"/>
                  <a:pt x="11109" y="2897"/>
                  <a:pt x="10799" y="2896"/>
                </a:cubicBezTo>
                <a:cubicBezTo>
                  <a:pt x="10490" y="2895"/>
                  <a:pt x="10239" y="2466"/>
                  <a:pt x="10239" y="1935"/>
                </a:cubicBezTo>
                <a:cubicBezTo>
                  <a:pt x="10238" y="1404"/>
                  <a:pt x="10489" y="972"/>
                  <a:pt x="10799" y="971"/>
                </a:cubicBezTo>
                <a:close/>
                <a:moveTo>
                  <a:pt x="1077" y="6428"/>
                </a:moveTo>
                <a:lnTo>
                  <a:pt x="6415" y="6428"/>
                </a:lnTo>
                <a:cubicBezTo>
                  <a:pt x="6433" y="6598"/>
                  <a:pt x="6459" y="6790"/>
                  <a:pt x="6481" y="6939"/>
                </a:cubicBezTo>
                <a:cubicBezTo>
                  <a:pt x="6502" y="7089"/>
                  <a:pt x="6519" y="7197"/>
                  <a:pt x="6519" y="7197"/>
                </a:cubicBezTo>
                <a:lnTo>
                  <a:pt x="10799" y="7197"/>
                </a:lnTo>
                <a:lnTo>
                  <a:pt x="15081" y="7197"/>
                </a:lnTo>
                <a:cubicBezTo>
                  <a:pt x="15081" y="7197"/>
                  <a:pt x="15098" y="7089"/>
                  <a:pt x="15119" y="6939"/>
                </a:cubicBezTo>
                <a:cubicBezTo>
                  <a:pt x="15141" y="6790"/>
                  <a:pt x="15167" y="6598"/>
                  <a:pt x="15185" y="6428"/>
                </a:cubicBezTo>
                <a:lnTo>
                  <a:pt x="20523" y="6428"/>
                </a:lnTo>
                <a:lnTo>
                  <a:pt x="20523" y="19749"/>
                </a:lnTo>
                <a:lnTo>
                  <a:pt x="1077" y="19749"/>
                </a:lnTo>
                <a:lnTo>
                  <a:pt x="1077" y="6428"/>
                </a:lnTo>
                <a:close/>
              </a:path>
            </a:pathLst>
          </a:custGeom>
          <a:solidFill>
            <a:srgbClr val="000000"/>
          </a:solidFill>
          <a:ln w="12700">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20" name="from selenium…"/>
          <p:cNvSpPr txBox="1"/>
          <p:nvPr/>
        </p:nvSpPr>
        <p:spPr>
          <a:xfrm>
            <a:off x="1276245" y="5492750"/>
            <a:ext cx="2528368" cy="10896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algn="l">
              <a:defRPr sz="1700"/>
            </a:pPr>
            <a:r>
              <a:t>from selenium</a:t>
            </a:r>
          </a:p>
          <a:p>
            <a:pPr algn="l">
              <a:defRPr sz="1700"/>
            </a:pPr>
            <a:r>
              <a:t>   import webdriver</a:t>
            </a:r>
          </a:p>
          <a:p>
            <a:pPr algn="l">
              <a:defRPr sz="1700"/>
            </a:pPr>
            <a:r>
              <a:t>driver=webdriver.Chrome()</a:t>
            </a:r>
          </a:p>
        </p:txBody>
      </p:sp>
      <p:pic>
        <p:nvPicPr>
          <p:cNvPr id="421" name="Image" descr="Image"/>
          <p:cNvPicPr>
            <a:picLocks noChangeAspect="1"/>
          </p:cNvPicPr>
          <p:nvPr/>
        </p:nvPicPr>
        <p:blipFill>
          <a:blip r:embed="rId5"/>
          <a:stretch>
            <a:fillRect/>
          </a:stretch>
        </p:blipFill>
        <p:spPr>
          <a:xfrm>
            <a:off x="3441700" y="7259525"/>
            <a:ext cx="609600" cy="609601"/>
          </a:xfrm>
          <a:prstGeom prst="rect">
            <a:avLst/>
          </a:prstGeom>
          <a:ln w="12700">
            <a:miter lim="400000"/>
          </a:ln>
        </p:spPr>
      </p:pic>
      <p:sp>
        <p:nvSpPr>
          <p:cNvPr id="422" name="chromedriver"/>
          <p:cNvSpPr/>
          <p:nvPr/>
        </p:nvSpPr>
        <p:spPr>
          <a:xfrm>
            <a:off x="1257300" y="6921500"/>
            <a:ext cx="1748260" cy="60960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a:solidFill>
                  <a:srgbClr val="FFFFFF"/>
                </a:solidFill>
                <a:latin typeface="Gill Sans"/>
                <a:ea typeface="Gill Sans"/>
                <a:cs typeface="Gill Sans"/>
                <a:sym typeface="Gill Sans"/>
              </a:defRPr>
            </a:lvl1pPr>
          </a:lstStyle>
          <a:p>
            <a:r>
              <a:t>chromedriver</a:t>
            </a:r>
          </a:p>
        </p:txBody>
      </p:sp>
      <p:sp>
        <p:nvSpPr>
          <p:cNvPr id="423" name="Web Server"/>
          <p:cNvSpPr/>
          <p:nvPr/>
        </p:nvSpPr>
        <p:spPr>
          <a:xfrm>
            <a:off x="8419633" y="7048500"/>
            <a:ext cx="2411711" cy="1270000"/>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a:solidFill>
                  <a:srgbClr val="FFFFFF"/>
                </a:solidFill>
                <a:latin typeface="+mn-lt"/>
                <a:ea typeface="+mn-ea"/>
                <a:cs typeface="+mn-cs"/>
                <a:sym typeface="Gill Sans SemiBold"/>
              </a:defRPr>
            </a:lvl1pPr>
          </a:lstStyle>
          <a:p>
            <a:r>
              <a:t>Web Server</a:t>
            </a:r>
          </a:p>
        </p:txBody>
      </p:sp>
      <p:sp>
        <p:nvSpPr>
          <p:cNvPr id="431" name="Connection Line"/>
          <p:cNvSpPr/>
          <p:nvPr/>
        </p:nvSpPr>
        <p:spPr>
          <a:xfrm>
            <a:off x="2697691" y="7536391"/>
            <a:ext cx="763638" cy="322281"/>
          </a:xfrm>
          <a:custGeom>
            <a:avLst/>
            <a:gdLst/>
            <a:ahLst/>
            <a:cxnLst>
              <a:cxn ang="0">
                <a:pos x="wd2" y="hd2"/>
              </a:cxn>
              <a:cxn ang="5400000">
                <a:pos x="wd2" y="hd2"/>
              </a:cxn>
              <a:cxn ang="10800000">
                <a:pos x="wd2" y="hd2"/>
              </a:cxn>
              <a:cxn ang="16200000">
                <a:pos x="wd2" y="hd2"/>
              </a:cxn>
            </a:cxnLst>
            <a:rect l="0" t="0" r="r" b="b"/>
            <a:pathLst>
              <a:path w="21600" h="16869" extrusionOk="0">
                <a:moveTo>
                  <a:pt x="21600" y="10761"/>
                </a:moveTo>
                <a:cubicBezTo>
                  <a:pt x="10792" y="21600"/>
                  <a:pt x="3592" y="18013"/>
                  <a:pt x="0" y="0"/>
                </a:cubicBezTo>
              </a:path>
            </a:pathLst>
          </a:custGeom>
          <a:ln w="25400">
            <a:solidFill>
              <a:schemeClr val="accent5">
                <a:hueOff val="-82419"/>
                <a:satOff val="-9513"/>
                <a:lumOff val="-16343"/>
              </a:schemeClr>
            </a:solidFill>
            <a:miter lim="400000"/>
            <a:headEnd type="triangle"/>
          </a:ln>
        </p:spPr>
        <p:txBody>
          <a:bodyPr/>
          <a:lstStyle/>
          <a:p>
            <a:endParaRPr/>
          </a:p>
        </p:txBody>
      </p:sp>
      <p:sp>
        <p:nvSpPr>
          <p:cNvPr id="432" name="Connection Line"/>
          <p:cNvSpPr/>
          <p:nvPr/>
        </p:nvSpPr>
        <p:spPr>
          <a:xfrm>
            <a:off x="1164120" y="6240991"/>
            <a:ext cx="161972" cy="916832"/>
          </a:xfrm>
          <a:custGeom>
            <a:avLst/>
            <a:gdLst/>
            <a:ahLst/>
            <a:cxnLst>
              <a:cxn ang="0">
                <a:pos x="wd2" y="hd2"/>
              </a:cxn>
              <a:cxn ang="5400000">
                <a:pos x="wd2" y="hd2"/>
              </a:cxn>
              <a:cxn ang="10800000">
                <a:pos x="wd2" y="hd2"/>
              </a:cxn>
              <a:cxn ang="16200000">
                <a:pos x="wd2" y="hd2"/>
              </a:cxn>
            </a:cxnLst>
            <a:rect l="0" t="0" r="r" b="b"/>
            <a:pathLst>
              <a:path w="17292" h="21600" extrusionOk="0">
                <a:moveTo>
                  <a:pt x="4279" y="21600"/>
                </a:moveTo>
                <a:cubicBezTo>
                  <a:pt x="-4308" y="14014"/>
                  <a:pt x="30" y="6814"/>
                  <a:pt x="17292" y="0"/>
                </a:cubicBezTo>
              </a:path>
            </a:pathLst>
          </a:custGeom>
          <a:ln w="25400">
            <a:solidFill>
              <a:schemeClr val="accent5">
                <a:hueOff val="-82419"/>
                <a:satOff val="-9513"/>
                <a:lumOff val="-16343"/>
              </a:schemeClr>
            </a:solidFill>
            <a:miter lim="400000"/>
            <a:headEnd type="triangle"/>
          </a:ln>
        </p:spPr>
        <p:txBody>
          <a:bodyPr/>
          <a:lstStyle/>
          <a:p>
            <a:endParaRPr/>
          </a:p>
        </p:txBody>
      </p:sp>
      <p:sp>
        <p:nvSpPr>
          <p:cNvPr id="426" name="note: Selenium is most commonly used for testing websites, but it works great for tricky scraping too"/>
          <p:cNvSpPr txBox="1"/>
          <p:nvPr/>
        </p:nvSpPr>
        <p:spPr>
          <a:xfrm>
            <a:off x="7885261" y="1421209"/>
            <a:ext cx="4728370" cy="11707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a:solidFill>
                  <a:schemeClr val="accent5">
                    <a:hueOff val="-82419"/>
                    <a:satOff val="-9513"/>
                    <a:lumOff val="-16343"/>
                  </a:schemeClr>
                </a:solidFill>
              </a:defRPr>
            </a:pPr>
            <a:r>
              <a:rPr>
                <a:latin typeface="Gill Sans"/>
                <a:ea typeface="Gill Sans"/>
                <a:cs typeface="Gill Sans"/>
                <a:sym typeface="Gill Sans"/>
              </a:rPr>
              <a:t>note:</a:t>
            </a:r>
            <a:r>
              <a:t> Selenium is most commonly used for testing websites, but it works great for tricky scraping too</a:t>
            </a:r>
          </a:p>
        </p:txBody>
      </p:sp>
      <p:sp>
        <p:nvSpPr>
          <p:cNvPr id="427" name="Line"/>
          <p:cNvSpPr/>
          <p:nvPr/>
        </p:nvSpPr>
        <p:spPr>
          <a:xfrm>
            <a:off x="4064000" y="8001000"/>
            <a:ext cx="4349353" cy="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28" name="A.png, please [GET]"/>
          <p:cNvSpPr txBox="1"/>
          <p:nvPr/>
        </p:nvSpPr>
        <p:spPr>
          <a:xfrm>
            <a:off x="5247019" y="7569199"/>
            <a:ext cx="1983315"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900"/>
            </a:lvl1pPr>
          </a:lstStyle>
          <a:p>
            <a:r>
              <a:t>A.png, please [GET]</a:t>
            </a:r>
          </a:p>
        </p:txBody>
      </p:sp>
      <p:sp>
        <p:nvSpPr>
          <p:cNvPr id="429" name="Line"/>
          <p:cNvSpPr/>
          <p:nvPr/>
        </p:nvSpPr>
        <p:spPr>
          <a:xfrm flipH="1">
            <a:off x="4064000" y="8128000"/>
            <a:ext cx="4349354" cy="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30" name="..."/>
          <p:cNvSpPr txBox="1"/>
          <p:nvPr/>
        </p:nvSpPr>
        <p:spPr>
          <a:xfrm>
            <a:off x="6117549" y="8026399"/>
            <a:ext cx="242256"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900"/>
            </a:lvl1pPr>
          </a:lstStyle>
          <a:p>
            <a:r>
              <a:t>...</a:t>
            </a:r>
          </a:p>
        </p:txBody>
      </p:sp>
      <p:sp>
        <p:nvSpPr>
          <p:cNvPr id="3" name="&lt;html&gt;…">
            <a:extLst>
              <a:ext uri="{FF2B5EF4-FFF2-40B4-BE49-F238E27FC236}">
                <a16:creationId xmlns:a16="http://schemas.microsoft.com/office/drawing/2014/main" id="{878F58C5-D704-A868-0B14-FB9751083C67}"/>
              </a:ext>
            </a:extLst>
          </p:cNvPr>
          <p:cNvSpPr/>
          <p:nvPr/>
        </p:nvSpPr>
        <p:spPr>
          <a:xfrm>
            <a:off x="4732284" y="4475579"/>
            <a:ext cx="3221926" cy="2620653"/>
          </a:xfrm>
          <a:prstGeom prst="rect">
            <a:avLst/>
          </a:prstGeom>
          <a:solidFill>
            <a:srgbClr val="FFFFFF"/>
          </a:solidFill>
          <a:ln w="12700">
            <a:solidFill>
              <a:srgbClr val="FF26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lang="en-US" dirty="0">
                <a:solidFill>
                  <a:srgbClr val="0070C0"/>
                </a:solidFill>
              </a:rPr>
              <a:t>&lt;html&gt;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lang="en-US" dirty="0">
                <a:solidFill>
                  <a:srgbClr val="0070C0"/>
                </a:solidFill>
              </a:rPr>
              <a:t>&lt;body&gt;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lang="en-US" dirty="0">
                <a:solidFill>
                  <a:srgbClr val="0070C0"/>
                </a:solidFill>
              </a:rPr>
              <a:t>&lt;img src=“A.png”&gt;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lang="en-US" dirty="0">
                <a:solidFill>
                  <a:srgbClr val="0070C0"/>
                </a:solidFill>
              </a:rPr>
              <a:t>&lt;b&gt;Hello&lt;/b&gt;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lang="en-US" dirty="0"/>
              <a:t>&lt;script src</a:t>
            </a:r>
            <a:r>
              <a:rPr lang="en-US" dirty="0">
                <a:solidFill>
                  <a:srgbClr val="0070C0"/>
                </a:solidFill>
              </a:rPr>
              <a:t>=“B.js”</a:t>
            </a:r>
            <a:r>
              <a:rPr lang="en-US" dirty="0"/>
              <a:t>&gt;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lang="en-US" dirty="0"/>
              <a:t>&lt;/script&gt;</a:t>
            </a:r>
            <a:endParaRPr lang="en-US" dirty="0">
              <a:solidFill>
                <a:srgbClr val="0070C0"/>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lang="en-US" dirty="0">
                <a:solidFill>
                  <a:srgbClr val="0070C0"/>
                </a:solidFill>
              </a:rPr>
              <a:t>&lt;/body&gt;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rPr lang="en-US" dirty="0">
                <a:solidFill>
                  <a:srgbClr val="0070C0"/>
                </a:solidFill>
              </a:rPr>
              <a:t>&lt;/html&gt;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Installing: Selenium, Chrome, Driver"/>
          <p:cNvSpPr txBox="1">
            <a:spLocks noGrp="1"/>
          </p:cNvSpPr>
          <p:nvPr>
            <p:ph type="title"/>
          </p:nvPr>
        </p:nvSpPr>
        <p:spPr>
          <a:xfrm>
            <a:off x="713370" y="4463727"/>
            <a:ext cx="11578060" cy="902346"/>
          </a:xfrm>
          <a:prstGeom prst="rect">
            <a:avLst/>
          </a:prstGeom>
        </p:spPr>
        <p:txBody>
          <a:bodyPr/>
          <a:lstStyle>
            <a:lvl1pPr>
              <a:defRPr sz="4800">
                <a:latin typeface="Gill Sans Light"/>
                <a:ea typeface="Gill Sans Light"/>
                <a:cs typeface="Gill Sans Light"/>
                <a:sym typeface="Gill Sans Light"/>
              </a:defRPr>
            </a:lvl1pPr>
          </a:lstStyle>
          <a:p>
            <a:r>
              <a:t>Installing: Selenium, Chrome, Driver</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Selenium Install (Ubuntu 20.04)"/>
          <p:cNvSpPr txBox="1">
            <a:spLocks noGrp="1"/>
          </p:cNvSpPr>
          <p:nvPr>
            <p:ph type="title"/>
          </p:nvPr>
        </p:nvSpPr>
        <p:spPr>
          <a:xfrm>
            <a:off x="952500" y="254000"/>
            <a:ext cx="11578060" cy="902345"/>
          </a:xfrm>
          <a:prstGeom prst="rect">
            <a:avLst/>
          </a:prstGeom>
        </p:spPr>
        <p:txBody>
          <a:bodyPr/>
          <a:lstStyle>
            <a:lvl1pPr algn="l">
              <a:defRPr sz="4800">
                <a:latin typeface="Gill Sans Light"/>
                <a:ea typeface="Gill Sans Light"/>
                <a:cs typeface="Gill Sans Light"/>
                <a:sym typeface="Gill Sans Light"/>
              </a:defRPr>
            </a:lvl1pPr>
          </a:lstStyle>
          <a:p>
            <a:r>
              <a:t>Selenium Install (Ubuntu 20.04)</a:t>
            </a:r>
          </a:p>
        </p:txBody>
      </p:sp>
      <p:grpSp>
        <p:nvGrpSpPr>
          <p:cNvPr id="440" name="Group"/>
          <p:cNvGrpSpPr/>
          <p:nvPr/>
        </p:nvGrpSpPr>
        <p:grpSpPr>
          <a:xfrm>
            <a:off x="-41077" y="4417703"/>
            <a:ext cx="5671012" cy="4344460"/>
            <a:chOff x="12700" y="0"/>
            <a:chExt cx="5671011" cy="4344458"/>
          </a:xfrm>
        </p:grpSpPr>
        <p:pic>
          <p:nvPicPr>
            <p:cNvPr id="437" name="Image" descr="Image"/>
            <p:cNvPicPr>
              <a:picLocks noChangeAspect="1"/>
            </p:cNvPicPr>
            <p:nvPr/>
          </p:nvPicPr>
          <p:blipFill>
            <a:blip r:embed="rId2"/>
            <a:stretch>
              <a:fillRect/>
            </a:stretch>
          </p:blipFill>
          <p:spPr>
            <a:xfrm>
              <a:off x="12700" y="2951578"/>
              <a:ext cx="5671012" cy="1392881"/>
            </a:xfrm>
            <a:prstGeom prst="rect">
              <a:avLst/>
            </a:prstGeom>
            <a:ln w="12700" cap="flat">
              <a:noFill/>
              <a:miter lim="400000"/>
            </a:ln>
            <a:effectLst/>
          </p:spPr>
        </p:pic>
        <p:pic>
          <p:nvPicPr>
            <p:cNvPr id="438" name="Image" descr="Image"/>
            <p:cNvPicPr>
              <a:picLocks noChangeAspect="1"/>
            </p:cNvPicPr>
            <p:nvPr/>
          </p:nvPicPr>
          <p:blipFill>
            <a:blip r:embed="rId3"/>
            <a:stretch>
              <a:fillRect/>
            </a:stretch>
          </p:blipFill>
          <p:spPr>
            <a:xfrm>
              <a:off x="456002" y="0"/>
              <a:ext cx="4460533" cy="795932"/>
            </a:xfrm>
            <a:prstGeom prst="rect">
              <a:avLst/>
            </a:prstGeom>
            <a:ln w="12700" cap="flat">
              <a:noFill/>
              <a:miter lim="400000"/>
            </a:ln>
            <a:effectLst/>
          </p:spPr>
        </p:pic>
        <p:pic>
          <p:nvPicPr>
            <p:cNvPr id="439" name="Image" descr="Image"/>
            <p:cNvPicPr>
              <a:picLocks/>
            </p:cNvPicPr>
            <p:nvPr/>
          </p:nvPicPr>
          <p:blipFill>
            <a:blip r:embed="rId4"/>
            <a:srcRect/>
            <a:stretch>
              <a:fillRect/>
            </a:stretch>
          </p:blipFill>
          <p:spPr>
            <a:xfrm>
              <a:off x="505748" y="714435"/>
              <a:ext cx="4424218" cy="2237145"/>
            </a:xfrm>
            <a:prstGeom prst="rect">
              <a:avLst/>
            </a:prstGeom>
            <a:ln w="12700" cap="flat">
              <a:noFill/>
              <a:miter lim="400000"/>
            </a:ln>
            <a:effectLst/>
          </p:spPr>
        </p:pic>
      </p:grpSp>
      <p:sp>
        <p:nvSpPr>
          <p:cNvPr id="441" name="computer 1…"/>
          <p:cNvSpPr txBox="1"/>
          <p:nvPr/>
        </p:nvSpPr>
        <p:spPr>
          <a:xfrm>
            <a:off x="2013899" y="8546262"/>
            <a:ext cx="1561060" cy="81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a:latin typeface="Gill Sans"/>
                <a:ea typeface="Gill Sans"/>
                <a:cs typeface="Gill Sans"/>
                <a:sym typeface="Gill Sans"/>
              </a:defRPr>
            </a:pPr>
            <a:r>
              <a:t>computer 1</a:t>
            </a:r>
          </a:p>
          <a:p>
            <a:pPr>
              <a:defRPr>
                <a:latin typeface="Gill Sans"/>
                <a:ea typeface="Gill Sans"/>
                <a:cs typeface="Gill Sans"/>
                <a:sym typeface="Gill Sans"/>
              </a:defRPr>
            </a:pPr>
            <a:r>
              <a:t>(laptop)</a:t>
            </a:r>
          </a:p>
        </p:txBody>
      </p:sp>
      <p:sp>
        <p:nvSpPr>
          <p:cNvPr id="442" name="Shape"/>
          <p:cNvSpPr/>
          <p:nvPr/>
        </p:nvSpPr>
        <p:spPr>
          <a:xfrm>
            <a:off x="1023138" y="4813435"/>
            <a:ext cx="3034582" cy="1768953"/>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10136" y="0"/>
                  <a:pt x="9822" y="482"/>
                  <a:pt x="9513" y="1472"/>
                </a:cubicBezTo>
                <a:cubicBezTo>
                  <a:pt x="9200" y="2475"/>
                  <a:pt x="8705" y="3184"/>
                  <a:pt x="8332" y="3184"/>
                </a:cubicBezTo>
                <a:cubicBezTo>
                  <a:pt x="8156" y="3184"/>
                  <a:pt x="7806" y="3150"/>
                  <a:pt x="7632" y="3184"/>
                </a:cubicBezTo>
                <a:cubicBezTo>
                  <a:pt x="7011" y="3304"/>
                  <a:pt x="6644" y="3798"/>
                  <a:pt x="6482" y="4578"/>
                </a:cubicBezTo>
                <a:lnTo>
                  <a:pt x="757" y="4578"/>
                </a:lnTo>
                <a:cubicBezTo>
                  <a:pt x="548" y="4578"/>
                  <a:pt x="359" y="4723"/>
                  <a:pt x="222" y="4958"/>
                </a:cubicBezTo>
                <a:cubicBezTo>
                  <a:pt x="85" y="5193"/>
                  <a:pt x="0" y="5518"/>
                  <a:pt x="0" y="5877"/>
                </a:cubicBezTo>
                <a:lnTo>
                  <a:pt x="0" y="20301"/>
                </a:lnTo>
                <a:cubicBezTo>
                  <a:pt x="0" y="20660"/>
                  <a:pt x="85" y="20984"/>
                  <a:pt x="222" y="21219"/>
                </a:cubicBezTo>
                <a:cubicBezTo>
                  <a:pt x="359" y="21455"/>
                  <a:pt x="548" y="21600"/>
                  <a:pt x="757" y="21600"/>
                </a:cubicBezTo>
                <a:lnTo>
                  <a:pt x="20843" y="21600"/>
                </a:lnTo>
                <a:cubicBezTo>
                  <a:pt x="21052" y="21600"/>
                  <a:pt x="21241" y="21455"/>
                  <a:pt x="21378" y="21219"/>
                </a:cubicBezTo>
                <a:cubicBezTo>
                  <a:pt x="21515" y="20984"/>
                  <a:pt x="21600" y="20660"/>
                  <a:pt x="21600" y="20301"/>
                </a:cubicBezTo>
                <a:lnTo>
                  <a:pt x="21600" y="5877"/>
                </a:lnTo>
                <a:cubicBezTo>
                  <a:pt x="21600" y="5518"/>
                  <a:pt x="21515" y="5193"/>
                  <a:pt x="21378" y="4958"/>
                </a:cubicBezTo>
                <a:cubicBezTo>
                  <a:pt x="21241" y="4723"/>
                  <a:pt x="21052" y="4578"/>
                  <a:pt x="20843" y="4578"/>
                </a:cubicBezTo>
                <a:lnTo>
                  <a:pt x="15118" y="4578"/>
                </a:lnTo>
                <a:cubicBezTo>
                  <a:pt x="14956" y="3798"/>
                  <a:pt x="14589" y="3304"/>
                  <a:pt x="13968" y="3184"/>
                </a:cubicBezTo>
                <a:cubicBezTo>
                  <a:pt x="13794" y="3150"/>
                  <a:pt x="13444" y="3184"/>
                  <a:pt x="13268" y="3184"/>
                </a:cubicBezTo>
                <a:cubicBezTo>
                  <a:pt x="12895" y="3184"/>
                  <a:pt x="12402" y="2475"/>
                  <a:pt x="12089" y="1472"/>
                </a:cubicBezTo>
                <a:cubicBezTo>
                  <a:pt x="11780" y="482"/>
                  <a:pt x="11466" y="0"/>
                  <a:pt x="10801" y="0"/>
                </a:cubicBezTo>
                <a:close/>
                <a:moveTo>
                  <a:pt x="10799" y="971"/>
                </a:moveTo>
                <a:cubicBezTo>
                  <a:pt x="11110" y="970"/>
                  <a:pt x="11362" y="1402"/>
                  <a:pt x="11361" y="1935"/>
                </a:cubicBezTo>
                <a:cubicBezTo>
                  <a:pt x="11361" y="2467"/>
                  <a:pt x="11109" y="2897"/>
                  <a:pt x="10799" y="2896"/>
                </a:cubicBezTo>
                <a:cubicBezTo>
                  <a:pt x="10490" y="2895"/>
                  <a:pt x="10239" y="2466"/>
                  <a:pt x="10239" y="1935"/>
                </a:cubicBezTo>
                <a:cubicBezTo>
                  <a:pt x="10238" y="1404"/>
                  <a:pt x="10489" y="972"/>
                  <a:pt x="10799" y="971"/>
                </a:cubicBezTo>
                <a:close/>
                <a:moveTo>
                  <a:pt x="1077" y="6428"/>
                </a:moveTo>
                <a:lnTo>
                  <a:pt x="6415" y="6428"/>
                </a:lnTo>
                <a:cubicBezTo>
                  <a:pt x="6433" y="6598"/>
                  <a:pt x="6459" y="6790"/>
                  <a:pt x="6481" y="6939"/>
                </a:cubicBezTo>
                <a:cubicBezTo>
                  <a:pt x="6502" y="7089"/>
                  <a:pt x="6519" y="7197"/>
                  <a:pt x="6519" y="7197"/>
                </a:cubicBezTo>
                <a:lnTo>
                  <a:pt x="10799" y="7197"/>
                </a:lnTo>
                <a:lnTo>
                  <a:pt x="15081" y="7197"/>
                </a:lnTo>
                <a:cubicBezTo>
                  <a:pt x="15081" y="7197"/>
                  <a:pt x="15098" y="7089"/>
                  <a:pt x="15119" y="6939"/>
                </a:cubicBezTo>
                <a:cubicBezTo>
                  <a:pt x="15141" y="6790"/>
                  <a:pt x="15167" y="6598"/>
                  <a:pt x="15185" y="6428"/>
                </a:cubicBezTo>
                <a:lnTo>
                  <a:pt x="20523" y="6428"/>
                </a:lnTo>
                <a:lnTo>
                  <a:pt x="20523" y="19749"/>
                </a:lnTo>
                <a:lnTo>
                  <a:pt x="1077" y="19749"/>
                </a:lnTo>
                <a:lnTo>
                  <a:pt x="1077" y="6428"/>
                </a:lnTo>
                <a:close/>
              </a:path>
            </a:pathLst>
          </a:custGeom>
          <a:solidFill>
            <a:srgbClr val="000000"/>
          </a:solidFill>
          <a:ln w="12700">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43" name="from selenium…"/>
          <p:cNvSpPr txBox="1"/>
          <p:nvPr/>
        </p:nvSpPr>
        <p:spPr>
          <a:xfrm>
            <a:off x="1276245" y="5492750"/>
            <a:ext cx="2528368" cy="10896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algn="l">
              <a:defRPr sz="1700"/>
            </a:pPr>
            <a:r>
              <a:rPr dirty="0"/>
              <a:t>from selenium</a:t>
            </a:r>
          </a:p>
          <a:p>
            <a:pPr algn="l">
              <a:defRPr sz="1700"/>
            </a:pPr>
            <a:r>
              <a:rPr dirty="0"/>
              <a:t>   import </a:t>
            </a:r>
            <a:r>
              <a:rPr dirty="0" err="1"/>
              <a:t>webdriver</a:t>
            </a:r>
            <a:endParaRPr dirty="0"/>
          </a:p>
          <a:p>
            <a:pPr algn="l">
              <a:defRPr sz="1700"/>
            </a:pPr>
            <a:r>
              <a:rPr dirty="0"/>
              <a:t>driver=</a:t>
            </a:r>
            <a:r>
              <a:rPr dirty="0" err="1"/>
              <a:t>webdriver.Chrome</a:t>
            </a:r>
            <a:r>
              <a:rPr dirty="0"/>
              <a:t>()</a:t>
            </a:r>
          </a:p>
        </p:txBody>
      </p:sp>
      <p:pic>
        <p:nvPicPr>
          <p:cNvPr id="444" name="Image" descr="Image"/>
          <p:cNvPicPr>
            <a:picLocks noChangeAspect="1"/>
          </p:cNvPicPr>
          <p:nvPr/>
        </p:nvPicPr>
        <p:blipFill>
          <a:blip r:embed="rId5"/>
          <a:stretch>
            <a:fillRect/>
          </a:stretch>
        </p:blipFill>
        <p:spPr>
          <a:xfrm>
            <a:off x="3441700" y="7259525"/>
            <a:ext cx="609600" cy="609601"/>
          </a:xfrm>
          <a:prstGeom prst="rect">
            <a:avLst/>
          </a:prstGeom>
          <a:ln w="12700">
            <a:miter lim="400000"/>
          </a:ln>
        </p:spPr>
      </p:pic>
      <p:sp>
        <p:nvSpPr>
          <p:cNvPr id="445" name="chromedriver"/>
          <p:cNvSpPr/>
          <p:nvPr/>
        </p:nvSpPr>
        <p:spPr>
          <a:xfrm>
            <a:off x="1257300" y="6921500"/>
            <a:ext cx="1748260" cy="60960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a:solidFill>
                  <a:srgbClr val="FFFFFF"/>
                </a:solidFill>
                <a:latin typeface="Gill Sans"/>
                <a:ea typeface="Gill Sans"/>
                <a:cs typeface="Gill Sans"/>
                <a:sym typeface="Gill Sans"/>
              </a:defRPr>
            </a:lvl1pPr>
          </a:lstStyle>
          <a:p>
            <a:r>
              <a:t>chromedriver</a:t>
            </a:r>
          </a:p>
        </p:txBody>
      </p:sp>
      <p:sp>
        <p:nvSpPr>
          <p:cNvPr id="459" name="Connection Line"/>
          <p:cNvSpPr/>
          <p:nvPr/>
        </p:nvSpPr>
        <p:spPr>
          <a:xfrm>
            <a:off x="2697691" y="7536391"/>
            <a:ext cx="763638" cy="322281"/>
          </a:xfrm>
          <a:custGeom>
            <a:avLst/>
            <a:gdLst/>
            <a:ahLst/>
            <a:cxnLst>
              <a:cxn ang="0">
                <a:pos x="wd2" y="hd2"/>
              </a:cxn>
              <a:cxn ang="5400000">
                <a:pos x="wd2" y="hd2"/>
              </a:cxn>
              <a:cxn ang="10800000">
                <a:pos x="wd2" y="hd2"/>
              </a:cxn>
              <a:cxn ang="16200000">
                <a:pos x="wd2" y="hd2"/>
              </a:cxn>
            </a:cxnLst>
            <a:rect l="0" t="0" r="r" b="b"/>
            <a:pathLst>
              <a:path w="21600" h="16869" extrusionOk="0">
                <a:moveTo>
                  <a:pt x="21600" y="10761"/>
                </a:moveTo>
                <a:cubicBezTo>
                  <a:pt x="10792" y="21600"/>
                  <a:pt x="3592" y="18013"/>
                  <a:pt x="0" y="0"/>
                </a:cubicBezTo>
              </a:path>
            </a:pathLst>
          </a:custGeom>
          <a:ln w="25400">
            <a:solidFill>
              <a:schemeClr val="accent5">
                <a:hueOff val="-82419"/>
                <a:satOff val="-9513"/>
                <a:lumOff val="-16343"/>
              </a:schemeClr>
            </a:solidFill>
            <a:miter lim="400000"/>
            <a:headEnd type="triangle"/>
          </a:ln>
        </p:spPr>
        <p:txBody>
          <a:bodyPr/>
          <a:lstStyle/>
          <a:p>
            <a:endParaRPr/>
          </a:p>
        </p:txBody>
      </p:sp>
      <p:sp>
        <p:nvSpPr>
          <p:cNvPr id="460" name="Connection Line"/>
          <p:cNvSpPr/>
          <p:nvPr/>
        </p:nvSpPr>
        <p:spPr>
          <a:xfrm>
            <a:off x="1164120" y="6240991"/>
            <a:ext cx="161972" cy="916832"/>
          </a:xfrm>
          <a:custGeom>
            <a:avLst/>
            <a:gdLst/>
            <a:ahLst/>
            <a:cxnLst>
              <a:cxn ang="0">
                <a:pos x="wd2" y="hd2"/>
              </a:cxn>
              <a:cxn ang="5400000">
                <a:pos x="wd2" y="hd2"/>
              </a:cxn>
              <a:cxn ang="10800000">
                <a:pos x="wd2" y="hd2"/>
              </a:cxn>
              <a:cxn ang="16200000">
                <a:pos x="wd2" y="hd2"/>
              </a:cxn>
            </a:cxnLst>
            <a:rect l="0" t="0" r="r" b="b"/>
            <a:pathLst>
              <a:path w="17292" h="21600" extrusionOk="0">
                <a:moveTo>
                  <a:pt x="4279" y="21600"/>
                </a:moveTo>
                <a:cubicBezTo>
                  <a:pt x="-4308" y="14014"/>
                  <a:pt x="30" y="6814"/>
                  <a:pt x="17292" y="0"/>
                </a:cubicBezTo>
              </a:path>
            </a:pathLst>
          </a:custGeom>
          <a:ln w="25400">
            <a:solidFill>
              <a:schemeClr val="accent5">
                <a:hueOff val="-82419"/>
                <a:satOff val="-9513"/>
                <a:lumOff val="-16343"/>
              </a:schemeClr>
            </a:solidFill>
            <a:miter lim="400000"/>
            <a:headEnd type="triangle"/>
          </a:ln>
        </p:spPr>
        <p:txBody>
          <a:bodyPr/>
          <a:lstStyle/>
          <a:p>
            <a:endParaRPr/>
          </a:p>
        </p:txBody>
      </p:sp>
      <p:sp>
        <p:nvSpPr>
          <p:cNvPr id="449" name="sudo apt -y install chromium-browser"/>
          <p:cNvSpPr txBox="1"/>
          <p:nvPr/>
        </p:nvSpPr>
        <p:spPr>
          <a:xfrm>
            <a:off x="5812051" y="6158630"/>
            <a:ext cx="4213486" cy="419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200">
                <a:solidFill>
                  <a:schemeClr val="accent5">
                    <a:lumOff val="-29866"/>
                  </a:schemeClr>
                </a:solidFill>
              </a:defRPr>
            </a:lvl1pPr>
          </a:lstStyle>
          <a:p>
            <a:r>
              <a:rPr dirty="0" err="1"/>
              <a:t>sudo</a:t>
            </a:r>
            <a:r>
              <a:rPr dirty="0"/>
              <a:t> apt -y install chromium-browser</a:t>
            </a:r>
          </a:p>
        </p:txBody>
      </p:sp>
      <p:sp>
        <p:nvSpPr>
          <p:cNvPr id="461" name="Connection Line"/>
          <p:cNvSpPr/>
          <p:nvPr/>
        </p:nvSpPr>
        <p:spPr>
          <a:xfrm>
            <a:off x="3128846" y="6525649"/>
            <a:ext cx="2931866" cy="630237"/>
          </a:xfrm>
          <a:custGeom>
            <a:avLst/>
            <a:gdLst/>
            <a:ahLst/>
            <a:cxnLst>
              <a:cxn ang="0">
                <a:pos x="wd2" y="hd2"/>
              </a:cxn>
              <a:cxn ang="5400000">
                <a:pos x="wd2" y="hd2"/>
              </a:cxn>
              <a:cxn ang="10800000">
                <a:pos x="wd2" y="hd2"/>
              </a:cxn>
              <a:cxn ang="16200000">
                <a:pos x="wd2" y="hd2"/>
              </a:cxn>
            </a:cxnLst>
            <a:rect l="0" t="0" r="r" b="b"/>
            <a:pathLst>
              <a:path w="21600" h="20374" extrusionOk="0">
                <a:moveTo>
                  <a:pt x="0" y="20192"/>
                </a:moveTo>
                <a:cubicBezTo>
                  <a:pt x="10876" y="21600"/>
                  <a:pt x="18076" y="14869"/>
                  <a:pt x="21600" y="0"/>
                </a:cubicBezTo>
              </a:path>
            </a:pathLst>
          </a:custGeom>
          <a:ln w="25400">
            <a:solidFill>
              <a:schemeClr val="accent5">
                <a:lumOff val="-29866"/>
              </a:schemeClr>
            </a:solidFill>
            <a:custDash>
              <a:ds d="200000" sp="200000"/>
            </a:custDash>
            <a:miter lim="400000"/>
          </a:ln>
        </p:spPr>
        <p:txBody>
          <a:bodyPr/>
          <a:lstStyle/>
          <a:p>
            <a:endParaRPr/>
          </a:p>
        </p:txBody>
      </p:sp>
      <p:sp>
        <p:nvSpPr>
          <p:cNvPr id="462" name="Connection Line"/>
          <p:cNvSpPr/>
          <p:nvPr/>
        </p:nvSpPr>
        <p:spPr>
          <a:xfrm>
            <a:off x="4120091" y="6579525"/>
            <a:ext cx="2227214" cy="9695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555" y="20696"/>
                  <a:pt x="16755" y="13496"/>
                  <a:pt x="21600" y="0"/>
                </a:cubicBezTo>
              </a:path>
            </a:pathLst>
          </a:custGeom>
          <a:ln w="25400">
            <a:solidFill>
              <a:schemeClr val="accent5">
                <a:lumOff val="-29866"/>
              </a:schemeClr>
            </a:solidFill>
            <a:custDash>
              <a:ds d="200000" sp="200000"/>
            </a:custDash>
            <a:miter lim="400000"/>
          </a:ln>
        </p:spPr>
        <p:txBody>
          <a:bodyPr/>
          <a:lstStyle/>
          <a:p>
            <a:endParaRPr/>
          </a:p>
        </p:txBody>
      </p:sp>
      <p:sp>
        <p:nvSpPr>
          <p:cNvPr id="452" name="pip3 install selenium"/>
          <p:cNvSpPr txBox="1"/>
          <p:nvPr/>
        </p:nvSpPr>
        <p:spPr>
          <a:xfrm>
            <a:off x="797486" y="3114997"/>
            <a:ext cx="2304617" cy="419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200">
                <a:solidFill>
                  <a:schemeClr val="accent5">
                    <a:lumOff val="-29866"/>
                  </a:schemeClr>
                </a:solidFill>
              </a:defRPr>
            </a:lvl1pPr>
          </a:lstStyle>
          <a:p>
            <a:r>
              <a:t>pip3 install selenium</a:t>
            </a:r>
          </a:p>
        </p:txBody>
      </p:sp>
      <p:sp>
        <p:nvSpPr>
          <p:cNvPr id="463" name="Connection Line"/>
          <p:cNvSpPr/>
          <p:nvPr/>
        </p:nvSpPr>
        <p:spPr>
          <a:xfrm>
            <a:off x="2646891" y="3396439"/>
            <a:ext cx="1184514" cy="2273053"/>
          </a:xfrm>
          <a:custGeom>
            <a:avLst/>
            <a:gdLst/>
            <a:ahLst/>
            <a:cxnLst>
              <a:cxn ang="0">
                <a:pos x="wd2" y="hd2"/>
              </a:cxn>
              <a:cxn ang="5400000">
                <a:pos x="wd2" y="hd2"/>
              </a:cxn>
              <a:cxn ang="10800000">
                <a:pos x="wd2" y="hd2"/>
              </a:cxn>
              <a:cxn ang="16200000">
                <a:pos x="wd2" y="hd2"/>
              </a:cxn>
            </a:cxnLst>
            <a:rect l="0" t="0" r="r" b="b"/>
            <a:pathLst>
              <a:path w="16366" h="21600" extrusionOk="0">
                <a:moveTo>
                  <a:pt x="0" y="21600"/>
                </a:moveTo>
                <a:cubicBezTo>
                  <a:pt x="19624" y="17817"/>
                  <a:pt x="21600" y="10617"/>
                  <a:pt x="5929" y="0"/>
                </a:cubicBezTo>
              </a:path>
            </a:pathLst>
          </a:custGeom>
          <a:ln w="25400">
            <a:solidFill>
              <a:schemeClr val="accent5">
                <a:lumOff val="-29866"/>
              </a:schemeClr>
            </a:solidFill>
            <a:custDash>
              <a:ds d="200000" sp="200000"/>
            </a:custDash>
            <a:miter lim="400000"/>
          </a:ln>
        </p:spPr>
        <p:txBody>
          <a:bodyPr/>
          <a:lstStyle/>
          <a:p>
            <a:endParaRPr/>
          </a:p>
        </p:txBody>
      </p:sp>
      <p:sp>
        <p:nvSpPr>
          <p:cNvPr id="454" name="trh@instance-1:~$ chromium-browser --version…"/>
          <p:cNvSpPr txBox="1"/>
          <p:nvPr/>
        </p:nvSpPr>
        <p:spPr>
          <a:xfrm>
            <a:off x="7414505" y="4417703"/>
            <a:ext cx="6604859" cy="5642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r>
              <a:rPr lang="en-US" sz="1500" dirty="0">
                <a:solidFill>
                  <a:srgbClr val="000000"/>
                </a:solidFill>
                <a:effectLst/>
                <a:latin typeface="Menlo" panose="020B0609030804020204" pitchFamily="49" charset="0"/>
              </a:rPr>
              <a:t>chromium-browser --version</a:t>
            </a:r>
          </a:p>
          <a:p>
            <a:pPr algn="l"/>
            <a:r>
              <a:rPr lang="en-US" sz="1500" dirty="0" err="1">
                <a:solidFill>
                  <a:srgbClr val="000000"/>
                </a:solidFill>
                <a:effectLst/>
                <a:latin typeface="Menlo" panose="020B0609030804020204" pitchFamily="49" charset="0"/>
              </a:rPr>
              <a:t>chromium.chromedriver</a:t>
            </a:r>
            <a:r>
              <a:rPr lang="en-US" sz="1500" dirty="0">
                <a:solidFill>
                  <a:srgbClr val="000000"/>
                </a:solidFill>
                <a:effectLst/>
                <a:latin typeface="Menlo" panose="020B0609030804020204" pitchFamily="49" charset="0"/>
              </a:rPr>
              <a:t> --version</a:t>
            </a:r>
            <a:endParaRPr lang="en-US" sz="1500" dirty="0">
              <a:solidFill>
                <a:srgbClr val="2FB41D"/>
              </a:solidFill>
              <a:effectLst/>
              <a:latin typeface="Menlo" panose="020B0609030804020204" pitchFamily="49" charset="0"/>
            </a:endParaRPr>
          </a:p>
        </p:txBody>
      </p:sp>
      <p:sp>
        <p:nvSpPr>
          <p:cNvPr id="455" name="Check..."/>
          <p:cNvSpPr txBox="1"/>
          <p:nvPr/>
        </p:nvSpPr>
        <p:spPr>
          <a:xfrm>
            <a:off x="5096215" y="1732872"/>
            <a:ext cx="7434345" cy="2595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lstStyle>
          <a:p>
            <a:r>
              <a:rPr lang="en-CA" sz="1800" dirty="0"/>
              <a:t>Follow the instructions of Lab1 and P3 for the installations.</a:t>
            </a:r>
          </a:p>
          <a:p>
            <a:endParaRPr lang="en-CA" sz="1800" dirty="0"/>
          </a:p>
          <a:p>
            <a:r>
              <a:rPr lang="en-CA" sz="1800" dirty="0"/>
              <a:t>For the installation on your VM, you don’t need to worry about matching the version of </a:t>
            </a:r>
            <a:r>
              <a:rPr lang="en-CA" sz="1800" dirty="0" err="1"/>
              <a:t>chromedriver</a:t>
            </a:r>
            <a:r>
              <a:rPr lang="en-CA" sz="1800" dirty="0"/>
              <a:t> and chromium-browser. </a:t>
            </a:r>
          </a:p>
          <a:p>
            <a:endParaRPr lang="en-CA" sz="1800" dirty="0"/>
          </a:p>
          <a:p>
            <a:r>
              <a:rPr lang="en-CA" sz="1800" dirty="0"/>
              <a:t>For this course, you do not need to install </a:t>
            </a:r>
            <a:r>
              <a:rPr lang="en-CA" sz="1800" dirty="0" err="1"/>
              <a:t>chromedriver</a:t>
            </a:r>
            <a:r>
              <a:rPr lang="en-CA" sz="1800" dirty="0"/>
              <a:t> and chromium-browser on your personal laptop/desktop. However, if you want to install them on your laptop, then make sure both of them have the same version. You can check their version by running the following  commands on the terminal/</a:t>
            </a:r>
            <a:r>
              <a:rPr lang="en-CA" sz="1800" dirty="0" err="1"/>
              <a:t>powershell</a:t>
            </a:r>
            <a:r>
              <a:rPr lang="en-CA" sz="1800" dirty="0"/>
              <a:t>:</a:t>
            </a:r>
            <a:endParaRPr sz="1800"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Why Drivers?"/>
          <p:cNvSpPr txBox="1">
            <a:spLocks noGrp="1"/>
          </p:cNvSpPr>
          <p:nvPr>
            <p:ph type="title"/>
          </p:nvPr>
        </p:nvSpPr>
        <p:spPr>
          <a:xfrm>
            <a:off x="952500" y="254000"/>
            <a:ext cx="11578060" cy="902345"/>
          </a:xfrm>
          <a:prstGeom prst="rect">
            <a:avLst/>
          </a:prstGeom>
        </p:spPr>
        <p:txBody>
          <a:bodyPr/>
          <a:lstStyle>
            <a:lvl1pPr algn="l">
              <a:defRPr sz="4800">
                <a:latin typeface="Gill Sans Light"/>
                <a:ea typeface="Gill Sans Light"/>
                <a:cs typeface="Gill Sans Light"/>
                <a:sym typeface="Gill Sans Light"/>
              </a:defRPr>
            </a:lvl1pPr>
          </a:lstStyle>
          <a:p>
            <a:r>
              <a:t>Why Drivers?</a:t>
            </a:r>
          </a:p>
        </p:txBody>
      </p:sp>
      <p:pic>
        <p:nvPicPr>
          <p:cNvPr id="466" name="Image" descr="Image"/>
          <p:cNvPicPr>
            <a:picLocks noChangeAspect="1"/>
          </p:cNvPicPr>
          <p:nvPr/>
        </p:nvPicPr>
        <p:blipFill>
          <a:blip r:embed="rId2"/>
          <a:stretch>
            <a:fillRect/>
          </a:stretch>
        </p:blipFill>
        <p:spPr>
          <a:xfrm>
            <a:off x="3162300" y="7945325"/>
            <a:ext cx="609600" cy="609601"/>
          </a:xfrm>
          <a:prstGeom prst="rect">
            <a:avLst/>
          </a:prstGeom>
          <a:ln w="12700">
            <a:miter lim="400000"/>
          </a:ln>
        </p:spPr>
      </p:pic>
      <p:sp>
        <p:nvSpPr>
          <p:cNvPr id="467" name="Python"/>
          <p:cNvSpPr txBox="1"/>
          <p:nvPr/>
        </p:nvSpPr>
        <p:spPr>
          <a:xfrm>
            <a:off x="1161901" y="2476499"/>
            <a:ext cx="952798"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Python</a:t>
            </a:r>
          </a:p>
        </p:txBody>
      </p:sp>
      <p:sp>
        <p:nvSpPr>
          <p:cNvPr id="468" name="Java"/>
          <p:cNvSpPr txBox="1"/>
          <p:nvPr/>
        </p:nvSpPr>
        <p:spPr>
          <a:xfrm>
            <a:off x="4266431" y="2476499"/>
            <a:ext cx="560338"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Java</a:t>
            </a:r>
          </a:p>
        </p:txBody>
      </p:sp>
      <p:sp>
        <p:nvSpPr>
          <p:cNvPr id="469" name="Ruby"/>
          <p:cNvSpPr txBox="1"/>
          <p:nvPr/>
        </p:nvSpPr>
        <p:spPr>
          <a:xfrm>
            <a:off x="6900515" y="2476499"/>
            <a:ext cx="716311"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Ruby</a:t>
            </a:r>
          </a:p>
        </p:txBody>
      </p:sp>
      <p:sp>
        <p:nvSpPr>
          <p:cNvPr id="470" name="JavaScript"/>
          <p:cNvSpPr txBox="1"/>
          <p:nvPr/>
        </p:nvSpPr>
        <p:spPr>
          <a:xfrm>
            <a:off x="9426624" y="2476499"/>
            <a:ext cx="1244204"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JavaScript</a:t>
            </a:r>
          </a:p>
        </p:txBody>
      </p:sp>
      <p:sp>
        <p:nvSpPr>
          <p:cNvPr id="471" name="Python module for Selenium"/>
          <p:cNvSpPr/>
          <p:nvPr/>
        </p:nvSpPr>
        <p:spPr>
          <a:xfrm>
            <a:off x="599107" y="3009900"/>
            <a:ext cx="2078386" cy="90234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a:solidFill>
                  <a:srgbClr val="FFFFFF"/>
                </a:solidFill>
                <a:latin typeface="+mn-lt"/>
                <a:ea typeface="+mn-ea"/>
                <a:cs typeface="+mn-cs"/>
                <a:sym typeface="Gill Sans SemiBold"/>
              </a:defRPr>
            </a:lvl1pPr>
          </a:lstStyle>
          <a:p>
            <a:r>
              <a:t>Python module for Selenium</a:t>
            </a:r>
          </a:p>
        </p:txBody>
      </p:sp>
      <p:sp>
        <p:nvSpPr>
          <p:cNvPr id="472" name="Java module for Selenium"/>
          <p:cNvSpPr/>
          <p:nvPr/>
        </p:nvSpPr>
        <p:spPr>
          <a:xfrm>
            <a:off x="3507407" y="3009900"/>
            <a:ext cx="2078386" cy="90234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a:solidFill>
                  <a:srgbClr val="FFFFFF"/>
                </a:solidFill>
                <a:latin typeface="+mn-lt"/>
                <a:ea typeface="+mn-ea"/>
                <a:cs typeface="+mn-cs"/>
                <a:sym typeface="Gill Sans SemiBold"/>
              </a:defRPr>
            </a:lvl1pPr>
          </a:lstStyle>
          <a:p>
            <a:r>
              <a:t>Java module for Selenium</a:t>
            </a:r>
          </a:p>
        </p:txBody>
      </p:sp>
      <p:sp>
        <p:nvSpPr>
          <p:cNvPr id="473" name="Ruby module for Selenium"/>
          <p:cNvSpPr/>
          <p:nvPr/>
        </p:nvSpPr>
        <p:spPr>
          <a:xfrm>
            <a:off x="6219477" y="3009900"/>
            <a:ext cx="2078386" cy="90234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a:solidFill>
                  <a:srgbClr val="FFFFFF"/>
                </a:solidFill>
                <a:latin typeface="+mn-lt"/>
                <a:ea typeface="+mn-ea"/>
                <a:cs typeface="+mn-cs"/>
                <a:sym typeface="Gill Sans SemiBold"/>
              </a:defRPr>
            </a:lvl1pPr>
          </a:lstStyle>
          <a:p>
            <a:r>
              <a:t>Ruby module for Selenium</a:t>
            </a:r>
          </a:p>
        </p:txBody>
      </p:sp>
      <p:sp>
        <p:nvSpPr>
          <p:cNvPr id="474" name="JavaScript mod for Selenium"/>
          <p:cNvSpPr/>
          <p:nvPr/>
        </p:nvSpPr>
        <p:spPr>
          <a:xfrm>
            <a:off x="9009533" y="3009900"/>
            <a:ext cx="2078386" cy="90234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a:solidFill>
                  <a:srgbClr val="FFFFFF"/>
                </a:solidFill>
                <a:latin typeface="+mn-lt"/>
                <a:ea typeface="+mn-ea"/>
                <a:cs typeface="+mn-cs"/>
                <a:sym typeface="Gill Sans SemiBold"/>
              </a:defRPr>
            </a:lvl1pPr>
          </a:lstStyle>
          <a:p>
            <a:r>
              <a:t>JavaScript mod for Selenium</a:t>
            </a:r>
          </a:p>
        </p:txBody>
      </p:sp>
      <p:sp>
        <p:nvSpPr>
          <p:cNvPr id="475" name="Chrome Driver"/>
          <p:cNvSpPr/>
          <p:nvPr/>
        </p:nvSpPr>
        <p:spPr>
          <a:xfrm>
            <a:off x="2427907" y="6819900"/>
            <a:ext cx="2078386" cy="902345"/>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a:solidFill>
                  <a:srgbClr val="FFFFFF"/>
                </a:solidFill>
                <a:latin typeface="+mn-lt"/>
                <a:ea typeface="+mn-ea"/>
                <a:cs typeface="+mn-cs"/>
                <a:sym typeface="Gill Sans SemiBold"/>
              </a:defRPr>
            </a:lvl1pPr>
          </a:lstStyle>
          <a:p>
            <a:r>
              <a:t>Chrome Driver</a:t>
            </a:r>
          </a:p>
        </p:txBody>
      </p:sp>
      <p:pic>
        <p:nvPicPr>
          <p:cNvPr id="476" name="Image" descr="Image"/>
          <p:cNvPicPr>
            <a:picLocks noChangeAspect="1"/>
          </p:cNvPicPr>
          <p:nvPr/>
        </p:nvPicPr>
        <p:blipFill>
          <a:blip r:embed="rId3"/>
          <a:stretch>
            <a:fillRect/>
          </a:stretch>
        </p:blipFill>
        <p:spPr>
          <a:xfrm>
            <a:off x="9426624" y="7783548"/>
            <a:ext cx="1244204" cy="933154"/>
          </a:xfrm>
          <a:prstGeom prst="rect">
            <a:avLst/>
          </a:prstGeom>
          <a:ln w="12700">
            <a:miter lim="400000"/>
          </a:ln>
        </p:spPr>
      </p:pic>
      <p:pic>
        <p:nvPicPr>
          <p:cNvPr id="477" name="Image" descr="Image"/>
          <p:cNvPicPr>
            <a:picLocks noChangeAspect="1"/>
          </p:cNvPicPr>
          <p:nvPr/>
        </p:nvPicPr>
        <p:blipFill>
          <a:blip r:embed="rId4"/>
          <a:stretch>
            <a:fillRect/>
          </a:stretch>
        </p:blipFill>
        <p:spPr>
          <a:xfrm>
            <a:off x="6284329" y="7792925"/>
            <a:ext cx="914401" cy="914401"/>
          </a:xfrm>
          <a:prstGeom prst="rect">
            <a:avLst/>
          </a:prstGeom>
          <a:ln w="12700">
            <a:miter lim="400000"/>
          </a:ln>
        </p:spPr>
      </p:pic>
      <p:sp>
        <p:nvSpPr>
          <p:cNvPr id="478" name="Firefox Driver"/>
          <p:cNvSpPr/>
          <p:nvPr/>
        </p:nvSpPr>
        <p:spPr>
          <a:xfrm>
            <a:off x="5702337" y="6819900"/>
            <a:ext cx="2078385" cy="902345"/>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a:solidFill>
                  <a:srgbClr val="FFFFFF"/>
                </a:solidFill>
                <a:latin typeface="+mn-lt"/>
                <a:ea typeface="+mn-ea"/>
                <a:cs typeface="+mn-cs"/>
                <a:sym typeface="Gill Sans SemiBold"/>
              </a:defRPr>
            </a:lvl1pPr>
          </a:lstStyle>
          <a:p>
            <a:r>
              <a:t>Firefox Driver</a:t>
            </a:r>
          </a:p>
        </p:txBody>
      </p:sp>
      <p:sp>
        <p:nvSpPr>
          <p:cNvPr id="479" name="Edge Driver"/>
          <p:cNvSpPr/>
          <p:nvPr/>
        </p:nvSpPr>
        <p:spPr>
          <a:xfrm>
            <a:off x="9009533" y="6819900"/>
            <a:ext cx="2078386" cy="902345"/>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a:solidFill>
                  <a:srgbClr val="FFFFFF"/>
                </a:solidFill>
                <a:latin typeface="+mn-lt"/>
                <a:ea typeface="+mn-ea"/>
                <a:cs typeface="+mn-cs"/>
                <a:sym typeface="Gill Sans SemiBold"/>
              </a:defRPr>
            </a:lvl1pPr>
          </a:lstStyle>
          <a:p>
            <a:r>
              <a:t>Edge Driver</a:t>
            </a:r>
          </a:p>
        </p:txBody>
      </p:sp>
      <p:sp>
        <p:nvSpPr>
          <p:cNvPr id="480" name="Line"/>
          <p:cNvSpPr/>
          <p:nvPr/>
        </p:nvSpPr>
        <p:spPr>
          <a:xfrm flipH="1" flipV="1">
            <a:off x="4632573" y="3898900"/>
            <a:ext cx="1800474" cy="1303871"/>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81" name="Line"/>
          <p:cNvSpPr/>
          <p:nvPr/>
        </p:nvSpPr>
        <p:spPr>
          <a:xfrm flipH="1" flipV="1">
            <a:off x="1676400" y="3898900"/>
            <a:ext cx="4756647" cy="1303870"/>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82" name="Line"/>
          <p:cNvSpPr/>
          <p:nvPr/>
        </p:nvSpPr>
        <p:spPr>
          <a:xfrm flipV="1">
            <a:off x="6433046" y="3898900"/>
            <a:ext cx="893282" cy="1303870"/>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83" name="Line"/>
          <p:cNvSpPr/>
          <p:nvPr/>
        </p:nvSpPr>
        <p:spPr>
          <a:xfrm flipV="1">
            <a:off x="6433046" y="3898900"/>
            <a:ext cx="3555405" cy="1303870"/>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84" name="Line"/>
          <p:cNvSpPr/>
          <p:nvPr/>
        </p:nvSpPr>
        <p:spPr>
          <a:xfrm flipH="1">
            <a:off x="3541414" y="5202769"/>
            <a:ext cx="2891633" cy="1630526"/>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85" name="Line"/>
          <p:cNvSpPr/>
          <p:nvPr/>
        </p:nvSpPr>
        <p:spPr>
          <a:xfrm>
            <a:off x="6433046" y="5202769"/>
            <a:ext cx="138708" cy="1630526"/>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86" name="Line"/>
          <p:cNvSpPr/>
          <p:nvPr/>
        </p:nvSpPr>
        <p:spPr>
          <a:xfrm>
            <a:off x="6433046" y="5202769"/>
            <a:ext cx="3555405" cy="1630526"/>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87" name="Line"/>
          <p:cNvSpPr/>
          <p:nvPr/>
        </p:nvSpPr>
        <p:spPr>
          <a:xfrm>
            <a:off x="5846859" y="5189293"/>
            <a:ext cx="1244204" cy="1"/>
          </a:xfrm>
          <a:prstGeom prst="line">
            <a:avLst/>
          </a:prstGeom>
          <a:ln w="50800">
            <a:solidFill>
              <a:schemeClr val="accent5">
                <a:hueOff val="-82419"/>
                <a:satOff val="-9513"/>
                <a:lumOff val="-16343"/>
              </a:schemeClr>
            </a:solidFill>
            <a:custDash>
              <a:ds d="200000" sp="200000"/>
            </a:custDash>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age A"/>
          <p:cNvSpPr/>
          <p:nvPr/>
        </p:nvSpPr>
        <p:spPr>
          <a:xfrm>
            <a:off x="3746500" y="2679700"/>
            <a:ext cx="1270000" cy="1270000"/>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a:solidFill>
                  <a:srgbClr val="FFFFFF"/>
                </a:solidFill>
                <a:latin typeface="+mn-lt"/>
                <a:ea typeface="+mn-ea"/>
                <a:cs typeface="+mn-cs"/>
                <a:sym typeface="Gill Sans SemiBold"/>
              </a:defRPr>
            </a:lvl1pPr>
          </a:lstStyle>
          <a:p>
            <a:r>
              <a:t>Page A</a:t>
            </a:r>
          </a:p>
        </p:txBody>
      </p:sp>
      <p:sp>
        <p:nvSpPr>
          <p:cNvPr id="141" name="Page B"/>
          <p:cNvSpPr/>
          <p:nvPr/>
        </p:nvSpPr>
        <p:spPr>
          <a:xfrm>
            <a:off x="7035800" y="3556000"/>
            <a:ext cx="1270000" cy="1270000"/>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a:solidFill>
                  <a:srgbClr val="FFFFFF"/>
                </a:solidFill>
                <a:latin typeface="+mn-lt"/>
                <a:ea typeface="+mn-ea"/>
                <a:cs typeface="+mn-cs"/>
                <a:sym typeface="Gill Sans SemiBold"/>
              </a:defRPr>
            </a:lvl1pPr>
          </a:lstStyle>
          <a:p>
            <a:r>
              <a:t>Page B</a:t>
            </a:r>
          </a:p>
        </p:txBody>
      </p:sp>
      <p:sp>
        <p:nvSpPr>
          <p:cNvPr id="142" name="Page C"/>
          <p:cNvSpPr/>
          <p:nvPr/>
        </p:nvSpPr>
        <p:spPr>
          <a:xfrm>
            <a:off x="3530600" y="6845300"/>
            <a:ext cx="1270000" cy="1270000"/>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a:solidFill>
                  <a:srgbClr val="FFFFFF"/>
                </a:solidFill>
                <a:latin typeface="+mn-lt"/>
                <a:ea typeface="+mn-ea"/>
                <a:cs typeface="+mn-cs"/>
                <a:sym typeface="Gill Sans SemiBold"/>
              </a:defRPr>
            </a:lvl1pPr>
          </a:lstStyle>
          <a:p>
            <a:r>
              <a:t>Page C</a:t>
            </a:r>
          </a:p>
        </p:txBody>
      </p:sp>
      <p:sp>
        <p:nvSpPr>
          <p:cNvPr id="143" name="Page D"/>
          <p:cNvSpPr/>
          <p:nvPr/>
        </p:nvSpPr>
        <p:spPr>
          <a:xfrm>
            <a:off x="8013700" y="7378700"/>
            <a:ext cx="1270000" cy="1270000"/>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a:solidFill>
                  <a:srgbClr val="FFFFFF"/>
                </a:solidFill>
                <a:latin typeface="+mn-lt"/>
                <a:ea typeface="+mn-ea"/>
                <a:cs typeface="+mn-cs"/>
                <a:sym typeface="Gill Sans SemiBold"/>
              </a:defRPr>
            </a:lvl1pPr>
          </a:lstStyle>
          <a:p>
            <a:r>
              <a:t>Page D</a:t>
            </a:r>
          </a:p>
        </p:txBody>
      </p:sp>
      <p:sp>
        <p:nvSpPr>
          <p:cNvPr id="144" name="Line"/>
          <p:cNvSpPr/>
          <p:nvPr/>
        </p:nvSpPr>
        <p:spPr>
          <a:xfrm>
            <a:off x="5130800" y="3543299"/>
            <a:ext cx="1794684" cy="58564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45" name="Line"/>
          <p:cNvSpPr/>
          <p:nvPr/>
        </p:nvSpPr>
        <p:spPr>
          <a:xfrm flipH="1">
            <a:off x="4513624" y="4889500"/>
            <a:ext cx="2738077" cy="1919387"/>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46" name="Line"/>
          <p:cNvSpPr/>
          <p:nvPr/>
        </p:nvSpPr>
        <p:spPr>
          <a:xfrm>
            <a:off x="7772399" y="4889500"/>
            <a:ext cx="681401" cy="2429167"/>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47" name="Line"/>
          <p:cNvSpPr/>
          <p:nvPr/>
        </p:nvSpPr>
        <p:spPr>
          <a:xfrm flipV="1">
            <a:off x="4127500" y="4051300"/>
            <a:ext cx="1" cy="269240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48" name="Line"/>
          <p:cNvSpPr/>
          <p:nvPr/>
        </p:nvSpPr>
        <p:spPr>
          <a:xfrm>
            <a:off x="4902199" y="7239000"/>
            <a:ext cx="3026287" cy="6569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49" name="how to scrape a webpage graph?"/>
          <p:cNvSpPr txBox="1"/>
          <p:nvPr/>
        </p:nvSpPr>
        <p:spPr>
          <a:xfrm>
            <a:off x="4383980" y="683499"/>
            <a:ext cx="4060032"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how to scrape a webpage graph?</a:t>
            </a:r>
          </a:p>
        </p:txBody>
      </p:sp>
      <p:sp>
        <p:nvSpPr>
          <p:cNvPr id="150" name="how to scrape a complicated page?"/>
          <p:cNvSpPr txBox="1"/>
          <p:nvPr/>
        </p:nvSpPr>
        <p:spPr>
          <a:xfrm>
            <a:off x="4253383" y="1491099"/>
            <a:ext cx="4321226"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how to scrape a complicated page?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Examples"/>
          <p:cNvSpPr txBox="1">
            <a:spLocks noGrp="1"/>
          </p:cNvSpPr>
          <p:nvPr>
            <p:ph type="title"/>
          </p:nvPr>
        </p:nvSpPr>
        <p:spPr>
          <a:xfrm>
            <a:off x="713370" y="4209727"/>
            <a:ext cx="11578060" cy="902346"/>
          </a:xfrm>
          <a:prstGeom prst="rect">
            <a:avLst/>
          </a:prstGeom>
        </p:spPr>
        <p:txBody>
          <a:bodyPr/>
          <a:lstStyle>
            <a:lvl1pPr>
              <a:defRPr sz="4800">
                <a:latin typeface="Gill Sans Light"/>
                <a:ea typeface="Gill Sans Light"/>
                <a:cs typeface="Gill Sans Light"/>
                <a:sym typeface="Gill Sans Light"/>
              </a:defRPr>
            </a:lvl1pPr>
          </a:lstStyle>
          <a:p>
            <a:r>
              <a:t>Examples</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Example 1a: Late Loading Table (page1.html)"/>
          <p:cNvSpPr txBox="1">
            <a:spLocks noGrp="1"/>
          </p:cNvSpPr>
          <p:nvPr>
            <p:ph type="title"/>
          </p:nvPr>
        </p:nvSpPr>
        <p:spPr>
          <a:xfrm>
            <a:off x="952500" y="254000"/>
            <a:ext cx="11578060" cy="902345"/>
          </a:xfrm>
          <a:prstGeom prst="rect">
            <a:avLst/>
          </a:prstGeom>
        </p:spPr>
        <p:txBody>
          <a:bodyPr/>
          <a:lstStyle>
            <a:lvl1pPr algn="l">
              <a:defRPr sz="4800">
                <a:latin typeface="Gill Sans Light"/>
                <a:ea typeface="Gill Sans Light"/>
                <a:cs typeface="Gill Sans Light"/>
                <a:sym typeface="Gill Sans Light"/>
              </a:defRPr>
            </a:lvl1pPr>
          </a:lstStyle>
          <a:p>
            <a:r>
              <a:t>Example 1a: Late Loading Table (page1.html)</a:t>
            </a:r>
          </a:p>
        </p:txBody>
      </p:sp>
      <p:pic>
        <p:nvPicPr>
          <p:cNvPr id="492" name="Image" descr="Image"/>
          <p:cNvPicPr>
            <a:picLocks noChangeAspect="1"/>
          </p:cNvPicPr>
          <p:nvPr/>
        </p:nvPicPr>
        <p:blipFill>
          <a:blip r:embed="rId2"/>
          <a:stretch>
            <a:fillRect/>
          </a:stretch>
        </p:blipFill>
        <p:spPr>
          <a:xfrm>
            <a:off x="1473200" y="1924050"/>
            <a:ext cx="2540000" cy="6591300"/>
          </a:xfrm>
          <a:prstGeom prst="rect">
            <a:avLst/>
          </a:prstGeom>
          <a:ln w="12700">
            <a:solidFill>
              <a:srgbClr val="000000"/>
            </a:solidFill>
            <a:miter lim="400000"/>
          </a:ln>
        </p:spPr>
      </p:pic>
      <p:sp>
        <p:nvSpPr>
          <p:cNvPr id="493" name="Line"/>
          <p:cNvSpPr/>
          <p:nvPr/>
        </p:nvSpPr>
        <p:spPr>
          <a:xfrm flipH="1">
            <a:off x="2324099" y="6413500"/>
            <a:ext cx="2552701" cy="0"/>
          </a:xfrm>
          <a:prstGeom prst="line">
            <a:avLst/>
          </a:prstGeom>
          <a:ln w="25400">
            <a:solidFill>
              <a:schemeClr val="accent5">
                <a:hueOff val="-82419"/>
                <a:satOff val="-9513"/>
                <a:lumOff val="-16343"/>
              </a:schemeClr>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94" name="added after 1 second"/>
          <p:cNvSpPr txBox="1"/>
          <p:nvPr/>
        </p:nvSpPr>
        <p:spPr>
          <a:xfrm>
            <a:off x="4983534" y="6184899"/>
            <a:ext cx="2656732"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chemeClr val="accent5">
                    <a:hueOff val="-82419"/>
                    <a:satOff val="-9513"/>
                    <a:lumOff val="-16343"/>
                  </a:schemeClr>
                </a:solidFill>
              </a:defRPr>
            </a:lvl1pPr>
          </a:lstStyle>
          <a:p>
            <a:r>
              <a:t>added after 1 second</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Example 1b: Headless Mode and Screenshots"/>
          <p:cNvSpPr txBox="1">
            <a:spLocks noGrp="1"/>
          </p:cNvSpPr>
          <p:nvPr>
            <p:ph type="title"/>
          </p:nvPr>
        </p:nvSpPr>
        <p:spPr>
          <a:xfrm>
            <a:off x="952500" y="254000"/>
            <a:ext cx="11578060" cy="902345"/>
          </a:xfrm>
          <a:prstGeom prst="rect">
            <a:avLst/>
          </a:prstGeom>
        </p:spPr>
        <p:txBody>
          <a:bodyPr/>
          <a:lstStyle>
            <a:lvl1pPr algn="l">
              <a:defRPr sz="4800">
                <a:latin typeface="Gill Sans Light"/>
                <a:ea typeface="Gill Sans Light"/>
                <a:cs typeface="Gill Sans Light"/>
                <a:sym typeface="Gill Sans Light"/>
              </a:defRPr>
            </a:lvl1pPr>
          </a:lstStyle>
          <a:p>
            <a:r>
              <a:t>Example 1b: Headless Mode and Screenshots</a:t>
            </a:r>
          </a:p>
        </p:txBody>
      </p:sp>
      <p:sp>
        <p:nvSpPr>
          <p:cNvPr id="497" name="from selenium import webdriver…"/>
          <p:cNvSpPr txBox="1"/>
          <p:nvPr/>
        </p:nvSpPr>
        <p:spPr>
          <a:xfrm>
            <a:off x="1028700" y="1637655"/>
            <a:ext cx="11425660" cy="5245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a:latin typeface="Courier New"/>
                <a:ea typeface="Courier New"/>
                <a:cs typeface="Courier New"/>
                <a:sym typeface="Courier New"/>
              </a:defRPr>
            </a:pPr>
            <a:r>
              <a:t>from selenium import webdriver</a:t>
            </a:r>
          </a:p>
          <a:p>
            <a:pPr algn="l">
              <a:defRPr>
                <a:latin typeface="Courier New"/>
                <a:ea typeface="Courier New"/>
                <a:cs typeface="Courier New"/>
                <a:sym typeface="Courier New"/>
              </a:defRPr>
            </a:pPr>
            <a:r>
              <a:t>from selenium.webdriver.chrome.options import Options</a:t>
            </a:r>
          </a:p>
          <a:p>
            <a:pPr algn="l">
              <a:defRPr>
                <a:latin typeface="Courier New"/>
                <a:ea typeface="Courier New"/>
                <a:cs typeface="Courier New"/>
                <a:sym typeface="Courier New"/>
              </a:defRPr>
            </a:pPr>
            <a:r>
              <a:t>from selenium.common.exceptions import NoSuchElementException</a:t>
            </a:r>
          </a:p>
          <a:p>
            <a:pPr algn="l">
              <a:defRPr>
                <a:latin typeface="Courier New"/>
                <a:ea typeface="Courier New"/>
                <a:cs typeface="Courier New"/>
                <a:sym typeface="Courier New"/>
              </a:defRPr>
            </a:pPr>
            <a:endParaRPr/>
          </a:p>
          <a:p>
            <a:pPr algn="l">
              <a:defRPr>
                <a:latin typeface="Courier New"/>
                <a:ea typeface="Courier New"/>
                <a:cs typeface="Courier New"/>
                <a:sym typeface="Courier New"/>
              </a:defRPr>
            </a:pPr>
            <a:r>
              <a:t>options = Options()</a:t>
            </a:r>
          </a:p>
          <a:p>
            <a:pPr algn="l">
              <a:defRPr>
                <a:solidFill>
                  <a:schemeClr val="accent5">
                    <a:hueOff val="-82419"/>
                    <a:satOff val="-9513"/>
                    <a:lumOff val="-16343"/>
                  </a:schemeClr>
                </a:solidFill>
                <a:latin typeface="Courier New"/>
                <a:ea typeface="Courier New"/>
                <a:cs typeface="Courier New"/>
                <a:sym typeface="Courier New"/>
              </a:defRPr>
            </a:pPr>
            <a:r>
              <a:t>options.headless = True</a:t>
            </a:r>
          </a:p>
          <a:p>
            <a:pPr algn="l">
              <a:defRPr>
                <a:latin typeface="Courier New"/>
                <a:ea typeface="Courier New"/>
                <a:cs typeface="Courier New"/>
                <a:sym typeface="Courier New"/>
              </a:defRPr>
            </a:pPr>
            <a:r>
              <a:t>b = webdriver.Chrome(options=options)</a:t>
            </a:r>
          </a:p>
          <a:p>
            <a:pPr algn="l">
              <a:defRPr>
                <a:latin typeface="Courier New"/>
                <a:ea typeface="Courier New"/>
                <a:cs typeface="Courier New"/>
                <a:sym typeface="Courier New"/>
              </a:defRPr>
            </a:pPr>
            <a:endParaRPr/>
          </a:p>
          <a:p>
            <a:pPr algn="l">
              <a:defRPr>
                <a:latin typeface="Courier New"/>
                <a:ea typeface="Courier New"/>
                <a:cs typeface="Courier New"/>
                <a:sym typeface="Courier New"/>
              </a:defRPr>
            </a:pPr>
            <a:r>
              <a:t>b.get(????)</a:t>
            </a:r>
          </a:p>
          <a:p>
            <a:pPr algn="l">
              <a:defRPr>
                <a:latin typeface="Courier New"/>
                <a:ea typeface="Courier New"/>
                <a:cs typeface="Courier New"/>
                <a:sym typeface="Courier New"/>
              </a:defRPr>
            </a:pPr>
            <a:endParaRPr/>
          </a:p>
          <a:p>
            <a:pPr algn="l">
              <a:defRPr>
                <a:solidFill>
                  <a:schemeClr val="accent5">
                    <a:hueOff val="-82419"/>
                    <a:satOff val="-9513"/>
                    <a:lumOff val="-16343"/>
                  </a:schemeClr>
                </a:solidFill>
                <a:latin typeface="Courier New"/>
                <a:ea typeface="Courier New"/>
                <a:cs typeface="Courier New"/>
                <a:sym typeface="Courier New"/>
              </a:defRPr>
            </a:pPr>
            <a:r>
              <a:t>from IPython.core.display import Image</a:t>
            </a:r>
          </a:p>
          <a:p>
            <a:pPr algn="l">
              <a:defRPr>
                <a:solidFill>
                  <a:schemeClr val="accent5">
                    <a:hueOff val="-82419"/>
                    <a:satOff val="-9513"/>
                    <a:lumOff val="-16343"/>
                  </a:schemeClr>
                </a:solidFill>
                <a:latin typeface="Courier New"/>
                <a:ea typeface="Courier New"/>
                <a:cs typeface="Courier New"/>
                <a:sym typeface="Courier New"/>
              </a:defRPr>
            </a:pPr>
            <a:r>
              <a:t>b.save_screenshot("out.png")</a:t>
            </a:r>
          </a:p>
          <a:p>
            <a:pPr algn="l">
              <a:defRPr>
                <a:solidFill>
                  <a:schemeClr val="accent5">
                    <a:hueOff val="-82419"/>
                    <a:satOff val="-9513"/>
                    <a:lumOff val="-16343"/>
                  </a:schemeClr>
                </a:solidFill>
                <a:latin typeface="Courier New"/>
                <a:ea typeface="Courier New"/>
                <a:cs typeface="Courier New"/>
                <a:sym typeface="Courier New"/>
              </a:defRPr>
            </a:pPr>
            <a:r>
              <a:t>Image("out.png")</a:t>
            </a:r>
          </a:p>
          <a:p>
            <a:pPr algn="l">
              <a:defRPr>
                <a:latin typeface="Courier New"/>
                <a:ea typeface="Courier New"/>
                <a:cs typeface="Courier New"/>
                <a:sym typeface="Courier New"/>
              </a:defRPr>
            </a:pPr>
            <a:endParaRPr/>
          </a:p>
          <a:p>
            <a:pPr algn="l">
              <a:defRPr>
                <a:latin typeface="Courier New"/>
                <a:ea typeface="Courier New"/>
                <a:cs typeface="Courier New"/>
                <a:sym typeface="Courier New"/>
              </a:defRPr>
            </a:pPr>
            <a:r>
              <a:t>b.close()</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Example 2: Auto-Clicking Buttons"/>
          <p:cNvSpPr txBox="1">
            <a:spLocks noGrp="1"/>
          </p:cNvSpPr>
          <p:nvPr>
            <p:ph type="title"/>
          </p:nvPr>
        </p:nvSpPr>
        <p:spPr>
          <a:xfrm>
            <a:off x="952500" y="254000"/>
            <a:ext cx="11578060" cy="902345"/>
          </a:xfrm>
          <a:prstGeom prst="rect">
            <a:avLst/>
          </a:prstGeom>
        </p:spPr>
        <p:txBody>
          <a:bodyPr/>
          <a:lstStyle>
            <a:lvl1pPr algn="l">
              <a:defRPr sz="4800">
                <a:latin typeface="Gill Sans Light"/>
                <a:ea typeface="Gill Sans Light"/>
                <a:cs typeface="Gill Sans Light"/>
                <a:sym typeface="Gill Sans Light"/>
              </a:defRPr>
            </a:lvl1pPr>
          </a:lstStyle>
          <a:p>
            <a:r>
              <a:t>Example 2: Auto-Clicking Buttons</a:t>
            </a:r>
          </a:p>
        </p:txBody>
      </p:sp>
      <p:sp>
        <p:nvSpPr>
          <p:cNvPr id="500" name="from selenium import webdriver…"/>
          <p:cNvSpPr txBox="1"/>
          <p:nvPr/>
        </p:nvSpPr>
        <p:spPr>
          <a:xfrm>
            <a:off x="1028700" y="1637655"/>
            <a:ext cx="11425660" cy="4902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a:latin typeface="Courier New"/>
                <a:ea typeface="Courier New"/>
                <a:cs typeface="Courier New"/>
                <a:sym typeface="Courier New"/>
              </a:defRPr>
            </a:pPr>
            <a:r>
              <a:t>from selenium import webdriver</a:t>
            </a:r>
          </a:p>
          <a:p>
            <a:pPr algn="l">
              <a:defRPr>
                <a:latin typeface="Courier New"/>
                <a:ea typeface="Courier New"/>
                <a:cs typeface="Courier New"/>
                <a:sym typeface="Courier New"/>
              </a:defRPr>
            </a:pPr>
            <a:r>
              <a:t>from selenium.webdriver.chrome.options import Options</a:t>
            </a:r>
          </a:p>
          <a:p>
            <a:pPr algn="l">
              <a:defRPr>
                <a:latin typeface="Courier New"/>
                <a:ea typeface="Courier New"/>
                <a:cs typeface="Courier New"/>
                <a:sym typeface="Courier New"/>
              </a:defRPr>
            </a:pPr>
            <a:r>
              <a:t>from selenium.common.exceptions import NoSuchElementException</a:t>
            </a:r>
          </a:p>
          <a:p>
            <a:pPr algn="l">
              <a:defRPr>
                <a:latin typeface="Courier New"/>
                <a:ea typeface="Courier New"/>
                <a:cs typeface="Courier New"/>
                <a:sym typeface="Courier New"/>
              </a:defRPr>
            </a:pPr>
            <a:endParaRPr/>
          </a:p>
          <a:p>
            <a:pPr algn="l">
              <a:defRPr>
                <a:latin typeface="Courier New"/>
                <a:ea typeface="Courier New"/>
                <a:cs typeface="Courier New"/>
                <a:sym typeface="Courier New"/>
              </a:defRPr>
            </a:pPr>
            <a:r>
              <a:t>options = Options()</a:t>
            </a:r>
          </a:p>
          <a:p>
            <a:pPr algn="l">
              <a:defRPr>
                <a:latin typeface="Courier New"/>
                <a:ea typeface="Courier New"/>
                <a:cs typeface="Courier New"/>
                <a:sym typeface="Courier New"/>
              </a:defRPr>
            </a:pPr>
            <a:r>
              <a:t>options.headless = True</a:t>
            </a:r>
          </a:p>
          <a:p>
            <a:pPr algn="l">
              <a:defRPr>
                <a:latin typeface="Courier New"/>
                <a:ea typeface="Courier New"/>
                <a:cs typeface="Courier New"/>
                <a:sym typeface="Courier New"/>
              </a:defRPr>
            </a:pPr>
            <a:r>
              <a:t>b = webdriver.Chrome(options=options)</a:t>
            </a:r>
          </a:p>
          <a:p>
            <a:pPr algn="l">
              <a:defRPr>
                <a:latin typeface="Courier New"/>
                <a:ea typeface="Courier New"/>
                <a:cs typeface="Courier New"/>
                <a:sym typeface="Courier New"/>
              </a:defRPr>
            </a:pPr>
            <a:endParaRPr/>
          </a:p>
          <a:p>
            <a:pPr algn="l">
              <a:defRPr>
                <a:latin typeface="Courier New"/>
                <a:ea typeface="Courier New"/>
                <a:cs typeface="Courier New"/>
                <a:sym typeface="Courier New"/>
              </a:defRPr>
            </a:pPr>
            <a:r>
              <a:t>b.get(????)</a:t>
            </a:r>
          </a:p>
          <a:p>
            <a:pPr algn="l">
              <a:defRPr>
                <a:latin typeface="Courier New"/>
                <a:ea typeface="Courier New"/>
                <a:cs typeface="Courier New"/>
                <a:sym typeface="Courier New"/>
              </a:defRPr>
            </a:pPr>
            <a:endParaRPr/>
          </a:p>
          <a:p>
            <a:pPr algn="l">
              <a:defRPr>
                <a:solidFill>
                  <a:schemeClr val="accent5">
                    <a:hueOff val="-82419"/>
                    <a:satOff val="-9513"/>
                    <a:lumOff val="-16343"/>
                  </a:schemeClr>
                </a:solidFill>
                <a:latin typeface="Courier New"/>
                <a:ea typeface="Courier New"/>
                <a:cs typeface="Courier New"/>
                <a:sym typeface="Courier New"/>
              </a:defRPr>
            </a:pPr>
            <a:r>
              <a:t>btn = b.find_element_by_id("BTN_ID")</a:t>
            </a:r>
          </a:p>
          <a:p>
            <a:pPr algn="l">
              <a:defRPr>
                <a:solidFill>
                  <a:schemeClr val="accent5">
                    <a:hueOff val="-82419"/>
                    <a:satOff val="-9513"/>
                    <a:lumOff val="-16343"/>
                  </a:schemeClr>
                </a:solidFill>
                <a:latin typeface="Courier New"/>
                <a:ea typeface="Courier New"/>
                <a:cs typeface="Courier New"/>
                <a:sym typeface="Courier New"/>
              </a:defRPr>
            </a:pPr>
            <a:r>
              <a:t>btn.click()</a:t>
            </a:r>
          </a:p>
          <a:p>
            <a:pPr algn="l">
              <a:defRPr>
                <a:latin typeface="Courier New"/>
                <a:ea typeface="Courier New"/>
                <a:cs typeface="Courier New"/>
                <a:sym typeface="Courier New"/>
              </a:defRPr>
            </a:pPr>
            <a:endParaRPr/>
          </a:p>
          <a:p>
            <a:pPr algn="l">
              <a:defRPr>
                <a:latin typeface="Courier New"/>
                <a:ea typeface="Courier New"/>
                <a:cs typeface="Courier New"/>
                <a:sym typeface="Courier New"/>
              </a:defRPr>
            </a:pPr>
            <a:r>
              <a:t>b.close()</a:t>
            </a:r>
          </a:p>
        </p:txBody>
      </p:sp>
      <p:pic>
        <p:nvPicPr>
          <p:cNvPr id="501" name="Image" descr="Image"/>
          <p:cNvPicPr>
            <a:picLocks noChangeAspect="1"/>
          </p:cNvPicPr>
          <p:nvPr/>
        </p:nvPicPr>
        <p:blipFill>
          <a:blip r:embed="rId2"/>
          <a:stretch>
            <a:fillRect/>
          </a:stretch>
        </p:blipFill>
        <p:spPr>
          <a:xfrm>
            <a:off x="8013700" y="4464050"/>
            <a:ext cx="4775200" cy="4102100"/>
          </a:xfrm>
          <a:prstGeom prst="rect">
            <a:avLst/>
          </a:prstGeom>
          <a:ln w="12700">
            <a:miter lim="400000"/>
          </a:ln>
        </p:spPr>
      </p:pic>
      <p:sp>
        <p:nvSpPr>
          <p:cNvPr id="502" name="Line"/>
          <p:cNvSpPr/>
          <p:nvPr/>
        </p:nvSpPr>
        <p:spPr>
          <a:xfrm flipV="1">
            <a:off x="6931322" y="8432800"/>
            <a:ext cx="1031578" cy="146844"/>
          </a:xfrm>
          <a:prstGeom prst="line">
            <a:avLst/>
          </a:prstGeom>
          <a:ln w="25400">
            <a:solidFill>
              <a:schemeClr val="accent5">
                <a:hueOff val="-82419"/>
                <a:satOff val="-9513"/>
                <a:lumOff val="-16343"/>
              </a:schemeClr>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503" name="auto click"/>
          <p:cNvSpPr txBox="1"/>
          <p:nvPr/>
        </p:nvSpPr>
        <p:spPr>
          <a:xfrm>
            <a:off x="5644203" y="8381999"/>
            <a:ext cx="1234530"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chemeClr val="accent5">
                    <a:hueOff val="-82419"/>
                    <a:satOff val="-9513"/>
                    <a:lumOff val="-16343"/>
                  </a:schemeClr>
                </a:solidFill>
              </a:defRPr>
            </a:lvl1pPr>
          </a:lstStyle>
          <a:p>
            <a:r>
              <a:t>auto click</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Example 3: Entering Passwords"/>
          <p:cNvSpPr txBox="1">
            <a:spLocks noGrp="1"/>
          </p:cNvSpPr>
          <p:nvPr>
            <p:ph type="title"/>
          </p:nvPr>
        </p:nvSpPr>
        <p:spPr>
          <a:xfrm>
            <a:off x="952500" y="254000"/>
            <a:ext cx="11578060" cy="902345"/>
          </a:xfrm>
          <a:prstGeom prst="rect">
            <a:avLst/>
          </a:prstGeom>
        </p:spPr>
        <p:txBody>
          <a:bodyPr/>
          <a:lstStyle>
            <a:lvl1pPr algn="l">
              <a:defRPr sz="4800">
                <a:latin typeface="Gill Sans Light"/>
                <a:ea typeface="Gill Sans Light"/>
                <a:cs typeface="Gill Sans Light"/>
                <a:sym typeface="Gill Sans Light"/>
              </a:defRPr>
            </a:lvl1pPr>
          </a:lstStyle>
          <a:p>
            <a:r>
              <a:t>Example 3: Entering Passwords</a:t>
            </a:r>
          </a:p>
        </p:txBody>
      </p:sp>
      <p:sp>
        <p:nvSpPr>
          <p:cNvPr id="506" name="from selenium import webdriver…"/>
          <p:cNvSpPr txBox="1"/>
          <p:nvPr/>
        </p:nvSpPr>
        <p:spPr>
          <a:xfrm>
            <a:off x="1028700" y="1637655"/>
            <a:ext cx="11425660" cy="4902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a:latin typeface="Courier New"/>
                <a:ea typeface="Courier New"/>
                <a:cs typeface="Courier New"/>
                <a:sym typeface="Courier New"/>
              </a:defRPr>
            </a:pPr>
            <a:r>
              <a:t>from selenium import webdriver</a:t>
            </a:r>
          </a:p>
          <a:p>
            <a:pPr algn="l">
              <a:defRPr>
                <a:latin typeface="Courier New"/>
                <a:ea typeface="Courier New"/>
                <a:cs typeface="Courier New"/>
                <a:sym typeface="Courier New"/>
              </a:defRPr>
            </a:pPr>
            <a:r>
              <a:t>from selenium.webdriver.chrome.options import Options</a:t>
            </a:r>
          </a:p>
          <a:p>
            <a:pPr algn="l">
              <a:defRPr>
                <a:latin typeface="Courier New"/>
                <a:ea typeface="Courier New"/>
                <a:cs typeface="Courier New"/>
                <a:sym typeface="Courier New"/>
              </a:defRPr>
            </a:pPr>
            <a:r>
              <a:t>from selenium.common.exceptions import NoSuchElementException</a:t>
            </a:r>
          </a:p>
          <a:p>
            <a:pPr algn="l">
              <a:defRPr>
                <a:latin typeface="Courier New"/>
                <a:ea typeface="Courier New"/>
                <a:cs typeface="Courier New"/>
                <a:sym typeface="Courier New"/>
              </a:defRPr>
            </a:pPr>
            <a:endParaRPr/>
          </a:p>
          <a:p>
            <a:pPr algn="l">
              <a:defRPr>
                <a:latin typeface="Courier New"/>
                <a:ea typeface="Courier New"/>
                <a:cs typeface="Courier New"/>
                <a:sym typeface="Courier New"/>
              </a:defRPr>
            </a:pPr>
            <a:r>
              <a:t>options = Options()</a:t>
            </a:r>
          </a:p>
          <a:p>
            <a:pPr algn="l">
              <a:defRPr>
                <a:latin typeface="Courier New"/>
                <a:ea typeface="Courier New"/>
                <a:cs typeface="Courier New"/>
                <a:sym typeface="Courier New"/>
              </a:defRPr>
            </a:pPr>
            <a:r>
              <a:t>options.headless = True</a:t>
            </a:r>
          </a:p>
          <a:p>
            <a:pPr algn="l">
              <a:defRPr>
                <a:latin typeface="Courier New"/>
                <a:ea typeface="Courier New"/>
                <a:cs typeface="Courier New"/>
                <a:sym typeface="Courier New"/>
              </a:defRPr>
            </a:pPr>
            <a:r>
              <a:t>b = webdriver.Chrome(options=options)</a:t>
            </a:r>
          </a:p>
          <a:p>
            <a:pPr algn="l">
              <a:defRPr>
                <a:latin typeface="Courier New"/>
                <a:ea typeface="Courier New"/>
                <a:cs typeface="Courier New"/>
                <a:sym typeface="Courier New"/>
              </a:defRPr>
            </a:pPr>
            <a:endParaRPr/>
          </a:p>
          <a:p>
            <a:pPr algn="l">
              <a:defRPr>
                <a:latin typeface="Courier New"/>
                <a:ea typeface="Courier New"/>
                <a:cs typeface="Courier New"/>
                <a:sym typeface="Courier New"/>
              </a:defRPr>
            </a:pPr>
            <a:r>
              <a:t>b.get(????)</a:t>
            </a:r>
          </a:p>
          <a:p>
            <a:pPr algn="l">
              <a:defRPr>
                <a:latin typeface="Courier New"/>
                <a:ea typeface="Courier New"/>
                <a:cs typeface="Courier New"/>
                <a:sym typeface="Courier New"/>
              </a:defRPr>
            </a:pPr>
            <a:endParaRPr/>
          </a:p>
          <a:p>
            <a:pPr algn="l">
              <a:defRPr>
                <a:solidFill>
                  <a:schemeClr val="accent5">
                    <a:hueOff val="-82419"/>
                    <a:satOff val="-9513"/>
                    <a:lumOff val="-16343"/>
                  </a:schemeClr>
                </a:solidFill>
                <a:latin typeface="Courier New"/>
                <a:ea typeface="Courier New"/>
                <a:cs typeface="Courier New"/>
                <a:sym typeface="Courier New"/>
              </a:defRPr>
            </a:pPr>
            <a:r>
              <a:t>pw = b.find_element_by_id("pw")</a:t>
            </a:r>
          </a:p>
          <a:p>
            <a:pPr algn="l">
              <a:defRPr>
                <a:solidFill>
                  <a:schemeClr val="accent5">
                    <a:hueOff val="-82419"/>
                    <a:satOff val="-9513"/>
                    <a:lumOff val="-16343"/>
                  </a:schemeClr>
                </a:solidFill>
                <a:latin typeface="Courier New"/>
                <a:ea typeface="Courier New"/>
                <a:cs typeface="Courier New"/>
                <a:sym typeface="Courier New"/>
              </a:defRPr>
            </a:pPr>
            <a:r>
              <a:t>pw.send_keys("fido")</a:t>
            </a:r>
          </a:p>
          <a:p>
            <a:pPr algn="l">
              <a:defRPr>
                <a:latin typeface="Courier New"/>
                <a:ea typeface="Courier New"/>
                <a:cs typeface="Courier New"/>
                <a:sym typeface="Courier New"/>
              </a:defRPr>
            </a:pPr>
            <a:endParaRPr/>
          </a:p>
          <a:p>
            <a:pPr algn="l">
              <a:defRPr>
                <a:latin typeface="Courier New"/>
                <a:ea typeface="Courier New"/>
                <a:cs typeface="Courier New"/>
                <a:sym typeface="Courier New"/>
              </a:defRPr>
            </a:pPr>
            <a:r>
              <a:t>b.close()</a:t>
            </a:r>
          </a:p>
        </p:txBody>
      </p:sp>
      <p:pic>
        <p:nvPicPr>
          <p:cNvPr id="507" name="Image" descr="Image"/>
          <p:cNvPicPr>
            <a:picLocks noChangeAspect="1"/>
          </p:cNvPicPr>
          <p:nvPr/>
        </p:nvPicPr>
        <p:blipFill>
          <a:blip r:embed="rId2"/>
          <a:stretch>
            <a:fillRect/>
          </a:stretch>
        </p:blipFill>
        <p:spPr>
          <a:xfrm>
            <a:off x="7797800" y="4521200"/>
            <a:ext cx="5207000" cy="3378200"/>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Example 4: Many Queries"/>
          <p:cNvSpPr txBox="1">
            <a:spLocks noGrp="1"/>
          </p:cNvSpPr>
          <p:nvPr>
            <p:ph type="title"/>
          </p:nvPr>
        </p:nvSpPr>
        <p:spPr>
          <a:xfrm>
            <a:off x="952500" y="254000"/>
            <a:ext cx="11578060" cy="902345"/>
          </a:xfrm>
          <a:prstGeom prst="rect">
            <a:avLst/>
          </a:prstGeom>
        </p:spPr>
        <p:txBody>
          <a:bodyPr/>
          <a:lstStyle>
            <a:lvl1pPr algn="l">
              <a:defRPr sz="4800">
                <a:latin typeface="Gill Sans Light"/>
                <a:ea typeface="Gill Sans Light"/>
                <a:cs typeface="Gill Sans Light"/>
                <a:sym typeface="Gill Sans Light"/>
              </a:defRPr>
            </a:lvl1pPr>
          </a:lstStyle>
          <a:p>
            <a:r>
              <a:t>Example 4: Many Queries</a:t>
            </a:r>
          </a:p>
        </p:txBody>
      </p:sp>
      <p:pic>
        <p:nvPicPr>
          <p:cNvPr id="510" name="Image" descr="Image"/>
          <p:cNvPicPr>
            <a:picLocks noChangeAspect="1"/>
          </p:cNvPicPr>
          <p:nvPr/>
        </p:nvPicPr>
        <p:blipFill>
          <a:blip r:embed="rId2"/>
          <a:stretch>
            <a:fillRect/>
          </a:stretch>
        </p:blipFill>
        <p:spPr>
          <a:xfrm>
            <a:off x="1756779" y="1441450"/>
            <a:ext cx="4584701" cy="3187700"/>
          </a:xfrm>
          <a:prstGeom prst="rect">
            <a:avLst/>
          </a:prstGeom>
          <a:ln w="12700">
            <a:miter lim="400000"/>
          </a:ln>
        </p:spPr>
      </p:pic>
      <p:pic>
        <p:nvPicPr>
          <p:cNvPr id="511" name="Image" descr="Image"/>
          <p:cNvPicPr>
            <a:picLocks noChangeAspect="1"/>
          </p:cNvPicPr>
          <p:nvPr/>
        </p:nvPicPr>
        <p:blipFill>
          <a:blip r:embed="rId3"/>
          <a:stretch>
            <a:fillRect/>
          </a:stretch>
        </p:blipFill>
        <p:spPr>
          <a:xfrm>
            <a:off x="1346200" y="6031855"/>
            <a:ext cx="4927600" cy="3467101"/>
          </a:xfrm>
          <a:prstGeom prst="rect">
            <a:avLst/>
          </a:prstGeom>
          <a:ln w="12700">
            <a:miter lim="400000"/>
          </a:ln>
        </p:spPr>
      </p:pic>
      <p:sp>
        <p:nvSpPr>
          <p:cNvPr id="512" name="Arrow"/>
          <p:cNvSpPr/>
          <p:nvPr/>
        </p:nvSpPr>
        <p:spPr>
          <a:xfrm rot="5400000">
            <a:off x="3414129" y="4914255"/>
            <a:ext cx="1270001" cy="1270001"/>
          </a:xfrm>
          <a:prstGeom prst="rightArrow">
            <a:avLst>
              <a:gd name="adj1" fmla="val 32000"/>
              <a:gd name="adj2" fmla="val 64000"/>
            </a:avLst>
          </a:prstGeom>
          <a:solidFill>
            <a:schemeClr val="accent5">
              <a:hueOff val="-82419"/>
              <a:satOff val="-9513"/>
              <a:lumOff val="-16343"/>
            </a:schemeClr>
          </a:solidFill>
          <a:ln w="12700">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age A"/>
          <p:cNvSpPr/>
          <p:nvPr/>
        </p:nvSpPr>
        <p:spPr>
          <a:xfrm>
            <a:off x="3746500" y="2679700"/>
            <a:ext cx="1270000" cy="1270000"/>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a:solidFill>
                  <a:srgbClr val="FFFFFF"/>
                </a:solidFill>
                <a:latin typeface="+mn-lt"/>
                <a:ea typeface="+mn-ea"/>
                <a:cs typeface="+mn-cs"/>
                <a:sym typeface="Gill Sans SemiBold"/>
              </a:defRPr>
            </a:lvl1pPr>
          </a:lstStyle>
          <a:p>
            <a:r>
              <a:t>Page A</a:t>
            </a:r>
          </a:p>
        </p:txBody>
      </p:sp>
      <p:sp>
        <p:nvSpPr>
          <p:cNvPr id="153" name="Page B"/>
          <p:cNvSpPr/>
          <p:nvPr/>
        </p:nvSpPr>
        <p:spPr>
          <a:xfrm>
            <a:off x="7035800" y="3556000"/>
            <a:ext cx="1270000" cy="1270000"/>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a:solidFill>
                  <a:srgbClr val="FFFFFF"/>
                </a:solidFill>
                <a:latin typeface="+mn-lt"/>
                <a:ea typeface="+mn-ea"/>
                <a:cs typeface="+mn-cs"/>
                <a:sym typeface="Gill Sans SemiBold"/>
              </a:defRPr>
            </a:lvl1pPr>
          </a:lstStyle>
          <a:p>
            <a:r>
              <a:t>Page B</a:t>
            </a:r>
          </a:p>
        </p:txBody>
      </p:sp>
      <p:sp>
        <p:nvSpPr>
          <p:cNvPr id="154" name="Page C"/>
          <p:cNvSpPr/>
          <p:nvPr/>
        </p:nvSpPr>
        <p:spPr>
          <a:xfrm>
            <a:off x="3530600" y="6845300"/>
            <a:ext cx="1270000" cy="1270000"/>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a:solidFill>
                  <a:srgbClr val="FFFFFF"/>
                </a:solidFill>
                <a:latin typeface="+mn-lt"/>
                <a:ea typeface="+mn-ea"/>
                <a:cs typeface="+mn-cs"/>
                <a:sym typeface="Gill Sans SemiBold"/>
              </a:defRPr>
            </a:lvl1pPr>
          </a:lstStyle>
          <a:p>
            <a:r>
              <a:t>Page C</a:t>
            </a:r>
          </a:p>
        </p:txBody>
      </p:sp>
      <p:sp>
        <p:nvSpPr>
          <p:cNvPr id="155" name="Page D"/>
          <p:cNvSpPr/>
          <p:nvPr/>
        </p:nvSpPr>
        <p:spPr>
          <a:xfrm>
            <a:off x="8013700" y="7378700"/>
            <a:ext cx="1270000" cy="1270000"/>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a:solidFill>
                  <a:srgbClr val="FFFFFF"/>
                </a:solidFill>
                <a:latin typeface="+mn-lt"/>
                <a:ea typeface="+mn-ea"/>
                <a:cs typeface="+mn-cs"/>
                <a:sym typeface="Gill Sans SemiBold"/>
              </a:defRPr>
            </a:lvl1pPr>
          </a:lstStyle>
          <a:p>
            <a:r>
              <a:t>Page D</a:t>
            </a:r>
          </a:p>
        </p:txBody>
      </p:sp>
      <p:sp>
        <p:nvSpPr>
          <p:cNvPr id="156" name="Line"/>
          <p:cNvSpPr/>
          <p:nvPr/>
        </p:nvSpPr>
        <p:spPr>
          <a:xfrm>
            <a:off x="5130800" y="3543299"/>
            <a:ext cx="1794684" cy="58564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57" name="Line"/>
          <p:cNvSpPr/>
          <p:nvPr/>
        </p:nvSpPr>
        <p:spPr>
          <a:xfrm flipH="1">
            <a:off x="4513624" y="4889500"/>
            <a:ext cx="2738077" cy="1919387"/>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58" name="Line"/>
          <p:cNvSpPr/>
          <p:nvPr/>
        </p:nvSpPr>
        <p:spPr>
          <a:xfrm>
            <a:off x="7772399" y="4889500"/>
            <a:ext cx="681401" cy="2429167"/>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59" name="Line"/>
          <p:cNvSpPr/>
          <p:nvPr/>
        </p:nvSpPr>
        <p:spPr>
          <a:xfrm flipV="1">
            <a:off x="4127500" y="4051300"/>
            <a:ext cx="1" cy="269240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60" name="Line"/>
          <p:cNvSpPr/>
          <p:nvPr/>
        </p:nvSpPr>
        <p:spPr>
          <a:xfrm>
            <a:off x="4902199" y="7239000"/>
            <a:ext cx="3026287" cy="6569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61" name="how to scrape a webpage graph?"/>
          <p:cNvSpPr txBox="1"/>
          <p:nvPr/>
        </p:nvSpPr>
        <p:spPr>
          <a:xfrm>
            <a:off x="4383980" y="683499"/>
            <a:ext cx="4060032"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how to scrape a webpage graph?</a:t>
            </a:r>
          </a:p>
        </p:txBody>
      </p:sp>
      <p:sp>
        <p:nvSpPr>
          <p:cNvPr id="162" name="how to scrape a complicated page?"/>
          <p:cNvSpPr txBox="1"/>
          <p:nvPr/>
        </p:nvSpPr>
        <p:spPr>
          <a:xfrm>
            <a:off x="4253383" y="1491099"/>
            <a:ext cx="4321226"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how to scrape a complicated page?</a:t>
            </a:r>
          </a:p>
        </p:txBody>
      </p:sp>
      <p:sp>
        <p:nvSpPr>
          <p:cNvPr id="163" name="requests module (220)"/>
          <p:cNvSpPr txBox="1"/>
          <p:nvPr/>
        </p:nvSpPr>
        <p:spPr>
          <a:xfrm>
            <a:off x="9293820" y="1250949"/>
            <a:ext cx="2858245"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requests module (220)</a:t>
            </a:r>
          </a:p>
        </p:txBody>
      </p:sp>
      <p:sp>
        <p:nvSpPr>
          <p:cNvPr id="164" name="selenium module (320)"/>
          <p:cNvSpPr txBox="1"/>
          <p:nvPr/>
        </p:nvSpPr>
        <p:spPr>
          <a:xfrm>
            <a:off x="9293820" y="1758949"/>
            <a:ext cx="2900512"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a:solidFill>
                  <a:schemeClr val="accent5">
                    <a:hueOff val="-82419"/>
                    <a:satOff val="-9513"/>
                    <a:lumOff val="-16343"/>
                  </a:schemeClr>
                </a:solidFill>
              </a:rPr>
              <a:t>selenium</a:t>
            </a:r>
            <a:r>
              <a:t> module (320)</a:t>
            </a:r>
          </a:p>
        </p:txBody>
      </p:sp>
      <p:sp>
        <p:nvSpPr>
          <p:cNvPr id="165" name="Line"/>
          <p:cNvSpPr/>
          <p:nvPr/>
        </p:nvSpPr>
        <p:spPr>
          <a:xfrm flipV="1">
            <a:off x="8610599" y="1522203"/>
            <a:ext cx="650741" cy="188517"/>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66" name="Line"/>
          <p:cNvSpPr/>
          <p:nvPr/>
        </p:nvSpPr>
        <p:spPr>
          <a:xfrm>
            <a:off x="8610599" y="1837719"/>
            <a:ext cx="671576" cy="16361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Document Object Model:…"/>
          <p:cNvSpPr txBox="1">
            <a:spLocks noGrp="1"/>
          </p:cNvSpPr>
          <p:nvPr>
            <p:ph type="title"/>
          </p:nvPr>
        </p:nvSpPr>
        <p:spPr>
          <a:xfrm>
            <a:off x="713370" y="3752527"/>
            <a:ext cx="11578060" cy="1966697"/>
          </a:xfrm>
          <a:prstGeom prst="rect">
            <a:avLst/>
          </a:prstGeom>
        </p:spPr>
        <p:txBody>
          <a:bodyPr/>
          <a:lstStyle/>
          <a:p>
            <a:pPr>
              <a:defRPr sz="4700"/>
            </a:pPr>
            <a:r>
              <a:t>Document Object Model:</a:t>
            </a:r>
          </a:p>
          <a:p>
            <a:pPr>
              <a:defRPr sz="5100" i="1">
                <a:solidFill>
                  <a:srgbClr val="929292"/>
                </a:solidFill>
              </a:defRPr>
            </a:pPr>
            <a:r>
              <a:t>Every Webpage is a Tree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Notebook"/>
          <p:cNvSpPr/>
          <p:nvPr/>
        </p:nvSpPr>
        <p:spPr>
          <a:xfrm>
            <a:off x="333221" y="2863103"/>
            <a:ext cx="4387291" cy="2457601"/>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71" name="Rectangle"/>
          <p:cNvSpPr/>
          <p:nvPr/>
        </p:nvSpPr>
        <p:spPr>
          <a:xfrm>
            <a:off x="796725" y="3100460"/>
            <a:ext cx="3460283" cy="1982887"/>
          </a:xfrm>
          <a:prstGeom prst="rect">
            <a:avLst/>
          </a:prstGeom>
          <a:solidFill>
            <a:srgbClr val="FFFFFF"/>
          </a:solidFill>
          <a:ln w="508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72" name="Line"/>
          <p:cNvSpPr/>
          <p:nvPr/>
        </p:nvSpPr>
        <p:spPr>
          <a:xfrm>
            <a:off x="804875" y="3595961"/>
            <a:ext cx="3443984" cy="1"/>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73" name="url: http://domain/rsrc.html"/>
          <p:cNvSpPr txBox="1"/>
          <p:nvPr/>
        </p:nvSpPr>
        <p:spPr>
          <a:xfrm>
            <a:off x="853541" y="3087933"/>
            <a:ext cx="3164422" cy="458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a:latin typeface="Gill Sans"/>
                <a:ea typeface="Gill Sans"/>
                <a:cs typeface="Gill Sans"/>
                <a:sym typeface="Gill Sans"/>
              </a:defRPr>
            </a:pPr>
            <a:r>
              <a:rPr b="1"/>
              <a:t>url</a:t>
            </a:r>
            <a:r>
              <a:t>: </a:t>
            </a:r>
            <a:r>
              <a:rPr sz="2100"/>
              <a:t>http://domain/rsrc.html</a:t>
            </a:r>
          </a:p>
        </p:txBody>
      </p:sp>
      <p:sp>
        <p:nvSpPr>
          <p:cNvPr id="174" name="HTTP Response"/>
          <p:cNvSpPr txBox="1"/>
          <p:nvPr/>
        </p:nvSpPr>
        <p:spPr>
          <a:xfrm>
            <a:off x="4914577" y="3183394"/>
            <a:ext cx="2616846"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latin typeface="Gill Sans"/>
                <a:ea typeface="Gill Sans"/>
                <a:cs typeface="Gill Sans"/>
                <a:sym typeface="Gill Sans"/>
              </a:defRPr>
            </a:lvl1pPr>
          </a:lstStyle>
          <a:p>
            <a:r>
              <a:t>HTTP Response</a:t>
            </a:r>
          </a:p>
        </p:txBody>
      </p:sp>
      <p:sp>
        <p:nvSpPr>
          <p:cNvPr id="175" name="HTTP/1.0 200 OK…"/>
          <p:cNvSpPr txBox="1"/>
          <p:nvPr/>
        </p:nvSpPr>
        <p:spPr>
          <a:xfrm>
            <a:off x="6174399" y="4551013"/>
            <a:ext cx="6064085" cy="4110981"/>
          </a:xfrm>
          <a:prstGeom prst="rect">
            <a:avLst/>
          </a:prstGeom>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HTTP/1.0 200 OK</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Content-Type: text/html; charset=utf-8</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Content-Length: 74</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&lt;html&gt;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&lt;head&gt;&lt;script&gt;...&lt;/script&gt;&lt;/head&gt;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&lt;h1&gt;Welcome&lt;/h1&gt;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&lt;a href="about.html"&gt;About&lt;/a&gt;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&lt;a href="contact.html"&gt;Contact&lt;/a&gt;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&lt;/html&gt;</a:t>
            </a:r>
          </a:p>
        </p:txBody>
      </p:sp>
      <p:sp>
        <p:nvSpPr>
          <p:cNvPr id="176" name="Line"/>
          <p:cNvSpPr/>
          <p:nvPr/>
        </p:nvSpPr>
        <p:spPr>
          <a:xfrm>
            <a:off x="3997299" y="3760665"/>
            <a:ext cx="3290645" cy="735836"/>
          </a:xfrm>
          <a:custGeom>
            <a:avLst/>
            <a:gdLst/>
            <a:ahLst/>
            <a:cxnLst>
              <a:cxn ang="0">
                <a:pos x="wd2" y="hd2"/>
              </a:cxn>
              <a:cxn ang="5400000">
                <a:pos x="wd2" y="hd2"/>
              </a:cxn>
              <a:cxn ang="10800000">
                <a:pos x="wd2" y="hd2"/>
              </a:cxn>
              <a:cxn ang="16200000">
                <a:pos x="wd2" y="hd2"/>
              </a:cxn>
            </a:cxnLst>
            <a:rect l="0" t="0" r="r" b="b"/>
            <a:pathLst>
              <a:path w="21600" h="21528" extrusionOk="0">
                <a:moveTo>
                  <a:pt x="0" y="56"/>
                </a:moveTo>
                <a:cubicBezTo>
                  <a:pt x="2434" y="-72"/>
                  <a:pt x="4868" y="20"/>
                  <a:pt x="7299" y="331"/>
                </a:cubicBezTo>
                <a:cubicBezTo>
                  <a:pt x="11201" y="830"/>
                  <a:pt x="15234" y="2072"/>
                  <a:pt x="18313" y="8843"/>
                </a:cubicBezTo>
                <a:cubicBezTo>
                  <a:pt x="19808" y="12128"/>
                  <a:pt x="20946" y="16522"/>
                  <a:pt x="21600" y="21528"/>
                </a:cubicBezTo>
              </a:path>
            </a:pathLst>
          </a:custGeom>
          <a:ln w="38100">
            <a:solidFill>
              <a:srgbClr val="000000"/>
            </a:solidFill>
            <a:miter lim="400000"/>
            <a:head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77" name="Browser"/>
          <p:cNvSpPr txBox="1"/>
          <p:nvPr/>
        </p:nvSpPr>
        <p:spPr>
          <a:xfrm>
            <a:off x="1821644" y="4000499"/>
            <a:ext cx="1410445"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solidFill>
                  <a:srgbClr val="929292"/>
                </a:solidFill>
                <a:latin typeface="Gill Sans"/>
                <a:ea typeface="Gill Sans"/>
                <a:cs typeface="Gill Sans"/>
                <a:sym typeface="Gill Sans"/>
              </a:defRPr>
            </a:lvl1pPr>
          </a:lstStyle>
          <a:p>
            <a:r>
              <a:t>Browser</a:t>
            </a:r>
          </a:p>
        </p:txBody>
      </p:sp>
      <p:sp>
        <p:nvSpPr>
          <p:cNvPr id="178" name="What does a web browser do when it gets some HTML in an HTTP response?"/>
          <p:cNvSpPr txBox="1"/>
          <p:nvPr/>
        </p:nvSpPr>
        <p:spPr>
          <a:xfrm>
            <a:off x="872185" y="806450"/>
            <a:ext cx="11260430" cy="495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2700" i="1">
                <a:latin typeface="Gill Sans"/>
                <a:ea typeface="Gill Sans"/>
                <a:cs typeface="Gill Sans"/>
                <a:sym typeface="Gill Sans"/>
              </a:defRPr>
            </a:pPr>
            <a:r>
              <a:t>What does a web browser do when it gets some </a:t>
            </a:r>
            <a:r>
              <a:rPr>
                <a:solidFill>
                  <a:schemeClr val="accent4">
                    <a:hueOff val="-1081314"/>
                    <a:satOff val="4338"/>
                    <a:lumOff val="-8931"/>
                  </a:schemeClr>
                </a:solidFill>
              </a:rPr>
              <a:t>HTML</a:t>
            </a:r>
            <a:r>
              <a:t> in an </a:t>
            </a:r>
            <a:r>
              <a:rPr>
                <a:solidFill>
                  <a:schemeClr val="accent4">
                    <a:hueOff val="-1081314"/>
                    <a:satOff val="4338"/>
                    <a:lumOff val="-8931"/>
                  </a:schemeClr>
                </a:solidFill>
              </a:rPr>
              <a:t>HTTP</a:t>
            </a:r>
            <a:r>
              <a:t> response?</a:t>
            </a:r>
          </a:p>
        </p:txBody>
      </p:sp>
      <p:sp>
        <p:nvSpPr>
          <p:cNvPr id="179" name="(hyper-text…"/>
          <p:cNvSpPr txBox="1"/>
          <p:nvPr/>
        </p:nvSpPr>
        <p:spPr>
          <a:xfrm>
            <a:off x="6336605" y="1346711"/>
            <a:ext cx="2236590" cy="81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(hyper-text</a:t>
            </a:r>
          </a:p>
          <a:p>
            <a:r>
              <a:t>markup language)</a:t>
            </a:r>
          </a:p>
        </p:txBody>
      </p:sp>
      <p:sp>
        <p:nvSpPr>
          <p:cNvPr id="180" name="(hyper-text…"/>
          <p:cNvSpPr txBox="1"/>
          <p:nvPr/>
        </p:nvSpPr>
        <p:spPr>
          <a:xfrm>
            <a:off x="8965786" y="1346711"/>
            <a:ext cx="2233912" cy="81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(hyper-text</a:t>
            </a:r>
          </a:p>
          <a:p>
            <a:r>
              <a:t>transfer protocol)</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Notebook"/>
          <p:cNvSpPr/>
          <p:nvPr/>
        </p:nvSpPr>
        <p:spPr>
          <a:xfrm>
            <a:off x="333221" y="2863103"/>
            <a:ext cx="4387291" cy="2457601"/>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83" name="Rectangle"/>
          <p:cNvSpPr/>
          <p:nvPr/>
        </p:nvSpPr>
        <p:spPr>
          <a:xfrm>
            <a:off x="796725" y="3100460"/>
            <a:ext cx="3460283" cy="1982887"/>
          </a:xfrm>
          <a:prstGeom prst="rect">
            <a:avLst/>
          </a:prstGeom>
          <a:solidFill>
            <a:srgbClr val="FFFFFF"/>
          </a:solidFill>
          <a:ln w="508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84" name="Line"/>
          <p:cNvSpPr/>
          <p:nvPr/>
        </p:nvSpPr>
        <p:spPr>
          <a:xfrm>
            <a:off x="804875" y="3595961"/>
            <a:ext cx="3443984" cy="1"/>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85" name="url: http://domain/rsrc.html"/>
          <p:cNvSpPr txBox="1"/>
          <p:nvPr/>
        </p:nvSpPr>
        <p:spPr>
          <a:xfrm>
            <a:off x="853541" y="3087933"/>
            <a:ext cx="3164422" cy="458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a:latin typeface="Gill Sans"/>
                <a:ea typeface="Gill Sans"/>
                <a:cs typeface="Gill Sans"/>
                <a:sym typeface="Gill Sans"/>
              </a:defRPr>
            </a:pPr>
            <a:r>
              <a:rPr b="1"/>
              <a:t>url</a:t>
            </a:r>
            <a:r>
              <a:t>: </a:t>
            </a:r>
            <a:r>
              <a:rPr sz="2100"/>
              <a:t>http://domain/rsrc.html</a:t>
            </a:r>
          </a:p>
        </p:txBody>
      </p:sp>
      <p:sp>
        <p:nvSpPr>
          <p:cNvPr id="186" name="HTTP Response"/>
          <p:cNvSpPr txBox="1"/>
          <p:nvPr/>
        </p:nvSpPr>
        <p:spPr>
          <a:xfrm>
            <a:off x="4914577" y="3183394"/>
            <a:ext cx="2616846"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latin typeface="Gill Sans"/>
                <a:ea typeface="Gill Sans"/>
                <a:cs typeface="Gill Sans"/>
                <a:sym typeface="Gill Sans"/>
              </a:defRPr>
            </a:lvl1pPr>
          </a:lstStyle>
          <a:p>
            <a:r>
              <a:t>HTTP Response</a:t>
            </a:r>
          </a:p>
        </p:txBody>
      </p:sp>
      <p:sp>
        <p:nvSpPr>
          <p:cNvPr id="187" name="Line"/>
          <p:cNvSpPr/>
          <p:nvPr/>
        </p:nvSpPr>
        <p:spPr>
          <a:xfrm>
            <a:off x="3997299" y="3760665"/>
            <a:ext cx="3290645" cy="735836"/>
          </a:xfrm>
          <a:custGeom>
            <a:avLst/>
            <a:gdLst/>
            <a:ahLst/>
            <a:cxnLst>
              <a:cxn ang="0">
                <a:pos x="wd2" y="hd2"/>
              </a:cxn>
              <a:cxn ang="5400000">
                <a:pos x="wd2" y="hd2"/>
              </a:cxn>
              <a:cxn ang="10800000">
                <a:pos x="wd2" y="hd2"/>
              </a:cxn>
              <a:cxn ang="16200000">
                <a:pos x="wd2" y="hd2"/>
              </a:cxn>
            </a:cxnLst>
            <a:rect l="0" t="0" r="r" b="b"/>
            <a:pathLst>
              <a:path w="21600" h="21528" extrusionOk="0">
                <a:moveTo>
                  <a:pt x="0" y="56"/>
                </a:moveTo>
                <a:cubicBezTo>
                  <a:pt x="2434" y="-72"/>
                  <a:pt x="4868" y="20"/>
                  <a:pt x="7299" y="331"/>
                </a:cubicBezTo>
                <a:cubicBezTo>
                  <a:pt x="11201" y="830"/>
                  <a:pt x="15234" y="2072"/>
                  <a:pt x="18313" y="8843"/>
                </a:cubicBezTo>
                <a:cubicBezTo>
                  <a:pt x="19808" y="12128"/>
                  <a:pt x="20946" y="16522"/>
                  <a:pt x="21600" y="21528"/>
                </a:cubicBezTo>
              </a:path>
            </a:pathLst>
          </a:custGeom>
          <a:ln w="38100">
            <a:solidFill>
              <a:srgbClr val="000000"/>
            </a:solidFill>
            <a:miter lim="400000"/>
            <a:head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88" name="&lt;html&gt;…"/>
          <p:cNvSpPr txBox="1"/>
          <p:nvPr/>
        </p:nvSpPr>
        <p:spPr>
          <a:xfrm>
            <a:off x="834392" y="3687425"/>
            <a:ext cx="3310348" cy="125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chemeClr val="accent5">
                    <a:hueOff val="-82419"/>
                    <a:satOff val="-9513"/>
                    <a:lumOff val="-16343"/>
                  </a:schemeClr>
                </a:solidFill>
                <a:latin typeface="Menlo Regular"/>
                <a:ea typeface="Menlo Regular"/>
                <a:cs typeface="Menlo Regular"/>
                <a:sym typeface="Menlo Regular"/>
              </a:defRPr>
            </a:pPr>
            <a:r>
              <a:t>&lt;html&gt;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chemeClr val="accent5">
                    <a:hueOff val="-82419"/>
                    <a:satOff val="-9513"/>
                    <a:lumOff val="-16343"/>
                  </a:schemeClr>
                </a:solidFill>
                <a:latin typeface="Menlo Regular"/>
                <a:ea typeface="Menlo Regular"/>
                <a:cs typeface="Menlo Regular"/>
                <a:sym typeface="Menlo Regular"/>
              </a:defRPr>
            </a:pPr>
            <a:r>
              <a:t>  &lt;body&gt;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chemeClr val="accent5">
                    <a:hueOff val="-82419"/>
                    <a:satOff val="-9513"/>
                    <a:lumOff val="-16343"/>
                  </a:schemeClr>
                </a:solidFill>
                <a:latin typeface="Menlo Regular"/>
                <a:ea typeface="Menlo Regular"/>
                <a:cs typeface="Menlo Regular"/>
                <a:sym typeface="Menlo Regular"/>
              </a:defRPr>
            </a:pPr>
            <a:r>
              <a:t>    &lt;h1&gt;Welcome&lt;/h1&gt;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chemeClr val="accent5">
                    <a:hueOff val="-82419"/>
                    <a:satOff val="-9513"/>
                    <a:lumOff val="-16343"/>
                  </a:schemeClr>
                </a:solidFill>
                <a:latin typeface="Menlo Regular"/>
                <a:ea typeface="Menlo Regular"/>
                <a:cs typeface="Menlo Regular"/>
                <a:sym typeface="Menlo Regular"/>
              </a:defRPr>
            </a:pPr>
            <a:r>
              <a:t>   &lt;a href="about.html"&gt;About&lt;/a&gt;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chemeClr val="accent5">
                    <a:hueOff val="-82419"/>
                    <a:satOff val="-9513"/>
                    <a:lumOff val="-16343"/>
                  </a:schemeClr>
                </a:solidFill>
                <a:latin typeface="Menlo Regular"/>
                <a:ea typeface="Menlo Regular"/>
                <a:cs typeface="Menlo Regular"/>
                <a:sym typeface="Menlo Regular"/>
              </a:defRPr>
            </a:pPr>
            <a:r>
              <a:t>    &lt;a href="contact.html"&gt;Contact&lt;/a&gt;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chemeClr val="accent5">
                    <a:hueOff val="-82419"/>
                    <a:satOff val="-9513"/>
                    <a:lumOff val="-16343"/>
                  </a:schemeClr>
                </a:solidFill>
                <a:latin typeface="Menlo Regular"/>
                <a:ea typeface="Menlo Regular"/>
                <a:cs typeface="Menlo Regular"/>
                <a:sym typeface="Menlo Regular"/>
              </a:defRPr>
            </a:pPr>
            <a:r>
              <a:t>  &lt;/body&gt;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chemeClr val="accent5">
                    <a:hueOff val="-82419"/>
                    <a:satOff val="-9513"/>
                    <a:lumOff val="-16343"/>
                  </a:schemeClr>
                </a:solidFill>
                <a:latin typeface="Menlo Regular"/>
                <a:ea typeface="Menlo Regular"/>
                <a:cs typeface="Menlo Regular"/>
                <a:sym typeface="Menlo Regular"/>
              </a:defRPr>
            </a:pPr>
            <a:r>
              <a:t>&lt;/html&gt;</a:t>
            </a:r>
          </a:p>
        </p:txBody>
      </p:sp>
      <p:sp>
        <p:nvSpPr>
          <p:cNvPr id="189" name="HTTP/1.0 200 OK…"/>
          <p:cNvSpPr txBox="1"/>
          <p:nvPr/>
        </p:nvSpPr>
        <p:spPr>
          <a:xfrm>
            <a:off x="6174399" y="4551013"/>
            <a:ext cx="6064085" cy="4110981"/>
          </a:xfrm>
          <a:prstGeom prst="rect">
            <a:avLst/>
          </a:prstGeom>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HTTP/1.0 200 OK</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Content-Type: text/html; charset=utf-8</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Content-Length: 74</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&lt;html&gt;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&lt;head&gt;&lt;script&gt;...&lt;/script&gt;&lt;/head&gt;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&lt;h1&gt;Welcome&lt;/h1&gt;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&lt;a href="about.html"&gt;About&lt;/a&gt;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&lt;a href="contact.html"&gt;Contact&lt;/a&gt;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&lt;/html&gt;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Notebook"/>
          <p:cNvSpPr/>
          <p:nvPr/>
        </p:nvSpPr>
        <p:spPr>
          <a:xfrm>
            <a:off x="333221" y="2863103"/>
            <a:ext cx="4387291" cy="2457601"/>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92" name="Rectangle"/>
          <p:cNvSpPr/>
          <p:nvPr/>
        </p:nvSpPr>
        <p:spPr>
          <a:xfrm>
            <a:off x="796725" y="3100460"/>
            <a:ext cx="3460283" cy="1982887"/>
          </a:xfrm>
          <a:prstGeom prst="rect">
            <a:avLst/>
          </a:prstGeom>
          <a:solidFill>
            <a:srgbClr val="FFFFFF"/>
          </a:solidFill>
          <a:ln w="508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93" name="Line"/>
          <p:cNvSpPr/>
          <p:nvPr/>
        </p:nvSpPr>
        <p:spPr>
          <a:xfrm>
            <a:off x="804875" y="3595961"/>
            <a:ext cx="3443984" cy="1"/>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94" name="url: http://domain/rsrc.html"/>
          <p:cNvSpPr txBox="1"/>
          <p:nvPr/>
        </p:nvSpPr>
        <p:spPr>
          <a:xfrm>
            <a:off x="853541" y="3087933"/>
            <a:ext cx="3164422" cy="458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a:latin typeface="Gill Sans"/>
                <a:ea typeface="Gill Sans"/>
                <a:cs typeface="Gill Sans"/>
                <a:sym typeface="Gill Sans"/>
              </a:defRPr>
            </a:pPr>
            <a:r>
              <a:rPr b="1"/>
              <a:t>url</a:t>
            </a:r>
            <a:r>
              <a:t>: </a:t>
            </a:r>
            <a:r>
              <a:rPr sz="2100"/>
              <a:t>http://domain/rsrc.html</a:t>
            </a:r>
          </a:p>
        </p:txBody>
      </p:sp>
      <p:sp>
        <p:nvSpPr>
          <p:cNvPr id="195" name="HTTP Response"/>
          <p:cNvSpPr txBox="1"/>
          <p:nvPr/>
        </p:nvSpPr>
        <p:spPr>
          <a:xfrm>
            <a:off x="4914577" y="3183394"/>
            <a:ext cx="2616846"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latin typeface="Gill Sans"/>
                <a:ea typeface="Gill Sans"/>
                <a:cs typeface="Gill Sans"/>
                <a:sym typeface="Gill Sans"/>
              </a:defRPr>
            </a:lvl1pPr>
          </a:lstStyle>
          <a:p>
            <a:r>
              <a:t>HTTP Response</a:t>
            </a:r>
          </a:p>
        </p:txBody>
      </p:sp>
      <p:sp>
        <p:nvSpPr>
          <p:cNvPr id="196" name="Line"/>
          <p:cNvSpPr/>
          <p:nvPr/>
        </p:nvSpPr>
        <p:spPr>
          <a:xfrm>
            <a:off x="3997299" y="3760665"/>
            <a:ext cx="3290645" cy="735836"/>
          </a:xfrm>
          <a:custGeom>
            <a:avLst/>
            <a:gdLst/>
            <a:ahLst/>
            <a:cxnLst>
              <a:cxn ang="0">
                <a:pos x="wd2" y="hd2"/>
              </a:cxn>
              <a:cxn ang="5400000">
                <a:pos x="wd2" y="hd2"/>
              </a:cxn>
              <a:cxn ang="10800000">
                <a:pos x="wd2" y="hd2"/>
              </a:cxn>
              <a:cxn ang="16200000">
                <a:pos x="wd2" y="hd2"/>
              </a:cxn>
            </a:cxnLst>
            <a:rect l="0" t="0" r="r" b="b"/>
            <a:pathLst>
              <a:path w="21600" h="21528" extrusionOk="0">
                <a:moveTo>
                  <a:pt x="0" y="56"/>
                </a:moveTo>
                <a:cubicBezTo>
                  <a:pt x="2434" y="-72"/>
                  <a:pt x="4868" y="20"/>
                  <a:pt x="7299" y="331"/>
                </a:cubicBezTo>
                <a:cubicBezTo>
                  <a:pt x="11201" y="830"/>
                  <a:pt x="15234" y="2072"/>
                  <a:pt x="18313" y="8843"/>
                </a:cubicBezTo>
                <a:cubicBezTo>
                  <a:pt x="19808" y="12128"/>
                  <a:pt x="20946" y="16522"/>
                  <a:pt x="21600" y="21528"/>
                </a:cubicBezTo>
              </a:path>
            </a:pathLst>
          </a:custGeom>
          <a:ln w="38100">
            <a:solidFill>
              <a:srgbClr val="000000"/>
            </a:solidFill>
            <a:miter lim="400000"/>
            <a:head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pic>
        <p:nvPicPr>
          <p:cNvPr id="197" name="Image" descr="Image"/>
          <p:cNvPicPr>
            <a:picLocks noChangeAspect="1"/>
          </p:cNvPicPr>
          <p:nvPr/>
        </p:nvPicPr>
        <p:blipFill>
          <a:blip r:embed="rId2"/>
          <a:stretch>
            <a:fillRect/>
          </a:stretch>
        </p:blipFill>
        <p:spPr>
          <a:xfrm>
            <a:off x="1770025" y="3740150"/>
            <a:ext cx="1797224" cy="1034586"/>
          </a:xfrm>
          <a:prstGeom prst="rect">
            <a:avLst/>
          </a:prstGeom>
          <a:ln w="12700">
            <a:miter lim="400000"/>
          </a:ln>
        </p:spPr>
      </p:pic>
      <p:sp>
        <p:nvSpPr>
          <p:cNvPr id="198" name="before displaying a page, the browser uses HTML to generate a…"/>
          <p:cNvSpPr txBox="1"/>
          <p:nvPr/>
        </p:nvSpPr>
        <p:spPr>
          <a:xfrm>
            <a:off x="597662" y="6146799"/>
            <a:ext cx="5118234"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a:latin typeface="Gill Sans"/>
                <a:ea typeface="Gill Sans"/>
                <a:cs typeface="Gill Sans"/>
                <a:sym typeface="Gill Sans"/>
              </a:defRPr>
            </a:pPr>
            <a:r>
              <a:t>before displaying a page, the browser uses HTML to generate a</a:t>
            </a:r>
          </a:p>
          <a:p>
            <a:pPr>
              <a:defRPr>
                <a:latin typeface="Gill Sans"/>
                <a:ea typeface="Gill Sans"/>
                <a:cs typeface="Gill Sans"/>
                <a:sym typeface="Gill Sans"/>
              </a:defRPr>
            </a:pPr>
            <a:r>
              <a:t>Document Object Model (DOM Tree)</a:t>
            </a:r>
          </a:p>
        </p:txBody>
      </p:sp>
      <p:sp>
        <p:nvSpPr>
          <p:cNvPr id="199" name="HTTP/1.0 200 OK…"/>
          <p:cNvSpPr txBox="1"/>
          <p:nvPr/>
        </p:nvSpPr>
        <p:spPr>
          <a:xfrm>
            <a:off x="6174399" y="4551013"/>
            <a:ext cx="6064085" cy="4110981"/>
          </a:xfrm>
          <a:prstGeom prst="rect">
            <a:avLst/>
          </a:prstGeom>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HTTP/1.0 200 OK</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Content-Type: text/html; charset=utf-8</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Content-Length: 74</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&lt;html&gt;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&lt;head&gt;&lt;script&gt;...&lt;/script&gt;&lt;/head&gt;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&lt;h1&gt;Welcome&lt;/h1&gt;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&lt;a href="about.html"&gt;About&lt;/a&gt;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&lt;a href="contact.html"&gt;Contact&lt;/a&gt;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&lt;/html&gt;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Notebook"/>
          <p:cNvSpPr/>
          <p:nvPr/>
        </p:nvSpPr>
        <p:spPr>
          <a:xfrm>
            <a:off x="333221" y="2863103"/>
            <a:ext cx="4387291" cy="2457601"/>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02" name="Rectangle"/>
          <p:cNvSpPr/>
          <p:nvPr/>
        </p:nvSpPr>
        <p:spPr>
          <a:xfrm>
            <a:off x="796725" y="3100460"/>
            <a:ext cx="3460283" cy="1982887"/>
          </a:xfrm>
          <a:prstGeom prst="rect">
            <a:avLst/>
          </a:prstGeom>
          <a:solidFill>
            <a:srgbClr val="FFFFFF"/>
          </a:solidFill>
          <a:ln w="508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03" name="Line"/>
          <p:cNvSpPr/>
          <p:nvPr/>
        </p:nvSpPr>
        <p:spPr>
          <a:xfrm>
            <a:off x="804875" y="3595961"/>
            <a:ext cx="3443984" cy="1"/>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04" name="url: http://domain/rsrc.html"/>
          <p:cNvSpPr txBox="1"/>
          <p:nvPr/>
        </p:nvSpPr>
        <p:spPr>
          <a:xfrm>
            <a:off x="853541" y="3087933"/>
            <a:ext cx="3164422" cy="458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a:latin typeface="Gill Sans"/>
                <a:ea typeface="Gill Sans"/>
                <a:cs typeface="Gill Sans"/>
                <a:sym typeface="Gill Sans"/>
              </a:defRPr>
            </a:pPr>
            <a:r>
              <a:rPr b="1"/>
              <a:t>url</a:t>
            </a:r>
            <a:r>
              <a:t>: </a:t>
            </a:r>
            <a:r>
              <a:rPr sz="2100"/>
              <a:t>http://domain/rsrc.html</a:t>
            </a:r>
          </a:p>
        </p:txBody>
      </p:sp>
      <p:sp>
        <p:nvSpPr>
          <p:cNvPr id="205" name="HTTP Response"/>
          <p:cNvSpPr txBox="1"/>
          <p:nvPr/>
        </p:nvSpPr>
        <p:spPr>
          <a:xfrm>
            <a:off x="4914577" y="3183394"/>
            <a:ext cx="2616846"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latin typeface="Gill Sans"/>
                <a:ea typeface="Gill Sans"/>
                <a:cs typeface="Gill Sans"/>
                <a:sym typeface="Gill Sans"/>
              </a:defRPr>
            </a:lvl1pPr>
          </a:lstStyle>
          <a:p>
            <a:r>
              <a:t>HTTP Response</a:t>
            </a:r>
          </a:p>
        </p:txBody>
      </p:sp>
      <p:sp>
        <p:nvSpPr>
          <p:cNvPr id="206" name="Line"/>
          <p:cNvSpPr/>
          <p:nvPr/>
        </p:nvSpPr>
        <p:spPr>
          <a:xfrm>
            <a:off x="3997299" y="3760665"/>
            <a:ext cx="3290645" cy="735836"/>
          </a:xfrm>
          <a:custGeom>
            <a:avLst/>
            <a:gdLst/>
            <a:ahLst/>
            <a:cxnLst>
              <a:cxn ang="0">
                <a:pos x="wd2" y="hd2"/>
              </a:cxn>
              <a:cxn ang="5400000">
                <a:pos x="wd2" y="hd2"/>
              </a:cxn>
              <a:cxn ang="10800000">
                <a:pos x="wd2" y="hd2"/>
              </a:cxn>
              <a:cxn ang="16200000">
                <a:pos x="wd2" y="hd2"/>
              </a:cxn>
            </a:cxnLst>
            <a:rect l="0" t="0" r="r" b="b"/>
            <a:pathLst>
              <a:path w="21600" h="21528" extrusionOk="0">
                <a:moveTo>
                  <a:pt x="0" y="56"/>
                </a:moveTo>
                <a:cubicBezTo>
                  <a:pt x="2434" y="-72"/>
                  <a:pt x="4868" y="20"/>
                  <a:pt x="7299" y="331"/>
                </a:cubicBezTo>
                <a:cubicBezTo>
                  <a:pt x="11201" y="830"/>
                  <a:pt x="15234" y="2072"/>
                  <a:pt x="18313" y="8843"/>
                </a:cubicBezTo>
                <a:cubicBezTo>
                  <a:pt x="19808" y="12128"/>
                  <a:pt x="20946" y="16522"/>
                  <a:pt x="21600" y="21528"/>
                </a:cubicBezTo>
              </a:path>
            </a:pathLst>
          </a:custGeom>
          <a:ln w="38100">
            <a:solidFill>
              <a:srgbClr val="000000"/>
            </a:solidFill>
            <a:miter lim="400000"/>
            <a:head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07" name="html"/>
          <p:cNvSpPr/>
          <p:nvPr/>
        </p:nvSpPr>
        <p:spPr>
          <a:xfrm>
            <a:off x="2222500" y="5664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html</a:t>
            </a:r>
          </a:p>
        </p:txBody>
      </p:sp>
      <p:sp>
        <p:nvSpPr>
          <p:cNvPr id="208" name="body"/>
          <p:cNvSpPr/>
          <p:nvPr/>
        </p:nvSpPr>
        <p:spPr>
          <a:xfrm>
            <a:off x="2222500" y="6426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body</a:t>
            </a:r>
          </a:p>
        </p:txBody>
      </p:sp>
      <p:sp>
        <p:nvSpPr>
          <p:cNvPr id="209" name="a"/>
          <p:cNvSpPr/>
          <p:nvPr/>
        </p:nvSpPr>
        <p:spPr>
          <a:xfrm>
            <a:off x="2222500" y="7188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a</a:t>
            </a:r>
          </a:p>
        </p:txBody>
      </p:sp>
      <p:sp>
        <p:nvSpPr>
          <p:cNvPr id="210" name="h1"/>
          <p:cNvSpPr/>
          <p:nvPr/>
        </p:nvSpPr>
        <p:spPr>
          <a:xfrm>
            <a:off x="825500" y="7188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h1</a:t>
            </a:r>
          </a:p>
        </p:txBody>
      </p:sp>
      <p:sp>
        <p:nvSpPr>
          <p:cNvPr id="211" name="a"/>
          <p:cNvSpPr/>
          <p:nvPr/>
        </p:nvSpPr>
        <p:spPr>
          <a:xfrm>
            <a:off x="3619500" y="7188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a</a:t>
            </a:r>
          </a:p>
        </p:txBody>
      </p:sp>
      <p:sp>
        <p:nvSpPr>
          <p:cNvPr id="212" name="Line"/>
          <p:cNvSpPr/>
          <p:nvPr/>
        </p:nvSpPr>
        <p:spPr>
          <a:xfrm>
            <a:off x="2666999" y="6105103"/>
            <a:ext cx="1" cy="31700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13" name="Line"/>
          <p:cNvSpPr/>
          <p:nvPr/>
        </p:nvSpPr>
        <p:spPr>
          <a:xfrm>
            <a:off x="2666999" y="6867103"/>
            <a:ext cx="1" cy="31700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14" name="Line"/>
          <p:cNvSpPr/>
          <p:nvPr/>
        </p:nvSpPr>
        <p:spPr>
          <a:xfrm>
            <a:off x="2921000" y="6867103"/>
            <a:ext cx="745530" cy="30311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15" name="Line"/>
          <p:cNvSpPr/>
          <p:nvPr/>
        </p:nvSpPr>
        <p:spPr>
          <a:xfrm flipH="1">
            <a:off x="1666081" y="6867103"/>
            <a:ext cx="746920" cy="358276"/>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16" name="vocab: elements"/>
          <p:cNvSpPr txBox="1"/>
          <p:nvPr/>
        </p:nvSpPr>
        <p:spPr>
          <a:xfrm>
            <a:off x="1943546" y="8976542"/>
            <a:ext cx="2298205" cy="45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b="1">
                <a:latin typeface="Gill Sans"/>
                <a:ea typeface="Gill Sans"/>
                <a:cs typeface="Gill Sans"/>
                <a:sym typeface="Gill Sans"/>
              </a:defRPr>
            </a:pPr>
            <a:r>
              <a:t>vocab: </a:t>
            </a:r>
            <a:r>
              <a:rPr b="0"/>
              <a:t>elements</a:t>
            </a:r>
          </a:p>
        </p:txBody>
      </p:sp>
      <p:pic>
        <p:nvPicPr>
          <p:cNvPr id="217" name="Image" descr="Image"/>
          <p:cNvPicPr>
            <a:picLocks noChangeAspect="1"/>
          </p:cNvPicPr>
          <p:nvPr/>
        </p:nvPicPr>
        <p:blipFill>
          <a:blip r:embed="rId2"/>
          <a:stretch>
            <a:fillRect/>
          </a:stretch>
        </p:blipFill>
        <p:spPr>
          <a:xfrm>
            <a:off x="1770025" y="3740150"/>
            <a:ext cx="1797224" cy="1034586"/>
          </a:xfrm>
          <a:prstGeom prst="rect">
            <a:avLst/>
          </a:prstGeom>
          <a:ln w="12700">
            <a:miter lim="400000"/>
          </a:ln>
        </p:spPr>
      </p:pic>
      <p:sp>
        <p:nvSpPr>
          <p:cNvPr id="218" name="Callout"/>
          <p:cNvSpPr/>
          <p:nvPr/>
        </p:nvSpPr>
        <p:spPr>
          <a:xfrm>
            <a:off x="419100" y="4368403"/>
            <a:ext cx="5347097" cy="5204619"/>
          </a:xfrm>
          <a:custGeom>
            <a:avLst/>
            <a:gdLst/>
            <a:ahLst/>
            <a:cxnLst>
              <a:cxn ang="0">
                <a:pos x="wd2" y="hd2"/>
              </a:cxn>
              <a:cxn ang="5400000">
                <a:pos x="wd2" y="hd2"/>
              </a:cxn>
              <a:cxn ang="10800000">
                <a:pos x="wd2" y="hd2"/>
              </a:cxn>
              <a:cxn ang="16200000">
                <a:pos x="wd2" y="hd2"/>
              </a:cxn>
            </a:cxnLst>
            <a:rect l="0" t="0" r="r" b="b"/>
            <a:pathLst>
              <a:path w="21600" h="21600" extrusionOk="0">
                <a:moveTo>
                  <a:pt x="8853" y="0"/>
                </a:moveTo>
                <a:lnTo>
                  <a:pt x="7213" y="4745"/>
                </a:lnTo>
                <a:lnTo>
                  <a:pt x="821" y="4745"/>
                </a:lnTo>
                <a:cubicBezTo>
                  <a:pt x="368" y="4745"/>
                  <a:pt x="0" y="5123"/>
                  <a:pt x="0" y="5589"/>
                </a:cubicBezTo>
                <a:lnTo>
                  <a:pt x="0" y="20758"/>
                </a:lnTo>
                <a:cubicBezTo>
                  <a:pt x="0" y="21224"/>
                  <a:pt x="368" y="21600"/>
                  <a:pt x="821" y="21600"/>
                </a:cubicBezTo>
                <a:lnTo>
                  <a:pt x="20779" y="21600"/>
                </a:lnTo>
                <a:cubicBezTo>
                  <a:pt x="21232" y="21600"/>
                  <a:pt x="21600" y="21224"/>
                  <a:pt x="21600" y="20758"/>
                </a:cubicBezTo>
                <a:lnTo>
                  <a:pt x="21600" y="5589"/>
                </a:lnTo>
                <a:cubicBezTo>
                  <a:pt x="21600" y="5123"/>
                  <a:pt x="21232" y="4745"/>
                  <a:pt x="20779" y="4745"/>
                </a:cubicBezTo>
                <a:lnTo>
                  <a:pt x="10493" y="4745"/>
                </a:lnTo>
                <a:lnTo>
                  <a:pt x="8853" y="0"/>
                </a:lnTo>
                <a:close/>
              </a:path>
            </a:pathLst>
          </a:custGeom>
          <a:ln w="38100">
            <a:solidFill>
              <a:srgbClr val="FF26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19" name="HTTP/1.0 200 OK…"/>
          <p:cNvSpPr txBox="1"/>
          <p:nvPr/>
        </p:nvSpPr>
        <p:spPr>
          <a:xfrm>
            <a:off x="6174399" y="4551013"/>
            <a:ext cx="6064085" cy="4110981"/>
          </a:xfrm>
          <a:prstGeom prst="rect">
            <a:avLst/>
          </a:prstGeom>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HTTP/1.0 200 OK</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Content-Type: text/html; charset=utf-8</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Content-Length: 74</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&lt;html&gt;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&lt;head&gt;&lt;script&gt;...&lt;/script&gt;&lt;/head&gt;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&lt;h1&gt;Welcome&lt;/h1&gt;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&lt;a href="about.html"&gt;About&lt;/a&gt;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&lt;a href="contact.html"&gt;Contact&lt;/a&gt;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&lt;/html&gt;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Notebook"/>
          <p:cNvSpPr/>
          <p:nvPr/>
        </p:nvSpPr>
        <p:spPr>
          <a:xfrm>
            <a:off x="333221" y="2863103"/>
            <a:ext cx="4387291" cy="2457601"/>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22" name="Rectangle"/>
          <p:cNvSpPr/>
          <p:nvPr/>
        </p:nvSpPr>
        <p:spPr>
          <a:xfrm>
            <a:off x="796725" y="3100460"/>
            <a:ext cx="3460283" cy="1982887"/>
          </a:xfrm>
          <a:prstGeom prst="rect">
            <a:avLst/>
          </a:prstGeom>
          <a:solidFill>
            <a:srgbClr val="FFFFFF"/>
          </a:solidFill>
          <a:ln w="508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23" name="Line"/>
          <p:cNvSpPr/>
          <p:nvPr/>
        </p:nvSpPr>
        <p:spPr>
          <a:xfrm>
            <a:off x="804875" y="3595961"/>
            <a:ext cx="3443984" cy="1"/>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24" name="url: http://domain/rsrc.html"/>
          <p:cNvSpPr txBox="1"/>
          <p:nvPr/>
        </p:nvSpPr>
        <p:spPr>
          <a:xfrm>
            <a:off x="853541" y="3087933"/>
            <a:ext cx="3164422" cy="458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a:latin typeface="Gill Sans"/>
                <a:ea typeface="Gill Sans"/>
                <a:cs typeface="Gill Sans"/>
                <a:sym typeface="Gill Sans"/>
              </a:defRPr>
            </a:pPr>
            <a:r>
              <a:rPr b="1"/>
              <a:t>url</a:t>
            </a:r>
            <a:r>
              <a:t>: </a:t>
            </a:r>
            <a:r>
              <a:rPr sz="2100"/>
              <a:t>http://domain/rsrc.html</a:t>
            </a:r>
          </a:p>
        </p:txBody>
      </p:sp>
      <p:sp>
        <p:nvSpPr>
          <p:cNvPr id="225" name="HTTP Response"/>
          <p:cNvSpPr txBox="1"/>
          <p:nvPr/>
        </p:nvSpPr>
        <p:spPr>
          <a:xfrm>
            <a:off x="4914577" y="3183394"/>
            <a:ext cx="2616846"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latin typeface="Gill Sans"/>
                <a:ea typeface="Gill Sans"/>
                <a:cs typeface="Gill Sans"/>
                <a:sym typeface="Gill Sans"/>
              </a:defRPr>
            </a:lvl1pPr>
          </a:lstStyle>
          <a:p>
            <a:r>
              <a:t>HTTP Response</a:t>
            </a:r>
          </a:p>
        </p:txBody>
      </p:sp>
      <p:sp>
        <p:nvSpPr>
          <p:cNvPr id="226" name="Line"/>
          <p:cNvSpPr/>
          <p:nvPr/>
        </p:nvSpPr>
        <p:spPr>
          <a:xfrm>
            <a:off x="3997299" y="3760665"/>
            <a:ext cx="3290645" cy="735836"/>
          </a:xfrm>
          <a:custGeom>
            <a:avLst/>
            <a:gdLst/>
            <a:ahLst/>
            <a:cxnLst>
              <a:cxn ang="0">
                <a:pos x="wd2" y="hd2"/>
              </a:cxn>
              <a:cxn ang="5400000">
                <a:pos x="wd2" y="hd2"/>
              </a:cxn>
              <a:cxn ang="10800000">
                <a:pos x="wd2" y="hd2"/>
              </a:cxn>
              <a:cxn ang="16200000">
                <a:pos x="wd2" y="hd2"/>
              </a:cxn>
            </a:cxnLst>
            <a:rect l="0" t="0" r="r" b="b"/>
            <a:pathLst>
              <a:path w="21600" h="21528" extrusionOk="0">
                <a:moveTo>
                  <a:pt x="0" y="56"/>
                </a:moveTo>
                <a:cubicBezTo>
                  <a:pt x="2434" y="-72"/>
                  <a:pt x="4868" y="20"/>
                  <a:pt x="7299" y="331"/>
                </a:cubicBezTo>
                <a:cubicBezTo>
                  <a:pt x="11201" y="830"/>
                  <a:pt x="15234" y="2072"/>
                  <a:pt x="18313" y="8843"/>
                </a:cubicBezTo>
                <a:cubicBezTo>
                  <a:pt x="19808" y="12128"/>
                  <a:pt x="20946" y="16522"/>
                  <a:pt x="21600" y="21528"/>
                </a:cubicBezTo>
              </a:path>
            </a:pathLst>
          </a:custGeom>
          <a:ln w="38100">
            <a:solidFill>
              <a:srgbClr val="000000"/>
            </a:solidFill>
            <a:miter lim="400000"/>
            <a:head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27" name="html"/>
          <p:cNvSpPr/>
          <p:nvPr/>
        </p:nvSpPr>
        <p:spPr>
          <a:xfrm>
            <a:off x="2222500" y="5664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html</a:t>
            </a:r>
          </a:p>
        </p:txBody>
      </p:sp>
      <p:sp>
        <p:nvSpPr>
          <p:cNvPr id="228" name="body"/>
          <p:cNvSpPr/>
          <p:nvPr/>
        </p:nvSpPr>
        <p:spPr>
          <a:xfrm>
            <a:off x="2222500" y="6426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body</a:t>
            </a:r>
          </a:p>
        </p:txBody>
      </p:sp>
      <p:sp>
        <p:nvSpPr>
          <p:cNvPr id="229" name="a"/>
          <p:cNvSpPr/>
          <p:nvPr/>
        </p:nvSpPr>
        <p:spPr>
          <a:xfrm>
            <a:off x="2222500" y="7188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a</a:t>
            </a:r>
          </a:p>
        </p:txBody>
      </p:sp>
      <p:sp>
        <p:nvSpPr>
          <p:cNvPr id="230" name="h1"/>
          <p:cNvSpPr/>
          <p:nvPr/>
        </p:nvSpPr>
        <p:spPr>
          <a:xfrm>
            <a:off x="825500" y="7188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h1</a:t>
            </a:r>
          </a:p>
        </p:txBody>
      </p:sp>
      <p:sp>
        <p:nvSpPr>
          <p:cNvPr id="231" name="a"/>
          <p:cNvSpPr/>
          <p:nvPr/>
        </p:nvSpPr>
        <p:spPr>
          <a:xfrm>
            <a:off x="3619500" y="7188200"/>
            <a:ext cx="892275" cy="46258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a:solidFill>
                  <a:srgbClr val="FFFFFF"/>
                </a:solidFill>
                <a:latin typeface="+mn-lt"/>
                <a:ea typeface="+mn-ea"/>
                <a:cs typeface="+mn-cs"/>
                <a:sym typeface="Gill Sans SemiBold"/>
              </a:defRPr>
            </a:lvl1pPr>
          </a:lstStyle>
          <a:p>
            <a:r>
              <a:t>a</a:t>
            </a:r>
          </a:p>
        </p:txBody>
      </p:sp>
      <p:sp>
        <p:nvSpPr>
          <p:cNvPr id="232" name="Line"/>
          <p:cNvSpPr/>
          <p:nvPr/>
        </p:nvSpPr>
        <p:spPr>
          <a:xfrm>
            <a:off x="2666999" y="6105103"/>
            <a:ext cx="1" cy="31700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33" name="Line"/>
          <p:cNvSpPr/>
          <p:nvPr/>
        </p:nvSpPr>
        <p:spPr>
          <a:xfrm>
            <a:off x="2666999" y="6867103"/>
            <a:ext cx="1" cy="31700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34" name="Line"/>
          <p:cNvSpPr/>
          <p:nvPr/>
        </p:nvSpPr>
        <p:spPr>
          <a:xfrm>
            <a:off x="2921000" y="6867103"/>
            <a:ext cx="745530" cy="30311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35" name="Line"/>
          <p:cNvSpPr/>
          <p:nvPr/>
        </p:nvSpPr>
        <p:spPr>
          <a:xfrm flipH="1">
            <a:off x="1666081" y="6867103"/>
            <a:ext cx="746920" cy="358276"/>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pic>
        <p:nvPicPr>
          <p:cNvPr id="236" name="Image" descr="Image"/>
          <p:cNvPicPr>
            <a:picLocks noChangeAspect="1"/>
          </p:cNvPicPr>
          <p:nvPr/>
        </p:nvPicPr>
        <p:blipFill>
          <a:blip r:embed="rId2"/>
          <a:stretch>
            <a:fillRect/>
          </a:stretch>
        </p:blipFill>
        <p:spPr>
          <a:xfrm>
            <a:off x="1770025" y="3740150"/>
            <a:ext cx="1797224" cy="1034586"/>
          </a:xfrm>
          <a:prstGeom prst="rect">
            <a:avLst/>
          </a:prstGeom>
          <a:ln w="12700">
            <a:miter lim="400000"/>
          </a:ln>
        </p:spPr>
      </p:pic>
      <p:sp>
        <p:nvSpPr>
          <p:cNvPr id="237" name="Callout"/>
          <p:cNvSpPr/>
          <p:nvPr/>
        </p:nvSpPr>
        <p:spPr>
          <a:xfrm>
            <a:off x="419100" y="4368403"/>
            <a:ext cx="5347097" cy="5204619"/>
          </a:xfrm>
          <a:custGeom>
            <a:avLst/>
            <a:gdLst/>
            <a:ahLst/>
            <a:cxnLst>
              <a:cxn ang="0">
                <a:pos x="wd2" y="hd2"/>
              </a:cxn>
              <a:cxn ang="5400000">
                <a:pos x="wd2" y="hd2"/>
              </a:cxn>
              <a:cxn ang="10800000">
                <a:pos x="wd2" y="hd2"/>
              </a:cxn>
              <a:cxn ang="16200000">
                <a:pos x="wd2" y="hd2"/>
              </a:cxn>
            </a:cxnLst>
            <a:rect l="0" t="0" r="r" b="b"/>
            <a:pathLst>
              <a:path w="21600" h="21600" extrusionOk="0">
                <a:moveTo>
                  <a:pt x="8853" y="0"/>
                </a:moveTo>
                <a:lnTo>
                  <a:pt x="7213" y="4745"/>
                </a:lnTo>
                <a:lnTo>
                  <a:pt x="821" y="4745"/>
                </a:lnTo>
                <a:cubicBezTo>
                  <a:pt x="368" y="4745"/>
                  <a:pt x="0" y="5123"/>
                  <a:pt x="0" y="5589"/>
                </a:cubicBezTo>
                <a:lnTo>
                  <a:pt x="0" y="20758"/>
                </a:lnTo>
                <a:cubicBezTo>
                  <a:pt x="0" y="21224"/>
                  <a:pt x="368" y="21600"/>
                  <a:pt x="821" y="21600"/>
                </a:cubicBezTo>
                <a:lnTo>
                  <a:pt x="20779" y="21600"/>
                </a:lnTo>
                <a:cubicBezTo>
                  <a:pt x="21232" y="21600"/>
                  <a:pt x="21600" y="21224"/>
                  <a:pt x="21600" y="20758"/>
                </a:cubicBezTo>
                <a:lnTo>
                  <a:pt x="21600" y="5589"/>
                </a:lnTo>
                <a:cubicBezTo>
                  <a:pt x="21600" y="5123"/>
                  <a:pt x="21232" y="4745"/>
                  <a:pt x="20779" y="4745"/>
                </a:cubicBezTo>
                <a:lnTo>
                  <a:pt x="10493" y="4745"/>
                </a:lnTo>
                <a:lnTo>
                  <a:pt x="8853" y="0"/>
                </a:lnTo>
                <a:close/>
              </a:path>
            </a:pathLst>
          </a:custGeom>
          <a:ln w="38100">
            <a:solidFill>
              <a:srgbClr val="FF26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38" name="attr: href"/>
          <p:cNvSpPr/>
          <p:nvPr/>
        </p:nvSpPr>
        <p:spPr>
          <a:xfrm>
            <a:off x="4288135" y="7858321"/>
            <a:ext cx="1346399" cy="317000"/>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2200">
                <a:solidFill>
                  <a:srgbClr val="FFFFFF"/>
                </a:solidFill>
                <a:latin typeface="+mn-lt"/>
                <a:ea typeface="+mn-ea"/>
                <a:cs typeface="+mn-cs"/>
                <a:sym typeface="Gill Sans SemiBold"/>
              </a:defRPr>
            </a:lvl1pPr>
          </a:lstStyle>
          <a:p>
            <a:r>
              <a:t>attr: href</a:t>
            </a:r>
          </a:p>
        </p:txBody>
      </p:sp>
      <p:sp>
        <p:nvSpPr>
          <p:cNvPr id="239" name="attr: href"/>
          <p:cNvSpPr/>
          <p:nvPr/>
        </p:nvSpPr>
        <p:spPr>
          <a:xfrm>
            <a:off x="2510135" y="7858321"/>
            <a:ext cx="1346399" cy="317000"/>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2200">
                <a:solidFill>
                  <a:srgbClr val="FFFFFF"/>
                </a:solidFill>
                <a:latin typeface="+mn-lt"/>
                <a:ea typeface="+mn-ea"/>
                <a:cs typeface="+mn-cs"/>
                <a:sym typeface="Gill Sans SemiBold"/>
              </a:defRPr>
            </a:lvl1pPr>
          </a:lstStyle>
          <a:p>
            <a:r>
              <a:t>attr: href</a:t>
            </a:r>
          </a:p>
        </p:txBody>
      </p:sp>
      <p:sp>
        <p:nvSpPr>
          <p:cNvPr id="244" name="Connection Line"/>
          <p:cNvSpPr/>
          <p:nvPr/>
        </p:nvSpPr>
        <p:spPr>
          <a:xfrm>
            <a:off x="2335291" y="7649550"/>
            <a:ext cx="166891" cy="438995"/>
          </a:xfrm>
          <a:custGeom>
            <a:avLst/>
            <a:gdLst/>
            <a:ahLst/>
            <a:cxnLst>
              <a:cxn ang="0">
                <a:pos x="wd2" y="hd2"/>
              </a:cxn>
              <a:cxn ang="5400000">
                <a:pos x="wd2" y="hd2"/>
              </a:cxn>
              <a:cxn ang="10800000">
                <a:pos x="wd2" y="hd2"/>
              </a:cxn>
              <a:cxn ang="16200000">
                <a:pos x="wd2" y="hd2"/>
              </a:cxn>
            </a:cxnLst>
            <a:rect l="0" t="0" r="r" b="b"/>
            <a:pathLst>
              <a:path w="18881" h="21600" extrusionOk="0">
                <a:moveTo>
                  <a:pt x="18881" y="21600"/>
                </a:moveTo>
                <a:cubicBezTo>
                  <a:pt x="3193" y="20685"/>
                  <a:pt x="-2719" y="13485"/>
                  <a:pt x="1145" y="0"/>
                </a:cubicBezTo>
              </a:path>
            </a:pathLst>
          </a:custGeom>
          <a:ln w="25400">
            <a:solidFill>
              <a:srgbClr val="000000"/>
            </a:solidFill>
            <a:miter lim="400000"/>
            <a:headEnd type="triangle"/>
          </a:ln>
        </p:spPr>
        <p:txBody>
          <a:bodyPr/>
          <a:lstStyle/>
          <a:p>
            <a:endParaRPr/>
          </a:p>
        </p:txBody>
      </p:sp>
      <p:sp>
        <p:nvSpPr>
          <p:cNvPr id="245" name="Connection Line"/>
          <p:cNvSpPr/>
          <p:nvPr/>
        </p:nvSpPr>
        <p:spPr>
          <a:xfrm>
            <a:off x="4113291" y="7649550"/>
            <a:ext cx="166891" cy="438995"/>
          </a:xfrm>
          <a:custGeom>
            <a:avLst/>
            <a:gdLst/>
            <a:ahLst/>
            <a:cxnLst>
              <a:cxn ang="0">
                <a:pos x="wd2" y="hd2"/>
              </a:cxn>
              <a:cxn ang="5400000">
                <a:pos x="wd2" y="hd2"/>
              </a:cxn>
              <a:cxn ang="10800000">
                <a:pos x="wd2" y="hd2"/>
              </a:cxn>
              <a:cxn ang="16200000">
                <a:pos x="wd2" y="hd2"/>
              </a:cxn>
            </a:cxnLst>
            <a:rect l="0" t="0" r="r" b="b"/>
            <a:pathLst>
              <a:path w="18881" h="21600" extrusionOk="0">
                <a:moveTo>
                  <a:pt x="18881" y="21600"/>
                </a:moveTo>
                <a:cubicBezTo>
                  <a:pt x="3193" y="20685"/>
                  <a:pt x="-2719" y="13485"/>
                  <a:pt x="1145" y="0"/>
                </a:cubicBezTo>
              </a:path>
            </a:pathLst>
          </a:custGeom>
          <a:ln w="25400">
            <a:solidFill>
              <a:srgbClr val="000000"/>
            </a:solidFill>
            <a:miter lim="400000"/>
            <a:headEnd type="triangle"/>
          </a:ln>
        </p:spPr>
        <p:txBody>
          <a:bodyPr/>
          <a:lstStyle/>
          <a:p>
            <a:endParaRPr/>
          </a:p>
        </p:txBody>
      </p:sp>
      <p:sp>
        <p:nvSpPr>
          <p:cNvPr id="242" name="Elements may contain…"/>
          <p:cNvSpPr txBox="1"/>
          <p:nvPr/>
        </p:nvSpPr>
        <p:spPr>
          <a:xfrm>
            <a:off x="6374358" y="431800"/>
            <a:ext cx="3684985" cy="96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spcBef>
                <a:spcPts val="4200"/>
              </a:spcBef>
              <a:defRPr sz="3200">
                <a:latin typeface="Gill Sans"/>
                <a:ea typeface="Gill Sans"/>
                <a:cs typeface="Gill Sans"/>
                <a:sym typeface="Gill Sans"/>
              </a:defRPr>
            </a:pPr>
            <a:r>
              <a:t>Elements may contain</a:t>
            </a:r>
          </a:p>
          <a:p>
            <a:pPr marL="635000" indent="-444500" algn="l">
              <a:buSzPct val="145000"/>
              <a:buChar char="•"/>
              <a:defRPr sz="2800">
                <a:latin typeface="Gill Sans"/>
                <a:ea typeface="Gill Sans"/>
                <a:cs typeface="Gill Sans"/>
                <a:sym typeface="Gill Sans"/>
              </a:defRPr>
            </a:pPr>
            <a:r>
              <a:t>attributes</a:t>
            </a:r>
          </a:p>
        </p:txBody>
      </p:sp>
      <p:sp>
        <p:nvSpPr>
          <p:cNvPr id="243" name="HTTP/1.0 200 OK…"/>
          <p:cNvSpPr txBox="1"/>
          <p:nvPr/>
        </p:nvSpPr>
        <p:spPr>
          <a:xfrm>
            <a:off x="6174399" y="4551013"/>
            <a:ext cx="6064085" cy="4110981"/>
          </a:xfrm>
          <a:prstGeom prst="rect">
            <a:avLst/>
          </a:prstGeom>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HTTP/1.0 200 OK</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Content-Type: text/html; charset=utf-8</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Content-Length: 74</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&lt;html&gt;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&lt;head&gt;&lt;script&gt;...&lt;/script&gt;&lt;/head&gt;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&lt;h1&gt;Welcome&lt;/h1&gt;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&lt;a href="about.html"&gt;About&lt;/a&gt;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&lt;a href="contact.html"&gt;Contact&lt;/a&gt;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  &lt;/body&gt;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accent5">
                    <a:hueOff val="-82419"/>
                    <a:satOff val="-9513"/>
                    <a:lumOff val="-16343"/>
                  </a:schemeClr>
                </a:solidFill>
                <a:latin typeface="Menlo Regular"/>
                <a:ea typeface="Menlo Regular"/>
                <a:cs typeface="Menlo Regular"/>
                <a:sym typeface="Menlo Regular"/>
              </a:defRPr>
            </a:pPr>
            <a:r>
              <a:t>&lt;/html&gt;</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Gill Sans SemiBold"/>
        <a:ea typeface="Gill Sans SemiBold"/>
        <a:cs typeface="Gill Sans SemiBold"/>
      </a:majorFont>
      <a:minorFont>
        <a:latin typeface="Gill Sans SemiBold"/>
        <a:ea typeface="Gill Sans SemiBold"/>
        <a:cs typeface="Gill Sans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Gill Sans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Gill Sans SemiBold"/>
        <a:ea typeface="Gill Sans SemiBold"/>
        <a:cs typeface="Gill Sans SemiBold"/>
      </a:majorFont>
      <a:minorFont>
        <a:latin typeface="Gill Sans SemiBold"/>
        <a:ea typeface="Gill Sans SemiBold"/>
        <a:cs typeface="Gill Sans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Gill Sans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53</TotalTime>
  <Words>1791</Words>
  <Application>Microsoft Office PowerPoint</Application>
  <PresentationFormat>Custom</PresentationFormat>
  <Paragraphs>363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Courier</vt:lpstr>
      <vt:lpstr>Gill Sans</vt:lpstr>
      <vt:lpstr>Gill Sans Light</vt:lpstr>
      <vt:lpstr>Gill Sans SemiBold</vt:lpstr>
      <vt:lpstr>Menlo</vt:lpstr>
      <vt:lpstr>White</vt:lpstr>
      <vt:lpstr>[320] Web 1: Selenium</vt:lpstr>
      <vt:lpstr>PowerPoint Presentation</vt:lpstr>
      <vt:lpstr>PowerPoint Presentation</vt:lpstr>
      <vt:lpstr>Document Object Model: Every Webpage is a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Scraping: Simple and Complicated</vt:lpstr>
      <vt:lpstr>requests vs. Selenium</vt:lpstr>
      <vt:lpstr>requests vs. Selenium</vt:lpstr>
      <vt:lpstr>Installing: Selenium, Chrome, Driver</vt:lpstr>
      <vt:lpstr>Selenium Install (Ubuntu 20.04)</vt:lpstr>
      <vt:lpstr>Why Drivers?</vt:lpstr>
      <vt:lpstr>Examples</vt:lpstr>
      <vt:lpstr>Example 1a: Late Loading Table (page1.html)</vt:lpstr>
      <vt:lpstr>Example 1b: Headless Mode and Screenshots</vt:lpstr>
      <vt:lpstr>Example 2: Auto-Clicking Buttons</vt:lpstr>
      <vt:lpstr>Example 3: Entering Passwords</vt:lpstr>
      <vt:lpstr>Example 4: Many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[320] Web 1: Selenium</dc:title>
  <dc:creator>Gurmail Singh</dc:creator>
  <cp:lastModifiedBy>Gurmail Singh</cp:lastModifiedBy>
  <cp:revision>11</cp:revision>
  <dcterms:modified xsi:type="dcterms:W3CDTF">2024-07-03T14:43:37Z</dcterms:modified>
</cp:coreProperties>
</file>