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docs.scipy.org/doc/scipy/reference/generated/scipy.stats.fisher_exact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s://exp-platform.com/kdd2015keynotekohavi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hyperlink" Target="https://docs.scipy.org/doc/scipy/reference/generated/scipy.stats.fisher_exact.htm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hyperlink" Target="https://docs.scipy.org/doc/scipy/reference/generated/scipy.stats.fisher_exact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hyperlink" Target="https://docs.scipy.org/doc/scipy/reference/generated/scipy.stats.fisher_exact.html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hyperlink" Target="https://docs.scipy.org/doc/scipy/reference/generated/scipy.stats.fisher_exact.html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[320] Web 5: A/B Testing"/>
          <p:cNvSpPr txBox="1"/>
          <p:nvPr>
            <p:ph type="title"/>
          </p:nvPr>
        </p:nvSpPr>
        <p:spPr>
          <a:xfrm>
            <a:off x="210739" y="1765300"/>
            <a:ext cx="12583322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Web </a:t>
            </a:r>
            <a:r>
              <a:t>3</a:t>
            </a:r>
            <a:r>
              <a:t>: A/B Testing</a:t>
            </a:r>
          </a:p>
        </p:txBody>
      </p:sp>
      <p:sp>
        <p:nvSpPr>
          <p:cNvPr id="147" name="Tyler Caraza-Harter"/>
          <p:cNvSpPr txBox="1"/>
          <p:nvPr>
            <p:ph type="body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defRPr sz="3600">
                <a:solidFill>
                  <a:srgbClr val="5E5E5E"/>
                </a:solidFill>
              </a:defRPr>
            </a:pPr>
            <a:r>
              <a:t>Department of Computer Sciences</a:t>
            </a: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>
              <a:lnSpc>
                <a:spcPct val="90000"/>
              </a:lnSpc>
              <a:defRPr sz="3600">
                <a:solidFill>
                  <a:srgbClr val="5E5E5E"/>
                </a:solidFill>
              </a:defRPr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Example 1: Link to Donation Pag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Example 1: Link to Donation Page</a:t>
            </a:r>
          </a:p>
        </p:txBody>
      </p:sp>
      <p:sp>
        <p:nvSpPr>
          <p:cNvPr id="775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776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777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778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9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0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781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782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783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784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785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6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7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8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9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790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factors</a:t>
            </a:r>
            <a:r>
              <a:t>)</a:t>
            </a:r>
          </a:p>
        </p:txBody>
      </p:sp>
      <p:sp>
        <p:nvSpPr>
          <p:cNvPr id="791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2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act</a:t>
            </a:r>
            <a:r>
              <a:t>, learn,</a:t>
            </a:r>
          </a:p>
          <a:p>
            <a:pPr/>
            <a:r>
              <a:t>or debug</a:t>
            </a:r>
          </a:p>
        </p:txBody>
      </p:sp>
      <p:sp>
        <p:nvSpPr>
          <p:cNvPr id="793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bigger font</a:t>
            </a:r>
          </a:p>
        </p:txBody>
      </p:sp>
      <p:sp>
        <p:nvSpPr>
          <p:cNvPr id="794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red font</a:t>
            </a:r>
          </a:p>
        </p:txBody>
      </p:sp>
      <p:sp>
        <p:nvSpPr>
          <p:cNvPr id="795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6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7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CTR (Click Through Rate)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clicks / impressions</a:t>
            </a:r>
          </a:p>
        </p:txBody>
      </p:sp>
      <p:sp>
        <p:nvSpPr>
          <p:cNvPr id="798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max CTR</a:t>
            </a:r>
          </a:p>
        </p:txBody>
      </p:sp>
      <p:sp>
        <p:nvSpPr>
          <p:cNvPr id="799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switch to best</a:t>
            </a:r>
          </a:p>
        </p:txBody>
      </p:sp>
      <p:sp>
        <p:nvSpPr>
          <p:cNvPr id="800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1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2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3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4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05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Lecture Outlin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Lecture Outline</a:t>
            </a:r>
          </a:p>
        </p:txBody>
      </p:sp>
      <p:sp>
        <p:nvSpPr>
          <p:cNvPr id="808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809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810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811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2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3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814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815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16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17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818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9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0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1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2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823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824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5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826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bigger font</a:t>
            </a:r>
          </a:p>
        </p:txBody>
      </p:sp>
      <p:sp>
        <p:nvSpPr>
          <p:cNvPr id="827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font</a:t>
            </a:r>
          </a:p>
        </p:txBody>
      </p:sp>
      <p:sp>
        <p:nvSpPr>
          <p:cNvPr id="828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9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0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 (Click Through Rate)</a:t>
            </a:r>
          </a:p>
          <a:p>
            <a:pPr/>
            <a:r>
              <a:t>clicks / impressions</a:t>
            </a:r>
          </a:p>
        </p:txBody>
      </p:sp>
      <p:sp>
        <p:nvSpPr>
          <p:cNvPr id="831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CTR</a:t>
            </a:r>
          </a:p>
        </p:txBody>
      </p:sp>
      <p:sp>
        <p:nvSpPr>
          <p:cNvPr id="832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best</a:t>
            </a:r>
          </a:p>
        </p:txBody>
      </p:sp>
      <p:sp>
        <p:nvSpPr>
          <p:cNvPr id="833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4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5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6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7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8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39" name="Rounded Rectangle"/>
          <p:cNvSpPr/>
          <p:nvPr/>
        </p:nvSpPr>
        <p:spPr>
          <a:xfrm>
            <a:off x="10811941" y="2520950"/>
            <a:ext cx="1912076" cy="2915047"/>
          </a:xfrm>
          <a:prstGeom prst="roundRect">
            <a:avLst>
              <a:gd name="adj" fmla="val 9963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842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843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844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5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6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47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48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849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0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1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3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854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855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6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learn</a:t>
            </a:r>
            <a:r>
              <a:t>,</a:t>
            </a:r>
          </a:p>
          <a:p>
            <a:pPr/>
            <a:r>
              <a:t>or debug</a:t>
            </a:r>
          </a:p>
        </p:txBody>
      </p:sp>
      <p:sp>
        <p:nvSpPr>
          <p:cNvPr id="857" name="is emotion…"/>
          <p:cNvSpPr txBox="1"/>
          <p:nvPr/>
        </p:nvSpPr>
        <p:spPr>
          <a:xfrm>
            <a:off x="11020049" y="3010540"/>
            <a:ext cx="15362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is emotion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contagious?</a:t>
            </a:r>
          </a:p>
        </p:txBody>
      </p:sp>
      <p:sp>
        <p:nvSpPr>
          <p:cNvPr id="858" name="Line"/>
          <p:cNvSpPr/>
          <p:nvPr/>
        </p:nvSpPr>
        <p:spPr>
          <a:xfrm>
            <a:off x="11812835" y="3853507"/>
            <a:ext cx="134542" cy="68624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9" name="make feed more positive or negative"/>
          <p:cNvSpPr txBox="1"/>
          <p:nvPr/>
        </p:nvSpPr>
        <p:spPr>
          <a:xfrm>
            <a:off x="4001557" y="810957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make feed more positive or negative</a:t>
            </a:r>
          </a:p>
        </p:txBody>
      </p:sp>
      <p:sp>
        <p:nvSpPr>
          <p:cNvPr id="860" name="positive/negative words used"/>
          <p:cNvSpPr txBox="1"/>
          <p:nvPr/>
        </p:nvSpPr>
        <p:spPr>
          <a:xfrm>
            <a:off x="7290858" y="7795328"/>
            <a:ext cx="24491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positive/negative words used</a:t>
            </a:r>
          </a:p>
        </p:txBody>
      </p:sp>
      <p:sp>
        <p:nvSpPr>
          <p:cNvPr id="861" name="Reading: https://techcrunch.com/2014/06/29/ethics-in-a-data-driven-world/"/>
          <p:cNvSpPr txBox="1"/>
          <p:nvPr/>
        </p:nvSpPr>
        <p:spPr>
          <a:xfrm>
            <a:off x="952500" y="1376593"/>
            <a:ext cx="9020324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Reading</a:t>
            </a:r>
            <a:r>
              <a:t>: </a:t>
            </a:r>
            <a:r>
              <a:rPr u="sng">
                <a:solidFill>
                  <a:schemeClr val="accent1">
                    <a:lumOff val="-13575"/>
                  </a:schemeClr>
                </a:solidFill>
              </a:rPr>
              <a:t>https://techcrunch.com/2014/06/29/ethics-in-a-data-driven-world/</a:t>
            </a:r>
          </a:p>
        </p:txBody>
      </p:sp>
      <p:sp>
        <p:nvSpPr>
          <p:cNvPr id="862" name="Example 2: Facebook Emotional Contagion Study"/>
          <p:cNvSpPr txBox="1"/>
          <p:nvPr>
            <p:ph type="title"/>
          </p:nvPr>
        </p:nvSpPr>
        <p:spPr>
          <a:xfrm>
            <a:off x="952500" y="254000"/>
            <a:ext cx="12135768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Example 2: Facebook Emotional Contagion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865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866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867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68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69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70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71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872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4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5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6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877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878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9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learn</a:t>
            </a:r>
            <a:r>
              <a:t>,</a:t>
            </a:r>
          </a:p>
          <a:p>
            <a:pPr/>
            <a:r>
              <a:t>or debug</a:t>
            </a:r>
          </a:p>
        </p:txBody>
      </p:sp>
      <p:sp>
        <p:nvSpPr>
          <p:cNvPr id="880" name="is emotion…"/>
          <p:cNvSpPr txBox="1"/>
          <p:nvPr/>
        </p:nvSpPr>
        <p:spPr>
          <a:xfrm>
            <a:off x="11020049" y="3010540"/>
            <a:ext cx="15362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is emotion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contagious?</a:t>
            </a:r>
          </a:p>
        </p:txBody>
      </p:sp>
      <p:sp>
        <p:nvSpPr>
          <p:cNvPr id="881" name="Line"/>
          <p:cNvSpPr/>
          <p:nvPr/>
        </p:nvSpPr>
        <p:spPr>
          <a:xfrm>
            <a:off x="11812835" y="3853507"/>
            <a:ext cx="134542" cy="68624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82" name="make feed more positive or negative"/>
          <p:cNvSpPr txBox="1"/>
          <p:nvPr/>
        </p:nvSpPr>
        <p:spPr>
          <a:xfrm>
            <a:off x="4001557" y="810957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make feed more positive or negative</a:t>
            </a:r>
          </a:p>
        </p:txBody>
      </p:sp>
      <p:sp>
        <p:nvSpPr>
          <p:cNvPr id="883" name="Example 2: Facebook Emotional Contagion Study"/>
          <p:cNvSpPr txBox="1"/>
          <p:nvPr>
            <p:ph type="title"/>
          </p:nvPr>
        </p:nvSpPr>
        <p:spPr>
          <a:xfrm>
            <a:off x="952500" y="254000"/>
            <a:ext cx="11984609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Example 2: Facebook Emotional Contagion Study</a:t>
            </a:r>
          </a:p>
        </p:txBody>
      </p:sp>
      <p:sp>
        <p:nvSpPr>
          <p:cNvPr id="884" name="positive/negative words used"/>
          <p:cNvSpPr txBox="1"/>
          <p:nvPr/>
        </p:nvSpPr>
        <p:spPr>
          <a:xfrm>
            <a:off x="7290858" y="7795328"/>
            <a:ext cx="24491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positive/negative words used</a:t>
            </a:r>
          </a:p>
        </p:txBody>
      </p:sp>
      <p:sp>
        <p:nvSpPr>
          <p:cNvPr id="885" name="Reading: https://techcrunch.com/2014/06/29/ethics-in-a-data-driven-world/"/>
          <p:cNvSpPr txBox="1"/>
          <p:nvPr/>
        </p:nvSpPr>
        <p:spPr>
          <a:xfrm>
            <a:off x="952500" y="1376593"/>
            <a:ext cx="9020324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Reading</a:t>
            </a:r>
            <a:r>
              <a:t>: </a:t>
            </a:r>
            <a:r>
              <a:rPr u="sng">
                <a:solidFill>
                  <a:schemeClr val="accent1">
                    <a:lumOff val="-13575"/>
                  </a:schemeClr>
                </a:solidFill>
              </a:rPr>
              <a:t>https://techcrunch.com/2014/06/29/ethics-in-a-data-driven-world/</a:t>
            </a:r>
          </a:p>
        </p:txBody>
      </p:sp>
      <p:pic>
        <p:nvPicPr>
          <p:cNvPr id="8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5350" y="2038350"/>
            <a:ext cx="6134100" cy="56769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87" name="didn't need to submit to the IRB (Institutional Review Board) -- when should it be required?"/>
          <p:cNvSpPr txBox="1"/>
          <p:nvPr/>
        </p:nvSpPr>
        <p:spPr>
          <a:xfrm>
            <a:off x="1080368" y="9078068"/>
            <a:ext cx="108440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didn't need to submit to the IRB (Institutional Review Board) --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when should it be required?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890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891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4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95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896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897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9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1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902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903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4" name="act, learn,…"/>
          <p:cNvSpPr txBox="1"/>
          <p:nvPr/>
        </p:nvSpPr>
        <p:spPr>
          <a:xfrm>
            <a:off x="11176467" y="4431307"/>
            <a:ext cx="1223368" cy="81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debug</a:t>
            </a:r>
          </a:p>
        </p:txBody>
      </p:sp>
      <p:sp>
        <p:nvSpPr>
          <p:cNvPr id="905" name="Python 3.10"/>
          <p:cNvSpPr txBox="1"/>
          <p:nvPr/>
        </p:nvSpPr>
        <p:spPr>
          <a:xfrm>
            <a:off x="4001557" y="8160377"/>
            <a:ext cx="27820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Python 3.10</a:t>
            </a:r>
          </a:p>
        </p:txBody>
      </p:sp>
      <p:sp>
        <p:nvSpPr>
          <p:cNvPr id="906" name="Example 3: Update Python Version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Example 3: Update Python Version</a:t>
            </a:r>
          </a:p>
        </p:txBody>
      </p:sp>
      <p:sp>
        <p:nvSpPr>
          <p:cNvPr id="907" name="sales"/>
          <p:cNvSpPr txBox="1"/>
          <p:nvPr/>
        </p:nvSpPr>
        <p:spPr>
          <a:xfrm>
            <a:off x="7290858" y="7191887"/>
            <a:ext cx="24491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sales</a:t>
            </a:r>
          </a:p>
        </p:txBody>
      </p:sp>
      <p:sp>
        <p:nvSpPr>
          <p:cNvPr id="908" name="Python 3.9"/>
          <p:cNvSpPr txBox="1"/>
          <p:nvPr/>
        </p:nvSpPr>
        <p:spPr>
          <a:xfrm>
            <a:off x="4001557" y="4477377"/>
            <a:ext cx="27820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Python 3.9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Lecture Outlin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Lecture Outline</a:t>
            </a:r>
          </a:p>
        </p:txBody>
      </p:sp>
      <p:sp>
        <p:nvSpPr>
          <p:cNvPr id="911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912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913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914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15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16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917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918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919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920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921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2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3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4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5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926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927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8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929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bigger font</a:t>
            </a:r>
          </a:p>
        </p:txBody>
      </p:sp>
      <p:sp>
        <p:nvSpPr>
          <p:cNvPr id="930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font</a:t>
            </a:r>
          </a:p>
        </p:txBody>
      </p:sp>
      <p:sp>
        <p:nvSpPr>
          <p:cNvPr id="931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2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3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 (Click Through Rate)</a:t>
            </a:r>
          </a:p>
          <a:p>
            <a:pPr/>
            <a:r>
              <a:t>clicks / impressions</a:t>
            </a:r>
          </a:p>
        </p:txBody>
      </p:sp>
      <p:sp>
        <p:nvSpPr>
          <p:cNvPr id="934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CTR</a:t>
            </a:r>
          </a:p>
        </p:txBody>
      </p:sp>
      <p:sp>
        <p:nvSpPr>
          <p:cNvPr id="935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best</a:t>
            </a:r>
          </a:p>
        </p:txBody>
      </p:sp>
      <p:sp>
        <p:nvSpPr>
          <p:cNvPr id="936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7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8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9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0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41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42" name="Rounded Rectangle"/>
          <p:cNvSpPr/>
          <p:nvPr/>
        </p:nvSpPr>
        <p:spPr>
          <a:xfrm>
            <a:off x="9007202" y="4028876"/>
            <a:ext cx="2216251" cy="2751188"/>
          </a:xfrm>
          <a:prstGeom prst="roundRect">
            <a:avLst>
              <a:gd name="adj" fmla="val 8596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45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47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sp>
        <p:nvSpPr>
          <p:cNvPr id="948" name="how many B impressions were there?…"/>
          <p:cNvSpPr txBox="1"/>
          <p:nvPr/>
        </p:nvSpPr>
        <p:spPr>
          <a:xfrm>
            <a:off x="6397798" y="5022205"/>
            <a:ext cx="4641504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many B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impressions</a:t>
            </a:r>
            <a:r>
              <a:t> were there?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was B's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51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sp>
        <p:nvSpPr>
          <p:cNvPr id="954" name="how many B impressions were there?  20…"/>
          <p:cNvSpPr txBox="1"/>
          <p:nvPr/>
        </p:nvSpPr>
        <p:spPr>
          <a:xfrm>
            <a:off x="6397798" y="5022205"/>
            <a:ext cx="5115670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many B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impressions</a:t>
            </a:r>
            <a:r>
              <a:t> were there?  20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was B's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?  6/20 = 30%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57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59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9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4959" y="4906169"/>
            <a:ext cx="7095541" cy="1475582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is the improvement noise?"/>
          <p:cNvSpPr txBox="1"/>
          <p:nvPr/>
        </p:nvSpPr>
        <p:spPr>
          <a:xfrm>
            <a:off x="7725488" y="6978649"/>
            <a:ext cx="32344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is the improvement noise?</a:t>
            </a:r>
          </a:p>
        </p:txBody>
      </p:sp>
      <p:sp>
        <p:nvSpPr>
          <p:cNvPr id="963" name="Connection Line"/>
          <p:cNvSpPr/>
          <p:nvPr/>
        </p:nvSpPr>
        <p:spPr>
          <a:xfrm>
            <a:off x="7428441" y="5840836"/>
            <a:ext cx="1909417" cy="1188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6" fill="norm" stroke="1" extrusionOk="0">
                <a:moveTo>
                  <a:pt x="0" y="2"/>
                </a:moveTo>
                <a:cubicBezTo>
                  <a:pt x="11495" y="-134"/>
                  <a:pt x="18695" y="7021"/>
                  <a:pt x="21600" y="214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66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9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7316291"/>
            <a:ext cx="99187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4959" y="4906169"/>
            <a:ext cx="7095541" cy="1475582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https://docs.scipy.org/doc/scipy/reference/generated/scipy.stats.fisher_exact.html"/>
          <p:cNvSpPr txBox="1"/>
          <p:nvPr/>
        </p:nvSpPr>
        <p:spPr>
          <a:xfrm>
            <a:off x="5549155" y="8458200"/>
            <a:ext cx="62597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https://docs.scipy.org/doc/scipy/reference/generated/scipy.stats.fisher_exact.html</a:t>
            </a:r>
          </a:p>
        </p:txBody>
      </p:sp>
      <p:sp>
        <p:nvSpPr>
          <p:cNvPr id="972" name="pip3 install scipy"/>
          <p:cNvSpPr txBox="1"/>
          <p:nvPr/>
        </p:nvSpPr>
        <p:spPr>
          <a:xfrm>
            <a:off x="9653798" y="6902449"/>
            <a:ext cx="2024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pip3 install scipy</a:t>
            </a:r>
          </a:p>
        </p:txBody>
      </p:sp>
      <p:sp>
        <p:nvSpPr>
          <p:cNvPr id="973" name="Rounded Rectangle"/>
          <p:cNvSpPr/>
          <p:nvPr/>
        </p:nvSpPr>
        <p:spPr>
          <a:xfrm>
            <a:off x="6369050" y="7950596"/>
            <a:ext cx="3120281" cy="425054"/>
          </a:xfrm>
          <a:prstGeom prst="roundRect">
            <a:avLst>
              <a:gd name="adj" fmla="val 44818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3467100"/>
            <a:ext cx="7518400" cy="467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ource for Examples/Les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Source for Examples/Lessons</a:t>
            </a:r>
          </a:p>
        </p:txBody>
      </p:sp>
      <p:sp>
        <p:nvSpPr>
          <p:cNvPr id="151" name="Ronny Kohavi Keynote Talk at KDD conference (Knowledge Discovery and Data Mining)…"/>
          <p:cNvSpPr txBox="1"/>
          <p:nvPr/>
        </p:nvSpPr>
        <p:spPr>
          <a:xfrm>
            <a:off x="990600" y="1623218"/>
            <a:ext cx="10669935" cy="1249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00"/>
              </a:spcBef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Ronny Kohavi</a:t>
            </a:r>
            <a:r>
              <a:t> Keynote Talk at KDD conference (Knowledge Discovery and Data Mining)</a:t>
            </a:r>
          </a:p>
          <a:p>
            <a:pPr algn="l">
              <a:spcBef>
                <a:spcPts val="300"/>
              </a:spcBef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Title:</a:t>
            </a:r>
            <a:r>
              <a:t> Online Controlled Experiments: Lessons from Running A/B/n Tests for 12 years</a:t>
            </a:r>
          </a:p>
          <a:p>
            <a:pPr algn="l">
              <a:spcBef>
                <a:spcPts val="300"/>
              </a:spcBef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Video</a:t>
            </a:r>
            <a:r>
              <a:t>: </a:t>
            </a:r>
            <a:r>
              <a:rPr u="sng">
                <a:hlinkClick r:id="rId3" invalidUrl="" action="" tgtFrame="" tooltip="" history="1" highlightClick="0" endSnd="0"/>
              </a:rPr>
              <a:t>https://exp-platform.com/kdd2015keynotekohavi/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76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78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9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7316291"/>
            <a:ext cx="9918700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https://docs.scipy.org/doc/scipy/reference/generated/scipy.stats.fisher_exact.html"/>
          <p:cNvSpPr txBox="1"/>
          <p:nvPr/>
        </p:nvSpPr>
        <p:spPr>
          <a:xfrm>
            <a:off x="5549155" y="8458200"/>
            <a:ext cx="62597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https://docs.scipy.org/doc/scipy/reference/generated/scipy.stats.fisher_exact.html</a:t>
            </a:r>
          </a:p>
        </p:txBody>
      </p:sp>
      <p:sp>
        <p:nvSpPr>
          <p:cNvPr id="981" name="p-value is probability of seeing a difference this extreme (or more) if both ratios were generated by the same underlying process (the one most likely to generate this)"/>
          <p:cNvSpPr txBox="1"/>
          <p:nvPr/>
        </p:nvSpPr>
        <p:spPr>
          <a:xfrm>
            <a:off x="7028122" y="2659459"/>
            <a:ext cx="5421165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p-value</a:t>
            </a:r>
            <a:r>
              <a:t> is probability of seeing a difference this extreme (or more) if both ratios were generated by the same underlying process (the one most likely to generate this)</a:t>
            </a:r>
          </a:p>
        </p:txBody>
      </p:sp>
      <p:sp>
        <p:nvSpPr>
          <p:cNvPr id="982" name="Line"/>
          <p:cNvSpPr/>
          <p:nvPr/>
        </p:nvSpPr>
        <p:spPr>
          <a:xfrm flipH="1">
            <a:off x="4699595" y="4307830"/>
            <a:ext cx="3203973" cy="37401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3" name="&quot;significant&quot; means p-value is less than some threshold (e.g., 5%)"/>
          <p:cNvSpPr txBox="1"/>
          <p:nvPr/>
        </p:nvSpPr>
        <p:spPr>
          <a:xfrm>
            <a:off x="7879022" y="4805759"/>
            <a:ext cx="445179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"significant"</a:t>
            </a:r>
            <a:r>
              <a:t> means p-value is less than some threshold (e.g., 5%)</a:t>
            </a:r>
          </a:p>
        </p:txBody>
      </p:sp>
      <p:sp>
        <p:nvSpPr>
          <p:cNvPr id="984" name="false positive means it is significant even though underlying process is same"/>
          <p:cNvSpPr txBox="1"/>
          <p:nvPr/>
        </p:nvSpPr>
        <p:spPr>
          <a:xfrm>
            <a:off x="7513253" y="6113859"/>
            <a:ext cx="488300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false positive</a:t>
            </a:r>
            <a:r>
              <a:t> means it is significant even though underlying process is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87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9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9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7316291"/>
            <a:ext cx="9918700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https://docs.scipy.org/doc/scipy/reference/generated/scipy.stats.fisher_exact.html"/>
          <p:cNvSpPr txBox="1"/>
          <p:nvPr/>
        </p:nvSpPr>
        <p:spPr>
          <a:xfrm>
            <a:off x="5549155" y="8458200"/>
            <a:ext cx="62597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https://docs.scipy.org/doc/scipy/reference/generated/scipy.stats.fisher_exact.html</a:t>
            </a:r>
          </a:p>
        </p:txBody>
      </p:sp>
      <p:sp>
        <p:nvSpPr>
          <p:cNvPr id="992" name="Line"/>
          <p:cNvSpPr/>
          <p:nvPr/>
        </p:nvSpPr>
        <p:spPr>
          <a:xfrm flipH="1">
            <a:off x="4699595" y="4307830"/>
            <a:ext cx="3203973" cy="37401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3" name="out of 200 neutral changes, how many will falsely show up as significant if we set our p-value threshold to 5%?"/>
          <p:cNvSpPr txBox="1"/>
          <p:nvPr/>
        </p:nvSpPr>
        <p:spPr>
          <a:xfrm>
            <a:off x="7231322" y="609600"/>
            <a:ext cx="480486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out of 200 neutral changes, how many will falsely show up as significant if we set our p-value threshold to 5%?</a:t>
            </a:r>
          </a:p>
        </p:txBody>
      </p:sp>
      <p:sp>
        <p:nvSpPr>
          <p:cNvPr id="994" name="p-value is probability of seeing a difference this extreme (or more) if both ratios were generated by the same underlying process (the one most likely to generate this)"/>
          <p:cNvSpPr txBox="1"/>
          <p:nvPr/>
        </p:nvSpPr>
        <p:spPr>
          <a:xfrm>
            <a:off x="7028122" y="2659459"/>
            <a:ext cx="5421165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p-value</a:t>
            </a:r>
            <a:r>
              <a:t> is probability of seeing a difference this extreme (or more) if both ratios were generated by the same underlying process (the one most likely to generate this)</a:t>
            </a:r>
          </a:p>
        </p:txBody>
      </p:sp>
      <p:sp>
        <p:nvSpPr>
          <p:cNvPr id="995" name="&quot;significant&quot; means p-value is less than some threshold (e.g., 5%)"/>
          <p:cNvSpPr txBox="1"/>
          <p:nvPr/>
        </p:nvSpPr>
        <p:spPr>
          <a:xfrm>
            <a:off x="7879022" y="4805759"/>
            <a:ext cx="445179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"significant"</a:t>
            </a:r>
            <a:r>
              <a:t> means p-value is less than some threshold (e.g., 5%)</a:t>
            </a:r>
          </a:p>
        </p:txBody>
      </p:sp>
      <p:sp>
        <p:nvSpPr>
          <p:cNvPr id="996" name="false positive means it is significant even though underlying process is same"/>
          <p:cNvSpPr txBox="1"/>
          <p:nvPr/>
        </p:nvSpPr>
        <p:spPr>
          <a:xfrm>
            <a:off x="7513253" y="6113859"/>
            <a:ext cx="488300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false positive</a:t>
            </a:r>
            <a:r>
              <a:t> means it is significant even though underlying process is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999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10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10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7316291"/>
            <a:ext cx="9918700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https://docs.scipy.org/doc/scipy/reference/generated/scipy.stats.fisher_exact.html"/>
          <p:cNvSpPr txBox="1"/>
          <p:nvPr/>
        </p:nvSpPr>
        <p:spPr>
          <a:xfrm>
            <a:off x="5549155" y="8458200"/>
            <a:ext cx="62597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https://docs.scipy.org/doc/scipy/reference/generated/scipy.stats.fisher_exact.html</a:t>
            </a:r>
          </a:p>
        </p:txBody>
      </p:sp>
      <p:sp>
        <p:nvSpPr>
          <p:cNvPr id="1004" name="Line"/>
          <p:cNvSpPr/>
          <p:nvPr/>
        </p:nvSpPr>
        <p:spPr>
          <a:xfrm flipH="1">
            <a:off x="4699595" y="4307830"/>
            <a:ext cx="3203973" cy="37401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5" name="out of 200 neutral changes, how many will falsely show up as significant if we set our p-value threshold to 5%?"/>
          <p:cNvSpPr txBox="1"/>
          <p:nvPr/>
        </p:nvSpPr>
        <p:spPr>
          <a:xfrm>
            <a:off x="7231322" y="609600"/>
            <a:ext cx="480486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out of 200 neutral changes, how many will falsely show up as significant if we set our p-value threshold to 5%?</a:t>
            </a:r>
          </a:p>
        </p:txBody>
      </p:sp>
      <p:sp>
        <p:nvSpPr>
          <p:cNvPr id="1006" name="10"/>
          <p:cNvSpPr txBox="1"/>
          <p:nvPr/>
        </p:nvSpPr>
        <p:spPr>
          <a:xfrm>
            <a:off x="9529154" y="178434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07" name="p-value is probability of seeing a difference this extreme (or more) if both ratios were generated by the same underlying process (the one most likely to generate this)"/>
          <p:cNvSpPr txBox="1"/>
          <p:nvPr/>
        </p:nvSpPr>
        <p:spPr>
          <a:xfrm>
            <a:off x="7028122" y="2659459"/>
            <a:ext cx="5421165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p-value</a:t>
            </a:r>
            <a:r>
              <a:t> is probability of seeing a difference this extreme (or more) if both ratios were generated by the same underlying process (the one most likely to generate this)</a:t>
            </a:r>
          </a:p>
        </p:txBody>
      </p:sp>
      <p:sp>
        <p:nvSpPr>
          <p:cNvPr id="1008" name="&quot;significant&quot; means p-value is less than some threshold (e.g., 5%)"/>
          <p:cNvSpPr txBox="1"/>
          <p:nvPr/>
        </p:nvSpPr>
        <p:spPr>
          <a:xfrm>
            <a:off x="7879022" y="4805759"/>
            <a:ext cx="445179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"significant"</a:t>
            </a:r>
            <a:r>
              <a:t> means p-value is less than some threshold (e.g., 5%)</a:t>
            </a:r>
          </a:p>
        </p:txBody>
      </p:sp>
      <p:sp>
        <p:nvSpPr>
          <p:cNvPr id="1009" name="false positive means it is significant even though underlying process is same"/>
          <p:cNvSpPr txBox="1"/>
          <p:nvPr/>
        </p:nvSpPr>
        <p:spPr>
          <a:xfrm>
            <a:off x="7513253" y="6113859"/>
            <a:ext cx="488300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false positive</a:t>
            </a:r>
            <a:r>
              <a:t> means it is significant even though underlying process is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1012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10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pic>
        <p:nvPicPr>
          <p:cNvPr id="10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7316291"/>
            <a:ext cx="9918700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6" name="https://docs.scipy.org/doc/scipy/reference/generated/scipy.stats.fisher_exact.html"/>
          <p:cNvSpPr txBox="1"/>
          <p:nvPr/>
        </p:nvSpPr>
        <p:spPr>
          <a:xfrm>
            <a:off x="5549155" y="8458200"/>
            <a:ext cx="62597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https://docs.scipy.org/doc/scipy/reference/generated/scipy.stats.fisher_exact.html</a:t>
            </a:r>
          </a:p>
        </p:txBody>
      </p:sp>
      <p:sp>
        <p:nvSpPr>
          <p:cNvPr id="1017" name="occasionally run A/A tests to make sure the system is working (false positive rate should be as expected)"/>
          <p:cNvSpPr txBox="1"/>
          <p:nvPr/>
        </p:nvSpPr>
        <p:spPr>
          <a:xfrm>
            <a:off x="7395133" y="3060055"/>
            <a:ext cx="46871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occasionally run A/A tests to make sure the system is working (false positive rate should be as expected)</a:t>
            </a:r>
          </a:p>
        </p:txBody>
      </p:sp>
      <p:sp>
        <p:nvSpPr>
          <p:cNvPr id="1018" name="out of 200 neutral changes, how many will falsely show up as significant if we set our p-value threshold to 5%?"/>
          <p:cNvSpPr txBox="1"/>
          <p:nvPr/>
        </p:nvSpPr>
        <p:spPr>
          <a:xfrm>
            <a:off x="7231322" y="609600"/>
            <a:ext cx="480486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out of 200 neutral changes, how many will falsely show up as significant if we set our p-value threshold to 5%?</a:t>
            </a:r>
          </a:p>
        </p:txBody>
      </p:sp>
      <p:sp>
        <p:nvSpPr>
          <p:cNvPr id="1019" name="10"/>
          <p:cNvSpPr txBox="1"/>
          <p:nvPr/>
        </p:nvSpPr>
        <p:spPr>
          <a:xfrm>
            <a:off x="9529154" y="178434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1022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10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4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sp>
        <p:nvSpPr>
          <p:cNvPr id="1025" name="3 outcomes, based on CTRs and significance…"/>
          <p:cNvSpPr txBox="1"/>
          <p:nvPr/>
        </p:nvSpPr>
        <p:spPr>
          <a:xfrm>
            <a:off x="5736071" y="3784599"/>
            <a:ext cx="580886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3 outcomes, based on CTRs and significance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A is significantly better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B is significantly better</a:t>
            </a:r>
          </a:p>
          <a:p>
            <a:pPr marL="571500" indent="-381000" algn="l">
              <a:buSzPct val="145000"/>
              <a:buChar char="-"/>
              <a:defRPr i="1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neither wins</a:t>
            </a:r>
          </a:p>
        </p:txBody>
      </p:sp>
      <p:sp>
        <p:nvSpPr>
          <p:cNvPr id="1026" name="what to do?…"/>
          <p:cNvSpPr txBox="1"/>
          <p:nvPr/>
        </p:nvSpPr>
        <p:spPr>
          <a:xfrm>
            <a:off x="5799571" y="6127750"/>
            <a:ext cx="7036942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to do?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ideas???</a:t>
            </a:r>
          </a:p>
        </p:txBody>
      </p:sp>
      <p:sp>
        <p:nvSpPr>
          <p:cNvPr id="1027" name="Line"/>
          <p:cNvSpPr/>
          <p:nvPr/>
        </p:nvSpPr>
        <p:spPr>
          <a:xfrm flipH="1">
            <a:off x="6652865" y="5285829"/>
            <a:ext cx="278905" cy="90318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omparis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Comparisons</a:t>
            </a:r>
          </a:p>
        </p:txBody>
      </p:sp>
      <p:sp>
        <p:nvSpPr>
          <p:cNvPr id="1030" name="Example Metric: CTR (Click-Through Rate)…"/>
          <p:cNvSpPr txBox="1"/>
          <p:nvPr/>
        </p:nvSpPr>
        <p:spPr>
          <a:xfrm>
            <a:off x="990600" y="1663700"/>
            <a:ext cx="5294115" cy="18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Example Metric: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CTR</a:t>
            </a:r>
            <a:r>
              <a:t> (Click-Through Rate)</a:t>
            </a:r>
          </a:p>
          <a:p>
            <a:pPr algn="l"/>
          </a:p>
          <a:p>
            <a:pPr algn="l"/>
            <a:r>
              <a:t>CTR = clicks / impressions</a:t>
            </a:r>
          </a:p>
          <a:p>
            <a:pPr algn="l"/>
          </a:p>
          <a:p>
            <a:pPr algn="l"/>
            <a:r>
              <a:t>"Impression" means user saw it</a:t>
            </a:r>
          </a:p>
        </p:txBody>
      </p:sp>
      <p:pic>
        <p:nvPicPr>
          <p:cNvPr id="10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154636"/>
            <a:ext cx="41783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df: contingency table"/>
          <p:cNvSpPr txBox="1"/>
          <p:nvPr/>
        </p:nvSpPr>
        <p:spPr>
          <a:xfrm>
            <a:off x="1886967" y="6711949"/>
            <a:ext cx="25379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df: contingency table</a:t>
            </a:r>
          </a:p>
        </p:txBody>
      </p:sp>
      <p:sp>
        <p:nvSpPr>
          <p:cNvPr id="1033" name="3 outcomes, based on CTRs and significance…"/>
          <p:cNvSpPr txBox="1"/>
          <p:nvPr/>
        </p:nvSpPr>
        <p:spPr>
          <a:xfrm>
            <a:off x="5736071" y="3784599"/>
            <a:ext cx="580886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3 outcomes, based on CTRs and significance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A is significantly better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B is significantly better</a:t>
            </a:r>
          </a:p>
          <a:p>
            <a:pPr marL="571500" indent="-381000" algn="l">
              <a:buSzPct val="145000"/>
              <a:buChar char="-"/>
              <a:defRPr i="1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neither wins</a:t>
            </a:r>
          </a:p>
        </p:txBody>
      </p:sp>
      <p:sp>
        <p:nvSpPr>
          <p:cNvPr id="1034" name="what to do?…"/>
          <p:cNvSpPr txBox="1"/>
          <p:nvPr/>
        </p:nvSpPr>
        <p:spPr>
          <a:xfrm>
            <a:off x="5799571" y="6127750"/>
            <a:ext cx="7036942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to do?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collect more data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ignore significance, just look at CTR</a:t>
            </a:r>
            <a:br/>
            <a:r>
              <a:t>(indecision may be the worst decision)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choose previous version A (probably fewer bugs)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choose new version B (for simplicity or other merits)</a:t>
            </a:r>
          </a:p>
        </p:txBody>
      </p:sp>
      <p:sp>
        <p:nvSpPr>
          <p:cNvPr id="1035" name="Line"/>
          <p:cNvSpPr/>
          <p:nvPr/>
        </p:nvSpPr>
        <p:spPr>
          <a:xfrm flipH="1">
            <a:off x="6652865" y="5285829"/>
            <a:ext cx="278905" cy="90318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Which Version Has Higher Whole-page CTR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Which Version Has Higher Whole-page CTR?</a:t>
            </a:r>
          </a:p>
        </p:txBody>
      </p:sp>
      <p:sp>
        <p:nvSpPr>
          <p:cNvPr id="1038" name="https://youtu.be/qtboCGd_hTA?t=2873"/>
          <p:cNvSpPr txBox="1"/>
          <p:nvPr/>
        </p:nvSpPr>
        <p:spPr>
          <a:xfrm>
            <a:off x="10080181" y="9213849"/>
            <a:ext cx="267423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u="sng">
                <a:solidFill>
                  <a:schemeClr val="accent1"/>
                </a:solidFill>
              </a:defRPr>
            </a:lvl1pPr>
          </a:lstStyle>
          <a:p>
            <a:pPr/>
            <a:r>
              <a:t>https://youtu.be/qtboCGd_hTA?t=2873</a:t>
            </a:r>
          </a:p>
        </p:txBody>
      </p:sp>
      <p:pic>
        <p:nvPicPr>
          <p:cNvPr id="10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00" y="1909833"/>
            <a:ext cx="5632116" cy="64165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0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0884" y="1916551"/>
            <a:ext cx="5632116" cy="65046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41" name="Version A"/>
          <p:cNvSpPr txBox="1"/>
          <p:nvPr/>
        </p:nvSpPr>
        <p:spPr>
          <a:xfrm>
            <a:off x="2876185" y="1396999"/>
            <a:ext cx="12833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A</a:t>
            </a:r>
          </a:p>
        </p:txBody>
      </p:sp>
      <p:sp>
        <p:nvSpPr>
          <p:cNvPr id="1042" name="Version B"/>
          <p:cNvSpPr txBox="1"/>
          <p:nvPr/>
        </p:nvSpPr>
        <p:spPr>
          <a:xfrm>
            <a:off x="8856878" y="1396999"/>
            <a:ext cx="12601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00" y="1909833"/>
            <a:ext cx="5632116" cy="64165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0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0884" y="1916551"/>
            <a:ext cx="5632116" cy="65046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46" name="Version A"/>
          <p:cNvSpPr txBox="1"/>
          <p:nvPr/>
        </p:nvSpPr>
        <p:spPr>
          <a:xfrm>
            <a:off x="2876185" y="1396999"/>
            <a:ext cx="12833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A</a:t>
            </a:r>
          </a:p>
        </p:txBody>
      </p:sp>
      <p:sp>
        <p:nvSpPr>
          <p:cNvPr id="1047" name="Version B"/>
          <p:cNvSpPr txBox="1"/>
          <p:nvPr/>
        </p:nvSpPr>
        <p:spPr>
          <a:xfrm>
            <a:off x="8856878" y="1396999"/>
            <a:ext cx="12601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B</a:t>
            </a:r>
          </a:p>
        </p:txBody>
      </p:sp>
      <p:sp>
        <p:nvSpPr>
          <p:cNvPr id="1048" name="Which Version Has Higher Whole-page CTR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Which Version Has Higher Whole-page CTR?</a:t>
            </a:r>
          </a:p>
        </p:txBody>
      </p:sp>
      <p:sp>
        <p:nvSpPr>
          <p:cNvPr id="1049" name="https://youtu.be/qtboCGd_hTA?t=2873"/>
          <p:cNvSpPr txBox="1"/>
          <p:nvPr/>
        </p:nvSpPr>
        <p:spPr>
          <a:xfrm>
            <a:off x="10080181" y="9213849"/>
            <a:ext cx="267423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u="sng">
                <a:solidFill>
                  <a:schemeClr val="accent1"/>
                </a:solidFill>
              </a:defRPr>
            </a:lvl1pPr>
          </a:lstStyle>
          <a:p>
            <a:pPr/>
            <a:r>
              <a:t>https://youtu.be/qtboCGd_hTA?t=2873</a:t>
            </a:r>
          </a:p>
        </p:txBody>
      </p:sp>
      <p:sp>
        <p:nvSpPr>
          <p:cNvPr id="1050" name="Lesson: metrics should inform humans, not directly determine decisions"/>
          <p:cNvSpPr txBox="1"/>
          <p:nvPr/>
        </p:nvSpPr>
        <p:spPr>
          <a:xfrm>
            <a:off x="2176635" y="8654433"/>
            <a:ext cx="8651529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Lesson: </a:t>
            </a:r>
            <a:r>
              <a:t>metrics should inform humans, not directly determine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Lecture Outlin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Lecture Outline</a:t>
            </a:r>
          </a:p>
        </p:txBody>
      </p:sp>
      <p:sp>
        <p:nvSpPr>
          <p:cNvPr id="1053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1054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1055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1056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7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8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059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060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61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62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1063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4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5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7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1068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1069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0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1071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bigger font</a:t>
            </a:r>
          </a:p>
        </p:txBody>
      </p:sp>
      <p:sp>
        <p:nvSpPr>
          <p:cNvPr id="1072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font</a:t>
            </a:r>
          </a:p>
        </p:txBody>
      </p:sp>
      <p:sp>
        <p:nvSpPr>
          <p:cNvPr id="1073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4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5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 (Click Through Rate)</a:t>
            </a:r>
          </a:p>
          <a:p>
            <a:pPr/>
            <a:r>
              <a:t>clicks / impressions</a:t>
            </a:r>
          </a:p>
        </p:txBody>
      </p:sp>
      <p:sp>
        <p:nvSpPr>
          <p:cNvPr id="1076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CTR</a:t>
            </a:r>
          </a:p>
        </p:txBody>
      </p:sp>
      <p:sp>
        <p:nvSpPr>
          <p:cNvPr id="1077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best</a:t>
            </a:r>
          </a:p>
        </p:txBody>
      </p:sp>
      <p:sp>
        <p:nvSpPr>
          <p:cNvPr id="1078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9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80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1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2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3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4" name="Rounded Rectangle"/>
          <p:cNvSpPr/>
          <p:nvPr/>
        </p:nvSpPr>
        <p:spPr>
          <a:xfrm>
            <a:off x="6835502" y="1222176"/>
            <a:ext cx="4247549" cy="2751188"/>
          </a:xfrm>
          <a:prstGeom prst="roundRect">
            <a:avLst>
              <a:gd name="adj" fmla="val 6924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87" name="Things to measure:…"/>
          <p:cNvSpPr txBox="1"/>
          <p:nvPr/>
        </p:nvSpPr>
        <p:spPr>
          <a:xfrm>
            <a:off x="990600" y="1663700"/>
            <a:ext cx="3985915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 --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when are they bad?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Does Coffee Improve Programming Ability?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15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5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2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5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5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16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6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2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6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6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17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7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2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7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7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7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18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7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0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8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8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19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8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9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19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19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2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19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19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20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3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0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0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21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1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4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1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1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22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35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2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2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26" name="programmers:"/>
          <p:cNvSpPr txBox="1"/>
          <p:nvPr/>
        </p:nvSpPr>
        <p:spPr>
          <a:xfrm>
            <a:off x="1463650" y="4636270"/>
            <a:ext cx="17971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90" name="Things to measure:…"/>
          <p:cNvSpPr txBox="1"/>
          <p:nvPr/>
        </p:nvSpPr>
        <p:spPr>
          <a:xfrm>
            <a:off x="990600" y="1663700"/>
            <a:ext cx="3494187" cy="187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other ideas?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93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096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097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098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101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102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4" name="what is the effect of B?…"/>
          <p:cNvSpPr txBox="1"/>
          <p:nvPr/>
        </p:nvSpPr>
        <p:spPr>
          <a:xfrm>
            <a:off x="6221462" y="5155555"/>
            <a:ext cx="526529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send twice as many spammy emails</a:t>
            </a:r>
          </a:p>
        </p:txBody>
      </p:sp>
      <p:sp>
        <p:nvSpPr>
          <p:cNvPr id="1107" name="Connection Line"/>
          <p:cNvSpPr/>
          <p:nvPr/>
        </p:nvSpPr>
        <p:spPr>
          <a:xfrm>
            <a:off x="4316941" y="3008146"/>
            <a:ext cx="3253533" cy="201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fill="norm" stroke="1" extrusionOk="0">
                <a:moveTo>
                  <a:pt x="0" y="7"/>
                </a:moveTo>
                <a:cubicBezTo>
                  <a:pt x="9685" y="-262"/>
                  <a:pt x="16885" y="6848"/>
                  <a:pt x="21600" y="2133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08" name="Connection Line"/>
          <p:cNvSpPr/>
          <p:nvPr/>
        </p:nvSpPr>
        <p:spPr>
          <a:xfrm>
            <a:off x="3942192" y="3173148"/>
            <a:ext cx="3628282" cy="185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69" fill="norm" stroke="1" extrusionOk="0">
                <a:moveTo>
                  <a:pt x="0" y="1515"/>
                </a:moveTo>
                <a:cubicBezTo>
                  <a:pt x="9439" y="-3031"/>
                  <a:pt x="16639" y="2654"/>
                  <a:pt x="21600" y="1856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111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112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113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14" name="what is the effect of B?…"/>
          <p:cNvSpPr txBox="1"/>
          <p:nvPr/>
        </p:nvSpPr>
        <p:spPr>
          <a:xfrm>
            <a:off x="6221462" y="5155555"/>
            <a:ext cx="526529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send twice as many spammy emails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4316941" y="3008146"/>
            <a:ext cx="3253533" cy="201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fill="norm" stroke="1" extrusionOk="0">
                <a:moveTo>
                  <a:pt x="0" y="7"/>
                </a:moveTo>
                <a:cubicBezTo>
                  <a:pt x="9685" y="-262"/>
                  <a:pt x="16885" y="6848"/>
                  <a:pt x="21600" y="2133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1" name="Connection Line"/>
          <p:cNvSpPr/>
          <p:nvPr/>
        </p:nvSpPr>
        <p:spPr>
          <a:xfrm>
            <a:off x="3942192" y="3173148"/>
            <a:ext cx="3628282" cy="185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69" fill="norm" stroke="1" extrusionOk="0">
                <a:moveTo>
                  <a:pt x="0" y="1515"/>
                </a:moveTo>
                <a:cubicBezTo>
                  <a:pt x="9439" y="-3031"/>
                  <a:pt x="16639" y="2654"/>
                  <a:pt x="21600" y="1856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2" name="Connection Line"/>
          <p:cNvSpPr/>
          <p:nvPr/>
        </p:nvSpPr>
        <p:spPr>
          <a:xfrm>
            <a:off x="214380" y="2295557"/>
            <a:ext cx="933813" cy="3407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9" h="21600" fill="norm" stroke="1" extrusionOk="0">
                <a:moveTo>
                  <a:pt x="16309" y="0"/>
                </a:moveTo>
                <a:cubicBezTo>
                  <a:pt x="-3660" y="630"/>
                  <a:pt x="-5291" y="7830"/>
                  <a:pt x="1141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3" name="Connection Line"/>
          <p:cNvSpPr/>
          <p:nvPr/>
        </p:nvSpPr>
        <p:spPr>
          <a:xfrm>
            <a:off x="433720" y="3351701"/>
            <a:ext cx="653056" cy="238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294" fill="norm" stroke="1" extrusionOk="0">
                <a:moveTo>
                  <a:pt x="16341" y="10"/>
                </a:moveTo>
                <a:cubicBezTo>
                  <a:pt x="-3426" y="-306"/>
                  <a:pt x="-5259" y="6789"/>
                  <a:pt x="10842" y="2129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19" name="what is the effect of B?…"/>
          <p:cNvSpPr txBox="1"/>
          <p:nvPr/>
        </p:nvSpPr>
        <p:spPr>
          <a:xfrm>
            <a:off x="635124" y="5656482"/>
            <a:ext cx="567218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remove price from product page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126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127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128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9" name="what is the effect of B?…"/>
          <p:cNvSpPr txBox="1"/>
          <p:nvPr/>
        </p:nvSpPr>
        <p:spPr>
          <a:xfrm>
            <a:off x="6221462" y="5155555"/>
            <a:ext cx="526529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send twice as many spammy emails</a:t>
            </a:r>
          </a:p>
        </p:txBody>
      </p:sp>
      <p:sp>
        <p:nvSpPr>
          <p:cNvPr id="1137" name="Connection Line"/>
          <p:cNvSpPr/>
          <p:nvPr/>
        </p:nvSpPr>
        <p:spPr>
          <a:xfrm>
            <a:off x="4316941" y="3008146"/>
            <a:ext cx="3253533" cy="201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fill="norm" stroke="1" extrusionOk="0">
                <a:moveTo>
                  <a:pt x="0" y="7"/>
                </a:moveTo>
                <a:cubicBezTo>
                  <a:pt x="9685" y="-262"/>
                  <a:pt x="16885" y="6848"/>
                  <a:pt x="21600" y="2133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38" name="Connection Line"/>
          <p:cNvSpPr/>
          <p:nvPr/>
        </p:nvSpPr>
        <p:spPr>
          <a:xfrm>
            <a:off x="3942192" y="3173148"/>
            <a:ext cx="3628282" cy="185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69" fill="norm" stroke="1" extrusionOk="0">
                <a:moveTo>
                  <a:pt x="0" y="1515"/>
                </a:moveTo>
                <a:cubicBezTo>
                  <a:pt x="9439" y="-3031"/>
                  <a:pt x="16639" y="2654"/>
                  <a:pt x="21600" y="1856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32" name="what is the effect of B?…"/>
          <p:cNvSpPr txBox="1"/>
          <p:nvPr/>
        </p:nvSpPr>
        <p:spPr>
          <a:xfrm>
            <a:off x="635124" y="5656482"/>
            <a:ext cx="567218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remove price from product page link</a:t>
            </a:r>
          </a:p>
        </p:txBody>
      </p:sp>
      <p:sp>
        <p:nvSpPr>
          <p:cNvPr id="1139" name="Connection Line"/>
          <p:cNvSpPr/>
          <p:nvPr/>
        </p:nvSpPr>
        <p:spPr>
          <a:xfrm>
            <a:off x="214380" y="2295557"/>
            <a:ext cx="933813" cy="3407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9" h="21600" fill="norm" stroke="1" extrusionOk="0">
                <a:moveTo>
                  <a:pt x="16309" y="0"/>
                </a:moveTo>
                <a:cubicBezTo>
                  <a:pt x="-3660" y="630"/>
                  <a:pt x="-5291" y="7830"/>
                  <a:pt x="1141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40" name="Connection Line"/>
          <p:cNvSpPr/>
          <p:nvPr/>
        </p:nvSpPr>
        <p:spPr>
          <a:xfrm>
            <a:off x="433720" y="3351701"/>
            <a:ext cx="653056" cy="238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294" fill="norm" stroke="1" extrusionOk="0">
                <a:moveTo>
                  <a:pt x="16341" y="10"/>
                </a:moveTo>
                <a:cubicBezTo>
                  <a:pt x="-3426" y="-306"/>
                  <a:pt x="-5259" y="6789"/>
                  <a:pt x="10842" y="2129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35" name="Lesson: it's easy to shift clicks"/>
          <p:cNvSpPr txBox="1"/>
          <p:nvPr/>
        </p:nvSpPr>
        <p:spPr>
          <a:xfrm>
            <a:off x="1220440" y="6821859"/>
            <a:ext cx="360432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Lesson: </a:t>
            </a:r>
            <a:r>
              <a:t>it's easy to shift clicks</a:t>
            </a:r>
          </a:p>
        </p:txBody>
      </p:sp>
      <p:sp>
        <p:nvSpPr>
          <p:cNvPr id="1136" name="Lesson: it's hard to measure long-term…"/>
          <p:cNvSpPr txBox="1"/>
          <p:nvPr/>
        </p:nvSpPr>
        <p:spPr>
          <a:xfrm>
            <a:off x="6484912" y="6351959"/>
            <a:ext cx="4738391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Lesson: </a:t>
            </a:r>
            <a:r>
              <a:t>it's hard to measure long-term</a:t>
            </a:r>
          </a:p>
          <a:p>
            <a:pPr/>
            <a:r>
              <a:t>effects (noisy!), so use common sense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143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144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145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46" name="what is the effect of B?…"/>
          <p:cNvSpPr txBox="1"/>
          <p:nvPr/>
        </p:nvSpPr>
        <p:spPr>
          <a:xfrm>
            <a:off x="6221462" y="5155555"/>
            <a:ext cx="526529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send twice as many spammy emails</a:t>
            </a:r>
          </a:p>
        </p:txBody>
      </p:sp>
      <p:sp>
        <p:nvSpPr>
          <p:cNvPr id="1153" name="Connection Line"/>
          <p:cNvSpPr/>
          <p:nvPr/>
        </p:nvSpPr>
        <p:spPr>
          <a:xfrm>
            <a:off x="4316941" y="3008146"/>
            <a:ext cx="3253533" cy="201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fill="norm" stroke="1" extrusionOk="0">
                <a:moveTo>
                  <a:pt x="0" y="7"/>
                </a:moveTo>
                <a:cubicBezTo>
                  <a:pt x="9685" y="-262"/>
                  <a:pt x="16885" y="6848"/>
                  <a:pt x="21600" y="2133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4" name="Connection Line"/>
          <p:cNvSpPr/>
          <p:nvPr/>
        </p:nvSpPr>
        <p:spPr>
          <a:xfrm>
            <a:off x="3942192" y="3173148"/>
            <a:ext cx="3628282" cy="185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69" fill="norm" stroke="1" extrusionOk="0">
                <a:moveTo>
                  <a:pt x="0" y="1515"/>
                </a:moveTo>
                <a:cubicBezTo>
                  <a:pt x="9439" y="-3031"/>
                  <a:pt x="16639" y="2654"/>
                  <a:pt x="21600" y="1856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5" name="Connection Line"/>
          <p:cNvSpPr/>
          <p:nvPr/>
        </p:nvSpPr>
        <p:spPr>
          <a:xfrm>
            <a:off x="214380" y="2295557"/>
            <a:ext cx="933813" cy="3407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9" h="21600" fill="norm" stroke="1" extrusionOk="0">
                <a:moveTo>
                  <a:pt x="16309" y="0"/>
                </a:moveTo>
                <a:cubicBezTo>
                  <a:pt x="-3660" y="630"/>
                  <a:pt x="-5291" y="7830"/>
                  <a:pt x="1141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6" name="Connection Line"/>
          <p:cNvSpPr/>
          <p:nvPr/>
        </p:nvSpPr>
        <p:spPr>
          <a:xfrm>
            <a:off x="433720" y="3351701"/>
            <a:ext cx="653056" cy="238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294" fill="norm" stroke="1" extrusionOk="0">
                <a:moveTo>
                  <a:pt x="16341" y="10"/>
                </a:moveTo>
                <a:cubicBezTo>
                  <a:pt x="-3426" y="-306"/>
                  <a:pt x="-5259" y="6789"/>
                  <a:pt x="10842" y="2129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1" name="Decide beforehand on one OEC metric: Overall Experiment Criterion…"/>
          <p:cNvSpPr txBox="1"/>
          <p:nvPr/>
        </p:nvSpPr>
        <p:spPr>
          <a:xfrm>
            <a:off x="588268" y="7162446"/>
            <a:ext cx="87981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Decide beforehand on one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OEC</a:t>
            </a:r>
            <a:r>
              <a:t> metric: Overall Experiment Criterion</a:t>
            </a:r>
          </a:p>
          <a:p>
            <a:pPr marL="571500" indent="-381000" algn="l">
              <a:buSzPct val="145000"/>
              <a:buChar char="-"/>
            </a:pPr>
            <a:r>
              <a:t>Bing has thousands of debug metrics, but only 4 OECs.</a:t>
            </a:r>
          </a:p>
        </p:txBody>
      </p:sp>
      <p:sp>
        <p:nvSpPr>
          <p:cNvPr id="1152" name="what is the effect of B?…"/>
          <p:cNvSpPr txBox="1"/>
          <p:nvPr/>
        </p:nvSpPr>
        <p:spPr>
          <a:xfrm>
            <a:off x="635124" y="5656482"/>
            <a:ext cx="567218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remove price from product page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Metric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159" name="Things to measure:…"/>
          <p:cNvSpPr txBox="1"/>
          <p:nvPr/>
        </p:nvSpPr>
        <p:spPr>
          <a:xfrm>
            <a:off x="990600" y="1663700"/>
            <a:ext cx="4381352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Things to measure:</a:t>
            </a:r>
          </a:p>
          <a:p>
            <a:pPr marL="571500" indent="-381000" algn="l">
              <a:buSzPct val="145000"/>
              <a:buChar char="-"/>
            </a:pPr>
            <a:r>
              <a:t>clicks</a:t>
            </a:r>
          </a:p>
          <a:p>
            <a:pPr marL="571500" indent="-381000" algn="l">
              <a:buSzPct val="145000"/>
              <a:buChar char="-"/>
            </a:pPr>
            <a:r>
              <a:t>scroll (did they read it?)</a:t>
            </a:r>
          </a:p>
          <a:p>
            <a:pPr marL="571500" indent="-381000" algn="l">
              <a:buSzPct val="145000"/>
              <a:buChar char="-"/>
            </a:pPr>
            <a:r>
              <a:t>subscribe/unsubscribe</a:t>
            </a:r>
          </a:p>
          <a:p>
            <a:pPr marL="571500" indent="-381000" algn="l">
              <a:buSzPct val="145000"/>
              <a:buChar char="-"/>
            </a:pPr>
            <a:r>
              <a:t>purchases/returns</a:t>
            </a:r>
          </a:p>
          <a:p>
            <a:pPr marL="571500" indent="-381000" algn="l">
              <a:buSzPct val="145000"/>
              <a:buChar char="-"/>
            </a:pPr>
            <a:r>
              <a:t>hover (did they think about it?)</a:t>
            </a:r>
          </a:p>
          <a:p>
            <a:pPr marL="571500" indent="-381000" algn="l">
              <a:buSzPct val="145000"/>
              <a:buChar char="-"/>
            </a:pPr>
            <a:r>
              <a:t>shares</a:t>
            </a:r>
          </a:p>
          <a:p>
            <a:pPr marL="571500" indent="-381000" algn="l">
              <a:buSzPct val="145000"/>
              <a:buChar char="-"/>
            </a:pPr>
            <a:r>
              <a:t>likes/upvotes</a:t>
            </a:r>
          </a:p>
          <a:p>
            <a:pPr marL="571500" indent="-381000" algn="l">
              <a:buSzPct val="145000"/>
              <a:buChar char="-"/>
            </a:pPr>
            <a:r>
              <a:t>comments</a:t>
            </a:r>
          </a:p>
        </p:txBody>
      </p:sp>
      <p:sp>
        <p:nvSpPr>
          <p:cNvPr id="1160" name="combos: Bing measures how often people click a result link and don't hit back within 30 seconds"/>
          <p:cNvSpPr txBox="1"/>
          <p:nvPr/>
        </p:nvSpPr>
        <p:spPr>
          <a:xfrm>
            <a:off x="5396905" y="1719659"/>
            <a:ext cx="6247359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combos</a:t>
            </a:r>
            <a:r>
              <a:t>: Bing measures how often people click a result link and don't hit back within 30 seconds</a:t>
            </a:r>
          </a:p>
        </p:txBody>
      </p:sp>
      <p:sp>
        <p:nvSpPr>
          <p:cNvPr id="1161" name="Line"/>
          <p:cNvSpPr/>
          <p:nvPr/>
        </p:nvSpPr>
        <p:spPr>
          <a:xfrm flipV="1">
            <a:off x="2368549" y="1980285"/>
            <a:ext cx="3096172" cy="3247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62" name="what is the effect of B?…"/>
          <p:cNvSpPr txBox="1"/>
          <p:nvPr/>
        </p:nvSpPr>
        <p:spPr>
          <a:xfrm>
            <a:off x="6221462" y="5155555"/>
            <a:ext cx="5265292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send twice as many spammy emails</a:t>
            </a:r>
          </a:p>
        </p:txBody>
      </p:sp>
      <p:sp>
        <p:nvSpPr>
          <p:cNvPr id="1169" name="Connection Line"/>
          <p:cNvSpPr/>
          <p:nvPr/>
        </p:nvSpPr>
        <p:spPr>
          <a:xfrm>
            <a:off x="4316941" y="3008146"/>
            <a:ext cx="3253533" cy="201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fill="norm" stroke="1" extrusionOk="0">
                <a:moveTo>
                  <a:pt x="0" y="7"/>
                </a:moveTo>
                <a:cubicBezTo>
                  <a:pt x="9685" y="-262"/>
                  <a:pt x="16885" y="6848"/>
                  <a:pt x="21600" y="2133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70" name="Connection Line"/>
          <p:cNvSpPr/>
          <p:nvPr/>
        </p:nvSpPr>
        <p:spPr>
          <a:xfrm>
            <a:off x="3942192" y="3173148"/>
            <a:ext cx="3628282" cy="185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69" fill="norm" stroke="1" extrusionOk="0">
                <a:moveTo>
                  <a:pt x="0" y="1515"/>
                </a:moveTo>
                <a:cubicBezTo>
                  <a:pt x="9439" y="-3031"/>
                  <a:pt x="16639" y="2654"/>
                  <a:pt x="21600" y="1856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71" name="Connection Line"/>
          <p:cNvSpPr/>
          <p:nvPr/>
        </p:nvSpPr>
        <p:spPr>
          <a:xfrm>
            <a:off x="214380" y="2295557"/>
            <a:ext cx="933813" cy="3407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9" h="21600" fill="norm" stroke="1" extrusionOk="0">
                <a:moveTo>
                  <a:pt x="16309" y="0"/>
                </a:moveTo>
                <a:cubicBezTo>
                  <a:pt x="-3660" y="630"/>
                  <a:pt x="-5291" y="7830"/>
                  <a:pt x="1141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72" name="Connection Line"/>
          <p:cNvSpPr/>
          <p:nvPr/>
        </p:nvSpPr>
        <p:spPr>
          <a:xfrm>
            <a:off x="433720" y="3351701"/>
            <a:ext cx="653056" cy="238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294" fill="norm" stroke="1" extrusionOk="0">
                <a:moveTo>
                  <a:pt x="16341" y="10"/>
                </a:moveTo>
                <a:cubicBezTo>
                  <a:pt x="-3426" y="-306"/>
                  <a:pt x="-5259" y="6789"/>
                  <a:pt x="10842" y="2129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67" name="Decide beforehand on one OEC metric: Overall Experiment Criterion…"/>
          <p:cNvSpPr txBox="1"/>
          <p:nvPr/>
        </p:nvSpPr>
        <p:spPr>
          <a:xfrm>
            <a:off x="588268" y="7162446"/>
            <a:ext cx="1191146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Decide beforehand on one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OEC</a:t>
            </a:r>
            <a:r>
              <a:t> metric: Overall Experiment Criterion</a:t>
            </a:r>
          </a:p>
          <a:p>
            <a:pPr marL="571500" indent="-381000" algn="l">
              <a:buSzPct val="145000"/>
              <a:buChar char="-"/>
            </a:pPr>
            <a:r>
              <a:t>Bing has thousands of debug metrics, but only 4 OECs.  Try to consider cost as well as benefit!</a:t>
            </a:r>
          </a:p>
          <a:p>
            <a:pPr marL="571500" indent="-381000" algn="l">
              <a:buSzPct val="145000"/>
              <a:buChar char="-"/>
            </a:pPr>
            <a:r>
              <a:t>As a rule of thumb, </a:t>
            </a:r>
            <a:r>
              <a:rPr i="1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"if you make something bigger, more people will click on it"</a:t>
            </a:r>
            <a:r>
              <a:t> ~ Ron Kovani</a:t>
            </a:r>
          </a:p>
          <a:p>
            <a:pPr marL="571500" indent="-381000" algn="l">
              <a:buSzPct val="145000"/>
              <a:buChar char="-"/>
            </a:pPr>
            <a:r>
              <a:t>Making part of the site better could hurt other parts if you have a naive OEC</a:t>
            </a:r>
          </a:p>
        </p:txBody>
      </p:sp>
      <p:sp>
        <p:nvSpPr>
          <p:cNvPr id="1168" name="what is the effect of B?…"/>
          <p:cNvSpPr txBox="1"/>
          <p:nvPr/>
        </p:nvSpPr>
        <p:spPr>
          <a:xfrm>
            <a:off x="635124" y="5656482"/>
            <a:ext cx="5672188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is the effect of B?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remove price from product page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Metrics Should be on Uniformly Cleaned Data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Metrics Should be on Uniformly Cleaned Data</a:t>
            </a:r>
          </a:p>
        </p:txBody>
      </p:sp>
      <p:sp>
        <p:nvSpPr>
          <p:cNvPr id="1175" name="Robot"/>
          <p:cNvSpPr/>
          <p:nvPr/>
        </p:nvSpPr>
        <p:spPr>
          <a:xfrm>
            <a:off x="828796" y="1865746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6" name="Head"/>
          <p:cNvSpPr/>
          <p:nvPr/>
        </p:nvSpPr>
        <p:spPr>
          <a:xfrm>
            <a:off x="745028" y="4432527"/>
            <a:ext cx="1147354" cy="137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7" name="Rectangle"/>
          <p:cNvSpPr/>
          <p:nvPr/>
        </p:nvSpPr>
        <p:spPr>
          <a:xfrm>
            <a:off x="3757105" y="20136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8" name="Rectangle"/>
          <p:cNvSpPr/>
          <p:nvPr/>
        </p:nvSpPr>
        <p:spPr>
          <a:xfrm>
            <a:off x="3757105" y="2508940"/>
            <a:ext cx="2235201" cy="4736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9" name="Rectangle"/>
          <p:cNvSpPr/>
          <p:nvPr/>
        </p:nvSpPr>
        <p:spPr>
          <a:xfrm>
            <a:off x="3757105" y="3004240"/>
            <a:ext cx="2235201" cy="4736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0" name="Rectangle"/>
          <p:cNvSpPr/>
          <p:nvPr/>
        </p:nvSpPr>
        <p:spPr>
          <a:xfrm>
            <a:off x="3757105" y="34995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1" name="Rectangle"/>
          <p:cNvSpPr/>
          <p:nvPr/>
        </p:nvSpPr>
        <p:spPr>
          <a:xfrm>
            <a:off x="3757105" y="39948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2" name="Rectangle"/>
          <p:cNvSpPr/>
          <p:nvPr/>
        </p:nvSpPr>
        <p:spPr>
          <a:xfrm>
            <a:off x="3757105" y="4490140"/>
            <a:ext cx="2235201" cy="4736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3" name="Rectangle"/>
          <p:cNvSpPr/>
          <p:nvPr/>
        </p:nvSpPr>
        <p:spPr>
          <a:xfrm>
            <a:off x="3757105" y="49854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2152349" y="2521640"/>
            <a:ext cx="1570683" cy="2032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5" name="Line"/>
          <p:cNvSpPr/>
          <p:nvPr/>
        </p:nvSpPr>
        <p:spPr>
          <a:xfrm>
            <a:off x="2152349" y="2775640"/>
            <a:ext cx="1528565" cy="4156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6" name="Line"/>
          <p:cNvSpPr/>
          <p:nvPr/>
        </p:nvSpPr>
        <p:spPr>
          <a:xfrm>
            <a:off x="2152349" y="3156640"/>
            <a:ext cx="1575496" cy="15202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7" name="Line"/>
          <p:cNvSpPr/>
          <p:nvPr/>
        </p:nvSpPr>
        <p:spPr>
          <a:xfrm>
            <a:off x="2190697" y="5138733"/>
            <a:ext cx="1537148" cy="1731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8" name="Line"/>
          <p:cNvSpPr/>
          <p:nvPr/>
        </p:nvSpPr>
        <p:spPr>
          <a:xfrm flipV="1">
            <a:off x="2190697" y="4208408"/>
            <a:ext cx="1525043" cy="6763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9" name="Line"/>
          <p:cNvSpPr/>
          <p:nvPr/>
        </p:nvSpPr>
        <p:spPr>
          <a:xfrm flipV="1">
            <a:off x="2190697" y="3775318"/>
            <a:ext cx="1527920" cy="8554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0" name="Line"/>
          <p:cNvSpPr/>
          <p:nvPr/>
        </p:nvSpPr>
        <p:spPr>
          <a:xfrm flipV="1">
            <a:off x="2190697" y="2226017"/>
            <a:ext cx="1513980" cy="21507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1" name="Line"/>
          <p:cNvSpPr/>
          <p:nvPr/>
        </p:nvSpPr>
        <p:spPr>
          <a:xfrm flipV="1">
            <a:off x="4328605" y="1831724"/>
            <a:ext cx="1" cy="380930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2" name="Line"/>
          <p:cNvSpPr/>
          <p:nvPr/>
        </p:nvSpPr>
        <p:spPr>
          <a:xfrm flipV="1">
            <a:off x="4836605" y="1831724"/>
            <a:ext cx="1" cy="380930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3" name="Bot Detector and Filter"/>
          <p:cNvSpPr/>
          <p:nvPr/>
        </p:nvSpPr>
        <p:spPr>
          <a:xfrm>
            <a:off x="7638964" y="3200400"/>
            <a:ext cx="1978572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Bot Detector and Filter</a:t>
            </a:r>
          </a:p>
        </p:txBody>
      </p:sp>
      <p:sp>
        <p:nvSpPr>
          <p:cNvPr id="1194" name="Arrow"/>
          <p:cNvSpPr/>
          <p:nvPr/>
        </p:nvSpPr>
        <p:spPr>
          <a:xfrm>
            <a:off x="6180634" y="3200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5" name="Arrow"/>
          <p:cNvSpPr/>
          <p:nvPr/>
        </p:nvSpPr>
        <p:spPr>
          <a:xfrm rot="5400000">
            <a:off x="7993250" y="458727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6" name="Rectangle"/>
          <p:cNvSpPr/>
          <p:nvPr/>
        </p:nvSpPr>
        <p:spPr>
          <a:xfrm>
            <a:off x="7510650" y="58617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7" name="Rectangle"/>
          <p:cNvSpPr/>
          <p:nvPr/>
        </p:nvSpPr>
        <p:spPr>
          <a:xfrm>
            <a:off x="7510650" y="6357040"/>
            <a:ext cx="2235201" cy="47367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8" name="Rectangle"/>
          <p:cNvSpPr/>
          <p:nvPr/>
        </p:nvSpPr>
        <p:spPr>
          <a:xfrm>
            <a:off x="7510650" y="6852339"/>
            <a:ext cx="2235201" cy="47367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9" name="Rectangle"/>
          <p:cNvSpPr/>
          <p:nvPr/>
        </p:nvSpPr>
        <p:spPr>
          <a:xfrm>
            <a:off x="7510650" y="7347639"/>
            <a:ext cx="2235201" cy="473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00" name="Rectangle"/>
          <p:cNvSpPr/>
          <p:nvPr/>
        </p:nvSpPr>
        <p:spPr>
          <a:xfrm>
            <a:off x="7510650" y="7842939"/>
            <a:ext cx="2235201" cy="47367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01" name="Line"/>
          <p:cNvSpPr/>
          <p:nvPr/>
        </p:nvSpPr>
        <p:spPr>
          <a:xfrm flipV="1">
            <a:off x="8082149" y="5739226"/>
            <a:ext cx="1" cy="27593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02" name="Line"/>
          <p:cNvSpPr/>
          <p:nvPr/>
        </p:nvSpPr>
        <p:spPr>
          <a:xfrm flipV="1">
            <a:off x="8590149" y="5893368"/>
            <a:ext cx="1" cy="26051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03" name="Arrow"/>
          <p:cNvSpPr/>
          <p:nvPr/>
        </p:nvSpPr>
        <p:spPr>
          <a:xfrm>
            <a:off x="9783950" y="656094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04" name="click-through…"/>
          <p:cNvSpPr txBox="1"/>
          <p:nvPr/>
        </p:nvSpPr>
        <p:spPr>
          <a:xfrm>
            <a:off x="11092437" y="6789547"/>
            <a:ext cx="16455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click-through</a:t>
            </a:r>
          </a:p>
          <a:p>
            <a:pPr/>
            <a:r>
              <a:t>rate (CTR)</a:t>
            </a:r>
          </a:p>
        </p:txBody>
      </p:sp>
      <p:sp>
        <p:nvSpPr>
          <p:cNvPr id="1205" name="&gt;half of all Bing traffic is from unauthorized bots!"/>
          <p:cNvSpPr txBox="1"/>
          <p:nvPr/>
        </p:nvSpPr>
        <p:spPr>
          <a:xfrm>
            <a:off x="1827907" y="7178075"/>
            <a:ext cx="34267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&gt;half of all Bing traffic is from unauthorized bots!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Lecture Outlin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Lecture Outline</a:t>
            </a:r>
          </a:p>
        </p:txBody>
      </p:sp>
      <p:sp>
        <p:nvSpPr>
          <p:cNvPr id="1208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1209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1210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1211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2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3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214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215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216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217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1218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9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0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1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2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1223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1224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5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1226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bigger font</a:t>
            </a:r>
          </a:p>
        </p:txBody>
      </p:sp>
      <p:sp>
        <p:nvSpPr>
          <p:cNvPr id="1227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font</a:t>
            </a:r>
          </a:p>
        </p:txBody>
      </p:sp>
      <p:sp>
        <p:nvSpPr>
          <p:cNvPr id="1228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0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 (Click Through Rate)</a:t>
            </a:r>
          </a:p>
          <a:p>
            <a:pPr/>
            <a:r>
              <a:t>clicks / impressions</a:t>
            </a:r>
          </a:p>
        </p:txBody>
      </p:sp>
      <p:sp>
        <p:nvSpPr>
          <p:cNvPr id="1231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CTR</a:t>
            </a:r>
          </a:p>
        </p:txBody>
      </p:sp>
      <p:sp>
        <p:nvSpPr>
          <p:cNvPr id="1232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best</a:t>
            </a:r>
          </a:p>
        </p:txBody>
      </p:sp>
      <p:sp>
        <p:nvSpPr>
          <p:cNvPr id="1233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4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35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36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37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38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39" name="Rounded Rectangle"/>
          <p:cNvSpPr/>
          <p:nvPr/>
        </p:nvSpPr>
        <p:spPr>
          <a:xfrm>
            <a:off x="3497517" y="5819576"/>
            <a:ext cx="4427085" cy="3287664"/>
          </a:xfrm>
          <a:prstGeom prst="roundRect">
            <a:avLst>
              <a:gd name="adj" fmla="val 6039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Does Coffee Improve Programming Ability?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24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3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15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4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4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4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25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4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16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4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4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5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25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5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1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5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5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5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26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6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1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6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6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27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7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1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7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28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20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8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29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8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2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9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29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22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29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30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0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23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0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10" name="programmers:"/>
          <p:cNvSpPr txBox="1"/>
          <p:nvPr/>
        </p:nvSpPr>
        <p:spPr>
          <a:xfrm>
            <a:off x="1463650" y="4636270"/>
            <a:ext cx="17971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programmers:</a:t>
            </a:r>
          </a:p>
        </p:txBody>
      </p:sp>
      <p:sp>
        <p:nvSpPr>
          <p:cNvPr id="311" name="Design 1: before and after"/>
          <p:cNvSpPr txBox="1"/>
          <p:nvPr/>
        </p:nvSpPr>
        <p:spPr>
          <a:xfrm>
            <a:off x="5400256" y="2320701"/>
            <a:ext cx="3213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 1: before and after</a:t>
            </a:r>
          </a:p>
        </p:txBody>
      </p:sp>
      <p:sp>
        <p:nvSpPr>
          <p:cNvPr id="312" name="Rectangle"/>
          <p:cNvSpPr/>
          <p:nvPr/>
        </p:nvSpPr>
        <p:spPr>
          <a:xfrm>
            <a:off x="3425555" y="3235872"/>
            <a:ext cx="7626896" cy="306794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3" name="average of 16 hours…"/>
          <p:cNvSpPr txBox="1"/>
          <p:nvPr/>
        </p:nvSpPr>
        <p:spPr>
          <a:xfrm>
            <a:off x="3757364" y="7691837"/>
            <a:ext cx="27214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of 16 hours</a:t>
            </a:r>
          </a:p>
          <a:p>
            <a:pPr/>
            <a:r>
              <a:t>for the project before</a:t>
            </a:r>
          </a:p>
          <a:p>
            <a:pPr/>
            <a:r>
              <a:t>(no coffee)</a:t>
            </a:r>
          </a:p>
        </p:txBody>
      </p:sp>
      <p:sp>
        <p:nvSpPr>
          <p:cNvPr id="314" name="Arrow"/>
          <p:cNvSpPr/>
          <p:nvPr/>
        </p:nvSpPr>
        <p:spPr>
          <a:xfrm rot="5400000">
            <a:off x="4483100" y="62992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Treatment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Treatment</a:t>
            </a:r>
          </a:p>
        </p:txBody>
      </p:sp>
      <p:sp>
        <p:nvSpPr>
          <p:cNvPr id="1242" name="Run two variants side by side: control (A) and treatment (B)…"/>
          <p:cNvSpPr txBox="1"/>
          <p:nvPr/>
        </p:nvSpPr>
        <p:spPr>
          <a:xfrm>
            <a:off x="990600" y="1663700"/>
            <a:ext cx="7514481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Run two variants side by side: control (A) and treatment (B)</a:t>
            </a: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Treatment consists of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one or more factors</a:t>
            </a:r>
            <a:r>
              <a:t> changed:</a:t>
            </a:r>
          </a:p>
          <a:p>
            <a:pPr marL="571500" indent="-381000" algn="l">
              <a:buSzPct val="145000"/>
              <a:buChar char="-"/>
            </a:pPr>
            <a:r>
              <a:t>wording</a:t>
            </a:r>
          </a:p>
          <a:p>
            <a:pPr marL="571500" indent="-381000" algn="l">
              <a:buSzPct val="145000"/>
              <a:buChar char="-"/>
            </a:pPr>
            <a:r>
              <a:t>slowdown</a:t>
            </a:r>
          </a:p>
          <a:p>
            <a:pPr marL="571500" indent="-381000" algn="l">
              <a:buSzPct val="145000"/>
              <a:buChar char="-"/>
            </a:pPr>
            <a:r>
              <a:t>changes "invisible" to user (e.g., software updates)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else?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reatment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Treatment</a:t>
            </a:r>
          </a:p>
        </p:txBody>
      </p:sp>
      <p:sp>
        <p:nvSpPr>
          <p:cNvPr id="1245" name="Run two variants side by side: control (A) and treatment (B)…"/>
          <p:cNvSpPr txBox="1"/>
          <p:nvPr/>
        </p:nvSpPr>
        <p:spPr>
          <a:xfrm>
            <a:off x="990600" y="1663700"/>
            <a:ext cx="8254455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Run two variants side by side: control (A) and treatment (B)</a:t>
            </a: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Treatment consists of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one or more factors</a:t>
            </a:r>
            <a:r>
              <a:t> changed:</a:t>
            </a:r>
          </a:p>
          <a:p>
            <a:pPr marL="571500" indent="-381000" algn="l">
              <a:buSzPct val="145000"/>
              <a:buChar char="-"/>
            </a:pPr>
            <a:r>
              <a:t>wording</a:t>
            </a:r>
          </a:p>
          <a:p>
            <a:pPr marL="571500" indent="-381000" algn="l">
              <a:buSzPct val="145000"/>
              <a:buChar char="-"/>
            </a:pPr>
            <a:r>
              <a:t>slowdown</a:t>
            </a:r>
          </a:p>
          <a:p>
            <a:pPr marL="571500" indent="-381000" algn="l">
              <a:buSzPct val="145000"/>
              <a:buChar char="-"/>
            </a:pPr>
            <a:r>
              <a:t>changes "invisible" to user (e.g., software updates)</a:t>
            </a:r>
          </a:p>
          <a:p>
            <a:pPr marL="571500" indent="-381000" algn="l">
              <a:buSzPct val="145000"/>
              <a:buChar char="-"/>
            </a:pPr>
            <a:r>
              <a:t>time of day (for emails sent)</a:t>
            </a:r>
          </a:p>
          <a:p>
            <a:pPr marL="571500" indent="-381000" algn="l">
              <a:buSzPct val="145000"/>
              <a:buChar char="-"/>
            </a:pPr>
            <a:r>
              <a:t>font, size, color, icons, graphic design in general</a:t>
            </a:r>
          </a:p>
          <a:p>
            <a:pPr marL="571500" indent="-381000" algn="l">
              <a:buSzPct val="145000"/>
              <a:buChar char="-"/>
            </a:pPr>
            <a:r>
              <a:t>recommendation algorithm used</a:t>
            </a:r>
          </a:p>
          <a:p>
            <a:pPr marL="571500" indent="-381000" algn="l">
              <a:buSzPct val="145000"/>
              <a:buChar char="-"/>
            </a:pPr>
            <a:r>
              <a:t>sequence of steps necessary to make a purchase</a:t>
            </a:r>
          </a:p>
          <a:p>
            <a:pPr marL="571500" indent="-381000" algn="l">
              <a:buSzPct val="145000"/>
              <a:buChar char="-"/>
            </a:pPr>
            <a:r>
              <a:t>database that is faster for some queries (and slower for others)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Treatment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Treatment</a:t>
            </a:r>
          </a:p>
        </p:txBody>
      </p:sp>
      <p:sp>
        <p:nvSpPr>
          <p:cNvPr id="1248" name="Run two variants side by side: control (A) and treatment (B)…"/>
          <p:cNvSpPr txBox="1"/>
          <p:nvPr/>
        </p:nvSpPr>
        <p:spPr>
          <a:xfrm>
            <a:off x="990600" y="1663700"/>
            <a:ext cx="8254455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Run two variants side by side: control (A) and treatment (B)</a:t>
            </a: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Treatment consists of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one or more factors</a:t>
            </a:r>
            <a:r>
              <a:t> changed:</a:t>
            </a:r>
          </a:p>
          <a:p>
            <a:pPr marL="571500" indent="-381000" algn="l">
              <a:buSzPct val="145000"/>
              <a:buChar char="-"/>
            </a:pPr>
            <a:r>
              <a:t>wording</a:t>
            </a:r>
          </a:p>
          <a:p>
            <a:pPr marL="571500" indent="-381000" algn="l">
              <a:buSzPct val="145000"/>
              <a:buChar char="-"/>
            </a:pPr>
            <a:r>
              <a:t>slowdown</a:t>
            </a:r>
          </a:p>
          <a:p>
            <a:pPr marL="571500" indent="-381000" algn="l">
              <a:buSzPct val="145000"/>
              <a:buChar char="-"/>
            </a:pPr>
            <a:r>
              <a:t>changes "invisible" to user (e.g., software updates)</a:t>
            </a:r>
          </a:p>
          <a:p>
            <a:pPr marL="571500" indent="-381000" algn="l">
              <a:buSzPct val="145000"/>
              <a:buChar char="-"/>
            </a:pPr>
            <a:r>
              <a:t>time of day (for emails sent)</a:t>
            </a:r>
          </a:p>
          <a:p>
            <a:pPr marL="571500" indent="-381000" algn="l">
              <a:buSzPct val="145000"/>
              <a:buChar char="-"/>
            </a:pPr>
            <a:r>
              <a:t>font, size, color, icons, graphic design in general</a:t>
            </a:r>
          </a:p>
          <a:p>
            <a:pPr marL="571500" indent="-381000" algn="l">
              <a:buSzPct val="145000"/>
              <a:buChar char="-"/>
            </a:pPr>
            <a:r>
              <a:t>recommendation algorithm used</a:t>
            </a:r>
          </a:p>
          <a:p>
            <a:pPr marL="571500" indent="-381000" algn="l">
              <a:buSzPct val="145000"/>
              <a:buChar char="-"/>
            </a:pPr>
            <a:r>
              <a:t>sequence of steps necessary to make a purchase</a:t>
            </a:r>
          </a:p>
          <a:p>
            <a:pPr marL="571500" indent="-381000" algn="l">
              <a:buSzPct val="145000"/>
              <a:buChar char="-"/>
            </a:pPr>
            <a:r>
              <a:t>database that is faster for some queries (and slower for others)</a:t>
            </a:r>
          </a:p>
        </p:txBody>
      </p:sp>
      <p:sp>
        <p:nvSpPr>
          <p:cNvPr id="1249" name="Callout"/>
          <p:cNvSpPr/>
          <p:nvPr/>
        </p:nvSpPr>
        <p:spPr>
          <a:xfrm>
            <a:off x="1079500" y="4198292"/>
            <a:ext cx="8188722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" y="0"/>
                </a:moveTo>
                <a:cubicBezTo>
                  <a:pt x="87" y="0"/>
                  <a:pt x="0" y="397"/>
                  <a:pt x="0" y="886"/>
                </a:cubicBezTo>
                <a:lnTo>
                  <a:pt x="0" y="17324"/>
                </a:lnTo>
                <a:cubicBezTo>
                  <a:pt x="0" y="17812"/>
                  <a:pt x="87" y="18210"/>
                  <a:pt x="195" y="18210"/>
                </a:cubicBezTo>
                <a:lnTo>
                  <a:pt x="10531" y="18210"/>
                </a:lnTo>
                <a:lnTo>
                  <a:pt x="10920" y="21600"/>
                </a:lnTo>
                <a:lnTo>
                  <a:pt x="11308" y="18210"/>
                </a:lnTo>
                <a:lnTo>
                  <a:pt x="21405" y="18210"/>
                </a:lnTo>
                <a:cubicBezTo>
                  <a:pt x="21513" y="18210"/>
                  <a:pt x="21600" y="17812"/>
                  <a:pt x="21600" y="17324"/>
                </a:cubicBezTo>
                <a:lnTo>
                  <a:pt x="21600" y="886"/>
                </a:lnTo>
                <a:cubicBezTo>
                  <a:pt x="21600" y="397"/>
                  <a:pt x="21513" y="0"/>
                  <a:pt x="21405" y="0"/>
                </a:cubicBezTo>
                <a:lnTo>
                  <a:pt x="19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0" name="many experiments are big time investments (require significant coding)!"/>
          <p:cNvSpPr txBox="1"/>
          <p:nvPr/>
        </p:nvSpPr>
        <p:spPr>
          <a:xfrm>
            <a:off x="864765" y="6076949"/>
            <a:ext cx="86181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many experiments are big time investments (require significant coding)!</a:t>
            </a:r>
          </a:p>
        </p:txBody>
      </p:sp>
      <p:sp>
        <p:nvSpPr>
          <p:cNvPr id="1251" name="Lesson: don't be too attached to your work, be redundant and ready to throw things away"/>
          <p:cNvSpPr txBox="1"/>
          <p:nvPr/>
        </p:nvSpPr>
        <p:spPr>
          <a:xfrm>
            <a:off x="1972270" y="6934199"/>
            <a:ext cx="6291114" cy="81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Lesson</a:t>
            </a:r>
            <a:r>
              <a:t>: don't be too attached to your work, be redundant and ready to throw things away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Treatment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Treatment</a:t>
            </a:r>
          </a:p>
        </p:txBody>
      </p:sp>
      <p:sp>
        <p:nvSpPr>
          <p:cNvPr id="1254" name="Run two variants side by side: control (A) and treatment (B)…"/>
          <p:cNvSpPr txBox="1"/>
          <p:nvPr/>
        </p:nvSpPr>
        <p:spPr>
          <a:xfrm>
            <a:off x="990600" y="1663700"/>
            <a:ext cx="8254455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Run two variants side by side: control (A) and treatment (B)</a:t>
            </a: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Treatment consists of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one or more factors</a:t>
            </a:r>
            <a:r>
              <a:t> changed:</a:t>
            </a:r>
          </a:p>
          <a:p>
            <a:pPr marL="571500" indent="-381000" algn="l">
              <a:buSzPct val="145000"/>
              <a:buChar char="-"/>
            </a:pPr>
            <a:r>
              <a:t>wording</a:t>
            </a:r>
          </a:p>
          <a:p>
            <a:pPr marL="571500" indent="-381000" algn="l">
              <a:buSzPct val="145000"/>
              <a:buChar char="-"/>
            </a:pPr>
            <a:r>
              <a:t>slowdown</a:t>
            </a:r>
          </a:p>
          <a:p>
            <a:pPr marL="571500" indent="-381000" algn="l">
              <a:buSzPct val="145000"/>
              <a:buChar char="-"/>
            </a:pPr>
            <a:r>
              <a:t>changes "invisible" to user (e.g., software updates)</a:t>
            </a:r>
          </a:p>
          <a:p>
            <a:pPr marL="571500" indent="-381000" algn="l">
              <a:buSzPct val="145000"/>
              <a:buChar char="-"/>
            </a:pPr>
            <a:r>
              <a:t>time of day (for emails sent)</a:t>
            </a:r>
          </a:p>
          <a:p>
            <a:pPr marL="571500" indent="-381000" algn="l">
              <a:buSzPct val="145000"/>
              <a:buChar char="-"/>
            </a:pPr>
            <a:r>
              <a:t>font, size, color, icons, graphic design in general</a:t>
            </a:r>
          </a:p>
          <a:p>
            <a:pPr marL="571500" indent="-381000" algn="l">
              <a:buSzPct val="145000"/>
              <a:buChar char="-"/>
            </a:pPr>
            <a:r>
              <a:t>recommendation algorithm used</a:t>
            </a:r>
          </a:p>
          <a:p>
            <a:pPr marL="571500" indent="-381000" algn="l">
              <a:buSzPct val="145000"/>
              <a:buChar char="-"/>
            </a:pPr>
            <a:r>
              <a:t>sequence of steps necessary to make a purchase</a:t>
            </a:r>
          </a:p>
          <a:p>
            <a:pPr marL="571500" indent="-381000" algn="l">
              <a:buSzPct val="145000"/>
              <a:buChar char="-"/>
            </a:pPr>
            <a:r>
              <a:t>database that is faster for some queries (and slower for others)</a:t>
            </a:r>
          </a:p>
        </p:txBody>
      </p:sp>
      <p:sp>
        <p:nvSpPr>
          <p:cNvPr id="1255" name="Callout"/>
          <p:cNvSpPr/>
          <p:nvPr/>
        </p:nvSpPr>
        <p:spPr>
          <a:xfrm>
            <a:off x="1079500" y="4198292"/>
            <a:ext cx="8188722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" y="0"/>
                </a:moveTo>
                <a:cubicBezTo>
                  <a:pt x="87" y="0"/>
                  <a:pt x="0" y="397"/>
                  <a:pt x="0" y="886"/>
                </a:cubicBezTo>
                <a:lnTo>
                  <a:pt x="0" y="17324"/>
                </a:lnTo>
                <a:cubicBezTo>
                  <a:pt x="0" y="17812"/>
                  <a:pt x="87" y="18210"/>
                  <a:pt x="195" y="18210"/>
                </a:cubicBezTo>
                <a:lnTo>
                  <a:pt x="10531" y="18210"/>
                </a:lnTo>
                <a:lnTo>
                  <a:pt x="10920" y="21600"/>
                </a:lnTo>
                <a:lnTo>
                  <a:pt x="11308" y="18210"/>
                </a:lnTo>
                <a:lnTo>
                  <a:pt x="21405" y="18210"/>
                </a:lnTo>
                <a:cubicBezTo>
                  <a:pt x="21513" y="18210"/>
                  <a:pt x="21600" y="17812"/>
                  <a:pt x="21600" y="17324"/>
                </a:cubicBezTo>
                <a:lnTo>
                  <a:pt x="21600" y="886"/>
                </a:lnTo>
                <a:cubicBezTo>
                  <a:pt x="21600" y="397"/>
                  <a:pt x="21513" y="0"/>
                  <a:pt x="21405" y="0"/>
                </a:cubicBezTo>
                <a:lnTo>
                  <a:pt x="19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6" name="many experiments are big time investments (require significant coding)!"/>
          <p:cNvSpPr txBox="1"/>
          <p:nvPr/>
        </p:nvSpPr>
        <p:spPr>
          <a:xfrm>
            <a:off x="864765" y="6076949"/>
            <a:ext cx="86181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many experiments are big time investments (require significant coding)!</a:t>
            </a:r>
          </a:p>
        </p:txBody>
      </p:sp>
      <p:sp>
        <p:nvSpPr>
          <p:cNvPr id="1257" name="Lesson: don't be too attached to your work, be redundant and ready to throw things away"/>
          <p:cNvSpPr txBox="1"/>
          <p:nvPr/>
        </p:nvSpPr>
        <p:spPr>
          <a:xfrm>
            <a:off x="1972270" y="6934199"/>
            <a:ext cx="6291114" cy="81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Lesson</a:t>
            </a:r>
            <a:r>
              <a:t>: don't be too attached to your work, be redundant and ready to throw things away</a:t>
            </a:r>
          </a:p>
        </p:txBody>
      </p:sp>
      <p:sp>
        <p:nvSpPr>
          <p:cNvPr id="1258" name="&quot;stop debating, it's easier to get the data&quot; ~ Ron Kohavi"/>
          <p:cNvSpPr txBox="1"/>
          <p:nvPr/>
        </p:nvSpPr>
        <p:spPr>
          <a:xfrm>
            <a:off x="3771379" y="8365331"/>
            <a:ext cx="6706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"stop debating, it's easier to get the data" ~ Ron Kohavi</a:t>
            </a:r>
          </a:p>
        </p:txBody>
      </p:sp>
      <p:sp>
        <p:nvSpPr>
          <p:cNvPr id="1261" name="Connection Line"/>
          <p:cNvSpPr/>
          <p:nvPr/>
        </p:nvSpPr>
        <p:spPr>
          <a:xfrm>
            <a:off x="1370640" y="6613480"/>
            <a:ext cx="2295576" cy="1978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987" y="20342"/>
                  <a:pt x="2787" y="13142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260" name="there's also plenty of low-hanging fruit!"/>
          <p:cNvSpPr txBox="1"/>
          <p:nvPr/>
        </p:nvSpPr>
        <p:spPr>
          <a:xfrm>
            <a:off x="418777" y="8390731"/>
            <a:ext cx="25014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there's also plenty of low-hanging fruit!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Finding the Best Combination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Finding the Best Combination</a:t>
            </a:r>
          </a:p>
        </p:txBody>
      </p:sp>
      <p:sp>
        <p:nvSpPr>
          <p:cNvPr id="1264" name="Square"/>
          <p:cNvSpPr/>
          <p:nvPr/>
        </p:nvSpPr>
        <p:spPr>
          <a:xfrm>
            <a:off x="259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5" name="Square"/>
          <p:cNvSpPr/>
          <p:nvPr/>
        </p:nvSpPr>
        <p:spPr>
          <a:xfrm>
            <a:off x="386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6" name="Square"/>
          <p:cNvSpPr/>
          <p:nvPr/>
        </p:nvSpPr>
        <p:spPr>
          <a:xfrm>
            <a:off x="259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7" name="Square"/>
          <p:cNvSpPr/>
          <p:nvPr/>
        </p:nvSpPr>
        <p:spPr>
          <a:xfrm>
            <a:off x="386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8" name="10%"/>
          <p:cNvSpPr txBox="1"/>
          <p:nvPr/>
        </p:nvSpPr>
        <p:spPr>
          <a:xfrm>
            <a:off x="2909837" y="3270249"/>
            <a:ext cx="631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10%</a:t>
            </a:r>
          </a:p>
        </p:txBody>
      </p:sp>
      <p:sp>
        <p:nvSpPr>
          <p:cNvPr id="1269" name="???"/>
          <p:cNvSpPr txBox="1"/>
          <p:nvPr/>
        </p:nvSpPr>
        <p:spPr>
          <a:xfrm>
            <a:off x="4310285" y="32702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70" name="???"/>
          <p:cNvSpPr txBox="1"/>
          <p:nvPr/>
        </p:nvSpPr>
        <p:spPr>
          <a:xfrm>
            <a:off x="3040285" y="45529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71" name="???"/>
          <p:cNvSpPr txBox="1"/>
          <p:nvPr/>
        </p:nvSpPr>
        <p:spPr>
          <a:xfrm>
            <a:off x="4310285" y="45402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72" name="text"/>
          <p:cNvSpPr txBox="1"/>
          <p:nvPr/>
        </p:nvSpPr>
        <p:spPr>
          <a:xfrm>
            <a:off x="293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1273" name="text"/>
          <p:cNvSpPr txBox="1"/>
          <p:nvPr/>
        </p:nvSpPr>
        <p:spPr>
          <a:xfrm>
            <a:off x="420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74" name="text"/>
          <p:cNvSpPr txBox="1"/>
          <p:nvPr/>
        </p:nvSpPr>
        <p:spPr>
          <a:xfrm>
            <a:off x="282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text</a:t>
            </a:r>
          </a:p>
        </p:txBody>
      </p:sp>
      <p:sp>
        <p:nvSpPr>
          <p:cNvPr id="1275" name="text"/>
          <p:cNvSpPr txBox="1"/>
          <p:nvPr/>
        </p:nvSpPr>
        <p:spPr>
          <a:xfrm>
            <a:off x="409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76" name="Line"/>
          <p:cNvSpPr/>
          <p:nvPr/>
        </p:nvSpPr>
        <p:spPr>
          <a:xfrm>
            <a:off x="2595290" y="2317750"/>
            <a:ext cx="25022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7" name="color"/>
          <p:cNvSpPr txBox="1"/>
          <p:nvPr/>
        </p:nvSpPr>
        <p:spPr>
          <a:xfrm>
            <a:off x="3481129" y="1870397"/>
            <a:ext cx="7305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color</a:t>
            </a:r>
          </a:p>
        </p:txBody>
      </p:sp>
      <p:sp>
        <p:nvSpPr>
          <p:cNvPr id="1278" name="Line"/>
          <p:cNvSpPr/>
          <p:nvPr/>
        </p:nvSpPr>
        <p:spPr>
          <a:xfrm flipH="1">
            <a:off x="2315890" y="2673350"/>
            <a:ext cx="1" cy="2424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9" name="size"/>
          <p:cNvSpPr txBox="1"/>
          <p:nvPr/>
        </p:nvSpPr>
        <p:spPr>
          <a:xfrm rot="16200000">
            <a:off x="1789633" y="3606375"/>
            <a:ext cx="5415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size</a:t>
            </a:r>
          </a:p>
        </p:txBody>
      </p:sp>
      <p:sp>
        <p:nvSpPr>
          <p:cNvPr id="1280" name="Line"/>
          <p:cNvSpPr/>
          <p:nvPr/>
        </p:nvSpPr>
        <p:spPr>
          <a:xfrm flipV="1">
            <a:off x="3721100" y="3575483"/>
            <a:ext cx="457201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81" name="Option 1: OFAT (one factor at a time)"/>
          <p:cNvSpPr txBox="1"/>
          <p:nvPr/>
        </p:nvSpPr>
        <p:spPr>
          <a:xfrm>
            <a:off x="6926733" y="2914649"/>
            <a:ext cx="47139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1: OFAT (one factor at a time)</a:t>
            </a:r>
          </a:p>
        </p:txBody>
      </p:sp>
      <p:sp>
        <p:nvSpPr>
          <p:cNvPr id="1282" name="Line"/>
          <p:cNvSpPr/>
          <p:nvPr/>
        </p:nvSpPr>
        <p:spPr>
          <a:xfrm>
            <a:off x="3619500" y="3702483"/>
            <a:ext cx="0" cy="45720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83" name="Hypothesis: large red font will be better"/>
          <p:cNvSpPr txBox="1"/>
          <p:nvPr/>
        </p:nvSpPr>
        <p:spPr>
          <a:xfrm>
            <a:off x="2318841" y="6192599"/>
            <a:ext cx="2838501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Hypothesis</a:t>
            </a:r>
            <a:r>
              <a:t>: large red font will be better </a:t>
            </a:r>
          </a:p>
        </p:txBody>
      </p:sp>
      <p:sp>
        <p:nvSpPr>
          <p:cNvPr id="1284" name="CTR"/>
          <p:cNvSpPr txBox="1"/>
          <p:nvPr/>
        </p:nvSpPr>
        <p:spPr>
          <a:xfrm>
            <a:off x="3487687" y="5160049"/>
            <a:ext cx="6700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inding the Best Combination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Finding the Best Combination</a:t>
            </a:r>
          </a:p>
        </p:txBody>
      </p:sp>
      <p:sp>
        <p:nvSpPr>
          <p:cNvPr id="1287" name="Square"/>
          <p:cNvSpPr/>
          <p:nvPr/>
        </p:nvSpPr>
        <p:spPr>
          <a:xfrm>
            <a:off x="259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88" name="Square"/>
          <p:cNvSpPr/>
          <p:nvPr/>
        </p:nvSpPr>
        <p:spPr>
          <a:xfrm>
            <a:off x="386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89" name="Square"/>
          <p:cNvSpPr/>
          <p:nvPr/>
        </p:nvSpPr>
        <p:spPr>
          <a:xfrm>
            <a:off x="259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90" name="Square"/>
          <p:cNvSpPr/>
          <p:nvPr/>
        </p:nvSpPr>
        <p:spPr>
          <a:xfrm>
            <a:off x="386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91" name="10%"/>
          <p:cNvSpPr txBox="1"/>
          <p:nvPr/>
        </p:nvSpPr>
        <p:spPr>
          <a:xfrm>
            <a:off x="2909837" y="3270249"/>
            <a:ext cx="631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10%</a:t>
            </a:r>
          </a:p>
        </p:txBody>
      </p:sp>
      <p:sp>
        <p:nvSpPr>
          <p:cNvPr id="1292" name="???"/>
          <p:cNvSpPr txBox="1"/>
          <p:nvPr/>
        </p:nvSpPr>
        <p:spPr>
          <a:xfrm>
            <a:off x="4310285" y="32702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93" name="???"/>
          <p:cNvSpPr txBox="1"/>
          <p:nvPr/>
        </p:nvSpPr>
        <p:spPr>
          <a:xfrm>
            <a:off x="3040285" y="45529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94" name="???"/>
          <p:cNvSpPr txBox="1"/>
          <p:nvPr/>
        </p:nvSpPr>
        <p:spPr>
          <a:xfrm>
            <a:off x="4310285" y="4540249"/>
            <a:ext cx="3710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295" name="text"/>
          <p:cNvSpPr txBox="1"/>
          <p:nvPr/>
        </p:nvSpPr>
        <p:spPr>
          <a:xfrm>
            <a:off x="293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1296" name="text"/>
          <p:cNvSpPr txBox="1"/>
          <p:nvPr/>
        </p:nvSpPr>
        <p:spPr>
          <a:xfrm>
            <a:off x="420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97" name="text"/>
          <p:cNvSpPr txBox="1"/>
          <p:nvPr/>
        </p:nvSpPr>
        <p:spPr>
          <a:xfrm>
            <a:off x="282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text</a:t>
            </a:r>
          </a:p>
        </p:txBody>
      </p:sp>
      <p:sp>
        <p:nvSpPr>
          <p:cNvPr id="1298" name="text"/>
          <p:cNvSpPr txBox="1"/>
          <p:nvPr/>
        </p:nvSpPr>
        <p:spPr>
          <a:xfrm>
            <a:off x="409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99" name="Line"/>
          <p:cNvSpPr/>
          <p:nvPr/>
        </p:nvSpPr>
        <p:spPr>
          <a:xfrm>
            <a:off x="2595290" y="2317750"/>
            <a:ext cx="25022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00" name="color"/>
          <p:cNvSpPr txBox="1"/>
          <p:nvPr/>
        </p:nvSpPr>
        <p:spPr>
          <a:xfrm>
            <a:off x="3481129" y="1870397"/>
            <a:ext cx="7305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color</a:t>
            </a:r>
          </a:p>
        </p:txBody>
      </p:sp>
      <p:sp>
        <p:nvSpPr>
          <p:cNvPr id="1301" name="Line"/>
          <p:cNvSpPr/>
          <p:nvPr/>
        </p:nvSpPr>
        <p:spPr>
          <a:xfrm flipH="1">
            <a:off x="2315890" y="2673350"/>
            <a:ext cx="1" cy="2424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02" name="size"/>
          <p:cNvSpPr txBox="1"/>
          <p:nvPr/>
        </p:nvSpPr>
        <p:spPr>
          <a:xfrm rot="16200000">
            <a:off x="1789633" y="3606375"/>
            <a:ext cx="5415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size</a:t>
            </a:r>
          </a:p>
        </p:txBody>
      </p:sp>
      <p:sp>
        <p:nvSpPr>
          <p:cNvPr id="1303" name="Line"/>
          <p:cNvSpPr/>
          <p:nvPr/>
        </p:nvSpPr>
        <p:spPr>
          <a:xfrm>
            <a:off x="3632200" y="3727883"/>
            <a:ext cx="504925" cy="384077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04" name="Option 2: introduce two factors at once"/>
          <p:cNvSpPr txBox="1"/>
          <p:nvPr/>
        </p:nvSpPr>
        <p:spPr>
          <a:xfrm>
            <a:off x="6926733" y="4311649"/>
            <a:ext cx="49050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2: introduce two factors at once</a:t>
            </a:r>
          </a:p>
        </p:txBody>
      </p:sp>
      <p:sp>
        <p:nvSpPr>
          <p:cNvPr id="1305" name="Option 1: OFAT (one factor at a time)"/>
          <p:cNvSpPr txBox="1"/>
          <p:nvPr/>
        </p:nvSpPr>
        <p:spPr>
          <a:xfrm>
            <a:off x="6926733" y="2914649"/>
            <a:ext cx="47139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1: OFAT (one factor at a time)</a:t>
            </a:r>
          </a:p>
        </p:txBody>
      </p:sp>
      <p:sp>
        <p:nvSpPr>
          <p:cNvPr id="1306" name="Hypothesis: large red font will be better"/>
          <p:cNvSpPr txBox="1"/>
          <p:nvPr/>
        </p:nvSpPr>
        <p:spPr>
          <a:xfrm>
            <a:off x="2318841" y="6192599"/>
            <a:ext cx="2838501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Hypothesis</a:t>
            </a:r>
            <a:r>
              <a:t>: large red font will be better </a:t>
            </a:r>
          </a:p>
        </p:txBody>
      </p:sp>
      <p:sp>
        <p:nvSpPr>
          <p:cNvPr id="1307" name="CTR"/>
          <p:cNvSpPr txBox="1"/>
          <p:nvPr/>
        </p:nvSpPr>
        <p:spPr>
          <a:xfrm>
            <a:off x="3487687" y="5160049"/>
            <a:ext cx="6700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Finding the Best Combination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Finding the Best Combination</a:t>
            </a:r>
          </a:p>
        </p:txBody>
      </p:sp>
      <p:sp>
        <p:nvSpPr>
          <p:cNvPr id="1310" name="Square"/>
          <p:cNvSpPr/>
          <p:nvPr/>
        </p:nvSpPr>
        <p:spPr>
          <a:xfrm>
            <a:off x="259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11" name="Square"/>
          <p:cNvSpPr/>
          <p:nvPr/>
        </p:nvSpPr>
        <p:spPr>
          <a:xfrm>
            <a:off x="3860800" y="260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12" name="Square"/>
          <p:cNvSpPr/>
          <p:nvPr/>
        </p:nvSpPr>
        <p:spPr>
          <a:xfrm>
            <a:off x="259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13" name="Square"/>
          <p:cNvSpPr/>
          <p:nvPr/>
        </p:nvSpPr>
        <p:spPr>
          <a:xfrm>
            <a:off x="3860800" y="387985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14" name="10%"/>
          <p:cNvSpPr txBox="1"/>
          <p:nvPr/>
        </p:nvSpPr>
        <p:spPr>
          <a:xfrm>
            <a:off x="2909837" y="3270249"/>
            <a:ext cx="631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10%</a:t>
            </a:r>
          </a:p>
        </p:txBody>
      </p:sp>
      <p:sp>
        <p:nvSpPr>
          <p:cNvPr id="1315" name="9%"/>
          <p:cNvSpPr txBox="1"/>
          <p:nvPr/>
        </p:nvSpPr>
        <p:spPr>
          <a:xfrm>
            <a:off x="4256037" y="3270249"/>
            <a:ext cx="479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9%</a:t>
            </a:r>
          </a:p>
        </p:txBody>
      </p:sp>
      <p:sp>
        <p:nvSpPr>
          <p:cNvPr id="1316" name="8%"/>
          <p:cNvSpPr txBox="1"/>
          <p:nvPr/>
        </p:nvSpPr>
        <p:spPr>
          <a:xfrm>
            <a:off x="2986037" y="4552949"/>
            <a:ext cx="479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8%</a:t>
            </a:r>
          </a:p>
        </p:txBody>
      </p:sp>
      <p:sp>
        <p:nvSpPr>
          <p:cNvPr id="1317" name="15%"/>
          <p:cNvSpPr txBox="1"/>
          <p:nvPr/>
        </p:nvSpPr>
        <p:spPr>
          <a:xfrm>
            <a:off x="4179837" y="4540249"/>
            <a:ext cx="631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15%</a:t>
            </a:r>
          </a:p>
        </p:txBody>
      </p:sp>
      <p:sp>
        <p:nvSpPr>
          <p:cNvPr id="1318" name="text"/>
          <p:cNvSpPr txBox="1"/>
          <p:nvPr/>
        </p:nvSpPr>
        <p:spPr>
          <a:xfrm>
            <a:off x="293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text</a:t>
            </a:r>
          </a:p>
        </p:txBody>
      </p:sp>
      <p:sp>
        <p:nvSpPr>
          <p:cNvPr id="1319" name="text"/>
          <p:cNvSpPr txBox="1"/>
          <p:nvPr/>
        </p:nvSpPr>
        <p:spPr>
          <a:xfrm>
            <a:off x="4200673" y="2787649"/>
            <a:ext cx="5902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0" name="text"/>
          <p:cNvSpPr txBox="1"/>
          <p:nvPr/>
        </p:nvSpPr>
        <p:spPr>
          <a:xfrm>
            <a:off x="282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text</a:t>
            </a:r>
          </a:p>
        </p:txBody>
      </p:sp>
      <p:sp>
        <p:nvSpPr>
          <p:cNvPr id="1321" name="text"/>
          <p:cNvSpPr txBox="1"/>
          <p:nvPr/>
        </p:nvSpPr>
        <p:spPr>
          <a:xfrm>
            <a:off x="4091601" y="3987800"/>
            <a:ext cx="8083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2" name="Line"/>
          <p:cNvSpPr/>
          <p:nvPr/>
        </p:nvSpPr>
        <p:spPr>
          <a:xfrm>
            <a:off x="2595290" y="2317750"/>
            <a:ext cx="25022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23" name="color"/>
          <p:cNvSpPr txBox="1"/>
          <p:nvPr/>
        </p:nvSpPr>
        <p:spPr>
          <a:xfrm>
            <a:off x="3481129" y="1870397"/>
            <a:ext cx="7305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color</a:t>
            </a:r>
          </a:p>
        </p:txBody>
      </p:sp>
      <p:sp>
        <p:nvSpPr>
          <p:cNvPr id="1324" name="Line"/>
          <p:cNvSpPr/>
          <p:nvPr/>
        </p:nvSpPr>
        <p:spPr>
          <a:xfrm flipH="1">
            <a:off x="2315890" y="2673350"/>
            <a:ext cx="1" cy="2424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25" name="size"/>
          <p:cNvSpPr txBox="1"/>
          <p:nvPr/>
        </p:nvSpPr>
        <p:spPr>
          <a:xfrm rot="16200000">
            <a:off x="1789633" y="3606375"/>
            <a:ext cx="5415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size</a:t>
            </a:r>
          </a:p>
        </p:txBody>
      </p:sp>
      <p:sp>
        <p:nvSpPr>
          <p:cNvPr id="1326" name="Option 2: introduce two factors at once"/>
          <p:cNvSpPr txBox="1"/>
          <p:nvPr/>
        </p:nvSpPr>
        <p:spPr>
          <a:xfrm>
            <a:off x="6926733" y="4311649"/>
            <a:ext cx="49050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2: introduce two factors at once</a:t>
            </a:r>
          </a:p>
        </p:txBody>
      </p:sp>
      <p:sp>
        <p:nvSpPr>
          <p:cNvPr id="1327" name="Option 1: OFAT (one factor at a time)"/>
          <p:cNvSpPr txBox="1"/>
          <p:nvPr/>
        </p:nvSpPr>
        <p:spPr>
          <a:xfrm>
            <a:off x="6926733" y="2914649"/>
            <a:ext cx="47139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1: OFAT (one factor at a time)</a:t>
            </a:r>
          </a:p>
        </p:txBody>
      </p:sp>
      <p:sp>
        <p:nvSpPr>
          <p:cNvPr id="1328" name="Hypothesis: large red font will be better"/>
          <p:cNvSpPr txBox="1"/>
          <p:nvPr/>
        </p:nvSpPr>
        <p:spPr>
          <a:xfrm>
            <a:off x="2318841" y="6192599"/>
            <a:ext cx="2838501" cy="81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Gill Sans"/>
                <a:ea typeface="Gill Sans"/>
                <a:cs typeface="Gill Sans"/>
                <a:sym typeface="Gill Sans"/>
              </a:rPr>
              <a:t>Hypothesis</a:t>
            </a:r>
            <a:r>
              <a:t>: large red font will be better </a:t>
            </a:r>
          </a:p>
        </p:txBody>
      </p:sp>
      <p:sp>
        <p:nvSpPr>
          <p:cNvPr id="1329" name="can choose a good design, but didn't learn what factors are important"/>
          <p:cNvSpPr txBox="1"/>
          <p:nvPr/>
        </p:nvSpPr>
        <p:spPr>
          <a:xfrm>
            <a:off x="7507411" y="4812655"/>
            <a:ext cx="41302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can choose a good design, but didn't learn what factors are important</a:t>
            </a:r>
          </a:p>
        </p:txBody>
      </p:sp>
      <p:sp>
        <p:nvSpPr>
          <p:cNvPr id="1330" name="can usually learn more, but will never exploit factor interactions"/>
          <p:cNvSpPr txBox="1"/>
          <p:nvPr/>
        </p:nvSpPr>
        <p:spPr>
          <a:xfrm>
            <a:off x="7507411" y="3415655"/>
            <a:ext cx="41302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can usually learn more, but will never exploit factor interactions</a:t>
            </a:r>
          </a:p>
        </p:txBody>
      </p:sp>
      <p:sp>
        <p:nvSpPr>
          <p:cNvPr id="1331" name="Line"/>
          <p:cNvSpPr/>
          <p:nvPr/>
        </p:nvSpPr>
        <p:spPr>
          <a:xfrm flipV="1">
            <a:off x="3721100" y="3575483"/>
            <a:ext cx="457201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32" name="Line"/>
          <p:cNvSpPr/>
          <p:nvPr/>
        </p:nvSpPr>
        <p:spPr>
          <a:xfrm>
            <a:off x="3619500" y="3702483"/>
            <a:ext cx="0" cy="45720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33" name="CTR"/>
          <p:cNvSpPr txBox="1"/>
          <p:nvPr/>
        </p:nvSpPr>
        <p:spPr>
          <a:xfrm>
            <a:off x="3487687" y="5160049"/>
            <a:ext cx="6700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</a:t>
            </a:r>
          </a:p>
        </p:txBody>
      </p:sp>
      <p:sp>
        <p:nvSpPr>
          <p:cNvPr id="1334" name="Line"/>
          <p:cNvSpPr/>
          <p:nvPr/>
        </p:nvSpPr>
        <p:spPr>
          <a:xfrm>
            <a:off x="3632200" y="3727883"/>
            <a:ext cx="504925" cy="384077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Database"/>
          <p:cNvSpPr/>
          <p:nvPr/>
        </p:nvSpPr>
        <p:spPr>
          <a:xfrm>
            <a:off x="4542498" y="4167642"/>
            <a:ext cx="1700164" cy="5334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37" name="Version A"/>
          <p:cNvSpPr/>
          <p:nvPr/>
        </p:nvSpPr>
        <p:spPr>
          <a:xfrm>
            <a:off x="4173404" y="1866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1338" name="Line"/>
          <p:cNvSpPr/>
          <p:nvPr/>
        </p:nvSpPr>
        <p:spPr>
          <a:xfrm>
            <a:off x="3976715" y="1708150"/>
            <a:ext cx="2920405" cy="550664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39" name="Line"/>
          <p:cNvSpPr/>
          <p:nvPr/>
        </p:nvSpPr>
        <p:spPr>
          <a:xfrm flipH="1">
            <a:off x="3976715" y="1708150"/>
            <a:ext cx="2920406" cy="550664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40" name="Control/Treatment Disruption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Control/Treatment Disruptions</a:t>
            </a:r>
          </a:p>
        </p:txBody>
      </p:sp>
      <p:sp>
        <p:nvSpPr>
          <p:cNvPr id="1341" name="Different variants may save databases/servers, affecting performance of both.  Bugs crashing the server will be especially bad!  Metrics won't show the true blame."/>
          <p:cNvSpPr txBox="1"/>
          <p:nvPr/>
        </p:nvSpPr>
        <p:spPr>
          <a:xfrm>
            <a:off x="859829" y="8418830"/>
            <a:ext cx="1128514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Different variants may save databases/servers, affecting performance of both.  Bugs crashing the server will be especially bad!  Metrics won't show the true blame.</a:t>
            </a:r>
          </a:p>
        </p:txBody>
      </p:sp>
      <p:sp>
        <p:nvSpPr>
          <p:cNvPr id="1342" name="users/requests"/>
          <p:cNvSpPr txBox="1"/>
          <p:nvPr/>
        </p:nvSpPr>
        <p:spPr>
          <a:xfrm>
            <a:off x="604965" y="4305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1343" name="Version B"/>
          <p:cNvSpPr/>
          <p:nvPr/>
        </p:nvSpPr>
        <p:spPr>
          <a:xfrm>
            <a:off x="4173404" y="5410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1344" name="Line"/>
          <p:cNvSpPr/>
          <p:nvPr/>
        </p:nvSpPr>
        <p:spPr>
          <a:xfrm flipV="1">
            <a:off x="1455579" y="2582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45" name="Line"/>
          <p:cNvSpPr/>
          <p:nvPr/>
        </p:nvSpPr>
        <p:spPr>
          <a:xfrm>
            <a:off x="1455579" y="5003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46" name="some traffic"/>
          <p:cNvSpPr txBox="1"/>
          <p:nvPr/>
        </p:nvSpPr>
        <p:spPr>
          <a:xfrm>
            <a:off x="1504101" y="2693040"/>
            <a:ext cx="1530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traffic</a:t>
            </a:r>
          </a:p>
        </p:txBody>
      </p:sp>
      <p:sp>
        <p:nvSpPr>
          <p:cNvPr id="1347" name="metrics"/>
          <p:cNvSpPr/>
          <p:nvPr/>
        </p:nvSpPr>
        <p:spPr>
          <a:xfrm>
            <a:off x="7856404" y="1866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348" name="metrics"/>
          <p:cNvSpPr/>
          <p:nvPr/>
        </p:nvSpPr>
        <p:spPr>
          <a:xfrm>
            <a:off x="7856404" y="5410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349" name="compare"/>
          <p:cNvSpPr/>
          <p:nvPr/>
        </p:nvSpPr>
        <p:spPr>
          <a:xfrm>
            <a:off x="9228004" y="3676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1350" name="Line"/>
          <p:cNvSpPr/>
          <p:nvPr/>
        </p:nvSpPr>
        <p:spPr>
          <a:xfrm>
            <a:off x="6685988" y="2413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51" name="Line"/>
          <p:cNvSpPr/>
          <p:nvPr/>
        </p:nvSpPr>
        <p:spPr>
          <a:xfrm>
            <a:off x="6685988" y="5969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52" name="Line"/>
          <p:cNvSpPr/>
          <p:nvPr/>
        </p:nvSpPr>
        <p:spPr>
          <a:xfrm flipV="1">
            <a:off x="8832287" y="4805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53" name="Line"/>
          <p:cNvSpPr/>
          <p:nvPr/>
        </p:nvSpPr>
        <p:spPr>
          <a:xfrm>
            <a:off x="8832287" y="3022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54" name="control…"/>
          <p:cNvSpPr txBox="1"/>
          <p:nvPr/>
        </p:nvSpPr>
        <p:spPr>
          <a:xfrm>
            <a:off x="4252705" y="2899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1355" name="treatment…"/>
          <p:cNvSpPr txBox="1"/>
          <p:nvPr/>
        </p:nvSpPr>
        <p:spPr>
          <a:xfrm>
            <a:off x="4001557" y="6506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1356" name="Line"/>
          <p:cNvSpPr/>
          <p:nvPr/>
        </p:nvSpPr>
        <p:spPr>
          <a:xfrm>
            <a:off x="10597587" y="4203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57" name="act, learn,…"/>
          <p:cNvSpPr txBox="1"/>
          <p:nvPr/>
        </p:nvSpPr>
        <p:spPr>
          <a:xfrm>
            <a:off x="11176467" y="3797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1358" name="some traffic"/>
          <p:cNvSpPr txBox="1"/>
          <p:nvPr/>
        </p:nvSpPr>
        <p:spPr>
          <a:xfrm>
            <a:off x="1504101" y="5614040"/>
            <a:ext cx="1530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traffic</a:t>
            </a:r>
          </a:p>
        </p:txBody>
      </p:sp>
      <p:sp>
        <p:nvSpPr>
          <p:cNvPr id="1359" name="Rounded Rectangle"/>
          <p:cNvSpPr/>
          <p:nvPr/>
        </p:nvSpPr>
        <p:spPr>
          <a:xfrm>
            <a:off x="3822700" y="1392816"/>
            <a:ext cx="3268465" cy="6206133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60" name="same server"/>
          <p:cNvSpPr txBox="1"/>
          <p:nvPr/>
        </p:nvSpPr>
        <p:spPr>
          <a:xfrm>
            <a:off x="4673128" y="7576163"/>
            <a:ext cx="15676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same server</a:t>
            </a:r>
          </a:p>
        </p:txBody>
      </p:sp>
      <p:sp>
        <p:nvSpPr>
          <p:cNvPr id="1364" name="Connection Line"/>
          <p:cNvSpPr/>
          <p:nvPr/>
        </p:nvSpPr>
        <p:spPr>
          <a:xfrm>
            <a:off x="6029705" y="2818341"/>
            <a:ext cx="727048" cy="128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75" h="21600" fill="norm" stroke="1" extrusionOk="0">
                <a:moveTo>
                  <a:pt x="0" y="21600"/>
                </a:moveTo>
                <a:cubicBezTo>
                  <a:pt x="16538" y="13973"/>
                  <a:pt x="21600" y="6773"/>
                  <a:pt x="15186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5" name="Connection Line"/>
          <p:cNvSpPr/>
          <p:nvPr/>
        </p:nvSpPr>
        <p:spPr>
          <a:xfrm>
            <a:off x="6169405" y="4788528"/>
            <a:ext cx="317253" cy="57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0" h="21600" fill="norm" stroke="1" extrusionOk="0">
                <a:moveTo>
                  <a:pt x="0" y="0"/>
                </a:moveTo>
                <a:cubicBezTo>
                  <a:pt x="15702" y="6389"/>
                  <a:pt x="21600" y="13589"/>
                  <a:pt x="1769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3" name="Ant"/>
          <p:cNvSpPr/>
          <p:nvPr/>
        </p:nvSpPr>
        <p:spPr>
          <a:xfrm rot="2715474">
            <a:off x="4325480" y="5459569"/>
            <a:ext cx="61326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50" y="0"/>
                </a:moveTo>
                <a:lnTo>
                  <a:pt x="4393" y="164"/>
                </a:lnTo>
                <a:lnTo>
                  <a:pt x="6942" y="4156"/>
                </a:lnTo>
                <a:lnTo>
                  <a:pt x="9120" y="4779"/>
                </a:lnTo>
                <a:cubicBezTo>
                  <a:pt x="8433" y="5543"/>
                  <a:pt x="7992" y="6624"/>
                  <a:pt x="7992" y="7296"/>
                </a:cubicBezTo>
                <a:cubicBezTo>
                  <a:pt x="7992" y="8159"/>
                  <a:pt x="9092" y="8526"/>
                  <a:pt x="10120" y="8651"/>
                </a:cubicBezTo>
                <a:cubicBezTo>
                  <a:pt x="9737" y="8952"/>
                  <a:pt x="9237" y="9252"/>
                  <a:pt x="8998" y="10071"/>
                </a:cubicBezTo>
                <a:lnTo>
                  <a:pt x="6682" y="8569"/>
                </a:lnTo>
                <a:lnTo>
                  <a:pt x="6718" y="6188"/>
                </a:lnTo>
                <a:lnTo>
                  <a:pt x="3655" y="4424"/>
                </a:lnTo>
                <a:lnTo>
                  <a:pt x="3293" y="4762"/>
                </a:lnTo>
                <a:lnTo>
                  <a:pt x="6031" y="6462"/>
                </a:lnTo>
                <a:lnTo>
                  <a:pt x="5886" y="8842"/>
                </a:lnTo>
                <a:lnTo>
                  <a:pt x="8953" y="11169"/>
                </a:lnTo>
                <a:cubicBezTo>
                  <a:pt x="9004" y="11535"/>
                  <a:pt x="9200" y="11960"/>
                  <a:pt x="9627" y="12353"/>
                </a:cubicBezTo>
                <a:lnTo>
                  <a:pt x="4357" y="11519"/>
                </a:lnTo>
                <a:lnTo>
                  <a:pt x="3271" y="14435"/>
                </a:lnTo>
                <a:lnTo>
                  <a:pt x="0" y="15865"/>
                </a:lnTo>
                <a:lnTo>
                  <a:pt x="303" y="16270"/>
                </a:lnTo>
                <a:lnTo>
                  <a:pt x="3850" y="14790"/>
                </a:lnTo>
                <a:lnTo>
                  <a:pt x="4929" y="12206"/>
                </a:lnTo>
                <a:lnTo>
                  <a:pt x="9489" y="13097"/>
                </a:lnTo>
                <a:lnTo>
                  <a:pt x="5146" y="14823"/>
                </a:lnTo>
                <a:lnTo>
                  <a:pt x="5133" y="18673"/>
                </a:lnTo>
                <a:lnTo>
                  <a:pt x="2185" y="21300"/>
                </a:lnTo>
                <a:lnTo>
                  <a:pt x="2685" y="21600"/>
                </a:lnTo>
                <a:lnTo>
                  <a:pt x="5804" y="18951"/>
                </a:lnTo>
                <a:lnTo>
                  <a:pt x="5906" y="18869"/>
                </a:lnTo>
                <a:lnTo>
                  <a:pt x="5906" y="18750"/>
                </a:lnTo>
                <a:lnTo>
                  <a:pt x="6051" y="15188"/>
                </a:lnTo>
                <a:lnTo>
                  <a:pt x="10127" y="13795"/>
                </a:lnTo>
                <a:cubicBezTo>
                  <a:pt x="9830" y="14063"/>
                  <a:pt x="9619" y="14428"/>
                  <a:pt x="9525" y="14783"/>
                </a:cubicBezTo>
                <a:cubicBezTo>
                  <a:pt x="8215" y="14953"/>
                  <a:pt x="7281" y="15456"/>
                  <a:pt x="7281" y="16680"/>
                </a:cubicBezTo>
                <a:cubicBezTo>
                  <a:pt x="7281" y="18269"/>
                  <a:pt x="8852" y="21458"/>
                  <a:pt x="10792" y="21458"/>
                </a:cubicBezTo>
                <a:cubicBezTo>
                  <a:pt x="12732" y="21458"/>
                  <a:pt x="14303" y="18269"/>
                  <a:pt x="14303" y="16680"/>
                </a:cubicBezTo>
                <a:cubicBezTo>
                  <a:pt x="14303" y="15456"/>
                  <a:pt x="13369" y="14947"/>
                  <a:pt x="12059" y="14783"/>
                </a:cubicBezTo>
                <a:cubicBezTo>
                  <a:pt x="11965" y="14428"/>
                  <a:pt x="11756" y="14063"/>
                  <a:pt x="11459" y="13795"/>
                </a:cubicBezTo>
                <a:lnTo>
                  <a:pt x="15533" y="15188"/>
                </a:lnTo>
                <a:lnTo>
                  <a:pt x="15678" y="18750"/>
                </a:lnTo>
                <a:lnTo>
                  <a:pt x="15678" y="18869"/>
                </a:lnTo>
                <a:lnTo>
                  <a:pt x="15780" y="18951"/>
                </a:lnTo>
                <a:lnTo>
                  <a:pt x="18899" y="21600"/>
                </a:lnTo>
                <a:lnTo>
                  <a:pt x="19399" y="21300"/>
                </a:lnTo>
                <a:lnTo>
                  <a:pt x="16454" y="18668"/>
                </a:lnTo>
                <a:lnTo>
                  <a:pt x="16438" y="14818"/>
                </a:lnTo>
                <a:lnTo>
                  <a:pt x="12095" y="13090"/>
                </a:lnTo>
                <a:lnTo>
                  <a:pt x="16655" y="12201"/>
                </a:lnTo>
                <a:lnTo>
                  <a:pt x="17748" y="14783"/>
                </a:lnTo>
                <a:lnTo>
                  <a:pt x="21295" y="16265"/>
                </a:lnTo>
                <a:lnTo>
                  <a:pt x="21600" y="15860"/>
                </a:lnTo>
                <a:lnTo>
                  <a:pt x="18327" y="14428"/>
                </a:lnTo>
                <a:lnTo>
                  <a:pt x="17241" y="11513"/>
                </a:lnTo>
                <a:lnTo>
                  <a:pt x="11973" y="12348"/>
                </a:lnTo>
                <a:cubicBezTo>
                  <a:pt x="12400" y="11960"/>
                  <a:pt x="12594" y="11535"/>
                  <a:pt x="12645" y="11164"/>
                </a:cubicBezTo>
                <a:lnTo>
                  <a:pt x="15714" y="8837"/>
                </a:lnTo>
                <a:lnTo>
                  <a:pt x="15569" y="6455"/>
                </a:lnTo>
                <a:lnTo>
                  <a:pt x="18307" y="4757"/>
                </a:lnTo>
                <a:lnTo>
                  <a:pt x="17945" y="4419"/>
                </a:lnTo>
                <a:lnTo>
                  <a:pt x="14875" y="6188"/>
                </a:lnTo>
                <a:lnTo>
                  <a:pt x="14911" y="8574"/>
                </a:lnTo>
                <a:lnTo>
                  <a:pt x="12595" y="10076"/>
                </a:lnTo>
                <a:cubicBezTo>
                  <a:pt x="12363" y="9257"/>
                  <a:pt x="11857" y="8957"/>
                  <a:pt x="11473" y="8656"/>
                </a:cubicBezTo>
                <a:cubicBezTo>
                  <a:pt x="12501" y="8531"/>
                  <a:pt x="13602" y="8170"/>
                  <a:pt x="13602" y="7301"/>
                </a:cubicBezTo>
                <a:cubicBezTo>
                  <a:pt x="13602" y="6624"/>
                  <a:pt x="13160" y="5543"/>
                  <a:pt x="12473" y="4784"/>
                </a:cubicBezTo>
                <a:lnTo>
                  <a:pt x="14651" y="4161"/>
                </a:lnTo>
                <a:lnTo>
                  <a:pt x="17198" y="169"/>
                </a:lnTo>
                <a:lnTo>
                  <a:pt x="16743" y="5"/>
                </a:lnTo>
                <a:lnTo>
                  <a:pt x="14282" y="3861"/>
                </a:lnTo>
                <a:lnTo>
                  <a:pt x="12147" y="4473"/>
                </a:lnTo>
                <a:cubicBezTo>
                  <a:pt x="11995" y="4342"/>
                  <a:pt x="11834" y="4226"/>
                  <a:pt x="11667" y="4134"/>
                </a:cubicBezTo>
                <a:cubicBezTo>
                  <a:pt x="11856" y="4084"/>
                  <a:pt x="12002" y="4020"/>
                  <a:pt x="12118" y="3932"/>
                </a:cubicBezTo>
                <a:cubicBezTo>
                  <a:pt x="12407" y="3708"/>
                  <a:pt x="12399" y="3408"/>
                  <a:pt x="12385" y="3140"/>
                </a:cubicBezTo>
                <a:lnTo>
                  <a:pt x="12385" y="3118"/>
                </a:lnTo>
                <a:lnTo>
                  <a:pt x="11950" y="3123"/>
                </a:lnTo>
                <a:lnTo>
                  <a:pt x="11950" y="3145"/>
                </a:lnTo>
                <a:cubicBezTo>
                  <a:pt x="11957" y="3375"/>
                  <a:pt x="11965" y="3578"/>
                  <a:pt x="11805" y="3704"/>
                </a:cubicBezTo>
                <a:cubicBezTo>
                  <a:pt x="11646" y="3829"/>
                  <a:pt x="11306" y="3888"/>
                  <a:pt x="10799" y="3888"/>
                </a:cubicBezTo>
                <a:cubicBezTo>
                  <a:pt x="10292" y="3888"/>
                  <a:pt x="9954" y="3829"/>
                  <a:pt x="9795" y="3704"/>
                </a:cubicBezTo>
                <a:cubicBezTo>
                  <a:pt x="9635" y="3578"/>
                  <a:pt x="9643" y="3380"/>
                  <a:pt x="9650" y="3145"/>
                </a:cubicBezTo>
                <a:lnTo>
                  <a:pt x="9650" y="3123"/>
                </a:lnTo>
                <a:lnTo>
                  <a:pt x="9215" y="3118"/>
                </a:lnTo>
                <a:lnTo>
                  <a:pt x="9215" y="3140"/>
                </a:lnTo>
                <a:cubicBezTo>
                  <a:pt x="9208" y="3408"/>
                  <a:pt x="9200" y="3708"/>
                  <a:pt x="9482" y="3932"/>
                </a:cubicBezTo>
                <a:cubicBezTo>
                  <a:pt x="9598" y="4020"/>
                  <a:pt x="9743" y="4085"/>
                  <a:pt x="9923" y="4129"/>
                </a:cubicBezTo>
                <a:cubicBezTo>
                  <a:pt x="9757" y="4221"/>
                  <a:pt x="9598" y="4337"/>
                  <a:pt x="9446" y="4468"/>
                </a:cubicBezTo>
                <a:lnTo>
                  <a:pt x="7311" y="3855"/>
                </a:lnTo>
                <a:lnTo>
                  <a:pt x="485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Lecture Outline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Lecture Outline</a:t>
            </a:r>
          </a:p>
        </p:txBody>
      </p:sp>
      <p:sp>
        <p:nvSpPr>
          <p:cNvPr id="1368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1369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1370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1371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72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73" name="50%"/>
          <p:cNvSpPr txBox="1"/>
          <p:nvPr/>
        </p:nvSpPr>
        <p:spPr>
          <a:xfrm>
            <a:off x="2461413" y="3328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374" name="50%"/>
          <p:cNvSpPr txBox="1"/>
          <p:nvPr/>
        </p:nvSpPr>
        <p:spPr>
          <a:xfrm>
            <a:off x="2461413" y="6249040"/>
            <a:ext cx="631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50%</a:t>
            </a:r>
          </a:p>
        </p:txBody>
      </p:sp>
      <p:sp>
        <p:nvSpPr>
          <p:cNvPr id="1375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376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377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1378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79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80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81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82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1383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1384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85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1386" name="bigger font"/>
          <p:cNvSpPr txBox="1"/>
          <p:nvPr/>
        </p:nvSpPr>
        <p:spPr>
          <a:xfrm>
            <a:off x="4440501" y="8430014"/>
            <a:ext cx="1396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bigger font</a:t>
            </a:r>
          </a:p>
        </p:txBody>
      </p:sp>
      <p:sp>
        <p:nvSpPr>
          <p:cNvPr id="1387" name="red font"/>
          <p:cNvSpPr txBox="1"/>
          <p:nvPr/>
        </p:nvSpPr>
        <p:spPr>
          <a:xfrm>
            <a:off x="6631226" y="8430014"/>
            <a:ext cx="10787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font</a:t>
            </a:r>
          </a:p>
        </p:txBody>
      </p:sp>
      <p:sp>
        <p:nvSpPr>
          <p:cNvPr id="1388" name="Line"/>
          <p:cNvSpPr/>
          <p:nvPr/>
        </p:nvSpPr>
        <p:spPr>
          <a:xfrm flipH="1">
            <a:off x="5769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89" name="Line"/>
          <p:cNvSpPr/>
          <p:nvPr/>
        </p:nvSpPr>
        <p:spPr>
          <a:xfrm>
            <a:off x="6531074" y="7899400"/>
            <a:ext cx="212626" cy="541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90" name="CTR (Click Through Rate)…"/>
          <p:cNvSpPr txBox="1"/>
          <p:nvPr/>
        </p:nvSpPr>
        <p:spPr>
          <a:xfrm>
            <a:off x="7717101" y="1549722"/>
            <a:ext cx="3224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 (Click Through Rate)</a:t>
            </a:r>
          </a:p>
          <a:p>
            <a:pPr/>
            <a:r>
              <a:t>clicks / impressions</a:t>
            </a:r>
          </a:p>
        </p:txBody>
      </p:sp>
      <p:sp>
        <p:nvSpPr>
          <p:cNvPr id="1391" name="max CTR"/>
          <p:cNvSpPr txBox="1"/>
          <p:nvPr/>
        </p:nvSpPr>
        <p:spPr>
          <a:xfrm>
            <a:off x="9763487" y="5511799"/>
            <a:ext cx="1265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CTR</a:t>
            </a:r>
          </a:p>
        </p:txBody>
      </p:sp>
      <p:sp>
        <p:nvSpPr>
          <p:cNvPr id="1392" name="switch to best"/>
          <p:cNvSpPr txBox="1"/>
          <p:nvPr/>
        </p:nvSpPr>
        <p:spPr>
          <a:xfrm>
            <a:off x="10872182" y="3416940"/>
            <a:ext cx="17915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best</a:t>
            </a:r>
          </a:p>
        </p:txBody>
      </p:sp>
      <p:sp>
        <p:nvSpPr>
          <p:cNvPr id="1393" name="Line"/>
          <p:cNvSpPr/>
          <p:nvPr/>
        </p:nvSpPr>
        <p:spPr>
          <a:xfrm flipH="1">
            <a:off x="11439376" y="3873500"/>
            <a:ext cx="41424" cy="666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94" name="1"/>
          <p:cNvSpPr/>
          <p:nvPr/>
        </p:nvSpPr>
        <p:spPr>
          <a:xfrm>
            <a:off x="1778000" y="2732037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5" name="2"/>
          <p:cNvSpPr/>
          <p:nvPr/>
        </p:nvSpPr>
        <p:spPr>
          <a:xfrm>
            <a:off x="3695700" y="8342652"/>
            <a:ext cx="631925" cy="6319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6" name="3"/>
          <p:cNvSpPr/>
          <p:nvPr/>
        </p:nvSpPr>
        <p:spPr>
          <a:xfrm>
            <a:off x="7048500" y="15451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97" name="4"/>
          <p:cNvSpPr/>
          <p:nvPr/>
        </p:nvSpPr>
        <p:spPr>
          <a:xfrm>
            <a:off x="10080417" y="5952010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8" name="5"/>
          <p:cNvSpPr/>
          <p:nvPr/>
        </p:nvSpPr>
        <p:spPr>
          <a:xfrm>
            <a:off x="11363117" y="2733997"/>
            <a:ext cx="631925" cy="6319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9" name="Rounded Rectangle"/>
          <p:cNvSpPr/>
          <p:nvPr/>
        </p:nvSpPr>
        <p:spPr>
          <a:xfrm>
            <a:off x="347917" y="2504884"/>
            <a:ext cx="3288252" cy="4452542"/>
          </a:xfrm>
          <a:prstGeom prst="roundRect">
            <a:avLst>
              <a:gd name="adj" fmla="val 6038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What to split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to split</a:t>
            </a:r>
          </a:p>
        </p:txBody>
      </p:sp>
      <p:sp>
        <p:nvSpPr>
          <p:cNvPr id="1402" name="Don't go straight to 50/50!"/>
          <p:cNvSpPr txBox="1"/>
          <p:nvPr/>
        </p:nvSpPr>
        <p:spPr>
          <a:xfrm>
            <a:off x="4859063" y="1619249"/>
            <a:ext cx="33222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Don't go straight to 50/50!</a:t>
            </a:r>
          </a:p>
        </p:txBody>
      </p:sp>
      <p:pic>
        <p:nvPicPr>
          <p:cNvPr id="14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794000"/>
            <a:ext cx="99568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Does Coffee Improve Programming Ability?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33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2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3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3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33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3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4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3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34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4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5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4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35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6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5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65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36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5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6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37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6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7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37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7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1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7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38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8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20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8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8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8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39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39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2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39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98" name="programmers:"/>
          <p:cNvSpPr txBox="1"/>
          <p:nvPr/>
        </p:nvSpPr>
        <p:spPr>
          <a:xfrm>
            <a:off x="1463650" y="4636270"/>
            <a:ext cx="17971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programmers:</a:t>
            </a:r>
          </a:p>
        </p:txBody>
      </p:sp>
      <p:sp>
        <p:nvSpPr>
          <p:cNvPr id="399" name="Design 1: before and after"/>
          <p:cNvSpPr txBox="1"/>
          <p:nvPr/>
        </p:nvSpPr>
        <p:spPr>
          <a:xfrm>
            <a:off x="5400256" y="2320701"/>
            <a:ext cx="3213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 1: before and after</a:t>
            </a:r>
          </a:p>
        </p:txBody>
      </p:sp>
      <p:sp>
        <p:nvSpPr>
          <p:cNvPr id="400" name="Rectangle"/>
          <p:cNvSpPr/>
          <p:nvPr/>
        </p:nvSpPr>
        <p:spPr>
          <a:xfrm>
            <a:off x="3425555" y="3235872"/>
            <a:ext cx="7626896" cy="306794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Arrow"/>
          <p:cNvSpPr/>
          <p:nvPr/>
        </p:nvSpPr>
        <p:spPr>
          <a:xfrm rot="5400000">
            <a:off x="8801100" y="62992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average of 8 hours…"/>
          <p:cNvSpPr txBox="1"/>
          <p:nvPr/>
        </p:nvSpPr>
        <p:spPr>
          <a:xfrm>
            <a:off x="8196138" y="7691837"/>
            <a:ext cx="24799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of 8 hours</a:t>
            </a:r>
          </a:p>
          <a:p>
            <a:pPr/>
            <a:r>
              <a:t>for the project after</a:t>
            </a:r>
          </a:p>
          <a:p>
            <a:pPr/>
            <a:r>
              <a:t>(with coffee)</a:t>
            </a:r>
          </a:p>
        </p:txBody>
      </p:sp>
      <p:sp>
        <p:nvSpPr>
          <p:cNvPr id="403" name="Coffee cup - to go"/>
          <p:cNvSpPr/>
          <p:nvPr/>
        </p:nvSpPr>
        <p:spPr>
          <a:xfrm>
            <a:off x="3479531" y="3781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4" name="Coffee cup - to go"/>
          <p:cNvSpPr/>
          <p:nvPr/>
        </p:nvSpPr>
        <p:spPr>
          <a:xfrm>
            <a:off x="6527531" y="3527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5" name="Coffee cup - to go"/>
          <p:cNvSpPr/>
          <p:nvPr/>
        </p:nvSpPr>
        <p:spPr>
          <a:xfrm>
            <a:off x="7492731" y="4327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6" name="Coffee cup - to go"/>
          <p:cNvSpPr/>
          <p:nvPr/>
        </p:nvSpPr>
        <p:spPr>
          <a:xfrm>
            <a:off x="5460731" y="4454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7" name="Coffee cup - to go"/>
          <p:cNvSpPr/>
          <p:nvPr/>
        </p:nvSpPr>
        <p:spPr>
          <a:xfrm>
            <a:off x="5587731" y="5343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8" name="Coffee cup - to go"/>
          <p:cNvSpPr/>
          <p:nvPr/>
        </p:nvSpPr>
        <p:spPr>
          <a:xfrm>
            <a:off x="7746731" y="343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9" name="Coffee cup - to go"/>
          <p:cNvSpPr/>
          <p:nvPr/>
        </p:nvSpPr>
        <p:spPr>
          <a:xfrm>
            <a:off x="9524731" y="496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0" name="Coffee cup - to go"/>
          <p:cNvSpPr/>
          <p:nvPr/>
        </p:nvSpPr>
        <p:spPr>
          <a:xfrm>
            <a:off x="8127731" y="470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1" name="Coffee cup - to go"/>
          <p:cNvSpPr/>
          <p:nvPr/>
        </p:nvSpPr>
        <p:spPr>
          <a:xfrm>
            <a:off x="9143731" y="369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2" name="average of 16 hours…"/>
          <p:cNvSpPr txBox="1"/>
          <p:nvPr/>
        </p:nvSpPr>
        <p:spPr>
          <a:xfrm>
            <a:off x="3757364" y="7691837"/>
            <a:ext cx="27214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of 16 hours</a:t>
            </a:r>
          </a:p>
          <a:p>
            <a:pPr/>
            <a:r>
              <a:t>for the project before</a:t>
            </a:r>
          </a:p>
          <a:p>
            <a:pPr/>
            <a:r>
              <a:t>(no coffee)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What if the real factor is novelty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if the real factor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novelty</a:t>
            </a:r>
            <a:r>
              <a:t>?</a:t>
            </a:r>
          </a:p>
        </p:txBody>
      </p:sp>
      <p:sp>
        <p:nvSpPr>
          <p:cNvPr id="1406" name="time"/>
          <p:cNvSpPr txBox="1"/>
          <p:nvPr/>
        </p:nvSpPr>
        <p:spPr>
          <a:xfrm>
            <a:off x="6180112" y="7486649"/>
            <a:ext cx="644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1407" name="Line"/>
          <p:cNvSpPr/>
          <p:nvPr/>
        </p:nvSpPr>
        <p:spPr>
          <a:xfrm>
            <a:off x="1701800" y="7410450"/>
            <a:ext cx="103498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8" name="Line"/>
          <p:cNvSpPr/>
          <p:nvPr/>
        </p:nvSpPr>
        <p:spPr>
          <a:xfrm flipV="1">
            <a:off x="1701800" y="2343149"/>
            <a:ext cx="1" cy="5067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9" name="requests"/>
          <p:cNvSpPr txBox="1"/>
          <p:nvPr/>
        </p:nvSpPr>
        <p:spPr>
          <a:xfrm>
            <a:off x="455810" y="4648199"/>
            <a:ext cx="11203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requests</a:t>
            </a:r>
          </a:p>
        </p:txBody>
      </p:sp>
      <p:sp>
        <p:nvSpPr>
          <p:cNvPr id="1410" name="Rectangle"/>
          <p:cNvSpPr/>
          <p:nvPr/>
        </p:nvSpPr>
        <p:spPr>
          <a:xfrm>
            <a:off x="1827410" y="3243708"/>
            <a:ext cx="6623051" cy="40905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1" name="Rectangle"/>
          <p:cNvSpPr/>
          <p:nvPr/>
        </p:nvSpPr>
        <p:spPr>
          <a:xfrm>
            <a:off x="1827410" y="2507108"/>
            <a:ext cx="6623051" cy="74676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2" name="Version B (treatment)"/>
          <p:cNvSpPr txBox="1"/>
          <p:nvPr/>
        </p:nvSpPr>
        <p:spPr>
          <a:xfrm>
            <a:off x="3773065" y="2634108"/>
            <a:ext cx="27317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Version B (treatment)</a:t>
            </a:r>
          </a:p>
        </p:txBody>
      </p:sp>
      <p:sp>
        <p:nvSpPr>
          <p:cNvPr id="1413" name="Version A (control)"/>
          <p:cNvSpPr txBox="1"/>
          <p:nvPr/>
        </p:nvSpPr>
        <p:spPr>
          <a:xfrm>
            <a:off x="3924572" y="6698108"/>
            <a:ext cx="2428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Version A (control)</a:t>
            </a:r>
          </a:p>
        </p:txBody>
      </p:sp>
      <p:sp>
        <p:nvSpPr>
          <p:cNvPr id="1414" name="Rectangle"/>
          <p:cNvSpPr/>
          <p:nvPr/>
        </p:nvSpPr>
        <p:spPr>
          <a:xfrm>
            <a:off x="8434238" y="6587490"/>
            <a:ext cx="3393977" cy="7467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5" name="Rectangle"/>
          <p:cNvSpPr/>
          <p:nvPr/>
        </p:nvSpPr>
        <p:spPr>
          <a:xfrm>
            <a:off x="8451612" y="2505967"/>
            <a:ext cx="3378091" cy="412968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6" name="Version B (control)"/>
          <p:cNvSpPr txBox="1"/>
          <p:nvPr/>
        </p:nvSpPr>
        <p:spPr>
          <a:xfrm>
            <a:off x="8939981" y="2634108"/>
            <a:ext cx="24055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Version B (control)</a:t>
            </a:r>
          </a:p>
        </p:txBody>
      </p:sp>
      <p:sp>
        <p:nvSpPr>
          <p:cNvPr id="1417" name="Version A (treatment)"/>
          <p:cNvSpPr txBox="1"/>
          <p:nvPr/>
        </p:nvSpPr>
        <p:spPr>
          <a:xfrm>
            <a:off x="8765257" y="6748908"/>
            <a:ext cx="2754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Version A (treatment)</a:t>
            </a:r>
          </a:p>
        </p:txBody>
      </p:sp>
      <p:sp>
        <p:nvSpPr>
          <p:cNvPr id="1418" name="Line"/>
          <p:cNvSpPr/>
          <p:nvPr/>
        </p:nvSpPr>
        <p:spPr>
          <a:xfrm flipV="1">
            <a:off x="8482359" y="7524601"/>
            <a:ext cx="1" cy="8286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9" name="we determine…"/>
          <p:cNvSpPr txBox="1"/>
          <p:nvPr/>
        </p:nvSpPr>
        <p:spPr>
          <a:xfrm>
            <a:off x="7335787" y="8355655"/>
            <a:ext cx="22931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determine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version B is better</a:t>
            </a:r>
          </a:p>
        </p:txBody>
      </p:sp>
      <p:sp>
        <p:nvSpPr>
          <p:cNvPr id="1420" name="watch B to consider switching back"/>
          <p:cNvSpPr txBox="1"/>
          <p:nvPr/>
        </p:nvSpPr>
        <p:spPr>
          <a:xfrm>
            <a:off x="8784629" y="7425852"/>
            <a:ext cx="26931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watch B to consider switching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What to split between control+treatment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to split between control+treatment?</a:t>
            </a:r>
          </a:p>
        </p:txBody>
      </p:sp>
      <p:sp>
        <p:nvSpPr>
          <p:cNvPr id="1423" name="Head"/>
          <p:cNvSpPr/>
          <p:nvPr/>
        </p:nvSpPr>
        <p:spPr>
          <a:xfrm>
            <a:off x="2537823" y="192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4" name="Head"/>
          <p:cNvSpPr/>
          <p:nvPr/>
        </p:nvSpPr>
        <p:spPr>
          <a:xfrm>
            <a:off x="2537823" y="319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5" name="Head"/>
          <p:cNvSpPr/>
          <p:nvPr/>
        </p:nvSpPr>
        <p:spPr>
          <a:xfrm>
            <a:off x="2537823" y="446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6" name="Rectangle"/>
          <p:cNvSpPr/>
          <p:nvPr/>
        </p:nvSpPr>
        <p:spPr>
          <a:xfrm>
            <a:off x="8559800" y="1562100"/>
            <a:ext cx="2678212" cy="40497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7" name="server"/>
          <p:cNvSpPr txBox="1"/>
          <p:nvPr/>
        </p:nvSpPr>
        <p:spPr>
          <a:xfrm>
            <a:off x="9388843" y="5632450"/>
            <a:ext cx="10201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server</a:t>
            </a:r>
          </a:p>
        </p:txBody>
      </p:sp>
      <p:sp>
        <p:nvSpPr>
          <p:cNvPr id="1428" name="Line"/>
          <p:cNvSpPr/>
          <p:nvPr/>
        </p:nvSpPr>
        <p:spPr>
          <a:xfrm flipH="1">
            <a:off x="8369299" y="1676400"/>
            <a:ext cx="1" cy="39494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9" name="requests…"/>
          <p:cNvSpPr txBox="1"/>
          <p:nvPr/>
        </p:nvSpPr>
        <p:spPr>
          <a:xfrm>
            <a:off x="7322139" y="5524500"/>
            <a:ext cx="11657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requests</a:t>
            </a:r>
          </a:p>
          <a:p>
            <a:pPr>
              <a:defRPr sz="2200"/>
            </a:pPr>
            <a:r>
              <a:t>over time</a:t>
            </a:r>
          </a:p>
        </p:txBody>
      </p:sp>
      <p:sp>
        <p:nvSpPr>
          <p:cNvPr id="1430" name="Line"/>
          <p:cNvSpPr/>
          <p:nvPr/>
        </p:nvSpPr>
        <p:spPr>
          <a:xfrm flipV="1">
            <a:off x="4368799" y="1831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1" name="Line"/>
          <p:cNvSpPr/>
          <p:nvPr/>
        </p:nvSpPr>
        <p:spPr>
          <a:xfrm flipV="1">
            <a:off x="4368799" y="1958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2" name="Line"/>
          <p:cNvSpPr/>
          <p:nvPr/>
        </p:nvSpPr>
        <p:spPr>
          <a:xfrm>
            <a:off x="4368799" y="2451100"/>
            <a:ext cx="3924414" cy="7150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3" name="Line"/>
          <p:cNvSpPr/>
          <p:nvPr/>
        </p:nvSpPr>
        <p:spPr>
          <a:xfrm>
            <a:off x="4368800" y="2578100"/>
            <a:ext cx="3925146" cy="85975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4" name="Line"/>
          <p:cNvSpPr/>
          <p:nvPr/>
        </p:nvSpPr>
        <p:spPr>
          <a:xfrm flipV="1">
            <a:off x="4368650" y="2386411"/>
            <a:ext cx="3856636" cy="105914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5" name="Line"/>
          <p:cNvSpPr/>
          <p:nvPr/>
        </p:nvSpPr>
        <p:spPr>
          <a:xfrm flipV="1">
            <a:off x="4368650" y="3276899"/>
            <a:ext cx="3891164" cy="295655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6" name="Line"/>
          <p:cNvSpPr/>
          <p:nvPr/>
        </p:nvSpPr>
        <p:spPr>
          <a:xfrm>
            <a:off x="4368650" y="3699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7" name="Line"/>
          <p:cNvSpPr/>
          <p:nvPr/>
        </p:nvSpPr>
        <p:spPr>
          <a:xfrm>
            <a:off x="4368650" y="4842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8" name="Line"/>
          <p:cNvSpPr/>
          <p:nvPr/>
        </p:nvSpPr>
        <p:spPr>
          <a:xfrm flipV="1">
            <a:off x="4368650" y="3803701"/>
            <a:ext cx="3859811" cy="78485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9" name="split users?"/>
          <p:cNvSpPr txBox="1"/>
          <p:nvPr/>
        </p:nvSpPr>
        <p:spPr>
          <a:xfrm>
            <a:off x="2733308" y="5778499"/>
            <a:ext cx="1379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split users?</a:t>
            </a:r>
          </a:p>
        </p:txBody>
      </p:sp>
      <p:sp>
        <p:nvSpPr>
          <p:cNvPr id="1440" name="or requests?"/>
          <p:cNvSpPr txBox="1"/>
          <p:nvPr/>
        </p:nvSpPr>
        <p:spPr>
          <a:xfrm>
            <a:off x="7126337" y="6502399"/>
            <a:ext cx="1557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or requests?</a:t>
            </a:r>
          </a:p>
        </p:txBody>
      </p:sp>
      <p:sp>
        <p:nvSpPr>
          <p:cNvPr id="1441" name="easier, but can't test over-time metrics or provide consistent experience"/>
          <p:cNvSpPr txBox="1"/>
          <p:nvPr/>
        </p:nvSpPr>
        <p:spPr>
          <a:xfrm>
            <a:off x="6390977" y="7053893"/>
            <a:ext cx="33834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easier, but can't test over-time metrics or provide consistent experience</a:t>
            </a:r>
          </a:p>
        </p:txBody>
      </p:sp>
      <p:sp>
        <p:nvSpPr>
          <p:cNvPr id="1442" name="how to identify?…"/>
          <p:cNvSpPr txBox="1"/>
          <p:nvPr/>
        </p:nvSpPr>
        <p:spPr>
          <a:xfrm>
            <a:off x="2327589" y="6482393"/>
            <a:ext cx="311805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how to identify?</a:t>
            </a:r>
          </a:p>
          <a:p>
            <a:pPr marL="571500" indent="-381000" algn="l">
              <a:buSzPct val="145000"/>
              <a:buChar char="-"/>
            </a:pPr>
            <a:r>
              <a:t>IP addresses</a:t>
            </a:r>
          </a:p>
          <a:p>
            <a:pPr marL="571500" indent="-381000" algn="l">
              <a:buSzPct val="145000"/>
              <a:buChar char="-"/>
            </a:pPr>
            <a:r>
              <a:t>signed-in services</a:t>
            </a:r>
          </a:p>
          <a:p>
            <a:pPr marL="571500" indent="-381000" algn="l">
              <a:buSzPct val="145000"/>
              <a:buChar char="-"/>
            </a:pPr>
            <a:r>
              <a:t>cookies</a:t>
            </a:r>
          </a:p>
        </p:txBody>
      </p:sp>
      <p:sp>
        <p:nvSpPr>
          <p:cNvPr id="1443" name="Notebook"/>
          <p:cNvSpPr/>
          <p:nvPr/>
        </p:nvSpPr>
        <p:spPr>
          <a:xfrm>
            <a:off x="3421838" y="21207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4" name="Notebook"/>
          <p:cNvSpPr/>
          <p:nvPr/>
        </p:nvSpPr>
        <p:spPr>
          <a:xfrm>
            <a:off x="3421838" y="33272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5" name="Notebook"/>
          <p:cNvSpPr/>
          <p:nvPr/>
        </p:nvSpPr>
        <p:spPr>
          <a:xfrm>
            <a:off x="3421838" y="44956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What to split between control+treatment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to split between control+treatment?</a:t>
            </a:r>
          </a:p>
        </p:txBody>
      </p:sp>
      <p:sp>
        <p:nvSpPr>
          <p:cNvPr id="1448" name="Head"/>
          <p:cNvSpPr/>
          <p:nvPr/>
        </p:nvSpPr>
        <p:spPr>
          <a:xfrm>
            <a:off x="2537823" y="192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9" name="Head"/>
          <p:cNvSpPr/>
          <p:nvPr/>
        </p:nvSpPr>
        <p:spPr>
          <a:xfrm>
            <a:off x="2537823" y="319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0" name="Head"/>
          <p:cNvSpPr/>
          <p:nvPr/>
        </p:nvSpPr>
        <p:spPr>
          <a:xfrm>
            <a:off x="2537823" y="446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1" name="Rectangle"/>
          <p:cNvSpPr/>
          <p:nvPr/>
        </p:nvSpPr>
        <p:spPr>
          <a:xfrm>
            <a:off x="8559800" y="1562100"/>
            <a:ext cx="2678212" cy="40497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2" name="server"/>
          <p:cNvSpPr txBox="1"/>
          <p:nvPr/>
        </p:nvSpPr>
        <p:spPr>
          <a:xfrm>
            <a:off x="9388843" y="5632450"/>
            <a:ext cx="10201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server</a:t>
            </a:r>
          </a:p>
        </p:txBody>
      </p:sp>
      <p:sp>
        <p:nvSpPr>
          <p:cNvPr id="1453" name="Line"/>
          <p:cNvSpPr/>
          <p:nvPr/>
        </p:nvSpPr>
        <p:spPr>
          <a:xfrm flipH="1">
            <a:off x="8369299" y="1676400"/>
            <a:ext cx="1" cy="39494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4" name="requests…"/>
          <p:cNvSpPr txBox="1"/>
          <p:nvPr/>
        </p:nvSpPr>
        <p:spPr>
          <a:xfrm>
            <a:off x="7322139" y="5524500"/>
            <a:ext cx="11657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requests</a:t>
            </a:r>
          </a:p>
          <a:p>
            <a:pPr>
              <a:defRPr sz="2200"/>
            </a:pPr>
            <a:r>
              <a:t>over time</a:t>
            </a:r>
          </a:p>
        </p:txBody>
      </p:sp>
      <p:sp>
        <p:nvSpPr>
          <p:cNvPr id="1455" name="Line"/>
          <p:cNvSpPr/>
          <p:nvPr/>
        </p:nvSpPr>
        <p:spPr>
          <a:xfrm flipV="1">
            <a:off x="4368799" y="1831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6" name="Line"/>
          <p:cNvSpPr/>
          <p:nvPr/>
        </p:nvSpPr>
        <p:spPr>
          <a:xfrm flipV="1">
            <a:off x="4368799" y="1958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7" name="Line"/>
          <p:cNvSpPr/>
          <p:nvPr/>
        </p:nvSpPr>
        <p:spPr>
          <a:xfrm>
            <a:off x="4368799" y="2451100"/>
            <a:ext cx="3924414" cy="7150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8" name="Line"/>
          <p:cNvSpPr/>
          <p:nvPr/>
        </p:nvSpPr>
        <p:spPr>
          <a:xfrm>
            <a:off x="4368800" y="2578100"/>
            <a:ext cx="3925146" cy="85975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9" name="Line"/>
          <p:cNvSpPr/>
          <p:nvPr/>
        </p:nvSpPr>
        <p:spPr>
          <a:xfrm flipV="1">
            <a:off x="4368650" y="2386411"/>
            <a:ext cx="3856636" cy="105914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0" name="Line"/>
          <p:cNvSpPr/>
          <p:nvPr/>
        </p:nvSpPr>
        <p:spPr>
          <a:xfrm flipV="1">
            <a:off x="4368650" y="3276899"/>
            <a:ext cx="3891164" cy="295655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1" name="Line"/>
          <p:cNvSpPr/>
          <p:nvPr/>
        </p:nvSpPr>
        <p:spPr>
          <a:xfrm>
            <a:off x="4368650" y="3699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2" name="Line"/>
          <p:cNvSpPr/>
          <p:nvPr/>
        </p:nvSpPr>
        <p:spPr>
          <a:xfrm>
            <a:off x="4368650" y="4842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3" name="Line"/>
          <p:cNvSpPr/>
          <p:nvPr/>
        </p:nvSpPr>
        <p:spPr>
          <a:xfrm flipV="1">
            <a:off x="4368650" y="3803701"/>
            <a:ext cx="3859811" cy="78485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4" name="split users?"/>
          <p:cNvSpPr txBox="1"/>
          <p:nvPr/>
        </p:nvSpPr>
        <p:spPr>
          <a:xfrm>
            <a:off x="2733308" y="5778499"/>
            <a:ext cx="1379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split users?</a:t>
            </a:r>
          </a:p>
        </p:txBody>
      </p:sp>
      <p:sp>
        <p:nvSpPr>
          <p:cNvPr id="1465" name="or requests?"/>
          <p:cNvSpPr txBox="1"/>
          <p:nvPr/>
        </p:nvSpPr>
        <p:spPr>
          <a:xfrm>
            <a:off x="7126337" y="6502399"/>
            <a:ext cx="1557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or requests?</a:t>
            </a:r>
          </a:p>
        </p:txBody>
      </p:sp>
      <p:sp>
        <p:nvSpPr>
          <p:cNvPr id="1466" name="easier, but can't test over-time metrics or provide consistent experience"/>
          <p:cNvSpPr txBox="1"/>
          <p:nvPr/>
        </p:nvSpPr>
        <p:spPr>
          <a:xfrm>
            <a:off x="6390977" y="7053893"/>
            <a:ext cx="33834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easier, but can't test over-time metrics or provide consistent experience</a:t>
            </a:r>
          </a:p>
        </p:txBody>
      </p:sp>
      <p:sp>
        <p:nvSpPr>
          <p:cNvPr id="1467" name="how to identify?…"/>
          <p:cNvSpPr txBox="1"/>
          <p:nvPr/>
        </p:nvSpPr>
        <p:spPr>
          <a:xfrm>
            <a:off x="2327589" y="6482393"/>
            <a:ext cx="311805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how to identify?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IP addresses</a:t>
            </a:r>
          </a:p>
          <a:p>
            <a:pPr marL="571500" indent="-381000" algn="l">
              <a:buSzPct val="145000"/>
              <a:buChar char="-"/>
            </a:pPr>
            <a:r>
              <a:t>signed-in services</a:t>
            </a:r>
          </a:p>
          <a:p>
            <a:pPr marL="571500" indent="-381000" algn="l">
              <a:buSzPct val="145000"/>
              <a:buChar char="-"/>
            </a:pPr>
            <a:r>
              <a:t>cookies</a:t>
            </a:r>
          </a:p>
        </p:txBody>
      </p:sp>
      <p:sp>
        <p:nvSpPr>
          <p:cNvPr id="1468" name="Notebook"/>
          <p:cNvSpPr/>
          <p:nvPr/>
        </p:nvSpPr>
        <p:spPr>
          <a:xfrm>
            <a:off x="3421838" y="21207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9" name="Notebook"/>
          <p:cNvSpPr/>
          <p:nvPr/>
        </p:nvSpPr>
        <p:spPr>
          <a:xfrm>
            <a:off x="3421838" y="33272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0" name="Notebook"/>
          <p:cNvSpPr/>
          <p:nvPr/>
        </p:nvSpPr>
        <p:spPr>
          <a:xfrm>
            <a:off x="3421838" y="44956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1" name="Rectangle"/>
          <p:cNvSpPr/>
          <p:nvPr/>
        </p:nvSpPr>
        <p:spPr>
          <a:xfrm>
            <a:off x="4597400" y="1530164"/>
            <a:ext cx="1270000" cy="40689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2" name="IP A"/>
          <p:cNvSpPr/>
          <p:nvPr/>
        </p:nvSpPr>
        <p:spPr>
          <a:xfrm rot="16200000">
            <a:off x="4362751" y="2193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A</a:t>
            </a:r>
          </a:p>
        </p:txBody>
      </p:sp>
      <p:sp>
        <p:nvSpPr>
          <p:cNvPr id="1473" name="IP B"/>
          <p:cNvSpPr/>
          <p:nvPr/>
        </p:nvSpPr>
        <p:spPr>
          <a:xfrm rot="16200000">
            <a:off x="4362751" y="3336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B</a:t>
            </a:r>
          </a:p>
        </p:txBody>
      </p:sp>
      <p:sp>
        <p:nvSpPr>
          <p:cNvPr id="1474" name="IP C"/>
          <p:cNvSpPr/>
          <p:nvPr/>
        </p:nvSpPr>
        <p:spPr>
          <a:xfrm rot="16200000">
            <a:off x="4362751" y="4479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C</a:t>
            </a:r>
          </a:p>
        </p:txBody>
      </p:sp>
      <p:sp>
        <p:nvSpPr>
          <p:cNvPr id="1475" name="Shared Global IP"/>
          <p:cNvSpPr/>
          <p:nvPr/>
        </p:nvSpPr>
        <p:spPr>
          <a:xfrm rot="16200000">
            <a:off x="4032551" y="3336059"/>
            <a:ext cx="3215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Shared Global IP</a:t>
            </a:r>
          </a:p>
        </p:txBody>
      </p:sp>
      <p:sp>
        <p:nvSpPr>
          <p:cNvPr id="1476" name="Rectangle"/>
          <p:cNvSpPr/>
          <p:nvPr/>
        </p:nvSpPr>
        <p:spPr>
          <a:xfrm>
            <a:off x="959505" y="1543050"/>
            <a:ext cx="4926945" cy="4043220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7" name="organization"/>
          <p:cNvSpPr txBox="1"/>
          <p:nvPr/>
        </p:nvSpPr>
        <p:spPr>
          <a:xfrm>
            <a:off x="980231" y="1523999"/>
            <a:ext cx="15701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organization</a:t>
            </a:r>
          </a:p>
        </p:txBody>
      </p:sp>
      <p:sp>
        <p:nvSpPr>
          <p:cNvPr id="1480" name="Connection Line"/>
          <p:cNvSpPr/>
          <p:nvPr/>
        </p:nvSpPr>
        <p:spPr>
          <a:xfrm>
            <a:off x="4513791" y="5669059"/>
            <a:ext cx="1194198" cy="1451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881" y="17262"/>
                  <a:pt x="21081" y="10062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9" name="too many share"/>
          <p:cNvSpPr txBox="1"/>
          <p:nvPr/>
        </p:nvSpPr>
        <p:spPr>
          <a:xfrm>
            <a:off x="5491617" y="5911880"/>
            <a:ext cx="92955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too many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What to split between control+treatment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to split between control+treatment?</a:t>
            </a:r>
          </a:p>
        </p:txBody>
      </p:sp>
      <p:sp>
        <p:nvSpPr>
          <p:cNvPr id="1483" name="Head"/>
          <p:cNvSpPr/>
          <p:nvPr/>
        </p:nvSpPr>
        <p:spPr>
          <a:xfrm>
            <a:off x="2537823" y="192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4" name="Head"/>
          <p:cNvSpPr/>
          <p:nvPr/>
        </p:nvSpPr>
        <p:spPr>
          <a:xfrm>
            <a:off x="2537823" y="319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5" name="Head"/>
          <p:cNvSpPr/>
          <p:nvPr/>
        </p:nvSpPr>
        <p:spPr>
          <a:xfrm>
            <a:off x="2537823" y="446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6" name="Rectangle"/>
          <p:cNvSpPr/>
          <p:nvPr/>
        </p:nvSpPr>
        <p:spPr>
          <a:xfrm>
            <a:off x="8559800" y="1562100"/>
            <a:ext cx="2678212" cy="40497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7" name="server"/>
          <p:cNvSpPr txBox="1"/>
          <p:nvPr/>
        </p:nvSpPr>
        <p:spPr>
          <a:xfrm>
            <a:off x="9388843" y="5632450"/>
            <a:ext cx="10201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server</a:t>
            </a:r>
          </a:p>
        </p:txBody>
      </p:sp>
      <p:sp>
        <p:nvSpPr>
          <p:cNvPr id="1488" name="Line"/>
          <p:cNvSpPr/>
          <p:nvPr/>
        </p:nvSpPr>
        <p:spPr>
          <a:xfrm flipH="1">
            <a:off x="8369299" y="1676400"/>
            <a:ext cx="1" cy="39494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9" name="requests…"/>
          <p:cNvSpPr txBox="1"/>
          <p:nvPr/>
        </p:nvSpPr>
        <p:spPr>
          <a:xfrm>
            <a:off x="7322139" y="5524500"/>
            <a:ext cx="11657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requests</a:t>
            </a:r>
          </a:p>
          <a:p>
            <a:pPr>
              <a:defRPr sz="2200"/>
            </a:pPr>
            <a:r>
              <a:t>over time</a:t>
            </a:r>
          </a:p>
        </p:txBody>
      </p:sp>
      <p:sp>
        <p:nvSpPr>
          <p:cNvPr id="1490" name="Line"/>
          <p:cNvSpPr/>
          <p:nvPr/>
        </p:nvSpPr>
        <p:spPr>
          <a:xfrm flipV="1">
            <a:off x="4368799" y="1831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1" name="Line"/>
          <p:cNvSpPr/>
          <p:nvPr/>
        </p:nvSpPr>
        <p:spPr>
          <a:xfrm flipV="1">
            <a:off x="4368799" y="1958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2" name="Line"/>
          <p:cNvSpPr/>
          <p:nvPr/>
        </p:nvSpPr>
        <p:spPr>
          <a:xfrm>
            <a:off x="4368799" y="2451100"/>
            <a:ext cx="3924414" cy="7150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3" name="Line"/>
          <p:cNvSpPr/>
          <p:nvPr/>
        </p:nvSpPr>
        <p:spPr>
          <a:xfrm>
            <a:off x="4368800" y="2578100"/>
            <a:ext cx="3925146" cy="85975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4" name="Line"/>
          <p:cNvSpPr/>
          <p:nvPr/>
        </p:nvSpPr>
        <p:spPr>
          <a:xfrm flipV="1">
            <a:off x="4368650" y="2386411"/>
            <a:ext cx="3856636" cy="105914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5" name="Line"/>
          <p:cNvSpPr/>
          <p:nvPr/>
        </p:nvSpPr>
        <p:spPr>
          <a:xfrm flipV="1">
            <a:off x="4368650" y="3276899"/>
            <a:ext cx="3891164" cy="295655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6" name="Line"/>
          <p:cNvSpPr/>
          <p:nvPr/>
        </p:nvSpPr>
        <p:spPr>
          <a:xfrm>
            <a:off x="4368650" y="3699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7" name="Line"/>
          <p:cNvSpPr/>
          <p:nvPr/>
        </p:nvSpPr>
        <p:spPr>
          <a:xfrm>
            <a:off x="4368650" y="4842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8" name="Line"/>
          <p:cNvSpPr/>
          <p:nvPr/>
        </p:nvSpPr>
        <p:spPr>
          <a:xfrm flipV="1">
            <a:off x="4368650" y="3803701"/>
            <a:ext cx="3859811" cy="78485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9" name="split users?"/>
          <p:cNvSpPr txBox="1"/>
          <p:nvPr/>
        </p:nvSpPr>
        <p:spPr>
          <a:xfrm>
            <a:off x="2733308" y="5778499"/>
            <a:ext cx="1379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split users?</a:t>
            </a:r>
          </a:p>
        </p:txBody>
      </p:sp>
      <p:sp>
        <p:nvSpPr>
          <p:cNvPr id="1500" name="or requests?"/>
          <p:cNvSpPr txBox="1"/>
          <p:nvPr/>
        </p:nvSpPr>
        <p:spPr>
          <a:xfrm>
            <a:off x="7126337" y="6502399"/>
            <a:ext cx="1557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or requests?</a:t>
            </a:r>
          </a:p>
        </p:txBody>
      </p:sp>
      <p:sp>
        <p:nvSpPr>
          <p:cNvPr id="1501" name="easier, but can't test over-time metrics or provide consistent experience"/>
          <p:cNvSpPr txBox="1"/>
          <p:nvPr/>
        </p:nvSpPr>
        <p:spPr>
          <a:xfrm>
            <a:off x="6390977" y="7053893"/>
            <a:ext cx="33834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easier, but can't test over-time metrics or provide consistent experience</a:t>
            </a:r>
          </a:p>
        </p:txBody>
      </p:sp>
      <p:sp>
        <p:nvSpPr>
          <p:cNvPr id="1502" name="how to identify?…"/>
          <p:cNvSpPr txBox="1"/>
          <p:nvPr/>
        </p:nvSpPr>
        <p:spPr>
          <a:xfrm>
            <a:off x="2327589" y="6482393"/>
            <a:ext cx="311805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how to identify?</a:t>
            </a:r>
          </a:p>
          <a:p>
            <a:pPr marL="571500" indent="-381000" algn="l">
              <a:buSzPct val="145000"/>
              <a:buChar char="-"/>
            </a:pPr>
            <a:r>
              <a:t>IP addresses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signed-in services</a:t>
            </a:r>
          </a:p>
          <a:p>
            <a:pPr marL="571500" indent="-381000" algn="l">
              <a:buSzPct val="145000"/>
              <a:buChar char="-"/>
            </a:pPr>
            <a:r>
              <a:t>cookies</a:t>
            </a:r>
          </a:p>
        </p:txBody>
      </p:sp>
      <p:sp>
        <p:nvSpPr>
          <p:cNvPr id="1503" name="Notebook"/>
          <p:cNvSpPr/>
          <p:nvPr/>
        </p:nvSpPr>
        <p:spPr>
          <a:xfrm>
            <a:off x="3421838" y="21207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4" name="Notebook"/>
          <p:cNvSpPr/>
          <p:nvPr/>
        </p:nvSpPr>
        <p:spPr>
          <a:xfrm>
            <a:off x="3421838" y="33272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5" name="Notebook"/>
          <p:cNvSpPr/>
          <p:nvPr/>
        </p:nvSpPr>
        <p:spPr>
          <a:xfrm>
            <a:off x="3421838" y="44956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6" name="Rectangle"/>
          <p:cNvSpPr/>
          <p:nvPr/>
        </p:nvSpPr>
        <p:spPr>
          <a:xfrm>
            <a:off x="4597400" y="1530164"/>
            <a:ext cx="1270000" cy="40689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7" name="IP A"/>
          <p:cNvSpPr/>
          <p:nvPr/>
        </p:nvSpPr>
        <p:spPr>
          <a:xfrm rot="16200000">
            <a:off x="4362751" y="2193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A</a:t>
            </a:r>
          </a:p>
        </p:txBody>
      </p:sp>
      <p:sp>
        <p:nvSpPr>
          <p:cNvPr id="1508" name="IP B"/>
          <p:cNvSpPr/>
          <p:nvPr/>
        </p:nvSpPr>
        <p:spPr>
          <a:xfrm rot="16200000">
            <a:off x="4362751" y="3336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B</a:t>
            </a:r>
          </a:p>
        </p:txBody>
      </p:sp>
      <p:sp>
        <p:nvSpPr>
          <p:cNvPr id="1509" name="IP C"/>
          <p:cNvSpPr/>
          <p:nvPr/>
        </p:nvSpPr>
        <p:spPr>
          <a:xfrm rot="16200000">
            <a:off x="4362751" y="4479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C</a:t>
            </a:r>
          </a:p>
        </p:txBody>
      </p:sp>
      <p:sp>
        <p:nvSpPr>
          <p:cNvPr id="1510" name="Shared Global IP"/>
          <p:cNvSpPr/>
          <p:nvPr/>
        </p:nvSpPr>
        <p:spPr>
          <a:xfrm rot="16200000">
            <a:off x="4032551" y="3336059"/>
            <a:ext cx="3215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Shared Global IP</a:t>
            </a:r>
          </a:p>
        </p:txBody>
      </p:sp>
      <p:sp>
        <p:nvSpPr>
          <p:cNvPr id="1511" name="Rectangle"/>
          <p:cNvSpPr/>
          <p:nvPr/>
        </p:nvSpPr>
        <p:spPr>
          <a:xfrm>
            <a:off x="959505" y="1543050"/>
            <a:ext cx="4926945" cy="4043220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2" name="organization"/>
          <p:cNvSpPr txBox="1"/>
          <p:nvPr/>
        </p:nvSpPr>
        <p:spPr>
          <a:xfrm>
            <a:off x="980231" y="1523999"/>
            <a:ext cx="15701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organization</a:t>
            </a:r>
          </a:p>
        </p:txBody>
      </p:sp>
      <p:sp>
        <p:nvSpPr>
          <p:cNvPr id="1515" name="Connection Line"/>
          <p:cNvSpPr/>
          <p:nvPr/>
        </p:nvSpPr>
        <p:spPr>
          <a:xfrm>
            <a:off x="4361391" y="7717629"/>
            <a:ext cx="1097559" cy="1314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035" y="12482"/>
                  <a:pt x="9235" y="19682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4" name="ideal for when applicable"/>
          <p:cNvSpPr txBox="1"/>
          <p:nvPr/>
        </p:nvSpPr>
        <p:spPr>
          <a:xfrm>
            <a:off x="5466124" y="8776805"/>
            <a:ext cx="15701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ideal for when applicable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What to split between control+treatment?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to split between control+treatment?</a:t>
            </a:r>
          </a:p>
        </p:txBody>
      </p:sp>
      <p:sp>
        <p:nvSpPr>
          <p:cNvPr id="1518" name="Head"/>
          <p:cNvSpPr/>
          <p:nvPr/>
        </p:nvSpPr>
        <p:spPr>
          <a:xfrm>
            <a:off x="2537823" y="192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9" name="Head"/>
          <p:cNvSpPr/>
          <p:nvPr/>
        </p:nvSpPr>
        <p:spPr>
          <a:xfrm>
            <a:off x="2537823" y="319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0" name="Head"/>
          <p:cNvSpPr/>
          <p:nvPr/>
        </p:nvSpPr>
        <p:spPr>
          <a:xfrm>
            <a:off x="2537823" y="4469937"/>
            <a:ext cx="754310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1" name="Rectangle"/>
          <p:cNvSpPr/>
          <p:nvPr/>
        </p:nvSpPr>
        <p:spPr>
          <a:xfrm>
            <a:off x="8559800" y="1562100"/>
            <a:ext cx="2678212" cy="40497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2" name="server"/>
          <p:cNvSpPr txBox="1"/>
          <p:nvPr/>
        </p:nvSpPr>
        <p:spPr>
          <a:xfrm>
            <a:off x="9388843" y="5632450"/>
            <a:ext cx="10201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server</a:t>
            </a:r>
          </a:p>
        </p:txBody>
      </p:sp>
      <p:sp>
        <p:nvSpPr>
          <p:cNvPr id="1523" name="Line"/>
          <p:cNvSpPr/>
          <p:nvPr/>
        </p:nvSpPr>
        <p:spPr>
          <a:xfrm flipH="1">
            <a:off x="8369299" y="1676400"/>
            <a:ext cx="1" cy="39494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4" name="requests…"/>
          <p:cNvSpPr txBox="1"/>
          <p:nvPr/>
        </p:nvSpPr>
        <p:spPr>
          <a:xfrm>
            <a:off x="7322139" y="5524500"/>
            <a:ext cx="11657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requests</a:t>
            </a:r>
          </a:p>
          <a:p>
            <a:pPr>
              <a:defRPr sz="2200"/>
            </a:pPr>
            <a:r>
              <a:t>over time</a:t>
            </a:r>
          </a:p>
        </p:txBody>
      </p:sp>
      <p:sp>
        <p:nvSpPr>
          <p:cNvPr id="1525" name="Line"/>
          <p:cNvSpPr/>
          <p:nvPr/>
        </p:nvSpPr>
        <p:spPr>
          <a:xfrm flipV="1">
            <a:off x="4368799" y="1831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6" name="Line"/>
          <p:cNvSpPr/>
          <p:nvPr/>
        </p:nvSpPr>
        <p:spPr>
          <a:xfrm flipV="1">
            <a:off x="4368799" y="1958330"/>
            <a:ext cx="3923309" cy="3657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4368799" y="2451100"/>
            <a:ext cx="3924414" cy="71507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4368800" y="2578100"/>
            <a:ext cx="3925146" cy="85975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9" name="Line"/>
          <p:cNvSpPr/>
          <p:nvPr/>
        </p:nvSpPr>
        <p:spPr>
          <a:xfrm flipV="1">
            <a:off x="4368650" y="2386411"/>
            <a:ext cx="3856636" cy="105914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0" name="Line"/>
          <p:cNvSpPr/>
          <p:nvPr/>
        </p:nvSpPr>
        <p:spPr>
          <a:xfrm flipV="1">
            <a:off x="4368650" y="3276899"/>
            <a:ext cx="3891164" cy="295655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1" name="Line"/>
          <p:cNvSpPr/>
          <p:nvPr/>
        </p:nvSpPr>
        <p:spPr>
          <a:xfrm>
            <a:off x="4368650" y="3699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2" name="Line"/>
          <p:cNvSpPr/>
          <p:nvPr/>
        </p:nvSpPr>
        <p:spPr>
          <a:xfrm>
            <a:off x="4368650" y="4842553"/>
            <a:ext cx="3890767" cy="5421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3" name="Line"/>
          <p:cNvSpPr/>
          <p:nvPr/>
        </p:nvSpPr>
        <p:spPr>
          <a:xfrm flipV="1">
            <a:off x="4368650" y="3803701"/>
            <a:ext cx="3859811" cy="78485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4" name="split users?"/>
          <p:cNvSpPr txBox="1"/>
          <p:nvPr/>
        </p:nvSpPr>
        <p:spPr>
          <a:xfrm>
            <a:off x="2733308" y="5778499"/>
            <a:ext cx="1379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split users?</a:t>
            </a:r>
          </a:p>
        </p:txBody>
      </p:sp>
      <p:sp>
        <p:nvSpPr>
          <p:cNvPr id="1535" name="or requests?"/>
          <p:cNvSpPr txBox="1"/>
          <p:nvPr/>
        </p:nvSpPr>
        <p:spPr>
          <a:xfrm>
            <a:off x="7126337" y="6502399"/>
            <a:ext cx="1557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or requests?</a:t>
            </a:r>
          </a:p>
        </p:txBody>
      </p:sp>
      <p:sp>
        <p:nvSpPr>
          <p:cNvPr id="1536" name="easier, but can't test over-time metrics or provide consistent experience"/>
          <p:cNvSpPr txBox="1"/>
          <p:nvPr/>
        </p:nvSpPr>
        <p:spPr>
          <a:xfrm>
            <a:off x="6390977" y="7053893"/>
            <a:ext cx="33834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easier, but can't test over-time metrics or provide consistent experience</a:t>
            </a:r>
          </a:p>
        </p:txBody>
      </p:sp>
      <p:sp>
        <p:nvSpPr>
          <p:cNvPr id="1537" name="how to identify?…"/>
          <p:cNvSpPr txBox="1"/>
          <p:nvPr/>
        </p:nvSpPr>
        <p:spPr>
          <a:xfrm>
            <a:off x="2327589" y="6482393"/>
            <a:ext cx="311805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how to identify?</a:t>
            </a:r>
          </a:p>
          <a:p>
            <a:pPr marL="571500" indent="-381000" algn="l">
              <a:buSzPct val="145000"/>
              <a:buChar char="-"/>
            </a:pPr>
            <a:r>
              <a:t>IP addresses</a:t>
            </a:r>
          </a:p>
          <a:p>
            <a:pPr marL="571500" indent="-381000" algn="l">
              <a:buSzPct val="145000"/>
              <a:buChar char="-"/>
            </a:pPr>
            <a:r>
              <a:t>signed-in services</a:t>
            </a:r>
          </a:p>
          <a:p>
            <a:pPr marL="571500" indent="-381000" algn="l">
              <a:buSzPct val="145000"/>
              <a:buChar char="-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cookies</a:t>
            </a:r>
          </a:p>
        </p:txBody>
      </p:sp>
      <p:sp>
        <p:nvSpPr>
          <p:cNvPr id="1538" name="Notebook"/>
          <p:cNvSpPr/>
          <p:nvPr/>
        </p:nvSpPr>
        <p:spPr>
          <a:xfrm>
            <a:off x="3421838" y="21207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9" name="Notebook"/>
          <p:cNvSpPr/>
          <p:nvPr/>
        </p:nvSpPr>
        <p:spPr>
          <a:xfrm>
            <a:off x="3421838" y="33272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0" name="Notebook"/>
          <p:cNvSpPr/>
          <p:nvPr/>
        </p:nvSpPr>
        <p:spPr>
          <a:xfrm>
            <a:off x="3421838" y="4495659"/>
            <a:ext cx="9295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1" name="Rectangle"/>
          <p:cNvSpPr/>
          <p:nvPr/>
        </p:nvSpPr>
        <p:spPr>
          <a:xfrm>
            <a:off x="4597400" y="1530164"/>
            <a:ext cx="1270000" cy="40689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2" name="IP A"/>
          <p:cNvSpPr/>
          <p:nvPr/>
        </p:nvSpPr>
        <p:spPr>
          <a:xfrm rot="16200000">
            <a:off x="4362751" y="2193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A</a:t>
            </a:r>
          </a:p>
        </p:txBody>
      </p:sp>
      <p:sp>
        <p:nvSpPr>
          <p:cNvPr id="1543" name="IP B"/>
          <p:cNvSpPr/>
          <p:nvPr/>
        </p:nvSpPr>
        <p:spPr>
          <a:xfrm rot="16200000">
            <a:off x="4362751" y="3336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B</a:t>
            </a:r>
          </a:p>
        </p:txBody>
      </p:sp>
      <p:sp>
        <p:nvSpPr>
          <p:cNvPr id="1544" name="IP C"/>
          <p:cNvSpPr/>
          <p:nvPr/>
        </p:nvSpPr>
        <p:spPr>
          <a:xfrm rot="16200000">
            <a:off x="4362751" y="4479059"/>
            <a:ext cx="929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IP C</a:t>
            </a:r>
          </a:p>
        </p:txBody>
      </p:sp>
      <p:sp>
        <p:nvSpPr>
          <p:cNvPr id="1545" name="Shared Global IP"/>
          <p:cNvSpPr/>
          <p:nvPr/>
        </p:nvSpPr>
        <p:spPr>
          <a:xfrm rot="16200000">
            <a:off x="4032551" y="3336059"/>
            <a:ext cx="3215551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Shared Global IP</a:t>
            </a:r>
          </a:p>
        </p:txBody>
      </p:sp>
      <p:sp>
        <p:nvSpPr>
          <p:cNvPr id="1546" name="Rectangle"/>
          <p:cNvSpPr/>
          <p:nvPr/>
        </p:nvSpPr>
        <p:spPr>
          <a:xfrm>
            <a:off x="959505" y="1543050"/>
            <a:ext cx="4926945" cy="4043220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7" name="organization"/>
          <p:cNvSpPr txBox="1"/>
          <p:nvPr/>
        </p:nvSpPr>
        <p:spPr>
          <a:xfrm>
            <a:off x="980231" y="1523999"/>
            <a:ext cx="15701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organization</a:t>
            </a:r>
          </a:p>
        </p:txBody>
      </p:sp>
      <p:pic>
        <p:nvPicPr>
          <p:cNvPr id="15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677" y="8166240"/>
            <a:ext cx="2006601" cy="133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roup"/>
          <p:cNvGrpSpPr/>
          <p:nvPr/>
        </p:nvGrpSpPr>
        <p:grpSpPr>
          <a:xfrm>
            <a:off x="1022350" y="2520950"/>
            <a:ext cx="8404325" cy="6134100"/>
            <a:chOff x="0" y="0"/>
            <a:chExt cx="8404324" cy="6134100"/>
          </a:xfrm>
        </p:grpSpPr>
        <p:pic>
          <p:nvPicPr>
            <p:cNvPr id="155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191500" cy="6134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51600" y="1949450"/>
              <a:ext cx="14097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2" name="Rectangle"/>
            <p:cNvSpPr/>
            <p:nvPr/>
          </p:nvSpPr>
          <p:spPr>
            <a:xfrm>
              <a:off x="7677150" y="2216150"/>
              <a:ext cx="727175" cy="457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553" name="Rectangle"/>
            <p:cNvSpPr/>
            <p:nvPr/>
          </p:nvSpPr>
          <p:spPr>
            <a:xfrm>
              <a:off x="6292850" y="2190750"/>
              <a:ext cx="202456" cy="457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pic>
          <p:nvPicPr>
            <p:cNvPr id="155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67450" y="2197100"/>
              <a:ext cx="203200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6" name="Cookie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Cookies</a:t>
            </a:r>
          </a:p>
        </p:txBody>
      </p:sp>
      <p:sp>
        <p:nvSpPr>
          <p:cNvPr id="1557" name="Cookies are info that sites ask browsers to store locally and upload later."/>
          <p:cNvSpPr txBox="1"/>
          <p:nvPr/>
        </p:nvSpPr>
        <p:spPr>
          <a:xfrm>
            <a:off x="1041400" y="1608856"/>
            <a:ext cx="8818960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Cookies</a:t>
            </a:r>
            <a:r>
              <a:t> are info that sites ask browsers to store locally and upload later.</a:t>
            </a:r>
          </a:p>
        </p:txBody>
      </p:sp>
      <p:sp>
        <p:nvSpPr>
          <p:cNvPr id="1564" name="Connection Line"/>
          <p:cNvSpPr/>
          <p:nvPr/>
        </p:nvSpPr>
        <p:spPr>
          <a:xfrm>
            <a:off x="5415491" y="3749559"/>
            <a:ext cx="2116436" cy="1030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528" y="10152"/>
                  <a:pt x="9728" y="2952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59" name="dict of cookies"/>
          <p:cNvSpPr txBox="1"/>
          <p:nvPr/>
        </p:nvSpPr>
        <p:spPr>
          <a:xfrm>
            <a:off x="7595393" y="3479799"/>
            <a:ext cx="18526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dict of cookies</a:t>
            </a:r>
          </a:p>
        </p:txBody>
      </p:sp>
      <p:sp>
        <p:nvSpPr>
          <p:cNvPr id="1560" name="key"/>
          <p:cNvSpPr txBox="1"/>
          <p:nvPr/>
        </p:nvSpPr>
        <p:spPr>
          <a:xfrm>
            <a:off x="6994450" y="5054599"/>
            <a:ext cx="514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561" name="key"/>
          <p:cNvSpPr txBox="1"/>
          <p:nvPr/>
        </p:nvSpPr>
        <p:spPr>
          <a:xfrm>
            <a:off x="4467150" y="6388099"/>
            <a:ext cx="514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562" name="value"/>
          <p:cNvSpPr txBox="1"/>
          <p:nvPr/>
        </p:nvSpPr>
        <p:spPr>
          <a:xfrm>
            <a:off x="5757812" y="6388099"/>
            <a:ext cx="7271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563" name="#TODO: get better identifiers"/>
          <p:cNvSpPr txBox="1"/>
          <p:nvPr/>
        </p:nvSpPr>
        <p:spPr>
          <a:xfrm>
            <a:off x="5488387" y="7361097"/>
            <a:ext cx="3750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#TODO: get better identifiers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roup"/>
          <p:cNvGrpSpPr/>
          <p:nvPr/>
        </p:nvGrpSpPr>
        <p:grpSpPr>
          <a:xfrm>
            <a:off x="1022350" y="2520950"/>
            <a:ext cx="8404325" cy="6134100"/>
            <a:chOff x="0" y="0"/>
            <a:chExt cx="8404324" cy="6134100"/>
          </a:xfrm>
        </p:grpSpPr>
        <p:pic>
          <p:nvPicPr>
            <p:cNvPr id="15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191500" cy="6134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51600" y="1949450"/>
              <a:ext cx="1409700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8" name="Rectangle"/>
            <p:cNvSpPr/>
            <p:nvPr/>
          </p:nvSpPr>
          <p:spPr>
            <a:xfrm>
              <a:off x="7677150" y="2216150"/>
              <a:ext cx="727175" cy="457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569" name="Rectangle"/>
            <p:cNvSpPr/>
            <p:nvPr/>
          </p:nvSpPr>
          <p:spPr>
            <a:xfrm>
              <a:off x="6292850" y="2190750"/>
              <a:ext cx="202456" cy="457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pic>
          <p:nvPicPr>
            <p:cNvPr id="157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67450" y="2197100"/>
              <a:ext cx="203200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2" name="Cookies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Cookies</a:t>
            </a:r>
          </a:p>
        </p:txBody>
      </p:sp>
      <p:sp>
        <p:nvSpPr>
          <p:cNvPr id="1573" name="Cookies are info that sites ask browsers to store locally and upload later."/>
          <p:cNvSpPr txBox="1"/>
          <p:nvPr/>
        </p:nvSpPr>
        <p:spPr>
          <a:xfrm>
            <a:off x="1041400" y="1608856"/>
            <a:ext cx="8818960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Cookies</a:t>
            </a:r>
            <a:r>
              <a:t> are info that sites ask browsers to store locally and upload later.</a:t>
            </a:r>
          </a:p>
        </p:txBody>
      </p:sp>
      <p:sp>
        <p:nvSpPr>
          <p:cNvPr id="1582" name="Connection Line"/>
          <p:cNvSpPr/>
          <p:nvPr/>
        </p:nvSpPr>
        <p:spPr>
          <a:xfrm>
            <a:off x="5415491" y="3749559"/>
            <a:ext cx="2116436" cy="1030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528" y="10152"/>
                  <a:pt x="9728" y="2952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75" name="dict of cookies"/>
          <p:cNvSpPr txBox="1"/>
          <p:nvPr/>
        </p:nvSpPr>
        <p:spPr>
          <a:xfrm>
            <a:off x="7595393" y="3479799"/>
            <a:ext cx="18526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dict of cookies</a:t>
            </a:r>
          </a:p>
        </p:txBody>
      </p:sp>
      <p:sp>
        <p:nvSpPr>
          <p:cNvPr id="1576" name="key"/>
          <p:cNvSpPr txBox="1"/>
          <p:nvPr/>
        </p:nvSpPr>
        <p:spPr>
          <a:xfrm>
            <a:off x="6994450" y="5054599"/>
            <a:ext cx="514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577" name="key"/>
          <p:cNvSpPr txBox="1"/>
          <p:nvPr/>
        </p:nvSpPr>
        <p:spPr>
          <a:xfrm>
            <a:off x="4467150" y="6388099"/>
            <a:ext cx="514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578" name="value"/>
          <p:cNvSpPr txBox="1"/>
          <p:nvPr/>
        </p:nvSpPr>
        <p:spPr>
          <a:xfrm>
            <a:off x="5757812" y="6388099"/>
            <a:ext cx="7271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579" name="#TODO: get better identifiers"/>
          <p:cNvSpPr txBox="1"/>
          <p:nvPr/>
        </p:nvSpPr>
        <p:spPr>
          <a:xfrm>
            <a:off x="5488387" y="7361097"/>
            <a:ext cx="3750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#TODO: get better identifiers</a:t>
            </a:r>
          </a:p>
        </p:txBody>
      </p:sp>
      <p:sp>
        <p:nvSpPr>
          <p:cNvPr id="1580" name="More accurate than IP, but cookie churn, incognito mode, and local laws may limit..."/>
          <p:cNvSpPr txBox="1"/>
          <p:nvPr/>
        </p:nvSpPr>
        <p:spPr>
          <a:xfrm>
            <a:off x="1066800" y="8928099"/>
            <a:ext cx="99490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More accurate than IP, but cookie churn, incognito mode, and local laws may limit...</a:t>
            </a:r>
          </a:p>
        </p:txBody>
      </p:sp>
      <p:pic>
        <p:nvPicPr>
          <p:cNvPr id="158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24500" y="8032750"/>
            <a:ext cx="2743200" cy="90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ummary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15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418" y="2108200"/>
            <a:ext cx="6491382" cy="3014826"/>
          </a:xfrm>
          <a:prstGeom prst="rect">
            <a:avLst/>
          </a:prstGeom>
          <a:ln w="12700">
            <a:miter lim="400000"/>
          </a:ln>
        </p:spPr>
      </p:pic>
      <p:sp>
        <p:nvSpPr>
          <p:cNvPr id="1586" name="Goals…"/>
          <p:cNvSpPr txBox="1"/>
          <p:nvPr/>
        </p:nvSpPr>
        <p:spPr>
          <a:xfrm>
            <a:off x="990600" y="1409700"/>
            <a:ext cx="10755759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Goals</a:t>
            </a:r>
          </a:p>
          <a:p>
            <a:pPr marL="571500" indent="-381000" algn="l">
              <a:buSzPct val="145000"/>
              <a:buChar char="-"/>
            </a:pPr>
            <a:r>
              <a:t>make decisions, learn, debug</a:t>
            </a:r>
          </a:p>
          <a:p>
            <a:pPr algn="l"/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Comparisons</a:t>
            </a:r>
          </a:p>
          <a:p>
            <a:pPr marL="571500" indent="-381000" algn="l">
              <a:buSzPct val="145000"/>
              <a:buChar char="-"/>
            </a:pPr>
            <a:r>
              <a:t>significance testing</a:t>
            </a:r>
          </a:p>
          <a:p>
            <a:pPr algn="l"/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Metrics</a:t>
            </a:r>
          </a:p>
          <a:p>
            <a:pPr marL="571500" indent="-381000" algn="l">
              <a:buSzPct val="145000"/>
              <a:buChar char="-"/>
            </a:pPr>
            <a:r>
              <a:t>simple or combos</a:t>
            </a:r>
          </a:p>
          <a:p>
            <a:pPr marL="571500" indent="-381000" algn="l">
              <a:buSzPct val="145000"/>
              <a:buChar char="-"/>
            </a:pPr>
            <a:r>
              <a:t>clean uniformly</a:t>
            </a:r>
          </a:p>
          <a:p>
            <a:pPr marL="571500" indent="-381000" algn="l">
              <a:buSzPct val="145000"/>
              <a:buChar char="-"/>
            </a:pPr>
            <a:r>
              <a:t>choose OEC up front</a:t>
            </a:r>
          </a:p>
          <a:p>
            <a:pPr marL="571500" indent="-381000" algn="l">
              <a:buSzPct val="145000"/>
              <a:buChar char="-"/>
            </a:pPr>
            <a:r>
              <a:t>think long-term</a:t>
            </a:r>
          </a:p>
          <a:p>
            <a:pPr algn="l"/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Treatments</a:t>
            </a:r>
          </a:p>
          <a:p>
            <a:pPr marL="571500" indent="-381000" algn="l">
              <a:buSzPct val="145000"/>
              <a:buChar char="-"/>
            </a:pPr>
            <a:r>
              <a:t>one or more factors</a:t>
            </a:r>
          </a:p>
          <a:p>
            <a:pPr marL="571500" indent="-381000" algn="l">
              <a:buSzPct val="145000"/>
              <a:buChar char="-"/>
            </a:pPr>
            <a:r>
              <a:t>factors may require a lot of coding/design work!</a:t>
            </a:r>
          </a:p>
          <a:p>
            <a:pPr marL="571500" indent="-381000" algn="l">
              <a:buSzPct val="145000"/>
              <a:buChar char="-"/>
            </a:pPr>
            <a:r>
              <a:t>OFAT usually best for learning</a:t>
            </a:r>
          </a:p>
          <a:p>
            <a:pPr marL="571500" indent="-381000" algn="l">
              <a:buSzPct val="145000"/>
              <a:buChar char="-"/>
            </a:pPr>
            <a:r>
              <a:t>check the novelty factor with a flipped A/B test after decision</a:t>
            </a:r>
          </a:p>
          <a:p>
            <a:pPr algn="l"/>
          </a:p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Splitting Traffic</a:t>
            </a:r>
          </a:p>
          <a:p>
            <a:pPr marL="571500" indent="-381000" algn="l">
              <a:buSzPct val="145000"/>
              <a:buChar char="-"/>
            </a:pPr>
            <a:r>
              <a:t>ramp up slowly</a:t>
            </a:r>
          </a:p>
          <a:p>
            <a:pPr marL="571500" indent="-381000" algn="l">
              <a:buSzPct val="145000"/>
              <a:buChar char="-"/>
            </a:pPr>
            <a:r>
              <a:t>split requests or users (how to distinguish?)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Does Coffee Improve Programming Ability?</a:t>
            </a:r>
          </a:p>
        </p:txBody>
      </p:sp>
      <p:grpSp>
        <p:nvGrpSpPr>
          <p:cNvPr id="431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42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2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2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43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3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2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3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44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4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3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4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55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45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4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4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5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5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46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5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5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6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46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6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6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6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47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7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7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87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48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8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8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49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48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1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49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496" name="programmers:"/>
          <p:cNvSpPr txBox="1"/>
          <p:nvPr/>
        </p:nvSpPr>
        <p:spPr>
          <a:xfrm>
            <a:off x="1463650" y="4636270"/>
            <a:ext cx="17971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programmers:</a:t>
            </a:r>
          </a:p>
        </p:txBody>
      </p:sp>
      <p:sp>
        <p:nvSpPr>
          <p:cNvPr id="497" name="Design 1: before and after"/>
          <p:cNvSpPr txBox="1"/>
          <p:nvPr/>
        </p:nvSpPr>
        <p:spPr>
          <a:xfrm>
            <a:off x="5400256" y="2320701"/>
            <a:ext cx="3213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 1: before and after</a:t>
            </a:r>
          </a:p>
        </p:txBody>
      </p:sp>
      <p:sp>
        <p:nvSpPr>
          <p:cNvPr id="498" name="Rectangle"/>
          <p:cNvSpPr/>
          <p:nvPr/>
        </p:nvSpPr>
        <p:spPr>
          <a:xfrm>
            <a:off x="3425555" y="3235872"/>
            <a:ext cx="7626896" cy="306794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9" name="average of 8 hours…"/>
          <p:cNvSpPr txBox="1"/>
          <p:nvPr/>
        </p:nvSpPr>
        <p:spPr>
          <a:xfrm>
            <a:off x="8196138" y="7691837"/>
            <a:ext cx="24799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of 8 hours</a:t>
            </a:r>
          </a:p>
          <a:p>
            <a:pPr/>
            <a:r>
              <a:t>for the project after</a:t>
            </a:r>
          </a:p>
          <a:p>
            <a:pPr/>
            <a:r>
              <a:t>(with coffee)</a:t>
            </a:r>
          </a:p>
        </p:txBody>
      </p:sp>
      <p:sp>
        <p:nvSpPr>
          <p:cNvPr id="500" name="Coffee cup - to go"/>
          <p:cNvSpPr/>
          <p:nvPr/>
        </p:nvSpPr>
        <p:spPr>
          <a:xfrm>
            <a:off x="3479531" y="3781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1" name="Coffee cup - to go"/>
          <p:cNvSpPr/>
          <p:nvPr/>
        </p:nvSpPr>
        <p:spPr>
          <a:xfrm>
            <a:off x="6527531" y="3527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2" name="Coffee cup - to go"/>
          <p:cNvSpPr/>
          <p:nvPr/>
        </p:nvSpPr>
        <p:spPr>
          <a:xfrm>
            <a:off x="7492731" y="4327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3" name="Coffee cup - to go"/>
          <p:cNvSpPr/>
          <p:nvPr/>
        </p:nvSpPr>
        <p:spPr>
          <a:xfrm>
            <a:off x="5460731" y="4454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4" name="Coffee cup - to go"/>
          <p:cNvSpPr/>
          <p:nvPr/>
        </p:nvSpPr>
        <p:spPr>
          <a:xfrm>
            <a:off x="5587731" y="5343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5" name="Coffee cup - to go"/>
          <p:cNvSpPr/>
          <p:nvPr/>
        </p:nvSpPr>
        <p:spPr>
          <a:xfrm>
            <a:off x="7746731" y="343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6" name="Coffee cup - to go"/>
          <p:cNvSpPr/>
          <p:nvPr/>
        </p:nvSpPr>
        <p:spPr>
          <a:xfrm>
            <a:off x="9524731" y="496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7" name="Coffee cup - to go"/>
          <p:cNvSpPr/>
          <p:nvPr/>
        </p:nvSpPr>
        <p:spPr>
          <a:xfrm>
            <a:off x="8127731" y="470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8" name="Coffee cup - to go"/>
          <p:cNvSpPr/>
          <p:nvPr/>
        </p:nvSpPr>
        <p:spPr>
          <a:xfrm>
            <a:off x="9143731" y="369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9" name="average of 16 hours…"/>
          <p:cNvSpPr txBox="1"/>
          <p:nvPr/>
        </p:nvSpPr>
        <p:spPr>
          <a:xfrm>
            <a:off x="3757364" y="7691837"/>
            <a:ext cx="27214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of 16 hours</a:t>
            </a:r>
          </a:p>
          <a:p>
            <a:pPr/>
            <a:r>
              <a:t>for the project before</a:t>
            </a:r>
          </a:p>
          <a:p>
            <a:pPr/>
            <a:r>
              <a:t>(no coffee)</a:t>
            </a:r>
          </a:p>
        </p:txBody>
      </p:sp>
      <p:sp>
        <p:nvSpPr>
          <p:cNvPr id="510" name="concerns???"/>
          <p:cNvSpPr txBox="1"/>
          <p:nvPr/>
        </p:nvSpPr>
        <p:spPr>
          <a:xfrm>
            <a:off x="6391476" y="6761784"/>
            <a:ext cx="189825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concerns???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Oval"/>
          <p:cNvSpPr/>
          <p:nvPr/>
        </p:nvSpPr>
        <p:spPr>
          <a:xfrm>
            <a:off x="2717800" y="6640241"/>
            <a:ext cx="4125863" cy="1689498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2" name="Oval"/>
          <p:cNvSpPr/>
          <p:nvPr/>
        </p:nvSpPr>
        <p:spPr>
          <a:xfrm>
            <a:off x="7670800" y="6640241"/>
            <a:ext cx="4125863" cy="1689498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3" name="control"/>
          <p:cNvSpPr txBox="1"/>
          <p:nvPr/>
        </p:nvSpPr>
        <p:spPr>
          <a:xfrm>
            <a:off x="4294733" y="7256390"/>
            <a:ext cx="9719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</p:txBody>
      </p:sp>
      <p:sp>
        <p:nvSpPr>
          <p:cNvPr id="524" name="treatment"/>
          <p:cNvSpPr txBox="1"/>
          <p:nvPr/>
        </p:nvSpPr>
        <p:spPr>
          <a:xfrm>
            <a:off x="9084617" y="7256390"/>
            <a:ext cx="12982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</p:txBody>
      </p:sp>
      <p:sp>
        <p:nvSpPr>
          <p:cNvPr id="525" name="Line"/>
          <p:cNvSpPr/>
          <p:nvPr/>
        </p:nvSpPr>
        <p:spPr>
          <a:xfrm flipH="1">
            <a:off x="3798196" y="5257799"/>
            <a:ext cx="849314" cy="1750369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6" name="Line"/>
          <p:cNvSpPr/>
          <p:nvPr/>
        </p:nvSpPr>
        <p:spPr>
          <a:xfrm flipH="1">
            <a:off x="6334823" y="5384799"/>
            <a:ext cx="2173487" cy="1923307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7" name="Line"/>
          <p:cNvSpPr/>
          <p:nvPr/>
        </p:nvSpPr>
        <p:spPr>
          <a:xfrm flipH="1">
            <a:off x="6046229" y="4450674"/>
            <a:ext cx="3332212" cy="2587676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8" name="Line"/>
          <p:cNvSpPr/>
          <p:nvPr/>
        </p:nvSpPr>
        <p:spPr>
          <a:xfrm flipH="1">
            <a:off x="4663764" y="4284433"/>
            <a:ext cx="1320652" cy="259090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29" name="Line"/>
          <p:cNvSpPr/>
          <p:nvPr/>
        </p:nvSpPr>
        <p:spPr>
          <a:xfrm>
            <a:off x="10414003" y="5930899"/>
            <a:ext cx="432496" cy="11650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0" name="Line"/>
          <p:cNvSpPr/>
          <p:nvPr/>
        </p:nvSpPr>
        <p:spPr>
          <a:xfrm>
            <a:off x="8750303" y="4210262"/>
            <a:ext cx="1003252" cy="26960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1" name="Line"/>
          <p:cNvSpPr/>
          <p:nvPr/>
        </p:nvSpPr>
        <p:spPr>
          <a:xfrm>
            <a:off x="7200903" y="5073862"/>
            <a:ext cx="2017069" cy="187543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6808177" y="6040518"/>
            <a:ext cx="1437383" cy="114662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4802901" y="4252482"/>
            <a:ext cx="3928037" cy="260381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4" name="Circle"/>
          <p:cNvSpPr/>
          <p:nvPr/>
        </p:nvSpPr>
        <p:spPr>
          <a:xfrm>
            <a:off x="3855611" y="3796458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5" name="Circle"/>
          <p:cNvSpPr/>
          <p:nvPr/>
        </p:nvSpPr>
        <p:spPr>
          <a:xfrm>
            <a:off x="4541444" y="445685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6" name="Circle"/>
          <p:cNvSpPr/>
          <p:nvPr/>
        </p:nvSpPr>
        <p:spPr>
          <a:xfrm>
            <a:off x="5911884" y="535778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7" name="Circle"/>
          <p:cNvSpPr/>
          <p:nvPr/>
        </p:nvSpPr>
        <p:spPr>
          <a:xfrm>
            <a:off x="5762571" y="3491867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8" name="Circle"/>
          <p:cNvSpPr/>
          <p:nvPr/>
        </p:nvSpPr>
        <p:spPr>
          <a:xfrm>
            <a:off x="6636639" y="4301060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9" name="Circle"/>
          <p:cNvSpPr/>
          <p:nvPr/>
        </p:nvSpPr>
        <p:spPr>
          <a:xfrm>
            <a:off x="8134032" y="3346178"/>
            <a:ext cx="816024" cy="81602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0" name="Circle"/>
          <p:cNvSpPr/>
          <p:nvPr/>
        </p:nvSpPr>
        <p:spPr>
          <a:xfrm>
            <a:off x="9545244" y="379645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1" name="Circle"/>
          <p:cNvSpPr/>
          <p:nvPr/>
        </p:nvSpPr>
        <p:spPr>
          <a:xfrm>
            <a:off x="8604133" y="4724295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2" name="Circle"/>
          <p:cNvSpPr/>
          <p:nvPr/>
        </p:nvSpPr>
        <p:spPr>
          <a:xfrm>
            <a:off x="9900356" y="496986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3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Does Coffee Improve Programming Ability?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54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4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26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4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4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4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55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5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2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5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5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5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67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56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6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2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6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6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6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57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6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2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7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7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7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58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7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30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7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7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8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91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58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8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3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8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8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59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59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32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59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60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0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33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0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0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0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61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0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34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1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1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1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616" name="randomly assigned"/>
          <p:cNvSpPr txBox="1"/>
          <p:nvPr/>
        </p:nvSpPr>
        <p:spPr>
          <a:xfrm>
            <a:off x="1480943" y="6015911"/>
            <a:ext cx="2308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randomly assigned</a:t>
            </a:r>
          </a:p>
        </p:txBody>
      </p:sp>
      <p:sp>
        <p:nvSpPr>
          <p:cNvPr id="617" name="Design 2: randomly assigned control and treatment groups"/>
          <p:cNvSpPr txBox="1"/>
          <p:nvPr/>
        </p:nvSpPr>
        <p:spPr>
          <a:xfrm>
            <a:off x="3583412" y="2320701"/>
            <a:ext cx="7100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 2: randomly assigned control and treatment groups</a:t>
            </a:r>
          </a:p>
        </p:txBody>
      </p:sp>
      <p:sp>
        <p:nvSpPr>
          <p:cNvPr id="618" name="Coffee cup - to go"/>
          <p:cNvSpPr/>
          <p:nvPr/>
        </p:nvSpPr>
        <p:spPr>
          <a:xfrm>
            <a:off x="3479531" y="3781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9" name="Coffee cup - to go"/>
          <p:cNvSpPr/>
          <p:nvPr/>
        </p:nvSpPr>
        <p:spPr>
          <a:xfrm>
            <a:off x="7492731" y="4327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20" name="Coffee cup - to go"/>
          <p:cNvSpPr/>
          <p:nvPr/>
        </p:nvSpPr>
        <p:spPr>
          <a:xfrm>
            <a:off x="5587731" y="5343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21" name="Coffee cup - to go"/>
          <p:cNvSpPr/>
          <p:nvPr/>
        </p:nvSpPr>
        <p:spPr>
          <a:xfrm>
            <a:off x="7746731" y="343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22" name="Coffee cup - to go"/>
          <p:cNvSpPr/>
          <p:nvPr/>
        </p:nvSpPr>
        <p:spPr>
          <a:xfrm>
            <a:off x="9524731" y="496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23" name="average 16.3 hours"/>
          <p:cNvSpPr txBox="1"/>
          <p:nvPr/>
        </p:nvSpPr>
        <p:spPr>
          <a:xfrm>
            <a:off x="3585939" y="8491909"/>
            <a:ext cx="2389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16.3 hours</a:t>
            </a:r>
          </a:p>
        </p:txBody>
      </p:sp>
      <p:sp>
        <p:nvSpPr>
          <p:cNvPr id="624" name="average 15.4 hours"/>
          <p:cNvSpPr txBox="1"/>
          <p:nvPr/>
        </p:nvSpPr>
        <p:spPr>
          <a:xfrm>
            <a:off x="8645540" y="8491909"/>
            <a:ext cx="2389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15.4 hours</a:t>
            </a:r>
          </a:p>
        </p:txBody>
      </p:sp>
      <p:sp>
        <p:nvSpPr>
          <p:cNvPr id="625" name="significant difference?"/>
          <p:cNvSpPr txBox="1"/>
          <p:nvPr/>
        </p:nvSpPr>
        <p:spPr>
          <a:xfrm>
            <a:off x="6112664" y="8891832"/>
            <a:ext cx="24973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significant difference?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Oval"/>
          <p:cNvSpPr/>
          <p:nvPr/>
        </p:nvSpPr>
        <p:spPr>
          <a:xfrm>
            <a:off x="2717800" y="6640241"/>
            <a:ext cx="4125863" cy="1689498"/>
          </a:xfrm>
          <a:prstGeom prst="ellips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7" name="Oval"/>
          <p:cNvSpPr/>
          <p:nvPr/>
        </p:nvSpPr>
        <p:spPr>
          <a:xfrm>
            <a:off x="7670800" y="6640241"/>
            <a:ext cx="4125863" cy="1689498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8" name="A"/>
          <p:cNvSpPr txBox="1"/>
          <p:nvPr/>
        </p:nvSpPr>
        <p:spPr>
          <a:xfrm>
            <a:off x="4520282" y="7091290"/>
            <a:ext cx="5208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A</a:t>
            </a:r>
          </a:p>
        </p:txBody>
      </p:sp>
      <p:sp>
        <p:nvSpPr>
          <p:cNvPr id="639" name="B"/>
          <p:cNvSpPr txBox="1"/>
          <p:nvPr/>
        </p:nvSpPr>
        <p:spPr>
          <a:xfrm>
            <a:off x="9514805" y="7091290"/>
            <a:ext cx="43785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B</a:t>
            </a:r>
          </a:p>
        </p:txBody>
      </p:sp>
      <p:sp>
        <p:nvSpPr>
          <p:cNvPr id="640" name="Line"/>
          <p:cNvSpPr/>
          <p:nvPr/>
        </p:nvSpPr>
        <p:spPr>
          <a:xfrm flipH="1">
            <a:off x="3798196" y="5257799"/>
            <a:ext cx="849314" cy="17503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1" name="Line"/>
          <p:cNvSpPr/>
          <p:nvPr/>
        </p:nvSpPr>
        <p:spPr>
          <a:xfrm flipH="1">
            <a:off x="6334823" y="5384799"/>
            <a:ext cx="2173487" cy="1923307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2" name="Line"/>
          <p:cNvSpPr/>
          <p:nvPr/>
        </p:nvSpPr>
        <p:spPr>
          <a:xfrm flipH="1">
            <a:off x="6046229" y="4450674"/>
            <a:ext cx="3332212" cy="258767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10414003" y="5930899"/>
            <a:ext cx="432496" cy="11650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4" name="Line"/>
          <p:cNvSpPr/>
          <p:nvPr/>
        </p:nvSpPr>
        <p:spPr>
          <a:xfrm>
            <a:off x="8750303" y="4210262"/>
            <a:ext cx="1003252" cy="26960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5" name="Line"/>
          <p:cNvSpPr/>
          <p:nvPr/>
        </p:nvSpPr>
        <p:spPr>
          <a:xfrm>
            <a:off x="7200903" y="5073862"/>
            <a:ext cx="2017069" cy="187543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6" name="Line"/>
          <p:cNvSpPr/>
          <p:nvPr/>
        </p:nvSpPr>
        <p:spPr>
          <a:xfrm>
            <a:off x="6808177" y="6040518"/>
            <a:ext cx="1437383" cy="114662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7" name="Line"/>
          <p:cNvSpPr/>
          <p:nvPr/>
        </p:nvSpPr>
        <p:spPr>
          <a:xfrm>
            <a:off x="4802901" y="4252482"/>
            <a:ext cx="3928037" cy="260381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8" name="Circle"/>
          <p:cNvSpPr/>
          <p:nvPr/>
        </p:nvSpPr>
        <p:spPr>
          <a:xfrm>
            <a:off x="3855611" y="3796458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9" name="Circle"/>
          <p:cNvSpPr/>
          <p:nvPr/>
        </p:nvSpPr>
        <p:spPr>
          <a:xfrm>
            <a:off x="4541444" y="445685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0" name="Circle"/>
          <p:cNvSpPr/>
          <p:nvPr/>
        </p:nvSpPr>
        <p:spPr>
          <a:xfrm>
            <a:off x="5911884" y="535778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1" name="Circle"/>
          <p:cNvSpPr/>
          <p:nvPr/>
        </p:nvSpPr>
        <p:spPr>
          <a:xfrm>
            <a:off x="5762571" y="3491867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2" name="Circle"/>
          <p:cNvSpPr/>
          <p:nvPr/>
        </p:nvSpPr>
        <p:spPr>
          <a:xfrm>
            <a:off x="6636639" y="4301060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3" name="Circle"/>
          <p:cNvSpPr/>
          <p:nvPr/>
        </p:nvSpPr>
        <p:spPr>
          <a:xfrm>
            <a:off x="8134032" y="3346178"/>
            <a:ext cx="816024" cy="81602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4" name="Circle"/>
          <p:cNvSpPr/>
          <p:nvPr/>
        </p:nvSpPr>
        <p:spPr>
          <a:xfrm>
            <a:off x="9545244" y="379645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5" name="Circle"/>
          <p:cNvSpPr/>
          <p:nvPr/>
        </p:nvSpPr>
        <p:spPr>
          <a:xfrm>
            <a:off x="8604133" y="4724295"/>
            <a:ext cx="816025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6" name="Circle"/>
          <p:cNvSpPr/>
          <p:nvPr/>
        </p:nvSpPr>
        <p:spPr>
          <a:xfrm>
            <a:off x="9900356" y="4969868"/>
            <a:ext cx="816024" cy="81602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7" name="Experiment Design:…"/>
          <p:cNvSpPr txBox="1"/>
          <p:nvPr>
            <p:ph type="title"/>
          </p:nvPr>
        </p:nvSpPr>
        <p:spPr>
          <a:xfrm>
            <a:off x="952500" y="254000"/>
            <a:ext cx="11578060" cy="1771204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Experiment Design:</a:t>
            </a:r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Is coffee or tea better for programming?</a:t>
            </a:r>
          </a:p>
        </p:txBody>
      </p:sp>
      <p:grpSp>
        <p:nvGrpSpPr>
          <p:cNvPr id="665" name="Group"/>
          <p:cNvGrpSpPr/>
          <p:nvPr/>
        </p:nvGrpSpPr>
        <p:grpSpPr>
          <a:xfrm>
            <a:off x="3679356" y="3913140"/>
            <a:ext cx="1016200" cy="582661"/>
            <a:chOff x="0" y="0"/>
            <a:chExt cx="1016198" cy="582659"/>
          </a:xfrm>
        </p:grpSpPr>
        <p:grpSp>
          <p:nvGrpSpPr>
            <p:cNvPr id="66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5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4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6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4441356" y="4573540"/>
            <a:ext cx="1016200" cy="582661"/>
            <a:chOff x="0" y="0"/>
            <a:chExt cx="1016198" cy="582659"/>
          </a:xfrm>
        </p:grpSpPr>
        <p:grpSp>
          <p:nvGrpSpPr>
            <p:cNvPr id="67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6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5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7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81" name="Group"/>
          <p:cNvGrpSpPr/>
          <p:nvPr/>
        </p:nvGrpSpPr>
        <p:grpSpPr>
          <a:xfrm>
            <a:off x="6498756" y="4417742"/>
            <a:ext cx="1016200" cy="582660"/>
            <a:chOff x="0" y="0"/>
            <a:chExt cx="1016198" cy="582659"/>
          </a:xfrm>
        </p:grpSpPr>
        <p:grpSp>
          <p:nvGrpSpPr>
            <p:cNvPr id="67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7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6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7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5558956" y="3579542"/>
            <a:ext cx="1016200" cy="582660"/>
            <a:chOff x="0" y="0"/>
            <a:chExt cx="1016198" cy="582659"/>
          </a:xfrm>
        </p:grpSpPr>
        <p:grpSp>
          <p:nvGrpSpPr>
            <p:cNvPr id="68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8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7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8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7933856" y="3490642"/>
            <a:ext cx="1016200" cy="582660"/>
            <a:chOff x="0" y="0"/>
            <a:chExt cx="1016198" cy="582659"/>
          </a:xfrm>
        </p:grpSpPr>
        <p:grpSp>
          <p:nvGrpSpPr>
            <p:cNvPr id="694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90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8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693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695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705" name="Group"/>
          <p:cNvGrpSpPr/>
          <p:nvPr/>
        </p:nvGrpSpPr>
        <p:grpSpPr>
          <a:xfrm>
            <a:off x="8327556" y="4786042"/>
            <a:ext cx="1016200" cy="582660"/>
            <a:chOff x="0" y="0"/>
            <a:chExt cx="1016198" cy="582659"/>
          </a:xfrm>
        </p:grpSpPr>
        <p:grpSp>
          <p:nvGrpSpPr>
            <p:cNvPr id="702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698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49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00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01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703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713" name="Group"/>
          <p:cNvGrpSpPr/>
          <p:nvPr/>
        </p:nvGrpSpPr>
        <p:grpSpPr>
          <a:xfrm>
            <a:off x="9737256" y="5116242"/>
            <a:ext cx="1016200" cy="582660"/>
            <a:chOff x="0" y="0"/>
            <a:chExt cx="1016198" cy="582659"/>
          </a:xfrm>
        </p:grpSpPr>
        <p:grpSp>
          <p:nvGrpSpPr>
            <p:cNvPr id="710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706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50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09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711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9445156" y="3913140"/>
            <a:ext cx="1016200" cy="582661"/>
            <a:chOff x="0" y="0"/>
            <a:chExt cx="1016198" cy="582659"/>
          </a:xfrm>
        </p:grpSpPr>
        <p:grpSp>
          <p:nvGrpSpPr>
            <p:cNvPr id="718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714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51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16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17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719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5838356" y="5474470"/>
            <a:ext cx="1016200" cy="582660"/>
            <a:chOff x="0" y="0"/>
            <a:chExt cx="1016198" cy="582659"/>
          </a:xfrm>
        </p:grpSpPr>
        <p:grpSp>
          <p:nvGrpSpPr>
            <p:cNvPr id="726" name="Group"/>
            <p:cNvGrpSpPr/>
            <p:nvPr/>
          </p:nvGrpSpPr>
          <p:grpSpPr>
            <a:xfrm>
              <a:off x="283043" y="0"/>
              <a:ext cx="582660" cy="582660"/>
              <a:chOff x="0" y="0"/>
              <a:chExt cx="582659" cy="582659"/>
            </a:xfrm>
          </p:grpSpPr>
          <p:sp>
            <p:nvSpPr>
              <p:cNvPr id="722" name="Circle"/>
              <p:cNvSpPr/>
              <p:nvPr/>
            </p:nvSpPr>
            <p:spPr>
              <a:xfrm>
                <a:off x="0" y="0"/>
                <a:ext cx="582660" cy="582660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52" name="Connection Line"/>
              <p:cNvSpPr/>
              <p:nvPr/>
            </p:nvSpPr>
            <p:spPr>
              <a:xfrm>
                <a:off x="144838" y="401466"/>
                <a:ext cx="303969" cy="83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2766"/>
                    </a:moveTo>
                    <a:cubicBezTo>
                      <a:pt x="7465" y="21600"/>
                      <a:pt x="14665" y="2067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74117" y="74117"/>
                <a:ext cx="201796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  <p:sp>
            <p:nvSpPr>
              <p:cNvPr id="725" name="Circle"/>
              <p:cNvSpPr/>
              <p:nvPr/>
            </p:nvSpPr>
            <p:spPr>
              <a:xfrm>
                <a:off x="296468" y="74117"/>
                <a:ext cx="201797" cy="20179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Gill Sans SemiBold"/>
                  </a:defRPr>
                </a:pPr>
              </a:p>
            </p:txBody>
          </p:sp>
        </p:grpSp>
        <p:sp>
          <p:nvSpPr>
            <p:cNvPr id="727" name="Line"/>
            <p:cNvSpPr/>
            <p:nvPr/>
          </p:nvSpPr>
          <p:spPr>
            <a:xfrm flipH="1" flipV="1">
              <a:off x="0" y="223416"/>
              <a:ext cx="359244" cy="359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841843" y="263500"/>
              <a:ext cx="174356" cy="3191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730" name="randomly assigned"/>
          <p:cNvSpPr txBox="1"/>
          <p:nvPr/>
        </p:nvSpPr>
        <p:spPr>
          <a:xfrm>
            <a:off x="1480943" y="6015911"/>
            <a:ext cx="2308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randomly assigned</a:t>
            </a:r>
          </a:p>
        </p:txBody>
      </p:sp>
      <p:sp>
        <p:nvSpPr>
          <p:cNvPr id="731" name="Coffee cup - to go"/>
          <p:cNvSpPr/>
          <p:nvPr/>
        </p:nvSpPr>
        <p:spPr>
          <a:xfrm>
            <a:off x="3479531" y="37814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2" name="Coffee cup - to go"/>
          <p:cNvSpPr/>
          <p:nvPr/>
        </p:nvSpPr>
        <p:spPr>
          <a:xfrm>
            <a:off x="7492731" y="4327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3" name="Coffee cup - to go"/>
          <p:cNvSpPr/>
          <p:nvPr/>
        </p:nvSpPr>
        <p:spPr>
          <a:xfrm>
            <a:off x="5587731" y="5343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4" name="Coffee cup - to go"/>
          <p:cNvSpPr/>
          <p:nvPr/>
        </p:nvSpPr>
        <p:spPr>
          <a:xfrm>
            <a:off x="7746731" y="3438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5" name="Coffee cup - to go"/>
          <p:cNvSpPr/>
          <p:nvPr/>
        </p:nvSpPr>
        <p:spPr>
          <a:xfrm>
            <a:off x="9524731" y="4962576"/>
            <a:ext cx="377205" cy="5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6" name="A/B Testing"/>
          <p:cNvSpPr txBox="1"/>
          <p:nvPr/>
        </p:nvSpPr>
        <p:spPr>
          <a:xfrm>
            <a:off x="6421490" y="2320701"/>
            <a:ext cx="14247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A/B Testing</a:t>
            </a:r>
          </a:p>
        </p:txBody>
      </p:sp>
      <p:sp>
        <p:nvSpPr>
          <p:cNvPr id="737" name="Line"/>
          <p:cNvSpPr/>
          <p:nvPr/>
        </p:nvSpPr>
        <p:spPr>
          <a:xfrm flipH="1">
            <a:off x="4663764" y="4284433"/>
            <a:ext cx="1320652" cy="259090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8" name="Coffee"/>
          <p:cNvSpPr/>
          <p:nvPr/>
        </p:nvSpPr>
        <p:spPr>
          <a:xfrm>
            <a:off x="6502399" y="3670741"/>
            <a:ext cx="532518" cy="33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fill="norm" stroke="1" extrusionOk="0">
                <a:moveTo>
                  <a:pt x="17892" y="0"/>
                </a:moveTo>
                <a:cubicBezTo>
                  <a:pt x="18214" y="0"/>
                  <a:pt x="18472" y="422"/>
                  <a:pt x="18461" y="933"/>
                </a:cubicBezTo>
                <a:cubicBezTo>
                  <a:pt x="18391" y="4055"/>
                  <a:pt x="18011" y="14136"/>
                  <a:pt x="15985" y="17628"/>
                </a:cubicBezTo>
                <a:lnTo>
                  <a:pt x="21331" y="17628"/>
                </a:lnTo>
                <a:cubicBezTo>
                  <a:pt x="21499" y="17628"/>
                  <a:pt x="21569" y="17817"/>
                  <a:pt x="21494" y="18055"/>
                </a:cubicBezTo>
                <a:cubicBezTo>
                  <a:pt x="21132" y="19213"/>
                  <a:pt x="19066" y="21600"/>
                  <a:pt x="16814" y="21600"/>
                </a:cubicBezTo>
                <a:cubicBezTo>
                  <a:pt x="15184" y="21600"/>
                  <a:pt x="6353" y="21600"/>
                  <a:pt x="4724" y="21600"/>
                </a:cubicBezTo>
                <a:cubicBezTo>
                  <a:pt x="2472" y="21600"/>
                  <a:pt x="406" y="19213"/>
                  <a:pt x="44" y="18055"/>
                </a:cubicBezTo>
                <a:cubicBezTo>
                  <a:pt x="-31" y="17817"/>
                  <a:pt x="39" y="17628"/>
                  <a:pt x="207" y="17628"/>
                </a:cubicBezTo>
                <a:lnTo>
                  <a:pt x="6131" y="17628"/>
                </a:lnTo>
                <a:cubicBezTo>
                  <a:pt x="5867" y="17172"/>
                  <a:pt x="5631" y="16606"/>
                  <a:pt x="5420" y="15957"/>
                </a:cubicBezTo>
                <a:cubicBezTo>
                  <a:pt x="5288" y="15552"/>
                  <a:pt x="5029" y="15291"/>
                  <a:pt x="4742" y="15291"/>
                </a:cubicBezTo>
                <a:lnTo>
                  <a:pt x="3884" y="15291"/>
                </a:lnTo>
                <a:cubicBezTo>
                  <a:pt x="1334" y="15291"/>
                  <a:pt x="0" y="11448"/>
                  <a:pt x="0" y="7654"/>
                </a:cubicBezTo>
                <a:cubicBezTo>
                  <a:pt x="0" y="4558"/>
                  <a:pt x="915" y="2922"/>
                  <a:pt x="2647" y="2922"/>
                </a:cubicBezTo>
                <a:lnTo>
                  <a:pt x="3299" y="2922"/>
                </a:lnTo>
                <a:cubicBezTo>
                  <a:pt x="3525" y="2922"/>
                  <a:pt x="3705" y="2620"/>
                  <a:pt x="3693" y="2262"/>
                </a:cubicBezTo>
                <a:cubicBezTo>
                  <a:pt x="3674" y="1741"/>
                  <a:pt x="3664" y="1291"/>
                  <a:pt x="3656" y="933"/>
                </a:cubicBezTo>
                <a:cubicBezTo>
                  <a:pt x="3644" y="422"/>
                  <a:pt x="3901" y="0"/>
                  <a:pt x="4222" y="0"/>
                </a:cubicBezTo>
                <a:lnTo>
                  <a:pt x="17892" y="0"/>
                </a:lnTo>
                <a:close/>
                <a:moveTo>
                  <a:pt x="3059" y="4660"/>
                </a:moveTo>
                <a:lnTo>
                  <a:pt x="2647" y="4660"/>
                </a:lnTo>
                <a:cubicBezTo>
                  <a:pt x="1714" y="4660"/>
                  <a:pt x="1093" y="5169"/>
                  <a:pt x="1093" y="7654"/>
                </a:cubicBezTo>
                <a:cubicBezTo>
                  <a:pt x="1093" y="10024"/>
                  <a:pt x="1836" y="13553"/>
                  <a:pt x="3884" y="13553"/>
                </a:cubicBezTo>
                <a:lnTo>
                  <a:pt x="4121" y="13553"/>
                </a:lnTo>
                <a:cubicBezTo>
                  <a:pt x="4462" y="13553"/>
                  <a:pt x="4707" y="13039"/>
                  <a:pt x="4618" y="12516"/>
                </a:cubicBezTo>
                <a:cubicBezTo>
                  <a:pt x="4248" y="10356"/>
                  <a:pt x="4018" y="7951"/>
                  <a:pt x="3874" y="5830"/>
                </a:cubicBezTo>
                <a:cubicBezTo>
                  <a:pt x="3829" y="5166"/>
                  <a:pt x="3479" y="4660"/>
                  <a:pt x="3059" y="4660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9" name="Coffee"/>
          <p:cNvSpPr/>
          <p:nvPr/>
        </p:nvSpPr>
        <p:spPr>
          <a:xfrm>
            <a:off x="10429292" y="4036389"/>
            <a:ext cx="532518" cy="33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fill="norm" stroke="1" extrusionOk="0">
                <a:moveTo>
                  <a:pt x="17892" y="0"/>
                </a:moveTo>
                <a:cubicBezTo>
                  <a:pt x="18214" y="0"/>
                  <a:pt x="18472" y="422"/>
                  <a:pt x="18461" y="933"/>
                </a:cubicBezTo>
                <a:cubicBezTo>
                  <a:pt x="18391" y="4055"/>
                  <a:pt x="18011" y="14136"/>
                  <a:pt x="15985" y="17628"/>
                </a:cubicBezTo>
                <a:lnTo>
                  <a:pt x="21331" y="17628"/>
                </a:lnTo>
                <a:cubicBezTo>
                  <a:pt x="21499" y="17628"/>
                  <a:pt x="21569" y="17817"/>
                  <a:pt x="21494" y="18055"/>
                </a:cubicBezTo>
                <a:cubicBezTo>
                  <a:pt x="21132" y="19213"/>
                  <a:pt x="19066" y="21600"/>
                  <a:pt x="16814" y="21600"/>
                </a:cubicBezTo>
                <a:cubicBezTo>
                  <a:pt x="15184" y="21600"/>
                  <a:pt x="6353" y="21600"/>
                  <a:pt x="4724" y="21600"/>
                </a:cubicBezTo>
                <a:cubicBezTo>
                  <a:pt x="2472" y="21600"/>
                  <a:pt x="406" y="19213"/>
                  <a:pt x="44" y="18055"/>
                </a:cubicBezTo>
                <a:cubicBezTo>
                  <a:pt x="-31" y="17817"/>
                  <a:pt x="39" y="17628"/>
                  <a:pt x="207" y="17628"/>
                </a:cubicBezTo>
                <a:lnTo>
                  <a:pt x="6131" y="17628"/>
                </a:lnTo>
                <a:cubicBezTo>
                  <a:pt x="5867" y="17172"/>
                  <a:pt x="5631" y="16606"/>
                  <a:pt x="5420" y="15957"/>
                </a:cubicBezTo>
                <a:cubicBezTo>
                  <a:pt x="5288" y="15552"/>
                  <a:pt x="5029" y="15291"/>
                  <a:pt x="4742" y="15291"/>
                </a:cubicBezTo>
                <a:lnTo>
                  <a:pt x="3884" y="15291"/>
                </a:lnTo>
                <a:cubicBezTo>
                  <a:pt x="1334" y="15291"/>
                  <a:pt x="0" y="11448"/>
                  <a:pt x="0" y="7654"/>
                </a:cubicBezTo>
                <a:cubicBezTo>
                  <a:pt x="0" y="4558"/>
                  <a:pt x="915" y="2922"/>
                  <a:pt x="2647" y="2922"/>
                </a:cubicBezTo>
                <a:lnTo>
                  <a:pt x="3299" y="2922"/>
                </a:lnTo>
                <a:cubicBezTo>
                  <a:pt x="3525" y="2922"/>
                  <a:pt x="3705" y="2620"/>
                  <a:pt x="3693" y="2262"/>
                </a:cubicBezTo>
                <a:cubicBezTo>
                  <a:pt x="3674" y="1741"/>
                  <a:pt x="3664" y="1291"/>
                  <a:pt x="3656" y="933"/>
                </a:cubicBezTo>
                <a:cubicBezTo>
                  <a:pt x="3644" y="422"/>
                  <a:pt x="3901" y="0"/>
                  <a:pt x="4222" y="0"/>
                </a:cubicBezTo>
                <a:lnTo>
                  <a:pt x="17892" y="0"/>
                </a:lnTo>
                <a:close/>
                <a:moveTo>
                  <a:pt x="3059" y="4660"/>
                </a:moveTo>
                <a:lnTo>
                  <a:pt x="2647" y="4660"/>
                </a:lnTo>
                <a:cubicBezTo>
                  <a:pt x="1714" y="4660"/>
                  <a:pt x="1093" y="5169"/>
                  <a:pt x="1093" y="7654"/>
                </a:cubicBezTo>
                <a:cubicBezTo>
                  <a:pt x="1093" y="10024"/>
                  <a:pt x="1836" y="13553"/>
                  <a:pt x="3884" y="13553"/>
                </a:cubicBezTo>
                <a:lnTo>
                  <a:pt x="4121" y="13553"/>
                </a:lnTo>
                <a:cubicBezTo>
                  <a:pt x="4462" y="13553"/>
                  <a:pt x="4707" y="13039"/>
                  <a:pt x="4618" y="12516"/>
                </a:cubicBezTo>
                <a:cubicBezTo>
                  <a:pt x="4248" y="10356"/>
                  <a:pt x="4018" y="7951"/>
                  <a:pt x="3874" y="5830"/>
                </a:cubicBezTo>
                <a:cubicBezTo>
                  <a:pt x="3829" y="5166"/>
                  <a:pt x="3479" y="4660"/>
                  <a:pt x="3059" y="4660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0" name="Coffee"/>
          <p:cNvSpPr/>
          <p:nvPr/>
        </p:nvSpPr>
        <p:spPr>
          <a:xfrm>
            <a:off x="7902875" y="4849189"/>
            <a:ext cx="532518" cy="33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fill="norm" stroke="1" extrusionOk="0">
                <a:moveTo>
                  <a:pt x="3632" y="0"/>
                </a:moveTo>
                <a:cubicBezTo>
                  <a:pt x="3310" y="0"/>
                  <a:pt x="3052" y="422"/>
                  <a:pt x="3063" y="933"/>
                </a:cubicBezTo>
                <a:cubicBezTo>
                  <a:pt x="3133" y="4055"/>
                  <a:pt x="3513" y="14136"/>
                  <a:pt x="5539" y="17628"/>
                </a:cubicBezTo>
                <a:lnTo>
                  <a:pt x="193" y="17628"/>
                </a:lnTo>
                <a:cubicBezTo>
                  <a:pt x="25" y="17628"/>
                  <a:pt x="-45" y="17817"/>
                  <a:pt x="30" y="18055"/>
                </a:cubicBezTo>
                <a:cubicBezTo>
                  <a:pt x="392" y="19213"/>
                  <a:pt x="2458" y="21600"/>
                  <a:pt x="4710" y="21600"/>
                </a:cubicBezTo>
                <a:cubicBezTo>
                  <a:pt x="6340" y="21600"/>
                  <a:pt x="15171" y="21600"/>
                  <a:pt x="16800" y="21600"/>
                </a:cubicBezTo>
                <a:cubicBezTo>
                  <a:pt x="19052" y="21600"/>
                  <a:pt x="21118" y="19213"/>
                  <a:pt x="21480" y="18055"/>
                </a:cubicBezTo>
                <a:cubicBezTo>
                  <a:pt x="21555" y="17817"/>
                  <a:pt x="21485" y="17628"/>
                  <a:pt x="21317" y="17628"/>
                </a:cubicBezTo>
                <a:lnTo>
                  <a:pt x="15393" y="17628"/>
                </a:lnTo>
                <a:cubicBezTo>
                  <a:pt x="15657" y="17172"/>
                  <a:pt x="15893" y="16606"/>
                  <a:pt x="16104" y="15957"/>
                </a:cubicBezTo>
                <a:cubicBezTo>
                  <a:pt x="16236" y="15552"/>
                  <a:pt x="16495" y="15291"/>
                  <a:pt x="16782" y="15291"/>
                </a:cubicBezTo>
                <a:lnTo>
                  <a:pt x="17640" y="15291"/>
                </a:lnTo>
                <a:cubicBezTo>
                  <a:pt x="20190" y="15291"/>
                  <a:pt x="21524" y="11448"/>
                  <a:pt x="21524" y="7654"/>
                </a:cubicBezTo>
                <a:cubicBezTo>
                  <a:pt x="21524" y="4558"/>
                  <a:pt x="20609" y="2922"/>
                  <a:pt x="18877" y="2922"/>
                </a:cubicBezTo>
                <a:lnTo>
                  <a:pt x="18225" y="2922"/>
                </a:lnTo>
                <a:cubicBezTo>
                  <a:pt x="17999" y="2922"/>
                  <a:pt x="17819" y="2620"/>
                  <a:pt x="17831" y="2262"/>
                </a:cubicBezTo>
                <a:cubicBezTo>
                  <a:pt x="17850" y="1741"/>
                  <a:pt x="17860" y="1291"/>
                  <a:pt x="17868" y="933"/>
                </a:cubicBezTo>
                <a:cubicBezTo>
                  <a:pt x="17880" y="422"/>
                  <a:pt x="17623" y="0"/>
                  <a:pt x="17302" y="0"/>
                </a:cubicBezTo>
                <a:lnTo>
                  <a:pt x="3632" y="0"/>
                </a:lnTo>
                <a:close/>
                <a:moveTo>
                  <a:pt x="18465" y="4660"/>
                </a:moveTo>
                <a:lnTo>
                  <a:pt x="18877" y="4660"/>
                </a:lnTo>
                <a:cubicBezTo>
                  <a:pt x="19810" y="4660"/>
                  <a:pt x="20431" y="5169"/>
                  <a:pt x="20431" y="7654"/>
                </a:cubicBezTo>
                <a:cubicBezTo>
                  <a:pt x="20431" y="10024"/>
                  <a:pt x="19688" y="13553"/>
                  <a:pt x="17640" y="13553"/>
                </a:cubicBezTo>
                <a:lnTo>
                  <a:pt x="17403" y="13553"/>
                </a:lnTo>
                <a:cubicBezTo>
                  <a:pt x="17062" y="13553"/>
                  <a:pt x="16817" y="13039"/>
                  <a:pt x="16906" y="12516"/>
                </a:cubicBezTo>
                <a:cubicBezTo>
                  <a:pt x="17276" y="10356"/>
                  <a:pt x="17506" y="7951"/>
                  <a:pt x="17650" y="5830"/>
                </a:cubicBezTo>
                <a:cubicBezTo>
                  <a:pt x="17695" y="5166"/>
                  <a:pt x="18045" y="4660"/>
                  <a:pt x="18465" y="4660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1" name="Coffee"/>
          <p:cNvSpPr/>
          <p:nvPr/>
        </p:nvSpPr>
        <p:spPr>
          <a:xfrm>
            <a:off x="3991275" y="4658689"/>
            <a:ext cx="532518" cy="33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fill="norm" stroke="1" extrusionOk="0">
                <a:moveTo>
                  <a:pt x="3632" y="0"/>
                </a:moveTo>
                <a:cubicBezTo>
                  <a:pt x="3310" y="0"/>
                  <a:pt x="3052" y="422"/>
                  <a:pt x="3063" y="933"/>
                </a:cubicBezTo>
                <a:cubicBezTo>
                  <a:pt x="3133" y="4055"/>
                  <a:pt x="3513" y="14136"/>
                  <a:pt x="5539" y="17628"/>
                </a:cubicBezTo>
                <a:lnTo>
                  <a:pt x="193" y="17628"/>
                </a:lnTo>
                <a:cubicBezTo>
                  <a:pt x="25" y="17628"/>
                  <a:pt x="-45" y="17817"/>
                  <a:pt x="30" y="18055"/>
                </a:cubicBezTo>
                <a:cubicBezTo>
                  <a:pt x="392" y="19213"/>
                  <a:pt x="2458" y="21600"/>
                  <a:pt x="4710" y="21600"/>
                </a:cubicBezTo>
                <a:cubicBezTo>
                  <a:pt x="6340" y="21600"/>
                  <a:pt x="15171" y="21600"/>
                  <a:pt x="16800" y="21600"/>
                </a:cubicBezTo>
                <a:cubicBezTo>
                  <a:pt x="19052" y="21600"/>
                  <a:pt x="21118" y="19213"/>
                  <a:pt x="21480" y="18055"/>
                </a:cubicBezTo>
                <a:cubicBezTo>
                  <a:pt x="21555" y="17817"/>
                  <a:pt x="21485" y="17628"/>
                  <a:pt x="21317" y="17628"/>
                </a:cubicBezTo>
                <a:lnTo>
                  <a:pt x="15393" y="17628"/>
                </a:lnTo>
                <a:cubicBezTo>
                  <a:pt x="15657" y="17172"/>
                  <a:pt x="15893" y="16606"/>
                  <a:pt x="16104" y="15957"/>
                </a:cubicBezTo>
                <a:cubicBezTo>
                  <a:pt x="16236" y="15552"/>
                  <a:pt x="16495" y="15291"/>
                  <a:pt x="16782" y="15291"/>
                </a:cubicBezTo>
                <a:lnTo>
                  <a:pt x="17640" y="15291"/>
                </a:lnTo>
                <a:cubicBezTo>
                  <a:pt x="20190" y="15291"/>
                  <a:pt x="21524" y="11448"/>
                  <a:pt x="21524" y="7654"/>
                </a:cubicBezTo>
                <a:cubicBezTo>
                  <a:pt x="21524" y="4558"/>
                  <a:pt x="20609" y="2922"/>
                  <a:pt x="18877" y="2922"/>
                </a:cubicBezTo>
                <a:lnTo>
                  <a:pt x="18225" y="2922"/>
                </a:lnTo>
                <a:cubicBezTo>
                  <a:pt x="17999" y="2922"/>
                  <a:pt x="17819" y="2620"/>
                  <a:pt x="17831" y="2262"/>
                </a:cubicBezTo>
                <a:cubicBezTo>
                  <a:pt x="17850" y="1741"/>
                  <a:pt x="17860" y="1291"/>
                  <a:pt x="17868" y="933"/>
                </a:cubicBezTo>
                <a:cubicBezTo>
                  <a:pt x="17880" y="422"/>
                  <a:pt x="17623" y="0"/>
                  <a:pt x="17302" y="0"/>
                </a:cubicBezTo>
                <a:lnTo>
                  <a:pt x="3632" y="0"/>
                </a:lnTo>
                <a:close/>
                <a:moveTo>
                  <a:pt x="18465" y="4660"/>
                </a:moveTo>
                <a:lnTo>
                  <a:pt x="18877" y="4660"/>
                </a:lnTo>
                <a:cubicBezTo>
                  <a:pt x="19810" y="4660"/>
                  <a:pt x="20431" y="5169"/>
                  <a:pt x="20431" y="7654"/>
                </a:cubicBezTo>
                <a:cubicBezTo>
                  <a:pt x="20431" y="10024"/>
                  <a:pt x="19688" y="13553"/>
                  <a:pt x="17640" y="13553"/>
                </a:cubicBezTo>
                <a:lnTo>
                  <a:pt x="17403" y="13553"/>
                </a:lnTo>
                <a:cubicBezTo>
                  <a:pt x="17062" y="13553"/>
                  <a:pt x="16817" y="13039"/>
                  <a:pt x="16906" y="12516"/>
                </a:cubicBezTo>
                <a:cubicBezTo>
                  <a:pt x="17276" y="10356"/>
                  <a:pt x="17506" y="7951"/>
                  <a:pt x="17650" y="5830"/>
                </a:cubicBezTo>
                <a:cubicBezTo>
                  <a:pt x="17695" y="5166"/>
                  <a:pt x="18045" y="4660"/>
                  <a:pt x="18465" y="4660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2" name="average 16.3 hours"/>
          <p:cNvSpPr txBox="1"/>
          <p:nvPr/>
        </p:nvSpPr>
        <p:spPr>
          <a:xfrm>
            <a:off x="3585939" y="8491909"/>
            <a:ext cx="2389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16.3 hours</a:t>
            </a:r>
          </a:p>
        </p:txBody>
      </p:sp>
      <p:sp>
        <p:nvSpPr>
          <p:cNvPr id="743" name="average 15.4 hours"/>
          <p:cNvSpPr txBox="1"/>
          <p:nvPr/>
        </p:nvSpPr>
        <p:spPr>
          <a:xfrm>
            <a:off x="8645540" y="8491909"/>
            <a:ext cx="2389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15.4 hours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A/B Test Overview (for web applications!)"/>
          <p:cNvSpPr txBox="1"/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A/B Test Overview </a:t>
            </a:r>
            <a:r>
              <a:rPr sz="3200"/>
              <a:t>(for web applications!)</a:t>
            </a:r>
          </a:p>
        </p:txBody>
      </p:sp>
      <p:sp>
        <p:nvSpPr>
          <p:cNvPr id="755" name="users/requests"/>
          <p:cNvSpPr txBox="1"/>
          <p:nvPr/>
        </p:nvSpPr>
        <p:spPr>
          <a:xfrm>
            <a:off x="604965" y="4940300"/>
            <a:ext cx="22600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users/requests</a:t>
            </a:r>
          </a:p>
        </p:txBody>
      </p:sp>
      <p:sp>
        <p:nvSpPr>
          <p:cNvPr id="756" name="Version A"/>
          <p:cNvSpPr/>
          <p:nvPr/>
        </p:nvSpPr>
        <p:spPr>
          <a:xfrm>
            <a:off x="4173404" y="2501900"/>
            <a:ext cx="2438351" cy="105449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A</a:t>
            </a:r>
          </a:p>
        </p:txBody>
      </p:sp>
      <p:sp>
        <p:nvSpPr>
          <p:cNvPr id="757" name="Version B"/>
          <p:cNvSpPr/>
          <p:nvPr/>
        </p:nvSpPr>
        <p:spPr>
          <a:xfrm>
            <a:off x="4173404" y="6045200"/>
            <a:ext cx="2438351" cy="105449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Version B</a:t>
            </a:r>
          </a:p>
        </p:txBody>
      </p:sp>
      <p:sp>
        <p:nvSpPr>
          <p:cNvPr id="758" name="Line"/>
          <p:cNvSpPr/>
          <p:nvPr/>
        </p:nvSpPr>
        <p:spPr>
          <a:xfrm flipV="1">
            <a:off x="1455579" y="3217465"/>
            <a:ext cx="2650333" cy="16593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9" name="Line"/>
          <p:cNvSpPr/>
          <p:nvPr/>
        </p:nvSpPr>
        <p:spPr>
          <a:xfrm>
            <a:off x="1455579" y="5638800"/>
            <a:ext cx="2647566" cy="87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0" name="some traffic"/>
          <p:cNvSpPr txBox="1"/>
          <p:nvPr/>
        </p:nvSpPr>
        <p:spPr>
          <a:xfrm>
            <a:off x="1504101" y="3328040"/>
            <a:ext cx="1530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traffic</a:t>
            </a:r>
          </a:p>
        </p:txBody>
      </p:sp>
      <p:sp>
        <p:nvSpPr>
          <p:cNvPr id="761" name="metrics"/>
          <p:cNvSpPr/>
          <p:nvPr/>
        </p:nvSpPr>
        <p:spPr>
          <a:xfrm>
            <a:off x="7856404" y="25019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762" name="metrics"/>
          <p:cNvSpPr/>
          <p:nvPr/>
        </p:nvSpPr>
        <p:spPr>
          <a:xfrm>
            <a:off x="7856404" y="6045200"/>
            <a:ext cx="1318073" cy="105449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763" name="compare"/>
          <p:cNvSpPr/>
          <p:nvPr/>
        </p:nvSpPr>
        <p:spPr>
          <a:xfrm>
            <a:off x="9228004" y="4311650"/>
            <a:ext cx="1318073" cy="10544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compare</a:t>
            </a:r>
          </a:p>
        </p:txBody>
      </p:sp>
      <p:sp>
        <p:nvSpPr>
          <p:cNvPr id="764" name="Line"/>
          <p:cNvSpPr/>
          <p:nvPr/>
        </p:nvSpPr>
        <p:spPr>
          <a:xfrm>
            <a:off x="6685988" y="3048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5" name="Line"/>
          <p:cNvSpPr/>
          <p:nvPr/>
        </p:nvSpPr>
        <p:spPr>
          <a:xfrm>
            <a:off x="6685988" y="6604000"/>
            <a:ext cx="10961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6" name="Line"/>
          <p:cNvSpPr/>
          <p:nvPr/>
        </p:nvSpPr>
        <p:spPr>
          <a:xfrm flipV="1">
            <a:off x="8832287" y="5440064"/>
            <a:ext cx="467535" cy="503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7" name="Line"/>
          <p:cNvSpPr/>
          <p:nvPr/>
        </p:nvSpPr>
        <p:spPr>
          <a:xfrm>
            <a:off x="8832287" y="3657599"/>
            <a:ext cx="485889" cy="574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8" name="control…"/>
          <p:cNvSpPr txBox="1"/>
          <p:nvPr/>
        </p:nvSpPr>
        <p:spPr>
          <a:xfrm>
            <a:off x="4252705" y="3534287"/>
            <a:ext cx="22797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  <a:p>
            <a:pPr/>
            <a:r>
              <a:t>(previous version)</a:t>
            </a:r>
          </a:p>
        </p:txBody>
      </p:sp>
      <p:sp>
        <p:nvSpPr>
          <p:cNvPr id="769" name="treatment…"/>
          <p:cNvSpPr txBox="1"/>
          <p:nvPr/>
        </p:nvSpPr>
        <p:spPr>
          <a:xfrm>
            <a:off x="4001557" y="7141087"/>
            <a:ext cx="2782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treatment</a:t>
            </a:r>
          </a:p>
          <a:p>
            <a:pPr/>
            <a:r>
              <a:t>(change some factors)</a:t>
            </a:r>
          </a:p>
        </p:txBody>
      </p:sp>
      <p:sp>
        <p:nvSpPr>
          <p:cNvPr id="770" name="Line"/>
          <p:cNvSpPr/>
          <p:nvPr/>
        </p:nvSpPr>
        <p:spPr>
          <a:xfrm>
            <a:off x="10597587" y="4838898"/>
            <a:ext cx="5273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1" name="act, learn,…"/>
          <p:cNvSpPr txBox="1"/>
          <p:nvPr/>
        </p:nvSpPr>
        <p:spPr>
          <a:xfrm>
            <a:off x="11176467" y="4432498"/>
            <a:ext cx="12233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act, learn,</a:t>
            </a:r>
          </a:p>
          <a:p>
            <a:pPr/>
            <a:r>
              <a:t>or debug</a:t>
            </a:r>
          </a:p>
        </p:txBody>
      </p:sp>
      <p:sp>
        <p:nvSpPr>
          <p:cNvPr id="772" name="some traffic"/>
          <p:cNvSpPr txBox="1"/>
          <p:nvPr/>
        </p:nvSpPr>
        <p:spPr>
          <a:xfrm>
            <a:off x="1504101" y="6249040"/>
            <a:ext cx="1530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traffic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