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6" d="100"/>
          <a:sy n="7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Regression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Regression 2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fontScale="92500" lnSpcReduction="10000"/>
          </a:bodyPr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4000" dirty="0">
                <a:latin typeface="Gill Sans"/>
              </a:rPr>
              <a:t>Department of Computer Sciences</a:t>
            </a:r>
          </a:p>
          <a:p>
            <a:r>
              <a:rPr lang="en-US" sz="4000" dirty="0">
                <a:latin typeface="Gill Sans"/>
              </a:rPr>
              <a:t>University of Wisconsin-Madison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ipelin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4656664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Pipelines</a:t>
            </a:r>
          </a:p>
        </p:txBody>
      </p:sp>
      <p:graphicFrame>
        <p:nvGraphicFramePr>
          <p:cNvPr id="141" name="Table 1-2"/>
          <p:cNvGraphicFramePr/>
          <p:nvPr/>
        </p:nvGraphicFramePr>
        <p:xfrm>
          <a:off x="6211928" y="858956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fruit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orange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estimator"/>
          <p:cNvSpPr/>
          <p:nvPr/>
        </p:nvSpPr>
        <p:spPr>
          <a:xfrm>
            <a:off x="6133207" y="3133791"/>
            <a:ext cx="2363986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estimator</a:t>
            </a:r>
          </a:p>
        </p:txBody>
      </p:sp>
      <p:sp>
        <p:nvSpPr>
          <p:cNvPr id="143" name="Arrow"/>
          <p:cNvSpPr/>
          <p:nvPr/>
        </p:nvSpPr>
        <p:spPr>
          <a:xfrm rot="5400000">
            <a:off x="6908800" y="2057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predictions"/>
          <p:cNvSpPr txBox="1"/>
          <p:nvPr/>
        </p:nvSpPr>
        <p:spPr>
          <a:xfrm>
            <a:off x="6600825" y="4548764"/>
            <a:ext cx="1428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predictions</a:t>
            </a:r>
          </a:p>
        </p:txBody>
      </p:sp>
      <p:sp>
        <p:nvSpPr>
          <p:cNvPr id="145" name="feature DataFrame"/>
          <p:cNvSpPr txBox="1"/>
          <p:nvPr/>
        </p:nvSpPr>
        <p:spPr>
          <a:xfrm>
            <a:off x="6133207" y="302321"/>
            <a:ext cx="23639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feature DataFrame</a:t>
            </a:r>
          </a:p>
        </p:txBody>
      </p:sp>
      <p:sp>
        <p:nvSpPr>
          <p:cNvPr id="146" name="Arrow"/>
          <p:cNvSpPr/>
          <p:nvPr/>
        </p:nvSpPr>
        <p:spPr>
          <a:xfrm rot="5400000">
            <a:off x="6908800" y="3454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simple…"/>
          <p:cNvSpPr txBox="1"/>
          <p:nvPr/>
        </p:nvSpPr>
        <p:spPr>
          <a:xfrm>
            <a:off x="8707412" y="2955991"/>
            <a:ext cx="87317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simple</a:t>
            </a:r>
          </a:p>
          <a:p>
            <a:r>
              <a:t>model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pelin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4656664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Pipelines</a:t>
            </a:r>
          </a:p>
        </p:txBody>
      </p:sp>
      <p:graphicFrame>
        <p:nvGraphicFramePr>
          <p:cNvPr id="150" name="Table 1-2"/>
          <p:cNvGraphicFramePr/>
          <p:nvPr/>
        </p:nvGraphicFramePr>
        <p:xfrm>
          <a:off x="6211928" y="858956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fruit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orange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estimator"/>
          <p:cNvSpPr/>
          <p:nvPr/>
        </p:nvSpPr>
        <p:spPr>
          <a:xfrm>
            <a:off x="6133207" y="6689791"/>
            <a:ext cx="2363986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estimator</a:t>
            </a:r>
          </a:p>
        </p:txBody>
      </p:sp>
      <p:sp>
        <p:nvSpPr>
          <p:cNvPr id="152" name="Arrow"/>
          <p:cNvSpPr/>
          <p:nvPr/>
        </p:nvSpPr>
        <p:spPr>
          <a:xfrm rot="5400000">
            <a:off x="6908800" y="2057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predictions"/>
          <p:cNvSpPr txBox="1"/>
          <p:nvPr/>
        </p:nvSpPr>
        <p:spPr>
          <a:xfrm>
            <a:off x="6600825" y="8104764"/>
            <a:ext cx="1428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predictions</a:t>
            </a:r>
          </a:p>
        </p:txBody>
      </p:sp>
      <p:sp>
        <p:nvSpPr>
          <p:cNvPr id="154" name="feature DataFrame"/>
          <p:cNvSpPr txBox="1"/>
          <p:nvPr/>
        </p:nvSpPr>
        <p:spPr>
          <a:xfrm>
            <a:off x="6133207" y="302321"/>
            <a:ext cx="23639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feature DataFrame</a:t>
            </a:r>
          </a:p>
        </p:txBody>
      </p:sp>
      <p:sp>
        <p:nvSpPr>
          <p:cNvPr id="155" name="Arrow"/>
          <p:cNvSpPr/>
          <p:nvPr/>
        </p:nvSpPr>
        <p:spPr>
          <a:xfrm rot="5400000">
            <a:off x="6908800" y="7010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transformer"/>
          <p:cNvSpPr/>
          <p:nvPr/>
        </p:nvSpPr>
        <p:spPr>
          <a:xfrm>
            <a:off x="6133207" y="3133791"/>
            <a:ext cx="2363986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transformer</a:t>
            </a:r>
          </a:p>
        </p:txBody>
      </p:sp>
      <p:sp>
        <p:nvSpPr>
          <p:cNvPr id="157" name="Arrow"/>
          <p:cNvSpPr/>
          <p:nvPr/>
        </p:nvSpPr>
        <p:spPr>
          <a:xfrm rot="5400000">
            <a:off x="6908800" y="5613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Arrow"/>
          <p:cNvSpPr/>
          <p:nvPr/>
        </p:nvSpPr>
        <p:spPr>
          <a:xfrm rot="5400000">
            <a:off x="6908800" y="3454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59" name="Table 1-2-1"/>
          <p:cNvGraphicFramePr/>
          <p:nvPr/>
        </p:nvGraphicFramePr>
        <p:xfrm>
          <a:off x="6211928" y="4541956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x2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Rectangle"/>
          <p:cNvSpPr/>
          <p:nvPr/>
        </p:nvSpPr>
        <p:spPr>
          <a:xfrm>
            <a:off x="6003548" y="3089656"/>
            <a:ext cx="2623304" cy="4115697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pipeline…"/>
          <p:cNvSpPr txBox="1"/>
          <p:nvPr/>
        </p:nvSpPr>
        <p:spPr>
          <a:xfrm>
            <a:off x="8802613" y="3384387"/>
            <a:ext cx="10383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pipeline</a:t>
            </a:r>
          </a:p>
          <a:p>
            <a:r>
              <a:t>model</a:t>
            </a:r>
          </a:p>
        </p:txBody>
      </p:sp>
      <p:sp>
        <p:nvSpPr>
          <p:cNvPr id="162" name="pipeline applies transformers in sequence before estimation"/>
          <p:cNvSpPr txBox="1"/>
          <p:nvPr/>
        </p:nvSpPr>
        <p:spPr>
          <a:xfrm>
            <a:off x="839901" y="4469358"/>
            <a:ext cx="4103585" cy="81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>
                <a:latin typeface="Gill Sans"/>
                <a:ea typeface="Gill Sans"/>
                <a:cs typeface="Gill Sans"/>
                <a:sym typeface="Gill Sans"/>
              </a:rPr>
              <a:t>pipeline</a:t>
            </a:r>
            <a:r>
              <a:t> applies transformers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sequence</a:t>
            </a:r>
            <a:r>
              <a:t> before estimation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ipelin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4656664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Pipelines</a:t>
            </a:r>
          </a:p>
        </p:txBody>
      </p:sp>
      <p:graphicFrame>
        <p:nvGraphicFramePr>
          <p:cNvPr id="165" name="Table 1-2"/>
          <p:cNvGraphicFramePr/>
          <p:nvPr/>
        </p:nvGraphicFramePr>
        <p:xfrm>
          <a:off x="6211928" y="858956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fruit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orange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estimator"/>
          <p:cNvSpPr/>
          <p:nvPr/>
        </p:nvSpPr>
        <p:spPr>
          <a:xfrm>
            <a:off x="6133207" y="6689791"/>
            <a:ext cx="2363986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estimator</a:t>
            </a:r>
          </a:p>
        </p:txBody>
      </p:sp>
      <p:sp>
        <p:nvSpPr>
          <p:cNvPr id="167" name="Arrow"/>
          <p:cNvSpPr/>
          <p:nvPr/>
        </p:nvSpPr>
        <p:spPr>
          <a:xfrm rot="5400000">
            <a:off x="6908800" y="2057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predictions"/>
          <p:cNvSpPr txBox="1"/>
          <p:nvPr/>
        </p:nvSpPr>
        <p:spPr>
          <a:xfrm>
            <a:off x="6600825" y="8104764"/>
            <a:ext cx="1428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predictions</a:t>
            </a:r>
          </a:p>
        </p:txBody>
      </p:sp>
      <p:sp>
        <p:nvSpPr>
          <p:cNvPr id="169" name="feature DataFrame"/>
          <p:cNvSpPr txBox="1"/>
          <p:nvPr/>
        </p:nvSpPr>
        <p:spPr>
          <a:xfrm>
            <a:off x="6133207" y="302321"/>
            <a:ext cx="23639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feature DataFrame</a:t>
            </a:r>
          </a:p>
        </p:txBody>
      </p:sp>
      <p:sp>
        <p:nvSpPr>
          <p:cNvPr id="170" name="Arrow"/>
          <p:cNvSpPr/>
          <p:nvPr/>
        </p:nvSpPr>
        <p:spPr>
          <a:xfrm rot="5400000">
            <a:off x="6908800" y="7010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transformer"/>
          <p:cNvSpPr/>
          <p:nvPr/>
        </p:nvSpPr>
        <p:spPr>
          <a:xfrm>
            <a:off x="6133207" y="3133791"/>
            <a:ext cx="2363986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transformer</a:t>
            </a:r>
          </a:p>
        </p:txBody>
      </p:sp>
      <p:sp>
        <p:nvSpPr>
          <p:cNvPr id="172" name="Arrow"/>
          <p:cNvSpPr/>
          <p:nvPr/>
        </p:nvSpPr>
        <p:spPr>
          <a:xfrm rot="5400000">
            <a:off x="6908800" y="5613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Arrow"/>
          <p:cNvSpPr/>
          <p:nvPr/>
        </p:nvSpPr>
        <p:spPr>
          <a:xfrm rot="5400000">
            <a:off x="6908800" y="3454400"/>
            <a:ext cx="812800" cy="1270000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74" name="Table 1-2-1"/>
          <p:cNvGraphicFramePr/>
          <p:nvPr/>
        </p:nvGraphicFramePr>
        <p:xfrm>
          <a:off x="6211928" y="4541956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x2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Rectangle"/>
          <p:cNvSpPr/>
          <p:nvPr/>
        </p:nvSpPr>
        <p:spPr>
          <a:xfrm>
            <a:off x="6003548" y="3089656"/>
            <a:ext cx="2623304" cy="4115697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pipeline…"/>
          <p:cNvSpPr txBox="1"/>
          <p:nvPr/>
        </p:nvSpPr>
        <p:spPr>
          <a:xfrm>
            <a:off x="8802613" y="3384387"/>
            <a:ext cx="10383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pipeline</a:t>
            </a:r>
          </a:p>
          <a:p>
            <a:r>
              <a:t>model</a:t>
            </a:r>
          </a:p>
        </p:txBody>
      </p:sp>
      <p:sp>
        <p:nvSpPr>
          <p:cNvPr id="177" name="transformers:…"/>
          <p:cNvSpPr txBox="1"/>
          <p:nvPr/>
        </p:nvSpPr>
        <p:spPr>
          <a:xfrm>
            <a:off x="1476439" y="2921000"/>
            <a:ext cx="3116164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transformers:</a:t>
            </a:r>
          </a:p>
          <a:p>
            <a:pPr marL="571500" indent="-381000" algn="l">
              <a:buSzPct val="100000"/>
              <a:buChar char="•"/>
            </a:pPr>
            <a:r>
              <a:t>PolynomialFeatures</a:t>
            </a:r>
          </a:p>
          <a:p>
            <a:pPr marL="571500" indent="-381000" algn="l">
              <a:buSzPct val="100000"/>
              <a:buChar char="•"/>
            </a:pPr>
            <a:r>
              <a:t>OneHotEncoder</a:t>
            </a:r>
          </a:p>
          <a:p>
            <a:pPr marL="571500" indent="-381000" algn="l">
              <a:buSzPct val="100000"/>
              <a:buChar char="•"/>
            </a:pPr>
            <a:r>
              <a:t>StandardScaler</a:t>
            </a:r>
          </a:p>
          <a:p>
            <a:pPr marL="571500" indent="-381000" algn="l">
              <a:buSzPct val="100000"/>
              <a:buChar char="•"/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KMeans</a:t>
            </a:r>
          </a:p>
          <a:p>
            <a:pPr marL="571500" indent="-381000" algn="l">
              <a:buSzPct val="100000"/>
              <a:buChar char="•"/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PCA</a:t>
            </a:r>
          </a:p>
          <a:p>
            <a:pPr marL="571500" indent="-381000" algn="l">
              <a:buSzPct val="100000"/>
              <a:buChar char="•"/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ColumnTransformer</a:t>
            </a:r>
          </a:p>
        </p:txBody>
      </p:sp>
      <p:sp>
        <p:nvSpPr>
          <p:cNvPr id="178" name="estimators:…"/>
          <p:cNvSpPr txBox="1"/>
          <p:nvPr/>
        </p:nvSpPr>
        <p:spPr>
          <a:xfrm>
            <a:off x="1537235" y="6559387"/>
            <a:ext cx="285169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estimators:</a:t>
            </a:r>
          </a:p>
          <a:p>
            <a:pPr marL="571500" indent="-381000" algn="l">
              <a:buSzPct val="100000"/>
              <a:buChar char="•"/>
            </a:pPr>
            <a:r>
              <a:t>LinearRegression</a:t>
            </a:r>
          </a:p>
          <a:p>
            <a:pPr marL="571500" indent="-381000" algn="l">
              <a:buSzPct val="100000"/>
              <a:buChar char="•"/>
            </a:pPr>
            <a:r>
              <a:t>LogisticRegression</a:t>
            </a:r>
          </a:p>
        </p:txBody>
      </p:sp>
      <p:sp>
        <p:nvSpPr>
          <p:cNvPr id="179" name="Line"/>
          <p:cNvSpPr/>
          <p:nvPr/>
        </p:nvSpPr>
        <p:spPr>
          <a:xfrm>
            <a:off x="3441699" y="3187700"/>
            <a:ext cx="2435046" cy="807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3111499" y="6832600"/>
            <a:ext cx="2739731" cy="1197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lumnTransform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190912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ColumnTransformer</a:t>
            </a:r>
          </a:p>
        </p:txBody>
      </p:sp>
      <p:graphicFrame>
        <p:nvGraphicFramePr>
          <p:cNvPr id="183" name="Table 1-2"/>
          <p:cNvGraphicFramePr/>
          <p:nvPr/>
        </p:nvGraphicFramePr>
        <p:xfrm>
          <a:off x="6989519" y="851529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fruit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orange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apple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estimator"/>
          <p:cNvSpPr/>
          <p:nvPr/>
        </p:nvSpPr>
        <p:spPr>
          <a:xfrm>
            <a:off x="5752207" y="7578791"/>
            <a:ext cx="4705758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estimator</a:t>
            </a:r>
          </a:p>
        </p:txBody>
      </p:sp>
      <p:sp>
        <p:nvSpPr>
          <p:cNvPr id="185" name="Arrow"/>
          <p:cNvSpPr/>
          <p:nvPr/>
        </p:nvSpPr>
        <p:spPr>
          <a:xfrm rot="6099692">
            <a:off x="6987891" y="1851259"/>
            <a:ext cx="812801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predictions"/>
          <p:cNvSpPr txBox="1"/>
          <p:nvPr/>
        </p:nvSpPr>
        <p:spPr>
          <a:xfrm>
            <a:off x="7390710" y="9106538"/>
            <a:ext cx="1428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predictions</a:t>
            </a:r>
          </a:p>
        </p:txBody>
      </p:sp>
      <p:sp>
        <p:nvSpPr>
          <p:cNvPr id="187" name="feature DataFrame"/>
          <p:cNvSpPr txBox="1"/>
          <p:nvPr/>
        </p:nvSpPr>
        <p:spPr>
          <a:xfrm>
            <a:off x="6910798" y="294894"/>
            <a:ext cx="23639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feature DataFrame</a:t>
            </a:r>
          </a:p>
        </p:txBody>
      </p:sp>
      <p:sp>
        <p:nvSpPr>
          <p:cNvPr id="188" name="Arrow"/>
          <p:cNvSpPr/>
          <p:nvPr/>
        </p:nvSpPr>
        <p:spPr>
          <a:xfrm rot="5400000">
            <a:off x="7698685" y="8012174"/>
            <a:ext cx="812801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ColumnTransformer"/>
          <p:cNvSpPr/>
          <p:nvPr/>
        </p:nvSpPr>
        <p:spPr>
          <a:xfrm>
            <a:off x="5752207" y="2879791"/>
            <a:ext cx="4705758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ColumnTransformer</a:t>
            </a:r>
          </a:p>
        </p:txBody>
      </p:sp>
      <p:sp>
        <p:nvSpPr>
          <p:cNvPr id="190" name="Arrow"/>
          <p:cNvSpPr/>
          <p:nvPr/>
        </p:nvSpPr>
        <p:spPr>
          <a:xfrm rot="5400000">
            <a:off x="7698685" y="6464905"/>
            <a:ext cx="812801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Arrow"/>
          <p:cNvSpPr/>
          <p:nvPr/>
        </p:nvSpPr>
        <p:spPr>
          <a:xfrm rot="5400000">
            <a:off x="8864600" y="3034355"/>
            <a:ext cx="812800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92" name="Table 1-2-1"/>
          <p:cNvGraphicFramePr/>
          <p:nvPr/>
        </p:nvGraphicFramePr>
        <p:xfrm>
          <a:off x="5830928" y="5557956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x2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" name="Rectangle"/>
          <p:cNvSpPr/>
          <p:nvPr/>
        </p:nvSpPr>
        <p:spPr>
          <a:xfrm>
            <a:off x="5622548" y="2859995"/>
            <a:ext cx="4965076" cy="5322343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Arrow"/>
          <p:cNvSpPr/>
          <p:nvPr/>
        </p:nvSpPr>
        <p:spPr>
          <a:xfrm rot="4791995">
            <a:off x="8461091" y="1848421"/>
            <a:ext cx="812801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95" name="Table 1-2-1-1"/>
          <p:cNvGraphicFramePr/>
          <p:nvPr/>
        </p:nvGraphicFramePr>
        <p:xfrm>
          <a:off x="8167727" y="5557956"/>
          <a:ext cx="2206542" cy="15646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10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x4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Arrow"/>
          <p:cNvSpPr/>
          <p:nvPr/>
        </p:nvSpPr>
        <p:spPr>
          <a:xfrm rot="5400000">
            <a:off x="6527800" y="3034355"/>
            <a:ext cx="812800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Arrow"/>
          <p:cNvSpPr/>
          <p:nvPr/>
        </p:nvSpPr>
        <p:spPr>
          <a:xfrm rot="5400000">
            <a:off x="8864600" y="4431355"/>
            <a:ext cx="812800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Arrow"/>
          <p:cNvSpPr/>
          <p:nvPr/>
        </p:nvSpPr>
        <p:spPr>
          <a:xfrm rot="5400000">
            <a:off x="6527800" y="4431355"/>
            <a:ext cx="812800" cy="1270001"/>
          </a:xfrm>
          <a:prstGeom prst="rightArrow">
            <a:avLst>
              <a:gd name="adj1" fmla="val 34133"/>
              <a:gd name="adj2" fmla="val 702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Transformer 1"/>
          <p:cNvSpPr/>
          <p:nvPr/>
        </p:nvSpPr>
        <p:spPr>
          <a:xfrm>
            <a:off x="5752207" y="4149791"/>
            <a:ext cx="2363986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Transformer 1</a:t>
            </a:r>
          </a:p>
        </p:txBody>
      </p:sp>
      <p:sp>
        <p:nvSpPr>
          <p:cNvPr id="200" name="Transformer 2"/>
          <p:cNvSpPr/>
          <p:nvPr/>
        </p:nvSpPr>
        <p:spPr>
          <a:xfrm>
            <a:off x="8165207" y="4149791"/>
            <a:ext cx="2363986" cy="457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Transformer 2</a:t>
            </a:r>
          </a:p>
        </p:txBody>
      </p:sp>
      <p:sp>
        <p:nvSpPr>
          <p:cNvPr id="201" name="ColumnTransformer applies one or more transformers in parallel before next step"/>
          <p:cNvSpPr txBox="1"/>
          <p:nvPr/>
        </p:nvSpPr>
        <p:spPr>
          <a:xfrm>
            <a:off x="413846" y="4291558"/>
            <a:ext cx="4705759" cy="117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>
                <a:latin typeface="Gill Sans"/>
                <a:ea typeface="Gill Sans"/>
                <a:cs typeface="Gill Sans"/>
                <a:sym typeface="Gill Sans"/>
              </a:rPr>
              <a:t>ColumnTransformer</a:t>
            </a:r>
            <a:r>
              <a:t> applies one or more transformers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parallel</a:t>
            </a:r>
            <a:r>
              <a:t> before next step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Custom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</vt:lpstr>
      <vt:lpstr>Gill Sans Light</vt:lpstr>
      <vt:lpstr>Gill Sans SemiBold</vt:lpstr>
      <vt:lpstr>White</vt:lpstr>
      <vt:lpstr>[320] Regression 2</vt:lpstr>
      <vt:lpstr>Pipelines</vt:lpstr>
      <vt:lpstr>Pipelines</vt:lpstr>
      <vt:lpstr>Pipelines</vt:lpstr>
      <vt:lpstr>ColumnTransformer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Regression 2</dc:title>
  <dc:creator>Gurmail Singh</dc:creator>
  <cp:lastModifiedBy>Gurmail Singh</cp:lastModifiedBy>
  <cp:revision>2</cp:revision>
  <dcterms:modified xsi:type="dcterms:W3CDTF">2024-04-04T12:57:35Z</dcterms:modified>
</cp:coreProperties>
</file>