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+mn-lt"/>
                <a:ea typeface="+mn-ea"/>
                <a:cs typeface="+mn-cs"/>
                <a:sym typeface="Gill Sans"/>
              </a:defRPr>
            </a:lvl1pPr>
            <a:lvl2pPr marL="825500" indent="-381000" algn="ctr">
              <a:spcBef>
                <a:spcPts val="0"/>
              </a:spcBef>
              <a:defRPr i="1" sz="2400">
                <a:latin typeface="+mn-lt"/>
                <a:ea typeface="+mn-ea"/>
                <a:cs typeface="+mn-cs"/>
                <a:sym typeface="Gill Sans"/>
              </a:defRPr>
            </a:lvl2pPr>
            <a:lvl3pPr marL="1270000" indent="-381000" algn="ctr">
              <a:spcBef>
                <a:spcPts val="0"/>
              </a:spcBef>
              <a:defRPr i="1" sz="2400">
                <a:latin typeface="+mn-lt"/>
                <a:ea typeface="+mn-ea"/>
                <a:cs typeface="+mn-cs"/>
                <a:sym typeface="Gill Sans"/>
              </a:defRPr>
            </a:lvl3pPr>
            <a:lvl4pPr marL="1666875" indent="-333375" algn="ctr">
              <a:spcBef>
                <a:spcPts val="0"/>
              </a:spcBef>
              <a:defRPr i="1" sz="2400">
                <a:latin typeface="+mn-lt"/>
                <a:ea typeface="+mn-ea"/>
                <a:cs typeface="+mn-cs"/>
                <a:sym typeface="Gill Sans"/>
              </a:defRPr>
            </a:lvl4pPr>
            <a:lvl5pPr marL="2111375" indent="-333375" algn="ctr">
              <a:spcBef>
                <a:spcPts val="0"/>
              </a:spcBef>
              <a:defRPr i="1" sz="24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1270000" y="4260848"/>
            <a:ext cx="10464800" cy="6223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>
              <a:defRPr>
                <a:latin typeface="+mn-lt"/>
                <a:ea typeface="+mn-ea"/>
                <a:cs typeface="+mn-cs"/>
                <a:sym typeface="Gill Sans"/>
              </a:defRPr>
            </a:lvl1pPr>
            <a:lvl2pPr marL="889000" indent="-444500">
              <a:defRPr>
                <a:latin typeface="+mn-lt"/>
                <a:ea typeface="+mn-ea"/>
                <a:cs typeface="+mn-cs"/>
                <a:sym typeface="Gill Sans"/>
              </a:defRPr>
            </a:lvl2pPr>
            <a:lvl3pPr marL="1333500" indent="-444500">
              <a:defRPr>
                <a:latin typeface="+mn-lt"/>
                <a:ea typeface="+mn-ea"/>
                <a:cs typeface="+mn-cs"/>
                <a:sym typeface="Gill Sans"/>
              </a:defRPr>
            </a:lvl3pPr>
            <a:lvl4pPr>
              <a:defRPr>
                <a:latin typeface="+mn-lt"/>
                <a:ea typeface="+mn-ea"/>
                <a:cs typeface="+mn-cs"/>
                <a:sym typeface="Gill Sans"/>
              </a:defRPr>
            </a:lvl4pPr>
            <a:lvl5pPr>
              <a:defRPr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  <a:lvl2pPr>
              <a:defRPr>
                <a:latin typeface="+mn-lt"/>
                <a:ea typeface="+mn-ea"/>
                <a:cs typeface="+mn-cs"/>
                <a:sym typeface="Gill Sans"/>
              </a:defRPr>
            </a:lvl2pPr>
            <a:lvl3pPr>
              <a:defRPr>
                <a:latin typeface="+mn-lt"/>
                <a:ea typeface="+mn-ea"/>
                <a:cs typeface="+mn-cs"/>
                <a:sym typeface="Gill Sans"/>
              </a:defRPr>
            </a:lvl3pPr>
            <a:lvl4pPr>
              <a:defRPr>
                <a:latin typeface="+mn-lt"/>
                <a:ea typeface="+mn-ea"/>
                <a:cs typeface="+mn-cs"/>
                <a:sym typeface="Gill Sans"/>
              </a:defRPr>
            </a:lvl4pPr>
            <a:lvl5pPr>
              <a:defRPr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  <a:lvl2pPr marL="6858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2pPr>
            <a:lvl3pPr marL="10287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3pPr>
            <a:lvl4pPr marL="13716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4pPr>
            <a:lvl5pPr marL="17145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  <a:lvl2pPr>
              <a:defRPr>
                <a:latin typeface="+mn-lt"/>
                <a:ea typeface="+mn-ea"/>
                <a:cs typeface="+mn-cs"/>
                <a:sym typeface="Gill Sans"/>
              </a:defRPr>
            </a:lvl2pPr>
            <a:lvl3pPr>
              <a:defRPr>
                <a:latin typeface="+mn-lt"/>
                <a:ea typeface="+mn-ea"/>
                <a:cs typeface="+mn-cs"/>
                <a:sym typeface="Gill Sans"/>
              </a:defRPr>
            </a:lvl3pPr>
            <a:lvl4pPr>
              <a:defRPr>
                <a:latin typeface="+mn-lt"/>
                <a:ea typeface="+mn-ea"/>
                <a:cs typeface="+mn-cs"/>
                <a:sym typeface="Gill Sans"/>
              </a:defRPr>
            </a:lvl4pPr>
            <a:lvl5pPr>
              <a:defRPr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en.wikipedia.org/wiki/Reinforcement_learn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hyperlink" Target="https://scikit-learn.org/stable/modules/classes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s://scikit-learn.org/stable/modules/classe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Accuracy, Recall, and Precision"/>
          <p:cNvSpPr txBox="1"/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Classification</a:t>
            </a:r>
          </a:p>
        </p:txBody>
      </p:sp>
      <p:grpSp>
        <p:nvGrpSpPr>
          <p:cNvPr id="140" name="Tyler Caraza-Harter"/>
          <p:cNvGrpSpPr/>
          <p:nvPr/>
        </p:nvGrpSpPr>
        <p:grpSpPr>
          <a:xfrm>
            <a:off x="1270000" y="5948662"/>
            <a:ext cx="10464801" cy="1130301"/>
            <a:chOff x="0" y="0"/>
            <a:chExt cx="10464800" cy="1130300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0464800" cy="11303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lnSpc>
                  <a:spcPct val="90000"/>
                </a:lnSpc>
                <a:defRPr sz="3700">
                  <a:solidFill>
                    <a:srgbClr val="5E5E5E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</p:txBody>
        </p:sp>
        <p:sp>
          <p:nvSpPr>
            <p:cNvPr id="139" name="Department of Computer Sciences…"/>
            <p:cNvSpPr txBox="1"/>
            <p:nvPr/>
          </p:nvSpPr>
          <p:spPr>
            <a:xfrm>
              <a:off x="0" y="0"/>
              <a:ext cx="10464800" cy="1130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>
                <a:lnSpc>
                  <a:spcPct val="90000"/>
                </a:lnSpc>
                <a:defRPr sz="36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Department of Computer Sciences</a:t>
              </a:r>
              <a:endParaRPr sz="3700">
                <a:latin typeface="Gill Sans Light"/>
                <a:ea typeface="Gill Sans Light"/>
                <a:cs typeface="Gill Sans Light"/>
                <a:sym typeface="Gill Sans Light"/>
              </a:endParaRPr>
            </a:p>
            <a:p>
              <a:pPr>
                <a:lnSpc>
                  <a:spcPct val="90000"/>
                </a:lnSpc>
                <a:defRPr sz="36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University of Wisconsin-Madison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1727980" y="1333500"/>
            <a:ext cx="9558903" cy="1982792"/>
            <a:chOff x="0" y="0"/>
            <a:chExt cx="9558901" cy="1982790"/>
          </a:xfrm>
        </p:grpSpPr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23798" y="0"/>
              <a:ext cx="2051939" cy="1982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https://en.wikipedia.org/wiki/Reinforcement_learning"/>
            <p:cNvSpPr txBox="1"/>
            <p:nvPr/>
          </p:nvSpPr>
          <p:spPr>
            <a:xfrm>
              <a:off x="6163015" y="632453"/>
              <a:ext cx="3395887" cy="424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Times Roman"/>
                  <a:ea typeface="Times Roman"/>
                  <a:cs typeface="Times Roman"/>
                  <a:sym typeface="Times Roman"/>
                  <a:hlinkClick r:id="rId3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3" invalidUrl="" action="" tgtFrame="" tooltip="" history="1" highlightClick="0" endSnd="0"/>
                </a:rPr>
                <a:t>https://en.wikipedia.org/wiki/Reinforcement_learning</a:t>
              </a:r>
            </a:p>
          </p:txBody>
        </p:sp>
        <p:sp>
          <p:nvSpPr>
            <p:cNvPr id="144" name="Reinforcement Learning"/>
            <p:cNvSpPr txBox="1"/>
            <p:nvPr/>
          </p:nvSpPr>
          <p:spPr>
            <a:xfrm>
              <a:off x="12041" y="590542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EE230C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Reinforcement Learning</a:t>
              </a:r>
            </a:p>
          </p:txBody>
        </p:sp>
        <p:sp>
          <p:nvSpPr>
            <p:cNvPr id="145" name="not covered in CS 320"/>
            <p:cNvSpPr txBox="1"/>
            <p:nvPr/>
          </p:nvSpPr>
          <p:spPr>
            <a:xfrm>
              <a:off x="-1" y="1143187"/>
              <a:ext cx="245454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not covered in CS 320</a:t>
              </a:r>
            </a:p>
          </p:txBody>
        </p:sp>
      </p:grpSp>
      <p:sp>
        <p:nvSpPr>
          <p:cNvPr id="147" name="Machine Learning"/>
          <p:cNvSpPr txBox="1"/>
          <p:nvPr/>
        </p:nvSpPr>
        <p:spPr>
          <a:xfrm>
            <a:off x="863797" y="660400"/>
            <a:ext cx="2909492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48" name="Supervised Machine Learning"/>
          <p:cNvSpPr txBox="1"/>
          <p:nvPr/>
        </p:nvSpPr>
        <p:spPr>
          <a:xfrm>
            <a:off x="1668462" y="424021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Supervised Machine Learning</a:t>
            </a:r>
          </a:p>
        </p:txBody>
      </p:sp>
      <p:sp>
        <p:nvSpPr>
          <p:cNvPr id="149" name="Unsupervised Machine Learning"/>
          <p:cNvSpPr txBox="1"/>
          <p:nvPr/>
        </p:nvSpPr>
        <p:spPr>
          <a:xfrm>
            <a:off x="1764964" y="6411912"/>
            <a:ext cx="457267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Unsupervised Machine Learning</a:t>
            </a:r>
          </a:p>
        </p:txBody>
      </p:sp>
      <p:sp>
        <p:nvSpPr>
          <p:cNvPr id="150" name="data is labeled, we know what we want to predict"/>
          <p:cNvSpPr txBox="1"/>
          <p:nvPr/>
        </p:nvSpPr>
        <p:spPr>
          <a:xfrm>
            <a:off x="1663948" y="4806155"/>
            <a:ext cx="481280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data is labeled, we know what we want to predict</a:t>
            </a:r>
          </a:p>
        </p:txBody>
      </p:sp>
      <p:sp>
        <p:nvSpPr>
          <p:cNvPr id="151" name="data is unlabeled, we're just looking for patterns"/>
          <p:cNvSpPr txBox="1"/>
          <p:nvPr/>
        </p:nvSpPr>
        <p:spPr>
          <a:xfrm>
            <a:off x="1750565" y="6977061"/>
            <a:ext cx="465703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data is unlabeled, we're just looking for patterns</a:t>
            </a:r>
          </a:p>
        </p:txBody>
      </p:sp>
      <p:sp>
        <p:nvSpPr>
          <p:cNvPr id="152" name="Connection Line"/>
          <p:cNvSpPr/>
          <p:nvPr/>
        </p:nvSpPr>
        <p:spPr>
          <a:xfrm>
            <a:off x="1243031" y="1268412"/>
            <a:ext cx="420671" cy="91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fill="norm" stroke="1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53" name="Connection Line"/>
          <p:cNvSpPr/>
          <p:nvPr/>
        </p:nvSpPr>
        <p:spPr>
          <a:xfrm>
            <a:off x="1190603" y="1268413"/>
            <a:ext cx="441348" cy="309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fill="norm" stroke="1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54" name="Connection Line"/>
          <p:cNvSpPr/>
          <p:nvPr/>
        </p:nvSpPr>
        <p:spPr>
          <a:xfrm>
            <a:off x="876288" y="1268412"/>
            <a:ext cx="877901" cy="5397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fill="norm" stroke="1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55" name="Regression"/>
          <p:cNvSpPr txBox="1"/>
          <p:nvPr/>
        </p:nvSpPr>
        <p:spPr>
          <a:xfrm>
            <a:off x="7573484" y="3838575"/>
            <a:ext cx="1507494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56" name="predict a quantity"/>
          <p:cNvSpPr txBox="1"/>
          <p:nvPr/>
        </p:nvSpPr>
        <p:spPr>
          <a:xfrm>
            <a:off x="7567699" y="4257675"/>
            <a:ext cx="178576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predict a quantity</a:t>
            </a:r>
          </a:p>
        </p:txBody>
      </p:sp>
      <p:sp>
        <p:nvSpPr>
          <p:cNvPr id="157" name="Classification"/>
          <p:cNvSpPr txBox="1"/>
          <p:nvPr/>
        </p:nvSpPr>
        <p:spPr>
          <a:xfrm>
            <a:off x="7585094" y="4854575"/>
            <a:ext cx="1752564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58" name="predict a category"/>
          <p:cNvSpPr txBox="1"/>
          <p:nvPr/>
        </p:nvSpPr>
        <p:spPr>
          <a:xfrm>
            <a:off x="7573788" y="5273675"/>
            <a:ext cx="182756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predict a category</a:t>
            </a:r>
          </a:p>
        </p:txBody>
      </p:sp>
      <p:sp>
        <p:nvSpPr>
          <p:cNvPr id="159" name="Clustering"/>
          <p:cNvSpPr txBox="1"/>
          <p:nvPr/>
        </p:nvSpPr>
        <p:spPr>
          <a:xfrm>
            <a:off x="7573844" y="6251575"/>
            <a:ext cx="141946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60" name="place rows in groups"/>
          <p:cNvSpPr txBox="1"/>
          <p:nvPr/>
        </p:nvSpPr>
        <p:spPr>
          <a:xfrm>
            <a:off x="7569000" y="6670675"/>
            <a:ext cx="205303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place rows in groups</a:t>
            </a:r>
          </a:p>
        </p:txBody>
      </p:sp>
      <p:sp>
        <p:nvSpPr>
          <p:cNvPr id="161" name="Decomposition"/>
          <p:cNvSpPr txBox="1"/>
          <p:nvPr/>
        </p:nvSpPr>
        <p:spPr>
          <a:xfrm>
            <a:off x="7573558" y="7267575"/>
            <a:ext cx="2116945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Decomposition</a:t>
            </a:r>
          </a:p>
        </p:txBody>
      </p:sp>
      <p:sp>
        <p:nvSpPr>
          <p:cNvPr id="162" name="represent rows as combos of &quot;component&quot; rows"/>
          <p:cNvSpPr txBox="1"/>
          <p:nvPr/>
        </p:nvSpPr>
        <p:spPr>
          <a:xfrm>
            <a:off x="7545176" y="7686675"/>
            <a:ext cx="4642273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represent rows as combos of "component" rows</a:t>
            </a:r>
          </a:p>
        </p:txBody>
      </p:sp>
      <p:sp>
        <p:nvSpPr>
          <p:cNvPr id="163" name="Line"/>
          <p:cNvSpPr/>
          <p:nvPr/>
        </p:nvSpPr>
        <p:spPr>
          <a:xfrm flipV="1">
            <a:off x="6534150" y="4337048"/>
            <a:ext cx="882651" cy="24130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6534150" y="4972050"/>
            <a:ext cx="882651" cy="24130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6534150" y="6496048"/>
            <a:ext cx="882651" cy="24130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6534150" y="7131050"/>
            <a:ext cx="882651" cy="24130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Rectangle"/>
          <p:cNvSpPr/>
          <p:nvPr/>
        </p:nvSpPr>
        <p:spPr>
          <a:xfrm>
            <a:off x="1682749" y="1223962"/>
            <a:ext cx="9847265" cy="2219326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168" name="this semester, we'll learn at least one technique in each of these four categories"/>
          <p:cNvSpPr txBox="1"/>
          <p:nvPr/>
        </p:nvSpPr>
        <p:spPr>
          <a:xfrm>
            <a:off x="1467593" y="8774113"/>
            <a:ext cx="95616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this semester, we'll learn at least one technique in each of these four categories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. Regression (Supervised)"/>
          <p:cNvSpPr txBox="1"/>
          <p:nvPr/>
        </p:nvSpPr>
        <p:spPr>
          <a:xfrm>
            <a:off x="863896" y="660400"/>
            <a:ext cx="4318994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1. Regression (Supervised)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2050" y="1631950"/>
            <a:ext cx="5600700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quantitative…"/>
          <p:cNvSpPr txBox="1"/>
          <p:nvPr/>
        </p:nvSpPr>
        <p:spPr>
          <a:xfrm>
            <a:off x="8715375" y="292100"/>
            <a:ext cx="1490663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quantitative</a:t>
            </a:r>
          </a:p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label</a:t>
            </a:r>
          </a:p>
        </p:txBody>
      </p:sp>
      <p:sp>
        <p:nvSpPr>
          <p:cNvPr id="173" name="Line"/>
          <p:cNvSpPr/>
          <p:nvPr/>
        </p:nvSpPr>
        <p:spPr>
          <a:xfrm flipH="1">
            <a:off x="8750299" y="1071562"/>
            <a:ext cx="334966" cy="485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problem: can we predict an unknown quantity?"/>
          <p:cNvSpPr txBox="1"/>
          <p:nvPr/>
        </p:nvSpPr>
        <p:spPr>
          <a:xfrm>
            <a:off x="3641773" y="8609410"/>
            <a:ext cx="572125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problem: can we predict an unknown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quantity</a:t>
            </a:r>
            <a:r>
              <a:t>?</a:t>
            </a:r>
          </a:p>
        </p:txBody>
      </p:sp>
      <p:sp>
        <p:nvSpPr>
          <p:cNvPr id="175" name="Rounded Rectangle"/>
          <p:cNvSpPr/>
          <p:nvPr/>
        </p:nvSpPr>
        <p:spPr>
          <a:xfrm>
            <a:off x="8216900" y="5118100"/>
            <a:ext cx="1125538" cy="2995615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grpSp>
        <p:nvGrpSpPr>
          <p:cNvPr id="178" name="predict"/>
          <p:cNvGrpSpPr/>
          <p:nvPr/>
        </p:nvGrpSpPr>
        <p:grpSpPr>
          <a:xfrm>
            <a:off x="7064373" y="5981700"/>
            <a:ext cx="1355728" cy="1270000"/>
            <a:chOff x="-1" y="0"/>
            <a:chExt cx="1355727" cy="1270000"/>
          </a:xfrm>
        </p:grpSpPr>
        <p:sp>
          <p:nvSpPr>
            <p:cNvPr id="176" name="Arrow"/>
            <p:cNvSpPr/>
            <p:nvPr/>
          </p:nvSpPr>
          <p:spPr>
            <a:xfrm>
              <a:off x="-1" y="0"/>
              <a:ext cx="1355728" cy="1270000"/>
            </a:xfrm>
            <a:prstGeom prst="rightArrow">
              <a:avLst>
                <a:gd name="adj1" fmla="val 49117"/>
                <a:gd name="adj2" fmla="val 56750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</a:p>
          </p:txBody>
        </p:sp>
        <p:sp>
          <p:nvSpPr>
            <p:cNvPr id="177" name="predict"/>
            <p:cNvSpPr txBox="1"/>
            <p:nvPr/>
          </p:nvSpPr>
          <p:spPr>
            <a:xfrm>
              <a:off x="-2" y="425449"/>
              <a:ext cx="1001730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predict</a:t>
              </a:r>
            </a:p>
          </p:txBody>
        </p:sp>
      </p:grpSp>
      <p:grpSp>
        <p:nvGrpSpPr>
          <p:cNvPr id="181" name="fit"/>
          <p:cNvGrpSpPr/>
          <p:nvPr/>
        </p:nvGrpSpPr>
        <p:grpSpPr>
          <a:xfrm>
            <a:off x="7091363" y="3098800"/>
            <a:ext cx="1479552" cy="1270000"/>
            <a:chOff x="0" y="0"/>
            <a:chExt cx="1479550" cy="1270000"/>
          </a:xfrm>
        </p:grpSpPr>
        <p:sp>
          <p:nvSpPr>
            <p:cNvPr id="179" name="Double Arrow"/>
            <p:cNvSpPr/>
            <p:nvPr/>
          </p:nvSpPr>
          <p:spPr>
            <a:xfrm>
              <a:off x="0" y="0"/>
              <a:ext cx="1479551" cy="1270000"/>
            </a:xfrm>
            <a:prstGeom prst="leftRightArrow">
              <a:avLst>
                <a:gd name="adj1" fmla="val 47672"/>
                <a:gd name="adj2" fmla="val 44902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</a:p>
          </p:txBody>
        </p:sp>
        <p:sp>
          <p:nvSpPr>
            <p:cNvPr id="180" name="fit"/>
            <p:cNvSpPr txBox="1"/>
            <p:nvPr/>
          </p:nvSpPr>
          <p:spPr>
            <a:xfrm>
              <a:off x="271852" y="425450"/>
              <a:ext cx="93584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fit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. Classification (Supervised)"/>
          <p:cNvSpPr txBox="1"/>
          <p:nvPr/>
        </p:nvSpPr>
        <p:spPr>
          <a:xfrm>
            <a:off x="878184" y="660400"/>
            <a:ext cx="4620619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2. Classification (Supervised)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100" y="1701800"/>
            <a:ext cx="5562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ounded Rectangle"/>
          <p:cNvSpPr/>
          <p:nvPr/>
        </p:nvSpPr>
        <p:spPr>
          <a:xfrm>
            <a:off x="8216900" y="5118100"/>
            <a:ext cx="1125538" cy="2995615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186" name="problem: can we predict an unknown category?"/>
          <p:cNvSpPr txBox="1"/>
          <p:nvPr/>
        </p:nvSpPr>
        <p:spPr>
          <a:xfrm>
            <a:off x="3602261" y="8609410"/>
            <a:ext cx="5800279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problem: can we predict an unknown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category</a:t>
            </a:r>
            <a:r>
              <a:t>?</a:t>
            </a:r>
          </a:p>
        </p:txBody>
      </p:sp>
      <p:sp>
        <p:nvSpPr>
          <p:cNvPr id="187" name="categorical…"/>
          <p:cNvSpPr txBox="1"/>
          <p:nvPr/>
        </p:nvSpPr>
        <p:spPr>
          <a:xfrm>
            <a:off x="8767911" y="292100"/>
            <a:ext cx="1385591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categorical</a:t>
            </a:r>
          </a:p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label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8750299" y="1071562"/>
            <a:ext cx="334966" cy="485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1" name="predict"/>
          <p:cNvGrpSpPr/>
          <p:nvPr/>
        </p:nvGrpSpPr>
        <p:grpSpPr>
          <a:xfrm>
            <a:off x="7064373" y="5981700"/>
            <a:ext cx="1355728" cy="1270000"/>
            <a:chOff x="-1" y="0"/>
            <a:chExt cx="1355727" cy="1270000"/>
          </a:xfrm>
        </p:grpSpPr>
        <p:sp>
          <p:nvSpPr>
            <p:cNvPr id="189" name="Arrow"/>
            <p:cNvSpPr/>
            <p:nvPr/>
          </p:nvSpPr>
          <p:spPr>
            <a:xfrm>
              <a:off x="-1" y="0"/>
              <a:ext cx="1355728" cy="1270000"/>
            </a:xfrm>
            <a:prstGeom prst="rightArrow">
              <a:avLst>
                <a:gd name="adj1" fmla="val 49117"/>
                <a:gd name="adj2" fmla="val 56750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</a:p>
          </p:txBody>
        </p:sp>
        <p:sp>
          <p:nvSpPr>
            <p:cNvPr id="190" name="predict"/>
            <p:cNvSpPr txBox="1"/>
            <p:nvPr/>
          </p:nvSpPr>
          <p:spPr>
            <a:xfrm>
              <a:off x="-2" y="425449"/>
              <a:ext cx="1001730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predict</a:t>
              </a:r>
            </a:p>
          </p:txBody>
        </p:sp>
      </p:grpSp>
      <p:grpSp>
        <p:nvGrpSpPr>
          <p:cNvPr id="194" name="fit"/>
          <p:cNvGrpSpPr/>
          <p:nvPr/>
        </p:nvGrpSpPr>
        <p:grpSpPr>
          <a:xfrm>
            <a:off x="7091363" y="3098800"/>
            <a:ext cx="1479552" cy="1270000"/>
            <a:chOff x="0" y="0"/>
            <a:chExt cx="1479550" cy="1270000"/>
          </a:xfrm>
        </p:grpSpPr>
        <p:sp>
          <p:nvSpPr>
            <p:cNvPr id="192" name="Double Arrow"/>
            <p:cNvSpPr/>
            <p:nvPr/>
          </p:nvSpPr>
          <p:spPr>
            <a:xfrm>
              <a:off x="0" y="0"/>
              <a:ext cx="1479551" cy="1270000"/>
            </a:xfrm>
            <a:prstGeom prst="leftRightArrow">
              <a:avLst>
                <a:gd name="adj1" fmla="val 47672"/>
                <a:gd name="adj2" fmla="val 44902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</a:p>
          </p:txBody>
        </p:sp>
        <p:sp>
          <p:nvSpPr>
            <p:cNvPr id="193" name="fit"/>
            <p:cNvSpPr txBox="1"/>
            <p:nvPr/>
          </p:nvSpPr>
          <p:spPr>
            <a:xfrm>
              <a:off x="271852" y="425450"/>
              <a:ext cx="93584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fit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4. Decomposition (Unsupervised)"/>
          <p:cNvSpPr txBox="1"/>
          <p:nvPr/>
        </p:nvSpPr>
        <p:spPr>
          <a:xfrm>
            <a:off x="6400898" y="4591050"/>
            <a:ext cx="5505253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4. Decomposition (Unsupervised)</a:t>
            </a:r>
          </a:p>
        </p:txBody>
      </p:sp>
      <p:sp>
        <p:nvSpPr>
          <p:cNvPr id="197" name="3. Clustering (Unsupervised)"/>
          <p:cNvSpPr txBox="1"/>
          <p:nvPr/>
        </p:nvSpPr>
        <p:spPr>
          <a:xfrm>
            <a:off x="6387999" y="685800"/>
            <a:ext cx="4646812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3. Clustering (Unsupervised)</a:t>
            </a:r>
          </a:p>
        </p:txBody>
      </p:sp>
      <p:sp>
        <p:nvSpPr>
          <p:cNvPr id="198" name="1. Regression (Supervised)"/>
          <p:cNvSpPr txBox="1"/>
          <p:nvPr/>
        </p:nvSpPr>
        <p:spPr>
          <a:xfrm>
            <a:off x="863896" y="660400"/>
            <a:ext cx="4318994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1. Regression (Supervised)</a:t>
            </a:r>
          </a:p>
        </p:txBody>
      </p:sp>
      <p:sp>
        <p:nvSpPr>
          <p:cNvPr id="199" name="2. Classification (Supervised)"/>
          <p:cNvSpPr txBox="1"/>
          <p:nvPr/>
        </p:nvSpPr>
        <p:spPr>
          <a:xfrm>
            <a:off x="865484" y="1708150"/>
            <a:ext cx="4620619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2. Classification (Supervised)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5950" y="5378450"/>
            <a:ext cx="4127500" cy="311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4050" y="1479550"/>
            <a:ext cx="38481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3325" y="5886450"/>
            <a:ext cx="3721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4325" y="6591300"/>
            <a:ext cx="26035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0125" y="7880350"/>
            <a:ext cx="4127500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9825" y="2590800"/>
            <a:ext cx="3924300" cy="168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03325" y="4610100"/>
            <a:ext cx="3797300" cy="11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+"/>
          <p:cNvSpPr txBox="1"/>
          <p:nvPr/>
        </p:nvSpPr>
        <p:spPr>
          <a:xfrm>
            <a:off x="2984499" y="1270000"/>
            <a:ext cx="382588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8" name="scikit-learn machine learning modules: https://scikit-learn.org/stable/modules/classes.html"/>
          <p:cNvSpPr txBox="1"/>
          <p:nvPr/>
        </p:nvSpPr>
        <p:spPr>
          <a:xfrm>
            <a:off x="910802" y="9004300"/>
            <a:ext cx="1054819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scikit-learn machine learning modules: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https://scikit-learn.org/stable/modules/classes.html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1181100" y="25654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10" name="Rounded Rectangle"/>
          <p:cNvSpPr/>
          <p:nvPr/>
        </p:nvSpPr>
        <p:spPr>
          <a:xfrm>
            <a:off x="1181100" y="46355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11" name="Rounded Rectangle"/>
          <p:cNvSpPr/>
          <p:nvPr/>
        </p:nvSpPr>
        <p:spPr>
          <a:xfrm>
            <a:off x="6959600" y="26162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12" name="Rounded Rectangle"/>
          <p:cNvSpPr/>
          <p:nvPr/>
        </p:nvSpPr>
        <p:spPr>
          <a:xfrm>
            <a:off x="6832600" y="7454900"/>
            <a:ext cx="4425950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13" name="Rounded Rectangle"/>
          <p:cNvSpPr/>
          <p:nvPr/>
        </p:nvSpPr>
        <p:spPr>
          <a:xfrm>
            <a:off x="6959600" y="17272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. Regression (Supervised)"/>
          <p:cNvSpPr txBox="1"/>
          <p:nvPr/>
        </p:nvSpPr>
        <p:spPr>
          <a:xfrm>
            <a:off x="863896" y="660400"/>
            <a:ext cx="4318994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1. Regression (Supervised)</a:t>
            </a:r>
          </a:p>
        </p:txBody>
      </p:sp>
      <p:sp>
        <p:nvSpPr>
          <p:cNvPr id="216" name="2. Classification (Supervised)"/>
          <p:cNvSpPr txBox="1"/>
          <p:nvPr/>
        </p:nvSpPr>
        <p:spPr>
          <a:xfrm>
            <a:off x="865484" y="1708150"/>
            <a:ext cx="4620619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2. Classification (Supervised)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25" y="5886450"/>
            <a:ext cx="3721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325" y="6591300"/>
            <a:ext cx="26035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125" y="7880350"/>
            <a:ext cx="4127500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9825" y="2590800"/>
            <a:ext cx="3924300" cy="168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3325" y="4610100"/>
            <a:ext cx="3797300" cy="11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+"/>
          <p:cNvSpPr txBox="1"/>
          <p:nvPr/>
        </p:nvSpPr>
        <p:spPr>
          <a:xfrm>
            <a:off x="2984499" y="1270000"/>
            <a:ext cx="382588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3" name="scikit-learn machine learning modules: https://scikit-learn.org/stable/modules/classes.html"/>
          <p:cNvSpPr txBox="1"/>
          <p:nvPr/>
        </p:nvSpPr>
        <p:spPr>
          <a:xfrm>
            <a:off x="910802" y="9004300"/>
            <a:ext cx="1054819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scikit-learn machine learning modules: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https://scikit-learn.org/stable/modules/classes.html</a:t>
            </a:r>
          </a:p>
        </p:txBody>
      </p:sp>
      <p:sp>
        <p:nvSpPr>
          <p:cNvPr id="224" name="Rounded Rectangle"/>
          <p:cNvSpPr/>
          <p:nvPr/>
        </p:nvSpPr>
        <p:spPr>
          <a:xfrm>
            <a:off x="1181100" y="25654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25" name="Rounded Rectangle"/>
          <p:cNvSpPr/>
          <p:nvPr/>
        </p:nvSpPr>
        <p:spPr>
          <a:xfrm>
            <a:off x="1181100" y="4635500"/>
            <a:ext cx="3979863" cy="36195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</p:txBody>
      </p:sp>
      <p:sp>
        <p:nvSpPr>
          <p:cNvPr id="226" name="LinearRegression is a regressor (learned previously)"/>
          <p:cNvSpPr txBox="1"/>
          <p:nvPr/>
        </p:nvSpPr>
        <p:spPr>
          <a:xfrm>
            <a:off x="6135687" y="4470400"/>
            <a:ext cx="3721102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LinearRegression is a regressor (learned previously)</a:t>
            </a:r>
          </a:p>
        </p:txBody>
      </p:sp>
      <p:sp>
        <p:nvSpPr>
          <p:cNvPr id="227" name="LogisticRegression is a classifier (today)"/>
          <p:cNvSpPr txBox="1"/>
          <p:nvPr/>
        </p:nvSpPr>
        <p:spPr>
          <a:xfrm>
            <a:off x="5805487" y="2338388"/>
            <a:ext cx="3721102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Logistic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Regression</a:t>
            </a:r>
            <a:r>
              <a:t> is a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classifier</a:t>
            </a:r>
            <a:r>
              <a:t> (today)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5270499" y="2593974"/>
            <a:ext cx="915989" cy="104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H="1">
            <a:off x="5270498" y="4718049"/>
            <a:ext cx="1254127" cy="10160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