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SemiBold"/>
        <a:ea typeface="Gill Sans SemiBold"/>
        <a:cs typeface="Gill Sans SemiBold"/>
        <a:sym typeface="Gill Sans Semi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j-lt"/>
                <a:ea typeface="+mj-ea"/>
                <a:cs typeface="+mj-cs"/>
                <a:sym typeface="Gill Sans"/>
              </a:defRPr>
            </a:lvl1pPr>
            <a:lvl2pPr marL="825500" indent="-381000" algn="ctr">
              <a:spcBef>
                <a:spcPts val="0"/>
              </a:spcBef>
              <a:defRPr sz="2400" i="1">
                <a:latin typeface="+mj-lt"/>
                <a:ea typeface="+mj-ea"/>
                <a:cs typeface="+mj-cs"/>
                <a:sym typeface="Gill Sans"/>
              </a:defRPr>
            </a:lvl2pPr>
            <a:lvl3pPr marL="1270000" indent="-381000" algn="ctr">
              <a:spcBef>
                <a:spcPts val="0"/>
              </a:spcBef>
              <a:defRPr sz="2400" i="1">
                <a:latin typeface="+mj-lt"/>
                <a:ea typeface="+mj-ea"/>
                <a:cs typeface="+mj-cs"/>
                <a:sym typeface="Gill Sans"/>
              </a:defRPr>
            </a:lvl3pPr>
            <a:lvl4pPr marL="1666875" indent="-333375" algn="ctr">
              <a:spcBef>
                <a:spcPts val="0"/>
              </a:spcBef>
              <a:defRPr sz="2400" i="1">
                <a:latin typeface="+mj-lt"/>
                <a:ea typeface="+mj-ea"/>
                <a:cs typeface="+mj-cs"/>
                <a:sym typeface="Gill Sans"/>
              </a:defRPr>
            </a:lvl4pPr>
            <a:lvl5pPr marL="2111375" indent="-333375" algn="ctr">
              <a:spcBef>
                <a:spcPts val="0"/>
              </a:spcBef>
              <a:defRPr sz="2400" i="1"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270000" y="4260848"/>
            <a:ext cx="10464800" cy="6223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>
              <a:defRPr>
                <a:latin typeface="+mj-lt"/>
                <a:ea typeface="+mj-ea"/>
                <a:cs typeface="+mj-cs"/>
                <a:sym typeface="Gill Sans"/>
              </a:defRPr>
            </a:lvl1pPr>
            <a:lvl2pPr marL="889000" indent="-444500">
              <a:defRPr>
                <a:latin typeface="+mj-lt"/>
                <a:ea typeface="+mj-ea"/>
                <a:cs typeface="+mj-cs"/>
                <a:sym typeface="Gill Sans"/>
              </a:defRPr>
            </a:lvl2pPr>
            <a:lvl3pPr marL="1333500" indent="-444500">
              <a:defRPr>
                <a:latin typeface="+mj-lt"/>
                <a:ea typeface="+mj-ea"/>
                <a:cs typeface="+mj-cs"/>
                <a:sym typeface="Gill Sans"/>
              </a:defRPr>
            </a:lvl3pPr>
            <a:lvl4pPr>
              <a:defRPr>
                <a:latin typeface="+mj-lt"/>
                <a:ea typeface="+mj-ea"/>
                <a:cs typeface="+mj-cs"/>
                <a:sym typeface="Gill Sans"/>
              </a:defRPr>
            </a:lvl4pPr>
            <a:lvl5pPr>
              <a:defRPr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Gill Sans"/>
              </a:defRPr>
            </a:lvl1pPr>
            <a:lvl2pPr>
              <a:defRPr>
                <a:latin typeface="+mj-lt"/>
                <a:ea typeface="+mj-ea"/>
                <a:cs typeface="+mj-cs"/>
                <a:sym typeface="Gill Sans"/>
              </a:defRPr>
            </a:lvl2pPr>
            <a:lvl3pPr>
              <a:defRPr>
                <a:latin typeface="+mj-lt"/>
                <a:ea typeface="+mj-ea"/>
                <a:cs typeface="+mj-cs"/>
                <a:sym typeface="Gill Sans"/>
              </a:defRPr>
            </a:lvl3pPr>
            <a:lvl4pPr>
              <a:defRPr>
                <a:latin typeface="+mj-lt"/>
                <a:ea typeface="+mj-ea"/>
                <a:cs typeface="+mj-cs"/>
                <a:sym typeface="Gill Sans"/>
              </a:defRPr>
            </a:lvl4pPr>
            <a:lvl5pPr>
              <a:defRPr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Gill Sans"/>
              </a:defRPr>
            </a:lvl1pPr>
            <a:lvl2pPr marL="6858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Gill Sans"/>
              </a:defRPr>
            </a:lvl2pPr>
            <a:lvl3pPr marL="10287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Gill Sans"/>
              </a:defRPr>
            </a:lvl3pPr>
            <a:lvl4pPr marL="13716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Gill Sans"/>
              </a:defRPr>
            </a:lvl4pPr>
            <a:lvl5pPr marL="17145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Gill Sans"/>
              </a:defRPr>
            </a:lvl1pPr>
            <a:lvl2pPr>
              <a:defRPr>
                <a:latin typeface="+mj-lt"/>
                <a:ea typeface="+mj-ea"/>
                <a:cs typeface="+mj-cs"/>
                <a:sym typeface="Gill Sans"/>
              </a:defRPr>
            </a:lvl2pPr>
            <a:lvl3pPr>
              <a:defRPr>
                <a:latin typeface="+mj-lt"/>
                <a:ea typeface="+mj-ea"/>
                <a:cs typeface="+mj-cs"/>
                <a:sym typeface="Gill Sans"/>
              </a:defRPr>
            </a:lvl3pPr>
            <a:lvl4pPr>
              <a:defRPr>
                <a:latin typeface="+mj-lt"/>
                <a:ea typeface="+mj-ea"/>
                <a:cs typeface="+mj-cs"/>
                <a:sym typeface="Gill Sans"/>
              </a:defRPr>
            </a:lvl4pPr>
            <a:lvl5pPr>
              <a:defRPr>
                <a:latin typeface="+mj-lt"/>
                <a:ea typeface="+mj-ea"/>
                <a:cs typeface="+mj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mouse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Accuracy, Recall, and Precision"/>
          <p:cNvSpPr txBox="1">
            <a:spLocks noGrp="1"/>
          </p:cNvSpPr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[320] Classification</a:t>
            </a:r>
            <a:br>
              <a:rPr lang="en-CA" dirty="0"/>
            </a:br>
            <a:endParaRPr dirty="0"/>
          </a:p>
        </p:txBody>
      </p:sp>
      <p:grpSp>
        <p:nvGrpSpPr>
          <p:cNvPr id="140" name="Tyler Caraza-Harter"/>
          <p:cNvGrpSpPr/>
          <p:nvPr/>
        </p:nvGrpSpPr>
        <p:grpSpPr>
          <a:xfrm>
            <a:off x="1270000" y="5549900"/>
            <a:ext cx="10464800" cy="1130300"/>
            <a:chOff x="0" y="0"/>
            <a:chExt cx="10464800" cy="1130300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0464800" cy="11303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lnSpc>
                  <a:spcPct val="90000"/>
                </a:lnSpc>
                <a:defRPr sz="3700">
                  <a:solidFill>
                    <a:srgbClr val="5E5E5E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/>
            </a:p>
          </p:txBody>
        </p:sp>
        <p:sp>
          <p:nvSpPr>
            <p:cNvPr id="139" name="Department of Computer Sciences…"/>
            <p:cNvSpPr txBox="1"/>
            <p:nvPr/>
          </p:nvSpPr>
          <p:spPr>
            <a:xfrm>
              <a:off x="0" y="0"/>
              <a:ext cx="10464800" cy="1130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/>
            <a:p>
              <a:pPr>
                <a:lnSpc>
                  <a:spcPct val="90000"/>
                </a:lnSpc>
                <a:defRPr sz="3600">
                  <a:solidFill>
                    <a:srgbClr val="5E5E5E"/>
                  </a:solidFill>
                  <a:latin typeface="+mj-lt"/>
                  <a:ea typeface="+mj-ea"/>
                  <a:cs typeface="+mj-cs"/>
                  <a:sym typeface="Gill Sans"/>
                </a:defRPr>
              </a:pPr>
              <a:r>
                <a:rPr dirty="0"/>
                <a:t>Department of Computer Sciences</a:t>
              </a:r>
              <a:endParaRPr sz="3700" dirty="0">
                <a:latin typeface="Gill Sans Light"/>
                <a:ea typeface="Gill Sans Light"/>
                <a:cs typeface="Gill Sans Light"/>
                <a:sym typeface="Gill Sans Light"/>
              </a:endParaRPr>
            </a:p>
            <a:p>
              <a:pPr>
                <a:lnSpc>
                  <a:spcPct val="90000"/>
                </a:lnSpc>
                <a:defRPr sz="3600">
                  <a:solidFill>
                    <a:srgbClr val="5E5E5E"/>
                  </a:solidFill>
                  <a:latin typeface="+mj-lt"/>
                  <a:ea typeface="+mj-ea"/>
                  <a:cs typeface="+mj-cs"/>
                  <a:sym typeface="Gill Sans"/>
                </a:defRPr>
              </a:pPr>
              <a:r>
                <a:rPr dirty="0"/>
                <a:t>University of Wisconsin-Madison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58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59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60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61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62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63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64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9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70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1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2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73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74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5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6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7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78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379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80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381" name="Rounded Rectangle"/>
          <p:cNvSpPr/>
          <p:nvPr/>
        </p:nvSpPr>
        <p:spPr>
          <a:xfrm>
            <a:off x="4780234" y="3537039"/>
            <a:ext cx="1451533" cy="427705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82" name="Rounded Rectangle Rounded rectangle" descr="Rounded Rectangle Rounded rectan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394381"/>
            <a:ext cx="4696120" cy="691539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cat recall: when we actually have a cat (row!), what percentage of the time is the model right?"/>
          <p:cNvSpPr txBox="1"/>
          <p:nvPr/>
        </p:nvSpPr>
        <p:spPr>
          <a:xfrm>
            <a:off x="232394" y="6583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384" name="2…"/>
          <p:cNvSpPr txBox="1"/>
          <p:nvPr/>
        </p:nvSpPr>
        <p:spPr>
          <a:xfrm>
            <a:off x="11864106" y="6393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385" name="Line"/>
          <p:cNvSpPr/>
          <p:nvPr/>
        </p:nvSpPr>
        <p:spPr>
          <a:xfrm>
            <a:off x="11778430" y="6850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6" name="dog recall: when we actually have a dog (row!), what percentage of the time is the model right?"/>
          <p:cNvSpPr txBox="1"/>
          <p:nvPr/>
        </p:nvSpPr>
        <p:spPr>
          <a:xfrm>
            <a:off x="130893" y="7599857"/>
            <a:ext cx="1147301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dog (row!), what percentage of the time is the model right?</a:t>
            </a:r>
          </a:p>
        </p:txBody>
      </p:sp>
      <p:sp>
        <p:nvSpPr>
          <p:cNvPr id="387" name="4…"/>
          <p:cNvSpPr txBox="1"/>
          <p:nvPr/>
        </p:nvSpPr>
        <p:spPr>
          <a:xfrm>
            <a:off x="11864106" y="7409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388" name="Line"/>
          <p:cNvSpPr/>
          <p:nvPr/>
        </p:nvSpPr>
        <p:spPr>
          <a:xfrm>
            <a:off x="11778430" y="7866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91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92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93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94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95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96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97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9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0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1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03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4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5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06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07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8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9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10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11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412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13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414" name="Rounded Rectangle"/>
          <p:cNvSpPr/>
          <p:nvPr/>
        </p:nvSpPr>
        <p:spPr>
          <a:xfrm>
            <a:off x="4780234" y="3537039"/>
            <a:ext cx="1285333" cy="427705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5" name="Rounded Rectangle Rounded rectangle" descr="Rounded Rectangle Rounded rectan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394381"/>
            <a:ext cx="1646407" cy="263306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cat recall: when we actually have a cat (row!), what percentage of the time is the model right?"/>
          <p:cNvSpPr txBox="1"/>
          <p:nvPr/>
        </p:nvSpPr>
        <p:spPr>
          <a:xfrm>
            <a:off x="232394" y="6583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417" name="2…"/>
          <p:cNvSpPr txBox="1"/>
          <p:nvPr/>
        </p:nvSpPr>
        <p:spPr>
          <a:xfrm>
            <a:off x="11864106" y="6393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18" name="Line"/>
          <p:cNvSpPr/>
          <p:nvPr/>
        </p:nvSpPr>
        <p:spPr>
          <a:xfrm>
            <a:off x="11778430" y="6850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9" name="dog recall: when we actually have a dog (row!), what percentage of the time is the model right?"/>
          <p:cNvSpPr txBox="1"/>
          <p:nvPr/>
        </p:nvSpPr>
        <p:spPr>
          <a:xfrm>
            <a:off x="130893" y="7599857"/>
            <a:ext cx="1147301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dog (row!), what percentage of the time is the model right?</a:t>
            </a:r>
          </a:p>
        </p:txBody>
      </p:sp>
      <p:sp>
        <p:nvSpPr>
          <p:cNvPr id="420" name="4…"/>
          <p:cNvSpPr txBox="1"/>
          <p:nvPr/>
        </p:nvSpPr>
        <p:spPr>
          <a:xfrm>
            <a:off x="11864106" y="7409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21" name="Line"/>
          <p:cNvSpPr/>
          <p:nvPr/>
        </p:nvSpPr>
        <p:spPr>
          <a:xfrm>
            <a:off x="11778430" y="7866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2" name="dog precision: when the model predicts a dog (column!), what percentage is it right?"/>
          <p:cNvSpPr txBox="1"/>
          <p:nvPr/>
        </p:nvSpPr>
        <p:spPr>
          <a:xfrm>
            <a:off x="967183" y="8565057"/>
            <a:ext cx="1015603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precision</a:t>
            </a:r>
            <a:r>
              <a:rPr>
                <a:solidFill>
                  <a:srgbClr val="000000"/>
                </a:solidFill>
              </a:rPr>
              <a:t>: when the model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predicts</a:t>
            </a:r>
            <a:r>
              <a:rPr>
                <a:solidFill>
                  <a:srgbClr val="000000"/>
                </a:solidFill>
              </a:rPr>
              <a:t> a dog (column!), what percentage is it right?</a:t>
            </a:r>
          </a:p>
        </p:txBody>
      </p:sp>
      <p:sp>
        <p:nvSpPr>
          <p:cNvPr id="423" name="4…"/>
          <p:cNvSpPr txBox="1"/>
          <p:nvPr/>
        </p:nvSpPr>
        <p:spPr>
          <a:xfrm>
            <a:off x="11457706" y="8464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6</a:t>
            </a:r>
          </a:p>
        </p:txBody>
      </p:sp>
      <p:sp>
        <p:nvSpPr>
          <p:cNvPr id="424" name="Line"/>
          <p:cNvSpPr/>
          <p:nvPr/>
        </p:nvSpPr>
        <p:spPr>
          <a:xfrm>
            <a:off x="11372030" y="892199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27" name="dog"/>
          <p:cNvSpPr txBox="1"/>
          <p:nvPr/>
        </p:nvSpPr>
        <p:spPr>
          <a:xfrm>
            <a:off x="3576959" y="30035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428" name="cat"/>
          <p:cNvSpPr txBox="1"/>
          <p:nvPr/>
        </p:nvSpPr>
        <p:spPr>
          <a:xfrm>
            <a:off x="3678459" y="3892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429" name="mouse"/>
          <p:cNvSpPr txBox="1"/>
          <p:nvPr/>
        </p:nvSpPr>
        <p:spPr>
          <a:xfrm>
            <a:off x="3224088" y="4781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430" name="dog"/>
          <p:cNvSpPr txBox="1"/>
          <p:nvPr/>
        </p:nvSpPr>
        <p:spPr>
          <a:xfrm>
            <a:off x="5140423" y="2305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431" name="cat"/>
          <p:cNvSpPr txBox="1"/>
          <p:nvPr/>
        </p:nvSpPr>
        <p:spPr>
          <a:xfrm>
            <a:off x="6854873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432" name="mouse"/>
          <p:cNvSpPr txBox="1"/>
          <p:nvPr/>
        </p:nvSpPr>
        <p:spPr>
          <a:xfrm>
            <a:off x="8240587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433" name="Rectangle"/>
          <p:cNvSpPr/>
          <p:nvPr/>
        </p:nvSpPr>
        <p:spPr>
          <a:xfrm>
            <a:off x="4559300" y="2863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Line"/>
          <p:cNvSpPr/>
          <p:nvPr/>
        </p:nvSpPr>
        <p:spPr>
          <a:xfrm flipV="1">
            <a:off x="6331499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5" name="Line"/>
          <p:cNvSpPr/>
          <p:nvPr/>
        </p:nvSpPr>
        <p:spPr>
          <a:xfrm flipV="1">
            <a:off x="7880898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Line"/>
          <p:cNvSpPr/>
          <p:nvPr/>
        </p:nvSpPr>
        <p:spPr>
          <a:xfrm flipH="1" flipV="1">
            <a:off x="4491437" y="3600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7" name="Line"/>
          <p:cNvSpPr/>
          <p:nvPr/>
        </p:nvSpPr>
        <p:spPr>
          <a:xfrm flipH="1" flipV="1">
            <a:off x="4491437" y="4641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4"/>
          <p:cNvSpPr txBox="1"/>
          <p:nvPr/>
        </p:nvSpPr>
        <p:spPr>
          <a:xfrm>
            <a:off x="5281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39" name="0"/>
          <p:cNvSpPr txBox="1"/>
          <p:nvPr/>
        </p:nvSpPr>
        <p:spPr>
          <a:xfrm>
            <a:off x="6932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0" name="0"/>
          <p:cNvSpPr txBox="1"/>
          <p:nvPr/>
        </p:nvSpPr>
        <p:spPr>
          <a:xfrm>
            <a:off x="85449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1" name="2"/>
          <p:cNvSpPr txBox="1"/>
          <p:nvPr/>
        </p:nvSpPr>
        <p:spPr>
          <a:xfrm>
            <a:off x="5281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42" name="2"/>
          <p:cNvSpPr txBox="1"/>
          <p:nvPr/>
        </p:nvSpPr>
        <p:spPr>
          <a:xfrm>
            <a:off x="6932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43" name="0"/>
          <p:cNvSpPr txBox="1"/>
          <p:nvPr/>
        </p:nvSpPr>
        <p:spPr>
          <a:xfrm>
            <a:off x="85449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4" name="0"/>
          <p:cNvSpPr txBox="1"/>
          <p:nvPr/>
        </p:nvSpPr>
        <p:spPr>
          <a:xfrm>
            <a:off x="5281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5" name="0"/>
          <p:cNvSpPr txBox="1"/>
          <p:nvPr/>
        </p:nvSpPr>
        <p:spPr>
          <a:xfrm>
            <a:off x="6932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6" name="2"/>
          <p:cNvSpPr txBox="1"/>
          <p:nvPr/>
        </p:nvSpPr>
        <p:spPr>
          <a:xfrm>
            <a:off x="85449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47" name="what is it…"/>
          <p:cNvSpPr txBox="1"/>
          <p:nvPr/>
        </p:nvSpPr>
        <p:spPr>
          <a:xfrm>
            <a:off x="1407504" y="3763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448" name="what does the model think?"/>
          <p:cNvSpPr txBox="1"/>
          <p:nvPr/>
        </p:nvSpPr>
        <p:spPr>
          <a:xfrm>
            <a:off x="5034060" y="1657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49" name="cat recall: when we actually have a cat (row!), what percentage of the time is the model right?"/>
          <p:cNvSpPr txBox="1"/>
          <p:nvPr/>
        </p:nvSpPr>
        <p:spPr>
          <a:xfrm>
            <a:off x="232394" y="5821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450" name="2…"/>
          <p:cNvSpPr txBox="1"/>
          <p:nvPr/>
        </p:nvSpPr>
        <p:spPr>
          <a:xfrm>
            <a:off x="11864106" y="5631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51" name="Line"/>
          <p:cNvSpPr/>
          <p:nvPr/>
        </p:nvSpPr>
        <p:spPr>
          <a:xfrm>
            <a:off x="11778430" y="608854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dog recall: when we actually have a dog (row!), what percentage of the time is the model right?"/>
          <p:cNvSpPr txBox="1"/>
          <p:nvPr/>
        </p:nvSpPr>
        <p:spPr>
          <a:xfrm>
            <a:off x="130893" y="6837857"/>
            <a:ext cx="1147301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dog (row!), what percentage of the time is the model right?</a:t>
            </a:r>
          </a:p>
        </p:txBody>
      </p:sp>
      <p:sp>
        <p:nvSpPr>
          <p:cNvPr id="453" name="4…"/>
          <p:cNvSpPr txBox="1"/>
          <p:nvPr/>
        </p:nvSpPr>
        <p:spPr>
          <a:xfrm>
            <a:off x="11864106" y="6647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54" name="Line"/>
          <p:cNvSpPr/>
          <p:nvPr/>
        </p:nvSpPr>
        <p:spPr>
          <a:xfrm>
            <a:off x="11778430" y="7104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5" name="dog precision: when the model predicts a dog (column!), what percentage is it right?"/>
          <p:cNvSpPr txBox="1"/>
          <p:nvPr/>
        </p:nvSpPr>
        <p:spPr>
          <a:xfrm>
            <a:off x="967183" y="7803057"/>
            <a:ext cx="1015603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precision</a:t>
            </a:r>
            <a:r>
              <a:rPr>
                <a:solidFill>
                  <a:srgbClr val="000000"/>
                </a:solidFill>
              </a:rPr>
              <a:t>: when the model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predicts</a:t>
            </a:r>
            <a:r>
              <a:rPr>
                <a:solidFill>
                  <a:srgbClr val="000000"/>
                </a:solidFill>
              </a:rPr>
              <a:t> a dog (column!), what percentage is it right?</a:t>
            </a:r>
          </a:p>
        </p:txBody>
      </p:sp>
      <p:sp>
        <p:nvSpPr>
          <p:cNvPr id="456" name="4…"/>
          <p:cNvSpPr txBox="1"/>
          <p:nvPr/>
        </p:nvSpPr>
        <p:spPr>
          <a:xfrm>
            <a:off x="11457706" y="7702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6</a:t>
            </a:r>
          </a:p>
        </p:txBody>
      </p:sp>
      <p:sp>
        <p:nvSpPr>
          <p:cNvPr id="457" name="Line"/>
          <p:cNvSpPr/>
          <p:nvPr/>
        </p:nvSpPr>
        <p:spPr>
          <a:xfrm>
            <a:off x="11372030" y="815999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8" name="cat precision: ????"/>
          <p:cNvSpPr txBox="1"/>
          <p:nvPr/>
        </p:nvSpPr>
        <p:spPr>
          <a:xfrm>
            <a:off x="1068684" y="8820249"/>
            <a:ext cx="207168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precision</a:t>
            </a:r>
            <a:r>
              <a:rPr>
                <a:solidFill>
                  <a:srgbClr val="000000"/>
                </a:solidFill>
              </a:rPr>
              <a:t>: ????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61" name="dog"/>
          <p:cNvSpPr txBox="1"/>
          <p:nvPr/>
        </p:nvSpPr>
        <p:spPr>
          <a:xfrm>
            <a:off x="3576959" y="30035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462" name="cat"/>
          <p:cNvSpPr txBox="1"/>
          <p:nvPr/>
        </p:nvSpPr>
        <p:spPr>
          <a:xfrm>
            <a:off x="3678459" y="3892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463" name="mouse"/>
          <p:cNvSpPr txBox="1"/>
          <p:nvPr/>
        </p:nvSpPr>
        <p:spPr>
          <a:xfrm>
            <a:off x="3224088" y="4781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464" name="dog"/>
          <p:cNvSpPr txBox="1"/>
          <p:nvPr/>
        </p:nvSpPr>
        <p:spPr>
          <a:xfrm>
            <a:off x="5140423" y="2305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465" name="cat"/>
          <p:cNvSpPr txBox="1"/>
          <p:nvPr/>
        </p:nvSpPr>
        <p:spPr>
          <a:xfrm>
            <a:off x="6854873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466" name="mouse"/>
          <p:cNvSpPr txBox="1"/>
          <p:nvPr/>
        </p:nvSpPr>
        <p:spPr>
          <a:xfrm>
            <a:off x="8240587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467" name="Rectangle"/>
          <p:cNvSpPr/>
          <p:nvPr/>
        </p:nvSpPr>
        <p:spPr>
          <a:xfrm>
            <a:off x="4559300" y="2863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 flipV="1">
            <a:off x="6331499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9" name="Line"/>
          <p:cNvSpPr/>
          <p:nvPr/>
        </p:nvSpPr>
        <p:spPr>
          <a:xfrm flipV="1">
            <a:off x="7880898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0" name="Line"/>
          <p:cNvSpPr/>
          <p:nvPr/>
        </p:nvSpPr>
        <p:spPr>
          <a:xfrm flipH="1" flipV="1">
            <a:off x="4491437" y="3600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1" name="Line"/>
          <p:cNvSpPr/>
          <p:nvPr/>
        </p:nvSpPr>
        <p:spPr>
          <a:xfrm flipH="1" flipV="1">
            <a:off x="4491437" y="4641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2" name="4"/>
          <p:cNvSpPr txBox="1"/>
          <p:nvPr/>
        </p:nvSpPr>
        <p:spPr>
          <a:xfrm>
            <a:off x="5281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73" name="0"/>
          <p:cNvSpPr txBox="1"/>
          <p:nvPr/>
        </p:nvSpPr>
        <p:spPr>
          <a:xfrm>
            <a:off x="6932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4" name="0"/>
          <p:cNvSpPr txBox="1"/>
          <p:nvPr/>
        </p:nvSpPr>
        <p:spPr>
          <a:xfrm>
            <a:off x="85449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5" name="2"/>
          <p:cNvSpPr txBox="1"/>
          <p:nvPr/>
        </p:nvSpPr>
        <p:spPr>
          <a:xfrm>
            <a:off x="5281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76" name="2"/>
          <p:cNvSpPr txBox="1"/>
          <p:nvPr/>
        </p:nvSpPr>
        <p:spPr>
          <a:xfrm>
            <a:off x="6932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77" name="0"/>
          <p:cNvSpPr txBox="1"/>
          <p:nvPr/>
        </p:nvSpPr>
        <p:spPr>
          <a:xfrm>
            <a:off x="85449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8" name="0"/>
          <p:cNvSpPr txBox="1"/>
          <p:nvPr/>
        </p:nvSpPr>
        <p:spPr>
          <a:xfrm>
            <a:off x="5281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9" name="0"/>
          <p:cNvSpPr txBox="1"/>
          <p:nvPr/>
        </p:nvSpPr>
        <p:spPr>
          <a:xfrm>
            <a:off x="6932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80" name="2"/>
          <p:cNvSpPr txBox="1"/>
          <p:nvPr/>
        </p:nvSpPr>
        <p:spPr>
          <a:xfrm>
            <a:off x="85449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81" name="what is it…"/>
          <p:cNvSpPr txBox="1"/>
          <p:nvPr/>
        </p:nvSpPr>
        <p:spPr>
          <a:xfrm>
            <a:off x="1407504" y="3763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482" name="what does the model think?"/>
          <p:cNvSpPr txBox="1"/>
          <p:nvPr/>
        </p:nvSpPr>
        <p:spPr>
          <a:xfrm>
            <a:off x="5034060" y="1657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83" name="Rounded Rectangle"/>
          <p:cNvSpPr/>
          <p:nvPr/>
        </p:nvSpPr>
        <p:spPr>
          <a:xfrm>
            <a:off x="6533932" y="3892639"/>
            <a:ext cx="1144535" cy="427705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4" name="Rounded Rectangle Rounded rectangle" descr="Rounded Rectangle Rounded rectang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38" y="2886380"/>
            <a:ext cx="1467863" cy="2633061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cat recall: when we actually have a cat (row!), what percentage of the time is the model right?"/>
          <p:cNvSpPr txBox="1"/>
          <p:nvPr/>
        </p:nvSpPr>
        <p:spPr>
          <a:xfrm>
            <a:off x="232394" y="5821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486" name="2…"/>
          <p:cNvSpPr txBox="1"/>
          <p:nvPr/>
        </p:nvSpPr>
        <p:spPr>
          <a:xfrm>
            <a:off x="11864106" y="5631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87" name="Line"/>
          <p:cNvSpPr/>
          <p:nvPr/>
        </p:nvSpPr>
        <p:spPr>
          <a:xfrm>
            <a:off x="11778430" y="608854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8" name="dog recall: when we actually have a dog (row!), what percentage of the time is the model right?"/>
          <p:cNvSpPr txBox="1"/>
          <p:nvPr/>
        </p:nvSpPr>
        <p:spPr>
          <a:xfrm>
            <a:off x="130893" y="6837857"/>
            <a:ext cx="1147301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dog (row!), what percentage of the time is the model right?</a:t>
            </a:r>
          </a:p>
        </p:txBody>
      </p:sp>
      <p:sp>
        <p:nvSpPr>
          <p:cNvPr id="489" name="4…"/>
          <p:cNvSpPr txBox="1"/>
          <p:nvPr/>
        </p:nvSpPr>
        <p:spPr>
          <a:xfrm>
            <a:off x="11864106" y="6647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490" name="Line"/>
          <p:cNvSpPr/>
          <p:nvPr/>
        </p:nvSpPr>
        <p:spPr>
          <a:xfrm>
            <a:off x="11778430" y="7104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1" name="dog precision: when the model predicts a dog (column!), what percentage is it right?"/>
          <p:cNvSpPr txBox="1"/>
          <p:nvPr/>
        </p:nvSpPr>
        <p:spPr>
          <a:xfrm>
            <a:off x="967183" y="7803057"/>
            <a:ext cx="10156033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precision</a:t>
            </a:r>
            <a:r>
              <a:rPr>
                <a:solidFill>
                  <a:srgbClr val="000000"/>
                </a:solidFill>
              </a:rPr>
              <a:t>: when the model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predicts</a:t>
            </a:r>
            <a:r>
              <a:rPr>
                <a:solidFill>
                  <a:srgbClr val="000000"/>
                </a:solidFill>
              </a:rPr>
              <a:t> a dog (column!), what percentage is it right?</a:t>
            </a:r>
          </a:p>
        </p:txBody>
      </p:sp>
      <p:sp>
        <p:nvSpPr>
          <p:cNvPr id="492" name="4…"/>
          <p:cNvSpPr txBox="1"/>
          <p:nvPr/>
        </p:nvSpPr>
        <p:spPr>
          <a:xfrm>
            <a:off x="11457706" y="7702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6</a:t>
            </a:r>
          </a:p>
        </p:txBody>
      </p:sp>
      <p:sp>
        <p:nvSpPr>
          <p:cNvPr id="493" name="Line"/>
          <p:cNvSpPr/>
          <p:nvPr/>
        </p:nvSpPr>
        <p:spPr>
          <a:xfrm>
            <a:off x="11372030" y="815999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4" name="cat precision: when the model predicts a cat (column!), what percentage is it right?"/>
          <p:cNvSpPr txBox="1"/>
          <p:nvPr/>
        </p:nvSpPr>
        <p:spPr>
          <a:xfrm>
            <a:off x="1068684" y="8819057"/>
            <a:ext cx="995303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precision</a:t>
            </a:r>
            <a:r>
              <a:rPr>
                <a:solidFill>
                  <a:srgbClr val="000000"/>
                </a:solidFill>
              </a:rPr>
              <a:t>: when the model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predicts</a:t>
            </a:r>
            <a:r>
              <a:rPr>
                <a:solidFill>
                  <a:srgbClr val="000000"/>
                </a:solidFill>
              </a:rPr>
              <a:t> a cat (column!), what percentage is it right?</a:t>
            </a:r>
          </a:p>
        </p:txBody>
      </p:sp>
      <p:sp>
        <p:nvSpPr>
          <p:cNvPr id="495" name="2…"/>
          <p:cNvSpPr txBox="1"/>
          <p:nvPr/>
        </p:nvSpPr>
        <p:spPr>
          <a:xfrm>
            <a:off x="11457706" y="8718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</p:txBody>
      </p:sp>
      <p:sp>
        <p:nvSpPr>
          <p:cNvPr id="496" name="Line"/>
          <p:cNvSpPr/>
          <p:nvPr/>
        </p:nvSpPr>
        <p:spPr>
          <a:xfrm>
            <a:off x="11372030" y="9175998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99" name="dog"/>
          <p:cNvSpPr txBox="1"/>
          <p:nvPr/>
        </p:nvSpPr>
        <p:spPr>
          <a:xfrm>
            <a:off x="3576959" y="30035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500" name="cat"/>
          <p:cNvSpPr txBox="1"/>
          <p:nvPr/>
        </p:nvSpPr>
        <p:spPr>
          <a:xfrm>
            <a:off x="3678459" y="3892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501" name="mouse"/>
          <p:cNvSpPr txBox="1"/>
          <p:nvPr/>
        </p:nvSpPr>
        <p:spPr>
          <a:xfrm>
            <a:off x="3224088" y="4781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502" name="dog"/>
          <p:cNvSpPr txBox="1"/>
          <p:nvPr/>
        </p:nvSpPr>
        <p:spPr>
          <a:xfrm>
            <a:off x="5140423" y="2305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503" name="cat"/>
          <p:cNvSpPr txBox="1"/>
          <p:nvPr/>
        </p:nvSpPr>
        <p:spPr>
          <a:xfrm>
            <a:off x="6854873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504" name="mouse"/>
          <p:cNvSpPr txBox="1"/>
          <p:nvPr/>
        </p:nvSpPr>
        <p:spPr>
          <a:xfrm>
            <a:off x="8240587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505" name="Rectangle"/>
          <p:cNvSpPr/>
          <p:nvPr/>
        </p:nvSpPr>
        <p:spPr>
          <a:xfrm>
            <a:off x="4559300" y="2863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6331499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7880898" y="2750441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Line"/>
          <p:cNvSpPr/>
          <p:nvPr/>
        </p:nvSpPr>
        <p:spPr>
          <a:xfrm flipH="1" flipV="1">
            <a:off x="4491437" y="3600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Line"/>
          <p:cNvSpPr/>
          <p:nvPr/>
        </p:nvSpPr>
        <p:spPr>
          <a:xfrm flipH="1" flipV="1">
            <a:off x="4491437" y="4641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4"/>
          <p:cNvSpPr txBox="1"/>
          <p:nvPr/>
        </p:nvSpPr>
        <p:spPr>
          <a:xfrm>
            <a:off x="5281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511" name="0"/>
          <p:cNvSpPr txBox="1"/>
          <p:nvPr/>
        </p:nvSpPr>
        <p:spPr>
          <a:xfrm>
            <a:off x="69320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2" name="0"/>
          <p:cNvSpPr txBox="1"/>
          <p:nvPr/>
        </p:nvSpPr>
        <p:spPr>
          <a:xfrm>
            <a:off x="8544914" y="3001466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3" name="2"/>
          <p:cNvSpPr txBox="1"/>
          <p:nvPr/>
        </p:nvSpPr>
        <p:spPr>
          <a:xfrm>
            <a:off x="5281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4" name="2"/>
          <p:cNvSpPr txBox="1"/>
          <p:nvPr/>
        </p:nvSpPr>
        <p:spPr>
          <a:xfrm>
            <a:off x="69320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5" name="0"/>
          <p:cNvSpPr txBox="1"/>
          <p:nvPr/>
        </p:nvSpPr>
        <p:spPr>
          <a:xfrm>
            <a:off x="8544914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6" name="0"/>
          <p:cNvSpPr txBox="1"/>
          <p:nvPr/>
        </p:nvSpPr>
        <p:spPr>
          <a:xfrm>
            <a:off x="5281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7" name="0"/>
          <p:cNvSpPr txBox="1"/>
          <p:nvPr/>
        </p:nvSpPr>
        <p:spPr>
          <a:xfrm>
            <a:off x="69320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8" name="2"/>
          <p:cNvSpPr txBox="1"/>
          <p:nvPr/>
        </p:nvSpPr>
        <p:spPr>
          <a:xfrm>
            <a:off x="8544914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9" name="what is it…"/>
          <p:cNvSpPr txBox="1"/>
          <p:nvPr/>
        </p:nvSpPr>
        <p:spPr>
          <a:xfrm>
            <a:off x="1407504" y="3763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520" name="what does the model think?"/>
          <p:cNvSpPr txBox="1"/>
          <p:nvPr/>
        </p:nvSpPr>
        <p:spPr>
          <a:xfrm>
            <a:off x="5034060" y="1657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521" name="F1 score = 2 * (precision * recall) / (precision + recall)"/>
          <p:cNvSpPr txBox="1"/>
          <p:nvPr/>
        </p:nvSpPr>
        <p:spPr>
          <a:xfrm>
            <a:off x="2889453" y="7461249"/>
            <a:ext cx="72258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 score = 2 * (precision * recall) / (precision + recall)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[320] Accuracy, Recall, and Precision"/>
          <p:cNvSpPr txBox="1">
            <a:spLocks noGrp="1"/>
          </p:cNvSpPr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Accuracy, Recall, and Precision</a:t>
            </a:r>
          </a:p>
        </p:txBody>
      </p:sp>
      <p:sp>
        <p:nvSpPr>
          <p:cNvPr id="143" name="Tyler Caraza-Harter"/>
          <p:cNvSpPr/>
          <p:nvPr/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sz="3700"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46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147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148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149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150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151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152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4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6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0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8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9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0" name="0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1" name="0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2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3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4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5" name="0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6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167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EE230C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70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171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172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173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174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175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176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8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0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2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3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4" name="0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5" name="0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6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7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8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9" name="1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190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191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EE230C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7875906"/>
            <a:ext cx="1426792" cy="1251687"/>
          </a:xfrm>
          <a:prstGeom prst="rect">
            <a:avLst/>
          </a:prstGeom>
          <a:ln w="38100">
            <a:solidFill>
              <a:srgbClr val="0076BA"/>
            </a:solidFill>
            <a:miter lim="400000"/>
          </a:ln>
        </p:spPr>
      </p:pic>
      <p:sp>
        <p:nvSpPr>
          <p:cNvPr id="193" name="actual"/>
          <p:cNvSpPr txBox="1"/>
          <p:nvPr/>
        </p:nvSpPr>
        <p:spPr>
          <a:xfrm>
            <a:off x="4567770" y="7334249"/>
            <a:ext cx="8002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actual</a:t>
            </a:r>
          </a:p>
        </p:txBody>
      </p:sp>
      <p:sp>
        <p:nvSpPr>
          <p:cNvPr id="194" name="Line"/>
          <p:cNvSpPr/>
          <p:nvPr/>
        </p:nvSpPr>
        <p:spPr>
          <a:xfrm>
            <a:off x="5871890" y="8540798"/>
            <a:ext cx="2142529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" name="model"/>
          <p:cNvSpPr txBox="1"/>
          <p:nvPr/>
        </p:nvSpPr>
        <p:spPr>
          <a:xfrm>
            <a:off x="6506567" y="8070849"/>
            <a:ext cx="8731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model</a:t>
            </a:r>
          </a:p>
        </p:txBody>
      </p:sp>
      <p:grpSp>
        <p:nvGrpSpPr>
          <p:cNvPr id="198" name="mouse"/>
          <p:cNvGrpSpPr/>
          <p:nvPr/>
        </p:nvGrpSpPr>
        <p:grpSpPr>
          <a:xfrm>
            <a:off x="8205017" y="7780721"/>
            <a:ext cx="1270002" cy="1270002"/>
            <a:chOff x="0" y="0"/>
            <a:chExt cx="1270001" cy="1270001"/>
          </a:xfrm>
        </p:grpSpPr>
        <p:sp>
          <p:nvSpPr>
            <p:cNvPr id="196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/>
              </a:pPr>
              <a:endParaRPr/>
            </a:p>
          </p:txBody>
        </p:sp>
        <p:sp>
          <p:nvSpPr>
            <p:cNvPr id="197" name="mouse"/>
            <p:cNvSpPr txBox="1"/>
            <p:nvPr/>
          </p:nvSpPr>
          <p:spPr>
            <a:xfrm>
              <a:off x="19049" y="412750"/>
              <a:ext cx="123190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r>
                <a:t>mouse</a:t>
              </a:r>
            </a:p>
          </p:txBody>
        </p:sp>
      </p:grpSp>
      <p:sp>
        <p:nvSpPr>
          <p:cNvPr id="199" name="predicted"/>
          <p:cNvSpPr txBox="1"/>
          <p:nvPr/>
        </p:nvSpPr>
        <p:spPr>
          <a:xfrm>
            <a:off x="8216241" y="7334249"/>
            <a:ext cx="1250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predicted</a:t>
            </a:r>
          </a:p>
        </p:txBody>
      </p:sp>
      <p:sp>
        <p:nvSpPr>
          <p:cNvPr id="200" name="Circle"/>
          <p:cNvSpPr/>
          <p:nvPr/>
        </p:nvSpPr>
        <p:spPr>
          <a:xfrm>
            <a:off x="8329010" y="5230209"/>
            <a:ext cx="740981" cy="740981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https://en.wikipedia.org/wiki/Computer_mouse"/>
          <p:cNvSpPr txBox="1"/>
          <p:nvPr/>
        </p:nvSpPr>
        <p:spPr>
          <a:xfrm>
            <a:off x="9943479" y="9442450"/>
            <a:ext cx="299844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https://en.wikipedia.org/wiki/Computer_mouse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04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05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06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07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08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09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10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4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5" name="0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6" name="1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17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8" name="0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9" name="0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20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21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22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23" name="1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24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rgbClr val="0076BA"/>
                </a:solidFill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225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EE230C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26" name="actual"/>
          <p:cNvSpPr txBox="1"/>
          <p:nvPr/>
        </p:nvSpPr>
        <p:spPr>
          <a:xfrm>
            <a:off x="4694770" y="7334249"/>
            <a:ext cx="8002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actual</a:t>
            </a:r>
          </a:p>
        </p:txBody>
      </p:sp>
      <p:sp>
        <p:nvSpPr>
          <p:cNvPr id="227" name="Line"/>
          <p:cNvSpPr/>
          <p:nvPr/>
        </p:nvSpPr>
        <p:spPr>
          <a:xfrm>
            <a:off x="5871890" y="8540798"/>
            <a:ext cx="2142529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model"/>
          <p:cNvSpPr txBox="1"/>
          <p:nvPr/>
        </p:nvSpPr>
        <p:spPr>
          <a:xfrm>
            <a:off x="6506567" y="8070849"/>
            <a:ext cx="8731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model</a:t>
            </a:r>
          </a:p>
        </p:txBody>
      </p:sp>
      <p:grpSp>
        <p:nvGrpSpPr>
          <p:cNvPr id="231" name="cat"/>
          <p:cNvGrpSpPr/>
          <p:nvPr/>
        </p:nvGrpSpPr>
        <p:grpSpPr>
          <a:xfrm>
            <a:off x="8205017" y="7780721"/>
            <a:ext cx="1270002" cy="1270002"/>
            <a:chOff x="0" y="0"/>
            <a:chExt cx="1270001" cy="1270001"/>
          </a:xfrm>
        </p:grpSpPr>
        <p:sp>
          <p:nvSpPr>
            <p:cNvPr id="229" name="Square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/>
              </a:pPr>
              <a:endParaRPr/>
            </a:p>
          </p:txBody>
        </p:sp>
        <p:sp>
          <p:nvSpPr>
            <p:cNvPr id="230" name="cat"/>
            <p:cNvSpPr txBox="1"/>
            <p:nvPr/>
          </p:nvSpPr>
          <p:spPr>
            <a:xfrm>
              <a:off x="19049" y="412750"/>
              <a:ext cx="1231903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r>
                <a:t>cat</a:t>
              </a:r>
            </a:p>
          </p:txBody>
        </p:sp>
      </p:grpSp>
      <p:sp>
        <p:nvSpPr>
          <p:cNvPr id="232" name="predicted"/>
          <p:cNvSpPr txBox="1"/>
          <p:nvPr/>
        </p:nvSpPr>
        <p:spPr>
          <a:xfrm>
            <a:off x="8216241" y="7334249"/>
            <a:ext cx="1250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predicted</a:t>
            </a:r>
          </a:p>
        </p:txBody>
      </p:sp>
      <p:sp>
        <p:nvSpPr>
          <p:cNvPr id="233" name="Circle"/>
          <p:cNvSpPr/>
          <p:nvPr/>
        </p:nvSpPr>
        <p:spPr>
          <a:xfrm>
            <a:off x="6684360" y="3371849"/>
            <a:ext cx="740981" cy="740982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33" y="7827047"/>
            <a:ext cx="1054891" cy="1349404"/>
          </a:xfrm>
          <a:prstGeom prst="rect">
            <a:avLst/>
          </a:prstGeom>
          <a:ln w="38100">
            <a:solidFill>
              <a:srgbClr val="0076BA"/>
            </a:solidFill>
            <a:miter lim="400000"/>
          </a:ln>
        </p:spPr>
      </p:pic>
      <p:sp>
        <p:nvSpPr>
          <p:cNvPr id="235" name="https://en.wikipedia.org/wiki/Dog"/>
          <p:cNvSpPr txBox="1"/>
          <p:nvPr/>
        </p:nvSpPr>
        <p:spPr>
          <a:xfrm>
            <a:off x="10646158" y="9366250"/>
            <a:ext cx="21772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https://en.wikipedia.org/wiki/Dog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38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39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40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41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42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43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44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7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8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250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51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52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53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54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55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56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57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58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259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60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261" name="Rounded Rectangle"/>
          <p:cNvSpPr/>
          <p:nvPr/>
        </p:nvSpPr>
        <p:spPr>
          <a:xfrm rot="1853870">
            <a:off x="4665548" y="4284017"/>
            <a:ext cx="4740505" cy="741067"/>
          </a:xfrm>
          <a:prstGeom prst="roundRect">
            <a:avLst>
              <a:gd name="adj" fmla="val 2570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2" name="Rounded Rectangle Rounded rectangle" descr="Rounded Rectangle Rounded rectan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456194"/>
            <a:ext cx="4696120" cy="254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accuracy: total correct (diagonal divided by whole)"/>
          <p:cNvSpPr txBox="1"/>
          <p:nvPr/>
        </p:nvSpPr>
        <p:spPr>
          <a:xfrm>
            <a:off x="3878336" y="7067549"/>
            <a:ext cx="61296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accuracy</a:t>
            </a:r>
            <a:r>
              <a:rPr>
                <a:solidFill>
                  <a:srgbClr val="000000"/>
                </a:solidFill>
              </a:rPr>
              <a:t>: total correct (diagonal divided by whole)</a:t>
            </a:r>
          </a:p>
        </p:txBody>
      </p:sp>
      <p:sp>
        <p:nvSpPr>
          <p:cNvPr id="264" name="8…"/>
          <p:cNvSpPr txBox="1"/>
          <p:nvPr/>
        </p:nvSpPr>
        <p:spPr>
          <a:xfrm>
            <a:off x="4066604" y="7778639"/>
            <a:ext cx="7239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8</a:t>
            </a:r>
          </a:p>
          <a:p>
            <a:pPr>
              <a:defRPr sz="4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10</a:t>
            </a:r>
          </a:p>
        </p:txBody>
      </p:sp>
      <p:sp>
        <p:nvSpPr>
          <p:cNvPr id="265" name="Line"/>
          <p:cNvSpPr/>
          <p:nvPr/>
        </p:nvSpPr>
        <p:spPr>
          <a:xfrm>
            <a:off x="3793554" y="8494763"/>
            <a:ext cx="127000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observations…"/>
          <p:cNvSpPr txBox="1"/>
          <p:nvPr/>
        </p:nvSpPr>
        <p:spPr>
          <a:xfrm>
            <a:off x="6193952" y="7969249"/>
            <a:ext cx="4985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Gill Sans"/>
              </a:defRPr>
            </a:pPr>
            <a:r>
              <a:t>observations</a:t>
            </a:r>
          </a:p>
          <a:p>
            <a:pPr marL="444500" indent="-254000" algn="l">
              <a:buSzPct val="90000"/>
              <a:buChar char="-"/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fraction, so between zero and one</a:t>
            </a:r>
          </a:p>
          <a:p>
            <a:pPr marL="444500" indent="-254000" algn="l">
              <a:buSzPct val="90000"/>
              <a:buChar char="-"/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"good" is in numerator, so one is best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69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70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71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72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273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274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275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0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281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82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83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84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85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86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87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88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89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290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91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292" name="Rounded Rectangle"/>
          <p:cNvSpPr/>
          <p:nvPr/>
        </p:nvSpPr>
        <p:spPr>
          <a:xfrm rot="1853870">
            <a:off x="4665548" y="4284017"/>
            <a:ext cx="4740505" cy="741067"/>
          </a:xfrm>
          <a:prstGeom prst="roundRect">
            <a:avLst>
              <a:gd name="adj" fmla="val 2570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3" name="Rounded Rectangle Rounded rectangle" descr="Rounded Rectangle Rounded rectan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456194"/>
            <a:ext cx="4696120" cy="254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precision and recall have these properties, but focus on subsets of the confusion matrix"/>
          <p:cNvSpPr txBox="1"/>
          <p:nvPr/>
        </p:nvSpPr>
        <p:spPr>
          <a:xfrm>
            <a:off x="236859" y="7979209"/>
            <a:ext cx="45952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precision and recall have these properties, but focus on subsets of the confusion matrix</a:t>
            </a:r>
          </a:p>
        </p:txBody>
      </p:sp>
      <p:sp>
        <p:nvSpPr>
          <p:cNvPr id="295" name="observations…"/>
          <p:cNvSpPr txBox="1"/>
          <p:nvPr/>
        </p:nvSpPr>
        <p:spPr>
          <a:xfrm>
            <a:off x="6193952" y="7969249"/>
            <a:ext cx="4985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+mj-lt"/>
                <a:ea typeface="+mj-ea"/>
                <a:cs typeface="+mj-cs"/>
                <a:sym typeface="Gill Sans"/>
              </a:defRPr>
            </a:pPr>
            <a:r>
              <a:t>observations</a:t>
            </a:r>
          </a:p>
          <a:p>
            <a:pPr marL="444500" indent="-254000" algn="l">
              <a:buSzPct val="90000"/>
              <a:buChar char="-"/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fraction, so between zero and one</a:t>
            </a:r>
          </a:p>
          <a:p>
            <a:pPr marL="444500" indent="-254000" algn="l">
              <a:buSzPct val="90000"/>
              <a:buChar char="-"/>
              <a:defRPr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"good" is in numerator, so one is best</a:t>
            </a:r>
          </a:p>
        </p:txBody>
      </p:sp>
      <p:sp>
        <p:nvSpPr>
          <p:cNvPr id="296" name="Arrow"/>
          <p:cNvSpPr/>
          <p:nvPr/>
        </p:nvSpPr>
        <p:spPr>
          <a:xfrm>
            <a:off x="4965700" y="79692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99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00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01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02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03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04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05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8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9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0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11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2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3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14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15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6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7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8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19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320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21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6380434" y="4324439"/>
            <a:ext cx="1451533" cy="607341"/>
          </a:xfrm>
          <a:prstGeom prst="roundRect">
            <a:avLst>
              <a:gd name="adj" fmla="val 2434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3" name="Rounded Rectangle Rounded rectangle" descr="Rounded Rectangle Rounded rectan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4156381"/>
            <a:ext cx="4696120" cy="943456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cat recall: when we actually have a cat (row!), what percentage of the time is the model right?"/>
          <p:cNvSpPr txBox="1"/>
          <p:nvPr/>
        </p:nvSpPr>
        <p:spPr>
          <a:xfrm>
            <a:off x="232394" y="6583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325" name="2…"/>
          <p:cNvSpPr txBox="1"/>
          <p:nvPr/>
        </p:nvSpPr>
        <p:spPr>
          <a:xfrm>
            <a:off x="11864106" y="6393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326" name="Line"/>
          <p:cNvSpPr/>
          <p:nvPr/>
        </p:nvSpPr>
        <p:spPr>
          <a:xfrm>
            <a:off x="11778430" y="6850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onfusion Matrix"/>
          <p:cNvSpPr txBox="1">
            <a:spLocks noGrp="1"/>
          </p:cNvSpPr>
          <p:nvPr>
            <p:ph type="ctrTitle"/>
          </p:nvPr>
        </p:nvSpPr>
        <p:spPr>
          <a:xfrm>
            <a:off x="2013916" y="309178"/>
            <a:ext cx="8976671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29" name="dog"/>
          <p:cNvSpPr txBox="1"/>
          <p:nvPr/>
        </p:nvSpPr>
        <p:spPr>
          <a:xfrm>
            <a:off x="3576959" y="3511548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30" name="cat"/>
          <p:cNvSpPr txBox="1"/>
          <p:nvPr/>
        </p:nvSpPr>
        <p:spPr>
          <a:xfrm>
            <a:off x="3678459" y="4400548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31" name="mouse"/>
          <p:cNvSpPr txBox="1"/>
          <p:nvPr/>
        </p:nvSpPr>
        <p:spPr>
          <a:xfrm>
            <a:off x="3224088" y="5289548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32" name="dog"/>
          <p:cNvSpPr txBox="1"/>
          <p:nvPr/>
        </p:nvSpPr>
        <p:spPr>
          <a:xfrm>
            <a:off x="5140423" y="28130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dog</a:t>
            </a:r>
          </a:p>
        </p:txBody>
      </p:sp>
      <p:sp>
        <p:nvSpPr>
          <p:cNvPr id="333" name="cat"/>
          <p:cNvSpPr txBox="1"/>
          <p:nvPr/>
        </p:nvSpPr>
        <p:spPr>
          <a:xfrm>
            <a:off x="6854873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cat</a:t>
            </a:r>
          </a:p>
        </p:txBody>
      </p:sp>
      <p:sp>
        <p:nvSpPr>
          <p:cNvPr id="334" name="mouse"/>
          <p:cNvSpPr txBox="1"/>
          <p:nvPr/>
        </p:nvSpPr>
        <p:spPr>
          <a:xfrm>
            <a:off x="8240587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mouse</a:t>
            </a:r>
          </a:p>
        </p:txBody>
      </p:sp>
      <p:sp>
        <p:nvSpPr>
          <p:cNvPr id="335" name="Rectangle"/>
          <p:cNvSpPr/>
          <p:nvPr/>
        </p:nvSpPr>
        <p:spPr>
          <a:xfrm>
            <a:off x="4559300" y="3371849"/>
            <a:ext cx="4767709" cy="2713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6331499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7880898" y="3258442"/>
            <a:ext cx="2" cy="29399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Line"/>
          <p:cNvSpPr/>
          <p:nvPr/>
        </p:nvSpPr>
        <p:spPr>
          <a:xfrm flipH="1" flipV="1">
            <a:off x="4491437" y="41084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9" name="Line"/>
          <p:cNvSpPr/>
          <p:nvPr/>
        </p:nvSpPr>
        <p:spPr>
          <a:xfrm flipH="1" flipV="1">
            <a:off x="4491437" y="5149800"/>
            <a:ext cx="4903434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0" name="4"/>
          <p:cNvSpPr txBox="1"/>
          <p:nvPr/>
        </p:nvSpPr>
        <p:spPr>
          <a:xfrm>
            <a:off x="5281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41" name="0"/>
          <p:cNvSpPr txBox="1"/>
          <p:nvPr/>
        </p:nvSpPr>
        <p:spPr>
          <a:xfrm>
            <a:off x="69320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2" name="0"/>
          <p:cNvSpPr txBox="1"/>
          <p:nvPr/>
        </p:nvSpPr>
        <p:spPr>
          <a:xfrm>
            <a:off x="8544914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3" name="2"/>
          <p:cNvSpPr txBox="1"/>
          <p:nvPr/>
        </p:nvSpPr>
        <p:spPr>
          <a:xfrm>
            <a:off x="5281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44" name="2"/>
          <p:cNvSpPr txBox="1"/>
          <p:nvPr/>
        </p:nvSpPr>
        <p:spPr>
          <a:xfrm>
            <a:off x="69320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45" name="0"/>
          <p:cNvSpPr txBox="1"/>
          <p:nvPr/>
        </p:nvSpPr>
        <p:spPr>
          <a:xfrm>
            <a:off x="8544914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6" name="0"/>
          <p:cNvSpPr txBox="1"/>
          <p:nvPr/>
        </p:nvSpPr>
        <p:spPr>
          <a:xfrm>
            <a:off x="5281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7" name="0"/>
          <p:cNvSpPr txBox="1"/>
          <p:nvPr/>
        </p:nvSpPr>
        <p:spPr>
          <a:xfrm>
            <a:off x="69320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8" name="2"/>
          <p:cNvSpPr txBox="1"/>
          <p:nvPr/>
        </p:nvSpPr>
        <p:spPr>
          <a:xfrm>
            <a:off x="8544914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49" name="what is it…"/>
          <p:cNvSpPr txBox="1"/>
          <p:nvPr/>
        </p:nvSpPr>
        <p:spPr>
          <a:xfrm>
            <a:off x="1407504" y="4271193"/>
            <a:ext cx="14267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+mj-lt"/>
                <a:ea typeface="+mj-ea"/>
                <a:cs typeface="+mj-cs"/>
                <a:sym typeface="Gill Sans"/>
              </a:defRPr>
            </a:pPr>
            <a:r>
              <a:t>actually?</a:t>
            </a:r>
          </a:p>
        </p:txBody>
      </p:sp>
      <p:sp>
        <p:nvSpPr>
          <p:cNvPr id="350" name="what does the model think?"/>
          <p:cNvSpPr txBox="1"/>
          <p:nvPr/>
        </p:nvSpPr>
        <p:spPr>
          <a:xfrm>
            <a:off x="5034060" y="2165249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51" name="Text"/>
          <p:cNvSpPr txBox="1"/>
          <p:nvPr/>
        </p:nvSpPr>
        <p:spPr>
          <a:xfrm>
            <a:off x="10646158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352" name="cat recall: when we actually have a cat (row!), what percentage of the time is the model right?"/>
          <p:cNvSpPr txBox="1"/>
          <p:nvPr/>
        </p:nvSpPr>
        <p:spPr>
          <a:xfrm>
            <a:off x="232394" y="6583857"/>
            <a:ext cx="11270011" cy="45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 recall</a:t>
            </a:r>
            <a:r>
              <a:rPr>
                <a:solidFill>
                  <a:srgbClr val="000000"/>
                </a:solidFill>
              </a:rPr>
              <a:t>: when we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Gill Sans"/>
              </a:rPr>
              <a:t>actually</a:t>
            </a:r>
            <a:r>
              <a:rPr>
                <a:solidFill>
                  <a:srgbClr val="000000"/>
                </a:solidFill>
              </a:rPr>
              <a:t> have a cat (row!), what percentage of the time is the model right?</a:t>
            </a:r>
          </a:p>
        </p:txBody>
      </p:sp>
      <p:sp>
        <p:nvSpPr>
          <p:cNvPr id="353" name="2…"/>
          <p:cNvSpPr txBox="1"/>
          <p:nvPr/>
        </p:nvSpPr>
        <p:spPr>
          <a:xfrm>
            <a:off x="11864106" y="639334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</a:t>
            </a:r>
          </a:p>
          <a:p>
            <a:pPr>
              <a:defRPr sz="2800">
                <a:solidFill>
                  <a:srgbClr val="0076BA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</a:t>
            </a:r>
          </a:p>
        </p:txBody>
      </p:sp>
      <p:sp>
        <p:nvSpPr>
          <p:cNvPr id="354" name="Line"/>
          <p:cNvSpPr/>
          <p:nvPr/>
        </p:nvSpPr>
        <p:spPr>
          <a:xfrm>
            <a:off x="11778430" y="6850549"/>
            <a:ext cx="4634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5" name="dog recall: ????"/>
          <p:cNvSpPr txBox="1"/>
          <p:nvPr/>
        </p:nvSpPr>
        <p:spPr>
          <a:xfrm>
            <a:off x="130893" y="7601049"/>
            <a:ext cx="17253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E930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dog recall</a:t>
            </a:r>
            <a:r>
              <a:rPr>
                <a:solidFill>
                  <a:srgbClr val="000000"/>
                </a:solidFill>
              </a:rPr>
              <a:t>: ????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SemiBold"/>
            <a:ea typeface="Gill Sans SemiBold"/>
            <a:cs typeface="Gill Sans SemiBold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801</Words>
  <Application>Microsoft Office PowerPoint</Application>
  <PresentationFormat>Custom</PresentationFormat>
  <Paragraphs>303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</vt:lpstr>
      <vt:lpstr>Gill Sans Light</vt:lpstr>
      <vt:lpstr>Gill Sans SemiBold</vt:lpstr>
      <vt:lpstr>White</vt:lpstr>
      <vt:lpstr>[320] Classification </vt:lpstr>
      <vt:lpstr>Accuracy, Recall, and Precision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Classification                    s</dc:title>
  <dc:creator>Gurmail Singh</dc:creator>
  <cp:lastModifiedBy>Gurmail Singh</cp:lastModifiedBy>
  <cp:revision>2</cp:revision>
  <dcterms:modified xsi:type="dcterms:W3CDTF">2024-05-18T14:06:02Z</dcterms:modified>
</cp:coreProperties>
</file>