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9" r:id="rId11"/>
    <p:sldId id="265" r:id="rId12"/>
    <p:sldId id="280" r:id="rId13"/>
    <p:sldId id="290" r:id="rId14"/>
    <p:sldId id="283" r:id="rId15"/>
    <p:sldId id="284" r:id="rId16"/>
    <p:sldId id="285" r:id="rId17"/>
    <p:sldId id="286" r:id="rId18"/>
    <p:sldId id="287" r:id="rId19"/>
    <p:sldId id="288" r:id="rId20"/>
    <p:sldId id="292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91" r:id="rId31"/>
    <p:sldId id="277" r:id="rId32"/>
    <p:sldId id="278" r:id="rId33"/>
    <p:sldId id="281" r:id="rId34"/>
    <p:sldId id="282" r:id="rId35"/>
    <p:sldId id="27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08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C8795-9C91-9454-E0DB-FE2FF191E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8BB3D-92BB-31DC-D32B-BB3E183F2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2FB69-E99C-5A31-B46B-6C2559D7B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A633-BE8B-4118-8D5F-79D29AFD6137}" type="datetimeFigureOut">
              <a:rPr lang="en-CA" smtClean="0"/>
              <a:t>2024-08-15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F9F19-9AA4-A3DE-DF7E-795AEA52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91412-684D-6320-0A56-CFBF8FE2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4C9F-4B64-4ED1-B3D7-C8FFC549E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699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A7FF-D505-33C6-DFC5-64E5F8F0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D03F0-5A3C-3C4F-47D4-A42E50CB2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3DDFB-2D2B-EB14-BD8B-D62ABC0E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A633-BE8B-4118-8D5F-79D29AFD6137}" type="datetimeFigureOut">
              <a:rPr lang="en-CA" smtClean="0"/>
              <a:t>2024-08-15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4224A-5C7D-8ACE-9250-22C9E7FC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341CC-B053-DC9A-D6AC-FC23B985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4C9F-4B64-4ED1-B3D7-C8FFC549E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48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D8176-C7E8-0402-442D-96385F24A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02EA8-E6FF-2928-3F13-E143DCD43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454DC-0AD9-347B-4893-40859A95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A633-BE8B-4118-8D5F-79D29AFD6137}" type="datetimeFigureOut">
              <a:rPr lang="en-CA" smtClean="0"/>
              <a:t>2024-08-15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1008F-8835-FDE8-7267-8D41E4B8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2811D-0F25-11DA-D3BB-00078F28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4C9F-4B64-4ED1-B3D7-C8FFC549E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466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C6D1-B882-FD00-FCBF-6722A1F49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1CE57-C890-3826-13B5-6DD47F97B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C8E25-4F67-66A9-99B3-622D2CC0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A633-BE8B-4118-8D5F-79D29AFD6137}" type="datetimeFigureOut">
              <a:rPr lang="en-CA" smtClean="0"/>
              <a:t>2024-08-15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0E76F-0DB8-651C-21C1-7C9E4388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7FE2-E938-900C-6F35-732B1E91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4C9F-4B64-4ED1-B3D7-C8FFC549E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938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F5B9C-53B6-E7C7-8EC9-F54060BF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09C45-A553-78F3-EB0E-1DB799CB5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AF76B-FDE0-B02D-9C2F-807A9303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A633-BE8B-4118-8D5F-79D29AFD6137}" type="datetimeFigureOut">
              <a:rPr lang="en-CA" smtClean="0"/>
              <a:t>2024-08-15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47E40-2A13-523B-5310-B4036FB0E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04D12-14EC-6A72-46A4-7DC013BC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4C9F-4B64-4ED1-B3D7-C8FFC549E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128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1BD15-92AA-5849-D8AC-444F70D70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C4433-00B7-C909-596C-FEDCC60A1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743B1-70F9-36F2-3351-30BA7031E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7A270-B1A6-E8CA-1E85-AB53D0EF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A633-BE8B-4118-8D5F-79D29AFD6137}" type="datetimeFigureOut">
              <a:rPr lang="en-CA" smtClean="0"/>
              <a:t>2024-08-15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9199C-A1D1-631D-7127-669DFC0E5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437A8-F5D1-225A-86BF-1485584A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4C9F-4B64-4ED1-B3D7-C8FFC549E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046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CF01-00F2-90E9-47C0-EB6DDBD40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143EB-C389-15BB-5374-3C368F0B6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068EB-9D09-364C-8443-DFDE89081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F7390-E1AD-34C5-CE9D-1D8CB607F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7AD7A2-6A4D-AB8B-85B1-D580EAEB7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1AAD8E-3972-B524-48EA-B2CBC5726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A633-BE8B-4118-8D5F-79D29AFD6137}" type="datetimeFigureOut">
              <a:rPr lang="en-CA" smtClean="0"/>
              <a:t>2024-08-15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5722BE-F0BA-DD97-B2AE-1A4C34FF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B774A5-4AD8-A034-7ED7-7017C096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4C9F-4B64-4ED1-B3D7-C8FFC549E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012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AFA38-2420-1E4A-0D93-1659E30B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BFFB4-4C87-3F5B-BC76-20A7A956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A633-BE8B-4118-8D5F-79D29AFD6137}" type="datetimeFigureOut">
              <a:rPr lang="en-CA" smtClean="0"/>
              <a:t>2024-08-15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D6FAF4-01A2-F27F-D385-9E3D8F5C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7173E-E702-EA47-FA30-C53BEAEE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4C9F-4B64-4ED1-B3D7-C8FFC549E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651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14E7D5-9319-70BA-40CE-31018F77D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A633-BE8B-4118-8D5F-79D29AFD6137}" type="datetimeFigureOut">
              <a:rPr lang="en-CA" smtClean="0"/>
              <a:t>2024-08-15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45500-77C3-E0FD-F64F-50F6CFC9C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966EC-53BC-3587-171A-EDB224EE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4C9F-4B64-4ED1-B3D7-C8FFC549E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993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E5430-35D1-D10F-8088-9670F7AFC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9763A-C0E9-D04A-1217-7C916838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BD8A7-8684-28E6-57DD-C83718CB8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21323-B932-52A1-6495-28F35C05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A633-BE8B-4118-8D5F-79D29AFD6137}" type="datetimeFigureOut">
              <a:rPr lang="en-CA" smtClean="0"/>
              <a:t>2024-08-15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24A54-EAAB-8FD6-A5C2-D8CB7ED50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99942-5C55-BCFF-368D-17B3CD8D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4C9F-4B64-4ED1-B3D7-C8FFC549E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101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2B40-2C41-C2FB-50C0-033037E61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9E106-FAE7-0AA9-E57E-5328A4E03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5EBAD-9F2F-BC53-2681-80F895E16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0D401-8ACD-6DD6-687A-3A73CA85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A633-BE8B-4118-8D5F-79D29AFD6137}" type="datetimeFigureOut">
              <a:rPr lang="en-CA" smtClean="0"/>
              <a:t>2024-08-15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6F95B-CD0B-ABA2-15D4-957423BD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4010E-7363-199C-65F1-1B278C22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4C9F-4B64-4ED1-B3D7-C8FFC549E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134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D52C8-50F0-8CB5-85D3-B6D2F31D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DC7A3-CA81-A411-70B2-6DB4F37F7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20C8D-00EC-7E11-9684-9D5EF61FD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9A633-BE8B-4118-8D5F-79D29AFD6137}" type="datetimeFigureOut">
              <a:rPr lang="en-CA" smtClean="0"/>
              <a:t>2024-08-15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57A31-9DB4-F3AA-E422-99D6590E4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5CF69-191E-4E0E-2E71-711912719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94C9F-4B64-4ED1-B3D7-C8FFC549E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58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[320] Parallelism">
            <a:extLst>
              <a:ext uri="{FF2B5EF4-FFF2-40B4-BE49-F238E27FC236}">
                <a16:creationId xmlns:a16="http://schemas.microsoft.com/office/drawing/2014/main" id="{83A29DF8-7B76-A378-5E99-1C8D2B7DE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2457" y="1241226"/>
            <a:ext cx="8847088" cy="2321719"/>
          </a:xfrm>
          <a:solidFill>
            <a:srgbClr val="FFFFFF"/>
          </a:solidFill>
        </p:spPr>
        <p:txBody>
          <a:bodyPr/>
          <a:lstStyle/>
          <a:p>
            <a:pPr>
              <a:spcBef>
                <a:spcPts val="914"/>
              </a:spcBef>
            </a:pPr>
            <a:r>
              <a:rPr lang="en-US" altLang="en-US" sz="4078">
                <a:latin typeface="Gill Sans Light" charset="0"/>
                <a:ea typeface="Gill Sans Light" charset="0"/>
                <a:cs typeface="Gill Sans Light" charset="0"/>
                <a:sym typeface="Gill Sans Light" charset="0"/>
              </a:rPr>
              <a:t>[320] Unsupervised ML Recap</a:t>
            </a:r>
          </a:p>
        </p:txBody>
      </p:sp>
      <p:sp>
        <p:nvSpPr>
          <p:cNvPr id="14339" name="Tyler Caraza-Harter">
            <a:extLst>
              <a:ext uri="{FF2B5EF4-FFF2-40B4-BE49-F238E27FC236}">
                <a16:creationId xmlns:a16="http://schemas.microsoft.com/office/drawing/2014/main" id="{690DEA49-E131-F7FA-5B3B-E29059A0DDE9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2416969" y="3902274"/>
            <a:ext cx="7358063" cy="794742"/>
          </a:xfrm>
          <a:solidFill>
            <a:srgbClr val="FFFFFF"/>
          </a:solidFill>
        </p:spPr>
        <p:txBody>
          <a:bodyPr>
            <a:normAutofit lnSpcReduction="10000"/>
          </a:bodyPr>
          <a:lstStyle/>
          <a:p>
            <a:pPr eaLnBrk="1">
              <a:spcBef>
                <a:spcPct val="0"/>
              </a:spcBef>
              <a:buSzTx/>
            </a:pPr>
            <a:r>
              <a:rPr lang="en-US" altLang="en-US" sz="2812">
                <a:solidFill>
                  <a:srgbClr val="5E5E5E"/>
                </a:solidFill>
                <a:ea typeface="Gill Sans Light" charset="0"/>
                <a:cs typeface="Gill Sans Light" charset="0"/>
                <a:sym typeface="Gill Sans Light" charset="0"/>
              </a:rPr>
              <a:t>Department of Computer Sciences</a:t>
            </a:r>
          </a:p>
          <a:p>
            <a:pPr eaLnBrk="1">
              <a:spcBef>
                <a:spcPct val="0"/>
              </a:spcBef>
              <a:buSzTx/>
            </a:pPr>
            <a:r>
              <a:rPr lang="en-US" altLang="en-US" sz="2812">
                <a:solidFill>
                  <a:srgbClr val="5E5E5E"/>
                </a:solidFill>
                <a:ea typeface="Gill Sans Light" charset="0"/>
                <a:cs typeface="Gill Sans Light" charset="0"/>
                <a:sym typeface="Gill Sans Light" charset="0"/>
              </a:rPr>
              <a:t>University of Wisconsin-Madison</a:t>
            </a:r>
            <a:endParaRPr lang="en-US" altLang="en-US" sz="3094">
              <a:solidFill>
                <a:srgbClr val="5E5E5E"/>
              </a:solidFill>
              <a:latin typeface="Gill Sans Light" charset="0"/>
              <a:ea typeface="Gill Sans Light" charset="0"/>
              <a:cs typeface="Gill Sans Light" charset="0"/>
              <a:sym typeface="Gill Sans Light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trategy: Combine Nearby Points/Groups…">
            <a:extLst>
              <a:ext uri="{FF2B5EF4-FFF2-40B4-BE49-F238E27FC236}">
                <a16:creationId xmlns:a16="http://schemas.microsoft.com/office/drawing/2014/main" id="{30A19338-A363-984A-945D-0EF22A4F1F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99047" y="440904"/>
            <a:ext cx="8393906" cy="1409774"/>
          </a:xfrm>
          <a:solidFill>
            <a:srgbClr val="FFFFFF"/>
          </a:solidFill>
        </p:spPr>
        <p:txBody>
          <a:bodyPr>
            <a:normAutofit/>
          </a:bodyPr>
          <a:lstStyle/>
          <a:p>
            <a:pPr defTabSz="402536">
              <a:spcBef>
                <a:spcPts val="844"/>
              </a:spcBef>
              <a:defRPr sz="5684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sz="3996">
                <a:latin typeface="Gill Sans Light"/>
                <a:ea typeface="Gill Sans Light"/>
                <a:cs typeface="Gill Sans Light"/>
                <a:sym typeface="Gill Sans Light"/>
              </a:rPr>
              <a:t>Strategy: Combine Nearby Points/Groups</a:t>
            </a:r>
            <a:br>
              <a:rPr sz="3996">
                <a:latin typeface="Gill Sans Light"/>
                <a:ea typeface="Gill Sans Light"/>
                <a:cs typeface="Gill Sans Light"/>
                <a:sym typeface="Gill Sans Light"/>
              </a:rPr>
            </a:br>
            <a:r>
              <a:rPr sz="3996">
                <a:latin typeface="Gill Sans Light"/>
                <a:ea typeface="Gill Sans Light"/>
                <a:cs typeface="Gill Sans Light"/>
                <a:sym typeface="Gill Sans Light"/>
              </a:rPr>
              <a:t>(and repeat!)</a:t>
            </a:r>
          </a:p>
        </p:txBody>
      </p:sp>
      <p:sp>
        <p:nvSpPr>
          <p:cNvPr id="239" name="Circle">
            <a:extLst>
              <a:ext uri="{FF2B5EF4-FFF2-40B4-BE49-F238E27FC236}">
                <a16:creationId xmlns:a16="http://schemas.microsoft.com/office/drawing/2014/main" id="{F17D8108-8932-4734-C688-E921E0DB3BB8}"/>
              </a:ext>
            </a:extLst>
          </p:cNvPr>
          <p:cNvSpPr/>
          <p:nvPr/>
        </p:nvSpPr>
        <p:spPr>
          <a:xfrm>
            <a:off x="3903762" y="3656707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40" name="Circle">
            <a:extLst>
              <a:ext uri="{FF2B5EF4-FFF2-40B4-BE49-F238E27FC236}">
                <a16:creationId xmlns:a16="http://schemas.microsoft.com/office/drawing/2014/main" id="{D34EFDE9-00AE-5E2A-F2CF-7D64BED73D0F}"/>
              </a:ext>
            </a:extLst>
          </p:cNvPr>
          <p:cNvSpPr/>
          <p:nvPr/>
        </p:nvSpPr>
        <p:spPr>
          <a:xfrm>
            <a:off x="3778746" y="3987105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41" name="Circle">
            <a:extLst>
              <a:ext uri="{FF2B5EF4-FFF2-40B4-BE49-F238E27FC236}">
                <a16:creationId xmlns:a16="http://schemas.microsoft.com/office/drawing/2014/main" id="{5D673773-46F0-ED63-0400-C6647C7F98DC}"/>
              </a:ext>
            </a:extLst>
          </p:cNvPr>
          <p:cNvSpPr/>
          <p:nvPr/>
        </p:nvSpPr>
        <p:spPr>
          <a:xfrm>
            <a:off x="4385965" y="4290715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42" name="Circle">
            <a:extLst>
              <a:ext uri="{FF2B5EF4-FFF2-40B4-BE49-F238E27FC236}">
                <a16:creationId xmlns:a16="http://schemas.microsoft.com/office/drawing/2014/main" id="{FFD3BA17-6A57-236F-4733-7D55D4CF49F8}"/>
              </a:ext>
            </a:extLst>
          </p:cNvPr>
          <p:cNvSpPr/>
          <p:nvPr/>
        </p:nvSpPr>
        <p:spPr>
          <a:xfrm>
            <a:off x="7323832" y="3397746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43" name="Circle">
            <a:extLst>
              <a:ext uri="{FF2B5EF4-FFF2-40B4-BE49-F238E27FC236}">
                <a16:creationId xmlns:a16="http://schemas.microsoft.com/office/drawing/2014/main" id="{CF8FCE5B-D308-DE79-8D3D-0EA3423E3AC1}"/>
              </a:ext>
            </a:extLst>
          </p:cNvPr>
          <p:cNvSpPr/>
          <p:nvPr/>
        </p:nvSpPr>
        <p:spPr>
          <a:xfrm>
            <a:off x="7323832" y="3826371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44" name="Circle">
            <a:extLst>
              <a:ext uri="{FF2B5EF4-FFF2-40B4-BE49-F238E27FC236}">
                <a16:creationId xmlns:a16="http://schemas.microsoft.com/office/drawing/2014/main" id="{460B23C2-FD8A-49F1-6C8D-999C9368DE27}"/>
              </a:ext>
            </a:extLst>
          </p:cNvPr>
          <p:cNvSpPr/>
          <p:nvPr/>
        </p:nvSpPr>
        <p:spPr>
          <a:xfrm>
            <a:off x="8172152" y="3442394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45" name="Circle">
            <a:extLst>
              <a:ext uri="{FF2B5EF4-FFF2-40B4-BE49-F238E27FC236}">
                <a16:creationId xmlns:a16="http://schemas.microsoft.com/office/drawing/2014/main" id="{F0CDB129-2842-8AF6-B7DB-AA2697990A88}"/>
              </a:ext>
            </a:extLst>
          </p:cNvPr>
          <p:cNvSpPr/>
          <p:nvPr/>
        </p:nvSpPr>
        <p:spPr>
          <a:xfrm>
            <a:off x="8172152" y="3871019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46" name="Oval">
            <a:extLst>
              <a:ext uri="{FF2B5EF4-FFF2-40B4-BE49-F238E27FC236}">
                <a16:creationId xmlns:a16="http://schemas.microsoft.com/office/drawing/2014/main" id="{ADDCFFF5-EA13-5628-8C96-F4224C77381E}"/>
              </a:ext>
            </a:extLst>
          </p:cNvPr>
          <p:cNvSpPr/>
          <p:nvPr/>
        </p:nvSpPr>
        <p:spPr>
          <a:xfrm rot="1183594">
            <a:off x="3740795" y="3483695"/>
            <a:ext cx="459879" cy="890736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47" name="Oval">
            <a:extLst>
              <a:ext uri="{FF2B5EF4-FFF2-40B4-BE49-F238E27FC236}">
                <a16:creationId xmlns:a16="http://schemas.microsoft.com/office/drawing/2014/main" id="{DD99A4BB-1D87-FC97-2376-77F0882A020B}"/>
              </a:ext>
            </a:extLst>
          </p:cNvPr>
          <p:cNvSpPr/>
          <p:nvPr/>
        </p:nvSpPr>
        <p:spPr>
          <a:xfrm rot="313319">
            <a:off x="7214443" y="3296172"/>
            <a:ext cx="459879" cy="890736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48" name="Oval">
            <a:extLst>
              <a:ext uri="{FF2B5EF4-FFF2-40B4-BE49-F238E27FC236}">
                <a16:creationId xmlns:a16="http://schemas.microsoft.com/office/drawing/2014/main" id="{23A1FA2F-371E-26D4-5319-D02D96766D5E}"/>
              </a:ext>
            </a:extLst>
          </p:cNvPr>
          <p:cNvSpPr/>
          <p:nvPr/>
        </p:nvSpPr>
        <p:spPr>
          <a:xfrm rot="313319">
            <a:off x="8063880" y="3340820"/>
            <a:ext cx="459879" cy="890736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49" name="Oval">
            <a:extLst>
              <a:ext uri="{FF2B5EF4-FFF2-40B4-BE49-F238E27FC236}">
                <a16:creationId xmlns:a16="http://schemas.microsoft.com/office/drawing/2014/main" id="{BC625FC8-02AB-B46F-6DA3-4441494E8775}"/>
              </a:ext>
            </a:extLst>
          </p:cNvPr>
          <p:cNvSpPr/>
          <p:nvPr/>
        </p:nvSpPr>
        <p:spPr>
          <a:xfrm rot="313319">
            <a:off x="3401467" y="3445744"/>
            <a:ext cx="1596182" cy="1212205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50" name="Oval">
            <a:extLst>
              <a:ext uri="{FF2B5EF4-FFF2-40B4-BE49-F238E27FC236}">
                <a16:creationId xmlns:a16="http://schemas.microsoft.com/office/drawing/2014/main" id="{CF88D89B-60BF-3DDD-A9DF-7EA18B28FEE4}"/>
              </a:ext>
            </a:extLst>
          </p:cNvPr>
          <p:cNvSpPr/>
          <p:nvPr/>
        </p:nvSpPr>
        <p:spPr>
          <a:xfrm rot="36183">
            <a:off x="6897439" y="3096369"/>
            <a:ext cx="1928813" cy="129034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51" name="Oval">
            <a:extLst>
              <a:ext uri="{FF2B5EF4-FFF2-40B4-BE49-F238E27FC236}">
                <a16:creationId xmlns:a16="http://schemas.microsoft.com/office/drawing/2014/main" id="{502E85D6-F4DC-3BC0-D14E-35C564BDA050}"/>
              </a:ext>
            </a:extLst>
          </p:cNvPr>
          <p:cNvSpPr/>
          <p:nvPr/>
        </p:nvSpPr>
        <p:spPr>
          <a:xfrm rot="21395920">
            <a:off x="2937123" y="2676674"/>
            <a:ext cx="6317754" cy="2504777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13328" name="A        B        C        D        E        F        G">
            <a:extLst>
              <a:ext uri="{FF2B5EF4-FFF2-40B4-BE49-F238E27FC236}">
                <a16:creationId xmlns:a16="http://schemas.microsoft.com/office/drawing/2014/main" id="{3C38B454-DA63-5A1F-037B-4DD68C93F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8158" y="6221080"/>
            <a:ext cx="3824766" cy="33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87"/>
              <a:t>A        B        C        D        E        F        G</a:t>
            </a:r>
          </a:p>
        </p:txBody>
      </p:sp>
      <p:sp>
        <p:nvSpPr>
          <p:cNvPr id="13329" name="A">
            <a:extLst>
              <a:ext uri="{FF2B5EF4-FFF2-40B4-BE49-F238E27FC236}">
                <a16:creationId xmlns:a16="http://schemas.microsoft.com/office/drawing/2014/main" id="{CD8A1360-47F6-2059-5365-C6F976C66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621" y="3593519"/>
            <a:ext cx="211597" cy="33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87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3330" name="B">
            <a:extLst>
              <a:ext uri="{FF2B5EF4-FFF2-40B4-BE49-F238E27FC236}">
                <a16:creationId xmlns:a16="http://schemas.microsoft.com/office/drawing/2014/main" id="{8C998192-7297-6448-DD0A-8A1FC6400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5535" y="3932848"/>
            <a:ext cx="185949" cy="33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87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3331" name="C">
            <a:extLst>
              <a:ext uri="{FF2B5EF4-FFF2-40B4-BE49-F238E27FC236}">
                <a16:creationId xmlns:a16="http://schemas.microsoft.com/office/drawing/2014/main" id="{F8CBC9F6-7265-B0A2-7A53-9132054F6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4894" y="4245387"/>
            <a:ext cx="216406" cy="33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87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3332" name="D">
            <a:extLst>
              <a:ext uri="{FF2B5EF4-FFF2-40B4-BE49-F238E27FC236}">
                <a16:creationId xmlns:a16="http://schemas.microsoft.com/office/drawing/2014/main" id="{CB5952B7-C311-BED6-F942-DD12CE674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1646" y="3352418"/>
            <a:ext cx="230833" cy="33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87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3333" name="E">
            <a:extLst>
              <a:ext uri="{FF2B5EF4-FFF2-40B4-BE49-F238E27FC236}">
                <a16:creationId xmlns:a16="http://schemas.microsoft.com/office/drawing/2014/main" id="{6BB52B97-31E1-31BC-9C36-99360D6F9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9505" y="3781043"/>
            <a:ext cx="176331" cy="33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87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3334" name="F">
            <a:extLst>
              <a:ext uri="{FF2B5EF4-FFF2-40B4-BE49-F238E27FC236}">
                <a16:creationId xmlns:a16="http://schemas.microsoft.com/office/drawing/2014/main" id="{88FD3DFF-21D3-1934-3B3A-CA111020E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0058" y="3397066"/>
            <a:ext cx="165110" cy="33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87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3335" name="G">
            <a:extLst>
              <a:ext uri="{FF2B5EF4-FFF2-40B4-BE49-F238E27FC236}">
                <a16:creationId xmlns:a16="http://schemas.microsoft.com/office/drawing/2014/main" id="{BD0FAEAF-96B1-AFF9-4F13-F491AB782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3269" y="3816762"/>
            <a:ext cx="224421" cy="33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87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260" name="Line">
            <a:extLst>
              <a:ext uri="{FF2B5EF4-FFF2-40B4-BE49-F238E27FC236}">
                <a16:creationId xmlns:a16="http://schemas.microsoft.com/office/drawing/2014/main" id="{71A075B6-8F57-E0DC-6B70-60938613205B}"/>
              </a:ext>
            </a:extLst>
          </p:cNvPr>
          <p:cNvSpPr/>
          <p:nvPr/>
        </p:nvSpPr>
        <p:spPr>
          <a:xfrm flipV="1">
            <a:off x="6680894" y="5894710"/>
            <a:ext cx="286867" cy="3605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61" name="Line">
            <a:extLst>
              <a:ext uri="{FF2B5EF4-FFF2-40B4-BE49-F238E27FC236}">
                <a16:creationId xmlns:a16="http://schemas.microsoft.com/office/drawing/2014/main" id="{3B90F847-9E66-9A75-4D68-E4CA4CC69BF5}"/>
              </a:ext>
            </a:extLst>
          </p:cNvPr>
          <p:cNvSpPr/>
          <p:nvPr/>
        </p:nvSpPr>
        <p:spPr>
          <a:xfrm flipH="1" flipV="1">
            <a:off x="7023572" y="5900291"/>
            <a:ext cx="264542" cy="35495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62" name="Line">
            <a:extLst>
              <a:ext uri="{FF2B5EF4-FFF2-40B4-BE49-F238E27FC236}">
                <a16:creationId xmlns:a16="http://schemas.microsoft.com/office/drawing/2014/main" id="{7C884736-BA9F-FC58-AA92-10F8A5DD96CA}"/>
              </a:ext>
            </a:extLst>
          </p:cNvPr>
          <p:cNvSpPr/>
          <p:nvPr/>
        </p:nvSpPr>
        <p:spPr>
          <a:xfrm flipV="1">
            <a:off x="7047012" y="5501804"/>
            <a:ext cx="286867" cy="3605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63" name="Line">
            <a:extLst>
              <a:ext uri="{FF2B5EF4-FFF2-40B4-BE49-F238E27FC236}">
                <a16:creationId xmlns:a16="http://schemas.microsoft.com/office/drawing/2014/main" id="{D90BD1BB-CC64-045C-4978-8BC3E3C2DF5F}"/>
              </a:ext>
            </a:extLst>
          </p:cNvPr>
          <p:cNvSpPr/>
          <p:nvPr/>
        </p:nvSpPr>
        <p:spPr>
          <a:xfrm flipH="1" flipV="1">
            <a:off x="7389689" y="5507385"/>
            <a:ext cx="416346" cy="6607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64" name="Line">
            <a:extLst>
              <a:ext uri="{FF2B5EF4-FFF2-40B4-BE49-F238E27FC236}">
                <a16:creationId xmlns:a16="http://schemas.microsoft.com/office/drawing/2014/main" id="{25AA83EE-A174-96B9-FE3A-C1E1503D9782}"/>
              </a:ext>
            </a:extLst>
          </p:cNvPr>
          <p:cNvSpPr/>
          <p:nvPr/>
        </p:nvSpPr>
        <p:spPr>
          <a:xfrm flipV="1">
            <a:off x="8502551" y="5894710"/>
            <a:ext cx="286867" cy="3605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65" name="Line">
            <a:extLst>
              <a:ext uri="{FF2B5EF4-FFF2-40B4-BE49-F238E27FC236}">
                <a16:creationId xmlns:a16="http://schemas.microsoft.com/office/drawing/2014/main" id="{BFC9EA34-6E33-BFEB-AD7B-0CCC76E62D53}"/>
              </a:ext>
            </a:extLst>
          </p:cNvPr>
          <p:cNvSpPr/>
          <p:nvPr/>
        </p:nvSpPr>
        <p:spPr>
          <a:xfrm flipH="1" flipV="1">
            <a:off x="8845228" y="5900291"/>
            <a:ext cx="264542" cy="35495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66" name="Line">
            <a:extLst>
              <a:ext uri="{FF2B5EF4-FFF2-40B4-BE49-F238E27FC236}">
                <a16:creationId xmlns:a16="http://schemas.microsoft.com/office/drawing/2014/main" id="{6E3920BE-5639-ECAF-103A-01BA4237105C}"/>
              </a:ext>
            </a:extLst>
          </p:cNvPr>
          <p:cNvSpPr/>
          <p:nvPr/>
        </p:nvSpPr>
        <p:spPr>
          <a:xfrm flipV="1">
            <a:off x="9699129" y="5894710"/>
            <a:ext cx="286867" cy="3605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67" name="Line">
            <a:extLst>
              <a:ext uri="{FF2B5EF4-FFF2-40B4-BE49-F238E27FC236}">
                <a16:creationId xmlns:a16="http://schemas.microsoft.com/office/drawing/2014/main" id="{810F5C8A-A0B2-F44B-B74B-CA32501F63C9}"/>
              </a:ext>
            </a:extLst>
          </p:cNvPr>
          <p:cNvSpPr/>
          <p:nvPr/>
        </p:nvSpPr>
        <p:spPr>
          <a:xfrm flipH="1" flipV="1">
            <a:off x="10041806" y="5900291"/>
            <a:ext cx="264542" cy="35495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68" name="Line">
            <a:extLst>
              <a:ext uri="{FF2B5EF4-FFF2-40B4-BE49-F238E27FC236}">
                <a16:creationId xmlns:a16="http://schemas.microsoft.com/office/drawing/2014/main" id="{779A0EDB-F17E-A67E-5A2C-57723944BA5C}"/>
              </a:ext>
            </a:extLst>
          </p:cNvPr>
          <p:cNvSpPr/>
          <p:nvPr/>
        </p:nvSpPr>
        <p:spPr>
          <a:xfrm flipV="1">
            <a:off x="8877598" y="5412507"/>
            <a:ext cx="563687" cy="43420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69" name="Line">
            <a:extLst>
              <a:ext uri="{FF2B5EF4-FFF2-40B4-BE49-F238E27FC236}">
                <a16:creationId xmlns:a16="http://schemas.microsoft.com/office/drawing/2014/main" id="{51583B54-827E-F0F1-E2D6-0E32DF947432}"/>
              </a:ext>
            </a:extLst>
          </p:cNvPr>
          <p:cNvSpPr/>
          <p:nvPr/>
        </p:nvSpPr>
        <p:spPr>
          <a:xfrm flipH="1" flipV="1">
            <a:off x="9497095" y="5418088"/>
            <a:ext cx="497830" cy="41523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70" name="Line">
            <a:extLst>
              <a:ext uri="{FF2B5EF4-FFF2-40B4-BE49-F238E27FC236}">
                <a16:creationId xmlns:a16="http://schemas.microsoft.com/office/drawing/2014/main" id="{EA08F824-40F6-2C37-3957-351F28FB1783}"/>
              </a:ext>
            </a:extLst>
          </p:cNvPr>
          <p:cNvSpPr/>
          <p:nvPr/>
        </p:nvSpPr>
        <p:spPr>
          <a:xfrm flipV="1">
            <a:off x="7401967" y="4849937"/>
            <a:ext cx="1164208" cy="59940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71" name="Line">
            <a:extLst>
              <a:ext uri="{FF2B5EF4-FFF2-40B4-BE49-F238E27FC236}">
                <a16:creationId xmlns:a16="http://schemas.microsoft.com/office/drawing/2014/main" id="{B99B09C2-0253-D651-8008-A1DBFC99E616}"/>
              </a:ext>
            </a:extLst>
          </p:cNvPr>
          <p:cNvSpPr/>
          <p:nvPr/>
        </p:nvSpPr>
        <p:spPr>
          <a:xfrm flipH="1" flipV="1">
            <a:off x="8621986" y="4854402"/>
            <a:ext cx="813717" cy="4955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45BE27E5-6E77-08F1-49D1-FC4816AE2AD2}"/>
              </a:ext>
            </a:extLst>
          </p:cNvPr>
          <p:cNvSpPr>
            <a:spLocks/>
          </p:cNvSpPr>
          <p:nvPr>
            <p:ph type="ctrTitle"/>
          </p:nvPr>
        </p:nvSpPr>
        <p:spPr>
          <a:xfrm>
            <a:off x="1899047" y="-335980"/>
            <a:ext cx="8392790" cy="1099468"/>
          </a:xfrm>
          <a:solidFill>
            <a:srgbClr val="FFFFFF"/>
          </a:solidFill>
        </p:spPr>
        <p:txBody>
          <a:bodyPr/>
          <a:lstStyle/>
          <a:p>
            <a:pPr>
              <a:spcBef>
                <a:spcPts val="914"/>
              </a:spcBef>
            </a:pPr>
            <a:r>
              <a:rPr lang="en-US" altLang="en-US" sz="2812">
                <a:latin typeface="Gill Sans Light" charset="0"/>
                <a:ea typeface="Gill Sans Light" charset="0"/>
                <a:cs typeface="Gill Sans Light" charset="0"/>
                <a:sym typeface="Gill Sans Light" charset="0"/>
              </a:rPr>
              <a:t>KMeans or Agglomerative Clustering?</a:t>
            </a:r>
          </a:p>
        </p:txBody>
      </p:sp>
      <p:sp>
        <p:nvSpPr>
          <p:cNvPr id="23555" name="Oval 2">
            <a:extLst>
              <a:ext uri="{FF2B5EF4-FFF2-40B4-BE49-F238E27FC236}">
                <a16:creationId xmlns:a16="http://schemas.microsoft.com/office/drawing/2014/main" id="{0B68D52E-DD89-5CD9-DB11-9335DC4A1D77}"/>
              </a:ext>
            </a:extLst>
          </p:cNvPr>
          <p:cNvSpPr>
            <a:spLocks/>
          </p:cNvSpPr>
          <p:nvPr/>
        </p:nvSpPr>
        <p:spPr bwMode="auto">
          <a:xfrm>
            <a:off x="5064621" y="2254746"/>
            <a:ext cx="239986" cy="241102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3556" name="Oval 3">
            <a:extLst>
              <a:ext uri="{FF2B5EF4-FFF2-40B4-BE49-F238E27FC236}">
                <a16:creationId xmlns:a16="http://schemas.microsoft.com/office/drawing/2014/main" id="{72D17A92-436E-CA5F-B3BB-EE5278E6AA9F}"/>
              </a:ext>
            </a:extLst>
          </p:cNvPr>
          <p:cNvSpPr>
            <a:spLocks/>
          </p:cNvSpPr>
          <p:nvPr/>
        </p:nvSpPr>
        <p:spPr bwMode="auto">
          <a:xfrm>
            <a:off x="5305723" y="2692301"/>
            <a:ext cx="239986" cy="241102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3557" name="Oval 4">
            <a:extLst>
              <a:ext uri="{FF2B5EF4-FFF2-40B4-BE49-F238E27FC236}">
                <a16:creationId xmlns:a16="http://schemas.microsoft.com/office/drawing/2014/main" id="{8062C67B-9D9F-B662-40F3-92631DD942B2}"/>
              </a:ext>
            </a:extLst>
          </p:cNvPr>
          <p:cNvSpPr>
            <a:spLocks/>
          </p:cNvSpPr>
          <p:nvPr/>
        </p:nvSpPr>
        <p:spPr bwMode="auto">
          <a:xfrm>
            <a:off x="5582543" y="2335113"/>
            <a:ext cx="239986" cy="241102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3558" name="Line 5">
            <a:extLst>
              <a:ext uri="{FF2B5EF4-FFF2-40B4-BE49-F238E27FC236}">
                <a16:creationId xmlns:a16="http://schemas.microsoft.com/office/drawing/2014/main" id="{FF89C944-8C61-AB4C-270C-5C88AD3633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81500" y="1336105"/>
            <a:ext cx="0" cy="313097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CA" sz="1266"/>
          </a:p>
        </p:txBody>
      </p:sp>
      <p:sp>
        <p:nvSpPr>
          <p:cNvPr id="23559" name="Oval 6">
            <a:extLst>
              <a:ext uri="{FF2B5EF4-FFF2-40B4-BE49-F238E27FC236}">
                <a16:creationId xmlns:a16="http://schemas.microsoft.com/office/drawing/2014/main" id="{F7175F7F-BA70-CC97-5E85-E493A6804384}"/>
              </a:ext>
            </a:extLst>
          </p:cNvPr>
          <p:cNvSpPr>
            <a:spLocks/>
          </p:cNvSpPr>
          <p:nvPr/>
        </p:nvSpPr>
        <p:spPr bwMode="auto">
          <a:xfrm>
            <a:off x="4668366" y="2174379"/>
            <a:ext cx="241102" cy="239986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3560" name="Oval 7">
            <a:extLst>
              <a:ext uri="{FF2B5EF4-FFF2-40B4-BE49-F238E27FC236}">
                <a16:creationId xmlns:a16="http://schemas.microsoft.com/office/drawing/2014/main" id="{1D5D3B13-7393-4D59-272B-13F593A6490B}"/>
              </a:ext>
            </a:extLst>
          </p:cNvPr>
          <p:cNvSpPr>
            <a:spLocks/>
          </p:cNvSpPr>
          <p:nvPr/>
        </p:nvSpPr>
        <p:spPr bwMode="auto">
          <a:xfrm>
            <a:off x="4909468" y="2611934"/>
            <a:ext cx="241102" cy="239986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3561" name="Oval 8">
            <a:extLst>
              <a:ext uri="{FF2B5EF4-FFF2-40B4-BE49-F238E27FC236}">
                <a16:creationId xmlns:a16="http://schemas.microsoft.com/office/drawing/2014/main" id="{9B77CFBE-07A5-20D0-A29E-B0BFB8913CF6}"/>
              </a:ext>
            </a:extLst>
          </p:cNvPr>
          <p:cNvSpPr>
            <a:spLocks/>
          </p:cNvSpPr>
          <p:nvPr/>
        </p:nvSpPr>
        <p:spPr bwMode="auto">
          <a:xfrm>
            <a:off x="4519910" y="2433340"/>
            <a:ext cx="239986" cy="239986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3562" name="Line 9">
            <a:extLst>
              <a:ext uri="{FF2B5EF4-FFF2-40B4-BE49-F238E27FC236}">
                <a16:creationId xmlns:a16="http://schemas.microsoft.com/office/drawing/2014/main" id="{C6BAEE7F-62C9-FFE9-4372-49AE309522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4467076"/>
            <a:ext cx="29401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CA" sz="1266"/>
          </a:p>
        </p:txBody>
      </p:sp>
      <p:sp>
        <p:nvSpPr>
          <p:cNvPr id="23563" name="Text Box 10">
            <a:extLst>
              <a:ext uri="{FF2B5EF4-FFF2-40B4-BE49-F238E27FC236}">
                <a16:creationId xmlns:a16="http://schemas.microsoft.com/office/drawing/2014/main" id="{C9A6FDD2-E1F4-998D-7095-38DF1B85D6E4}"/>
              </a:ext>
            </a:extLst>
          </p:cNvPr>
          <p:cNvSpPr txBox="1">
            <a:spLocks/>
          </p:cNvSpPr>
          <p:nvPr/>
        </p:nvSpPr>
        <p:spPr bwMode="auto">
          <a:xfrm>
            <a:off x="5561471" y="4485372"/>
            <a:ext cx="282130" cy="33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687"/>
              <a:t>x1</a:t>
            </a:r>
          </a:p>
        </p:txBody>
      </p:sp>
      <p:sp>
        <p:nvSpPr>
          <p:cNvPr id="23564" name="Text Box 11">
            <a:extLst>
              <a:ext uri="{FF2B5EF4-FFF2-40B4-BE49-F238E27FC236}">
                <a16:creationId xmlns:a16="http://schemas.microsoft.com/office/drawing/2014/main" id="{FBC25740-0028-17C2-7AA6-1C97FEA0414F}"/>
              </a:ext>
            </a:extLst>
          </p:cNvPr>
          <p:cNvSpPr txBox="1">
            <a:spLocks/>
          </p:cNvSpPr>
          <p:nvPr/>
        </p:nvSpPr>
        <p:spPr bwMode="auto">
          <a:xfrm>
            <a:off x="4025565" y="2967325"/>
            <a:ext cx="282130" cy="33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687"/>
              <a:t>x2</a:t>
            </a:r>
          </a:p>
        </p:txBody>
      </p:sp>
      <p:sp>
        <p:nvSpPr>
          <p:cNvPr id="23565" name="Oval 12">
            <a:extLst>
              <a:ext uri="{FF2B5EF4-FFF2-40B4-BE49-F238E27FC236}">
                <a16:creationId xmlns:a16="http://schemas.microsoft.com/office/drawing/2014/main" id="{F00E1A33-8982-064B-A86C-E9386ED74F6E}"/>
              </a:ext>
            </a:extLst>
          </p:cNvPr>
          <p:cNvSpPr>
            <a:spLocks/>
          </p:cNvSpPr>
          <p:nvPr/>
        </p:nvSpPr>
        <p:spPr bwMode="auto">
          <a:xfrm>
            <a:off x="6725543" y="1379637"/>
            <a:ext cx="239986" cy="241102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3566" name="Oval 13">
            <a:extLst>
              <a:ext uri="{FF2B5EF4-FFF2-40B4-BE49-F238E27FC236}">
                <a16:creationId xmlns:a16="http://schemas.microsoft.com/office/drawing/2014/main" id="{587F3E69-E4FA-C61E-4BB9-CB81A2889C90}"/>
              </a:ext>
            </a:extLst>
          </p:cNvPr>
          <p:cNvSpPr>
            <a:spLocks/>
          </p:cNvSpPr>
          <p:nvPr/>
        </p:nvSpPr>
        <p:spPr bwMode="auto">
          <a:xfrm>
            <a:off x="6993434" y="1620738"/>
            <a:ext cx="239986" cy="241102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3567" name="Oval 14">
            <a:extLst>
              <a:ext uri="{FF2B5EF4-FFF2-40B4-BE49-F238E27FC236}">
                <a16:creationId xmlns:a16="http://schemas.microsoft.com/office/drawing/2014/main" id="{98146006-70EA-B969-1FD5-5D314D194A5F}"/>
              </a:ext>
            </a:extLst>
          </p:cNvPr>
          <p:cNvSpPr>
            <a:spLocks/>
          </p:cNvSpPr>
          <p:nvPr/>
        </p:nvSpPr>
        <p:spPr bwMode="auto">
          <a:xfrm>
            <a:off x="7270254" y="1379637"/>
            <a:ext cx="239986" cy="241102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3568" name="Oval 15">
            <a:extLst>
              <a:ext uri="{FF2B5EF4-FFF2-40B4-BE49-F238E27FC236}">
                <a16:creationId xmlns:a16="http://schemas.microsoft.com/office/drawing/2014/main" id="{3D145CED-E00B-45BF-98E0-D55F66D3A98D}"/>
              </a:ext>
            </a:extLst>
          </p:cNvPr>
          <p:cNvSpPr>
            <a:spLocks/>
          </p:cNvSpPr>
          <p:nvPr/>
        </p:nvSpPr>
        <p:spPr bwMode="auto">
          <a:xfrm>
            <a:off x="5801321" y="3817442"/>
            <a:ext cx="239986" cy="239986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3569" name="Oval 16">
            <a:extLst>
              <a:ext uri="{FF2B5EF4-FFF2-40B4-BE49-F238E27FC236}">
                <a16:creationId xmlns:a16="http://schemas.microsoft.com/office/drawing/2014/main" id="{9FF2DD33-D713-BED8-15B7-17E77242F22A}"/>
              </a:ext>
            </a:extLst>
          </p:cNvPr>
          <p:cNvSpPr>
            <a:spLocks/>
          </p:cNvSpPr>
          <p:nvPr/>
        </p:nvSpPr>
        <p:spPr bwMode="auto">
          <a:xfrm>
            <a:off x="5979914" y="3495973"/>
            <a:ext cx="239986" cy="239986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3570" name="Oval 17">
            <a:extLst>
              <a:ext uri="{FF2B5EF4-FFF2-40B4-BE49-F238E27FC236}">
                <a16:creationId xmlns:a16="http://schemas.microsoft.com/office/drawing/2014/main" id="{2D944C32-736B-592C-35BB-9B62A3D92980}"/>
              </a:ext>
            </a:extLst>
          </p:cNvPr>
          <p:cNvSpPr>
            <a:spLocks/>
          </p:cNvSpPr>
          <p:nvPr/>
        </p:nvSpPr>
        <p:spPr bwMode="auto">
          <a:xfrm>
            <a:off x="6149578" y="3817442"/>
            <a:ext cx="239986" cy="239986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3571" name="Oval 18">
            <a:extLst>
              <a:ext uri="{FF2B5EF4-FFF2-40B4-BE49-F238E27FC236}">
                <a16:creationId xmlns:a16="http://schemas.microsoft.com/office/drawing/2014/main" id="{B2303B7E-D74E-8BD1-F46D-9B842C73619F}"/>
              </a:ext>
            </a:extLst>
          </p:cNvPr>
          <p:cNvSpPr>
            <a:spLocks/>
          </p:cNvSpPr>
          <p:nvPr/>
        </p:nvSpPr>
        <p:spPr bwMode="auto">
          <a:xfrm>
            <a:off x="5979914" y="4138910"/>
            <a:ext cx="239986" cy="239986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3572" name="Text Box 19">
            <a:extLst>
              <a:ext uri="{FF2B5EF4-FFF2-40B4-BE49-F238E27FC236}">
                <a16:creationId xmlns:a16="http://schemas.microsoft.com/office/drawing/2014/main" id="{D87DCCB3-DB5E-03E2-F161-009D040003D8}"/>
              </a:ext>
            </a:extLst>
          </p:cNvPr>
          <p:cNvSpPr txBox="1">
            <a:spLocks/>
          </p:cNvSpPr>
          <p:nvPr/>
        </p:nvSpPr>
        <p:spPr bwMode="auto">
          <a:xfrm>
            <a:off x="3124647" y="5254111"/>
            <a:ext cx="5941591" cy="59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687"/>
              <a:t>Use </a:t>
            </a:r>
            <a:r>
              <a:rPr lang="en-US" altLang="en-US" sz="1687">
                <a:latin typeface="Gill Sans SemiBold" charset="0"/>
                <a:ea typeface="Gill Sans SemiBold" charset="0"/>
                <a:cs typeface="Gill Sans SemiBold" charset="0"/>
                <a:sym typeface="Gill Sans SemiBold" charset="0"/>
              </a:rPr>
              <a:t>KMeans</a:t>
            </a:r>
            <a:r>
              <a:rPr lang="en-US" altLang="en-US" sz="1687"/>
              <a:t>, because it can do </a:t>
            </a:r>
            <a:r>
              <a:rPr lang="en-US" altLang="en-US" sz="1687">
                <a:solidFill>
                  <a:srgbClr val="FF9300"/>
                </a:solidFill>
              </a:rPr>
              <a:t>fit</a:t>
            </a:r>
            <a:r>
              <a:rPr lang="en-US" altLang="en-US" sz="1687"/>
              <a:t> and </a:t>
            </a:r>
            <a:r>
              <a:rPr lang="en-US" altLang="en-US" sz="1687">
                <a:solidFill>
                  <a:srgbClr val="FF9300"/>
                </a:solidFill>
              </a:rPr>
              <a:t>predict</a:t>
            </a:r>
            <a:r>
              <a:rPr lang="en-US" altLang="en-US" sz="1687"/>
              <a:t> on separate datasets.</a:t>
            </a:r>
          </a:p>
          <a:p>
            <a:pPr eaLnBrk="1"/>
            <a:r>
              <a:rPr lang="en-US" altLang="en-US" sz="1687"/>
              <a:t>AgglomerativeClustering can only do </a:t>
            </a:r>
            <a:r>
              <a:rPr lang="en-US" altLang="en-US" sz="1687">
                <a:solidFill>
                  <a:srgbClr val="FF9300"/>
                </a:solidFill>
              </a:rPr>
              <a:t>fit_predict</a:t>
            </a:r>
            <a:r>
              <a:rPr lang="en-US" altLang="en-US" sz="1687"/>
              <a:t> on a single dataset.</a:t>
            </a:r>
          </a:p>
        </p:txBody>
      </p:sp>
      <p:sp>
        <p:nvSpPr>
          <p:cNvPr id="23573" name="Oval 20">
            <a:extLst>
              <a:ext uri="{FF2B5EF4-FFF2-40B4-BE49-F238E27FC236}">
                <a16:creationId xmlns:a16="http://schemas.microsoft.com/office/drawing/2014/main" id="{D9AD703A-307A-62D1-6780-69B0219E0BEF}"/>
              </a:ext>
            </a:extLst>
          </p:cNvPr>
          <p:cNvSpPr>
            <a:spLocks/>
          </p:cNvSpPr>
          <p:nvPr/>
        </p:nvSpPr>
        <p:spPr bwMode="auto">
          <a:xfrm>
            <a:off x="6524625" y="3431233"/>
            <a:ext cx="239986" cy="239986"/>
          </a:xfrm>
          <a:prstGeom prst="ellipse">
            <a:avLst/>
          </a:prstGeom>
          <a:solidFill>
            <a:srgbClr val="EE220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3574" name="Text Box 21">
            <a:extLst>
              <a:ext uri="{FF2B5EF4-FFF2-40B4-BE49-F238E27FC236}">
                <a16:creationId xmlns:a16="http://schemas.microsoft.com/office/drawing/2014/main" id="{5F48EEDB-0513-7BD0-6B54-9CA616C0D280}"/>
              </a:ext>
            </a:extLst>
          </p:cNvPr>
          <p:cNvSpPr txBox="1">
            <a:spLocks/>
          </p:cNvSpPr>
          <p:nvPr/>
        </p:nvSpPr>
        <p:spPr bwMode="auto">
          <a:xfrm>
            <a:off x="6576490" y="3384788"/>
            <a:ext cx="136256" cy="33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687">
                <a:solidFill>
                  <a:srgbClr val="FFFFFF"/>
                </a:solidFill>
              </a:rPr>
              <a:t>?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Hierarchical clusters can contain other custers (example: AgglomerativeClustering)">
            <a:extLst>
              <a:ext uri="{FF2B5EF4-FFF2-40B4-BE49-F238E27FC236}">
                <a16:creationId xmlns:a16="http://schemas.microsoft.com/office/drawing/2014/main" id="{56441116-5B1D-8D30-83E3-8D747D212F8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87948" y="2250281"/>
            <a:ext cx="7416105" cy="2321719"/>
          </a:xfrm>
          <a:solidFill>
            <a:srgbClr val="FFFFFF"/>
          </a:solidFill>
        </p:spPr>
        <p:txBody>
          <a:bodyPr>
            <a:normAutofit/>
          </a:bodyPr>
          <a:lstStyle/>
          <a:p>
            <a:pPr>
              <a:spcBef>
                <a:spcPts val="914"/>
              </a:spcBef>
              <a:defRPr sz="4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sz="2812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 Light"/>
                <a:ea typeface="Gill Sans Light"/>
                <a:cs typeface="Gill Sans Light"/>
                <a:sym typeface="Gill Sans Light"/>
              </a:rPr>
              <a:t>Hierarchical</a:t>
            </a:r>
            <a:r>
              <a:rPr sz="2812" dirty="0">
                <a:latin typeface="Gill Sans Light"/>
                <a:ea typeface="Gill Sans Light"/>
                <a:cs typeface="Gill Sans Light"/>
                <a:sym typeface="Gill Sans Light"/>
              </a:rPr>
              <a:t> clusters can contain other </a:t>
            </a:r>
            <a:r>
              <a:rPr sz="2812" dirty="0" err="1">
                <a:latin typeface="Gill Sans Light"/>
                <a:ea typeface="Gill Sans Light"/>
                <a:cs typeface="Gill Sans Light"/>
                <a:sym typeface="Gill Sans Light"/>
              </a:rPr>
              <a:t>custers</a:t>
            </a:r>
            <a:r>
              <a:rPr sz="2812" dirty="0">
                <a:latin typeface="Gill Sans Light"/>
                <a:ea typeface="Gill Sans Light"/>
                <a:cs typeface="Gill Sans Light"/>
                <a:sym typeface="Gill Sans Light"/>
              </a:rPr>
              <a:t> (example: </a:t>
            </a:r>
            <a:r>
              <a:rPr sz="2812" dirty="0" err="1">
                <a:solidFill>
                  <a:schemeClr val="accent1">
                    <a:lumOff val="-13575"/>
                  </a:schemeClr>
                </a:solidFill>
                <a:latin typeface="Gill Sans Light"/>
                <a:ea typeface="Gill Sans Light"/>
                <a:cs typeface="Gill Sans Light"/>
                <a:sym typeface="Gill Sans Light"/>
              </a:rPr>
              <a:t>AgglomerativeClustering</a:t>
            </a:r>
            <a:r>
              <a:rPr sz="2812" dirty="0">
                <a:latin typeface="Gill Sans Light"/>
                <a:ea typeface="Gill Sans Light"/>
                <a:cs typeface="Gill Sans Light"/>
                <a:sym typeface="Gill Sans Light"/>
              </a:rPr>
              <a:t>)</a:t>
            </a:r>
          </a:p>
        </p:txBody>
      </p:sp>
      <p:sp>
        <p:nvSpPr>
          <p:cNvPr id="140" name="Non-hierarchical clusters cannot contain other custers (example: KMeans)">
            <a:extLst>
              <a:ext uri="{FF2B5EF4-FFF2-40B4-BE49-F238E27FC236}">
                <a16:creationId xmlns:a16="http://schemas.microsoft.com/office/drawing/2014/main" id="{ABD41E86-6085-F94B-2BB2-F5881C955A82}"/>
              </a:ext>
            </a:extLst>
          </p:cNvPr>
          <p:cNvSpPr/>
          <p:nvPr/>
        </p:nvSpPr>
        <p:spPr>
          <a:xfrm>
            <a:off x="2179217" y="1933277"/>
            <a:ext cx="7833568" cy="97333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5719" tIns="35719" rIns="35719" bIns="35719" anchor="b">
            <a:normAutofit/>
          </a:bodyPr>
          <a:lstStyle/>
          <a:p>
            <a:pPr algn="ctr">
              <a:spcBef>
                <a:spcPts val="914"/>
              </a:spcBef>
              <a:defRPr sz="4000"/>
            </a:pPr>
            <a:r>
              <a:rPr sz="2812" kern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Non-hierarchical</a:t>
            </a:r>
            <a:r>
              <a:rPr sz="2812" kern="0"/>
              <a:t> clusters cannot contain other custers (example: </a:t>
            </a:r>
            <a:r>
              <a:rPr sz="2812" kern="0">
                <a:solidFill>
                  <a:schemeClr val="accent1">
                    <a:lumOff val="-13575"/>
                  </a:schemeClr>
                </a:solidFill>
              </a:rPr>
              <a:t>KMeans</a:t>
            </a:r>
            <a:r>
              <a:rPr sz="2812" kern="0"/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Hierarchical clusters can contain other custers (example: AgglomerativeClustering)">
            <a:extLst>
              <a:ext uri="{FF2B5EF4-FFF2-40B4-BE49-F238E27FC236}">
                <a16:creationId xmlns:a16="http://schemas.microsoft.com/office/drawing/2014/main" id="{56441116-5B1D-8D30-83E3-8D747D212F8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87947" y="1107281"/>
            <a:ext cx="7416105" cy="2321719"/>
          </a:xfrm>
          <a:solidFill>
            <a:srgbClr val="FFFFFF"/>
          </a:solidFill>
        </p:spPr>
        <p:txBody>
          <a:bodyPr>
            <a:normAutofit/>
          </a:bodyPr>
          <a:lstStyle/>
          <a:p>
            <a:pPr>
              <a:spcBef>
                <a:spcPts val="914"/>
              </a:spcBef>
              <a:defRPr sz="4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sz="2812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 Light"/>
                <a:ea typeface="Gill Sans Light"/>
                <a:cs typeface="Gill Sans Light"/>
                <a:sym typeface="Gill Sans Light"/>
              </a:rPr>
              <a:t>Hierarchical</a:t>
            </a:r>
            <a:r>
              <a:rPr sz="2812" dirty="0">
                <a:latin typeface="Gill Sans Light"/>
                <a:ea typeface="Gill Sans Light"/>
                <a:cs typeface="Gill Sans Light"/>
                <a:sym typeface="Gill Sans Light"/>
              </a:rPr>
              <a:t> clusters: </a:t>
            </a:r>
            <a:r>
              <a:rPr sz="2812" dirty="0" err="1">
                <a:solidFill>
                  <a:schemeClr val="accent1">
                    <a:lumOff val="-13575"/>
                  </a:schemeClr>
                </a:solidFill>
                <a:latin typeface="Gill Sans Light"/>
                <a:ea typeface="Gill Sans Light"/>
                <a:cs typeface="Gill Sans Light"/>
                <a:sym typeface="Gill Sans Light"/>
              </a:rPr>
              <a:t>AgglomerativeClustering</a:t>
            </a:r>
            <a:endParaRPr sz="2812" dirty="0"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26032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trategy: Combine Nearby Points/Groups…">
            <a:extLst>
              <a:ext uri="{FF2B5EF4-FFF2-40B4-BE49-F238E27FC236}">
                <a16:creationId xmlns:a16="http://schemas.microsoft.com/office/drawing/2014/main" id="{2426D6E1-0554-2AF4-9F4D-BA66F4F2715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99047" y="440904"/>
            <a:ext cx="8393906" cy="1409774"/>
          </a:xfrm>
          <a:solidFill>
            <a:srgbClr val="FFFFFF"/>
          </a:solidFill>
        </p:spPr>
        <p:txBody>
          <a:bodyPr>
            <a:normAutofit/>
          </a:bodyPr>
          <a:lstStyle/>
          <a:p>
            <a:pPr defTabSz="402536">
              <a:spcBef>
                <a:spcPts val="844"/>
              </a:spcBef>
              <a:defRPr sz="5684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sz="3996">
                <a:latin typeface="Gill Sans Light"/>
                <a:ea typeface="Gill Sans Light"/>
                <a:cs typeface="Gill Sans Light"/>
                <a:sym typeface="Gill Sans Light"/>
              </a:rPr>
              <a:t>Strategy: Combine Nearby Points/Groups</a:t>
            </a:r>
            <a:br>
              <a:rPr sz="3996">
                <a:latin typeface="Gill Sans Light"/>
                <a:ea typeface="Gill Sans Light"/>
                <a:cs typeface="Gill Sans Light"/>
                <a:sym typeface="Gill Sans Light"/>
              </a:rPr>
            </a:br>
            <a:r>
              <a:rPr sz="3996">
                <a:latin typeface="Gill Sans Light"/>
                <a:ea typeface="Gill Sans Light"/>
                <a:cs typeface="Gill Sans Light"/>
                <a:sym typeface="Gill Sans Light"/>
              </a:rPr>
              <a:t>(and repeat!)</a:t>
            </a:r>
          </a:p>
        </p:txBody>
      </p:sp>
      <p:sp>
        <p:nvSpPr>
          <p:cNvPr id="166" name="Circle">
            <a:extLst>
              <a:ext uri="{FF2B5EF4-FFF2-40B4-BE49-F238E27FC236}">
                <a16:creationId xmlns:a16="http://schemas.microsoft.com/office/drawing/2014/main" id="{EF2FBCA1-9A8E-654E-CBBA-72EE8D567BB1}"/>
              </a:ext>
            </a:extLst>
          </p:cNvPr>
          <p:cNvSpPr/>
          <p:nvPr/>
        </p:nvSpPr>
        <p:spPr>
          <a:xfrm>
            <a:off x="3903762" y="3656707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167" name="Circle">
            <a:extLst>
              <a:ext uri="{FF2B5EF4-FFF2-40B4-BE49-F238E27FC236}">
                <a16:creationId xmlns:a16="http://schemas.microsoft.com/office/drawing/2014/main" id="{8F55B27A-E496-E488-4B47-0D8E3CD09DDF}"/>
              </a:ext>
            </a:extLst>
          </p:cNvPr>
          <p:cNvSpPr/>
          <p:nvPr/>
        </p:nvSpPr>
        <p:spPr>
          <a:xfrm>
            <a:off x="3778746" y="3987105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168" name="Circle">
            <a:extLst>
              <a:ext uri="{FF2B5EF4-FFF2-40B4-BE49-F238E27FC236}">
                <a16:creationId xmlns:a16="http://schemas.microsoft.com/office/drawing/2014/main" id="{ABDBEDA4-DB89-642E-F366-C2A0D8F01B4B}"/>
              </a:ext>
            </a:extLst>
          </p:cNvPr>
          <p:cNvSpPr/>
          <p:nvPr/>
        </p:nvSpPr>
        <p:spPr>
          <a:xfrm>
            <a:off x="4385965" y="4290715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169" name="Circle">
            <a:extLst>
              <a:ext uri="{FF2B5EF4-FFF2-40B4-BE49-F238E27FC236}">
                <a16:creationId xmlns:a16="http://schemas.microsoft.com/office/drawing/2014/main" id="{2B14137C-41F7-B277-069A-EC9173763668}"/>
              </a:ext>
            </a:extLst>
          </p:cNvPr>
          <p:cNvSpPr/>
          <p:nvPr/>
        </p:nvSpPr>
        <p:spPr>
          <a:xfrm>
            <a:off x="7323832" y="3397746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170" name="Circle">
            <a:extLst>
              <a:ext uri="{FF2B5EF4-FFF2-40B4-BE49-F238E27FC236}">
                <a16:creationId xmlns:a16="http://schemas.microsoft.com/office/drawing/2014/main" id="{133AE1DD-D799-0E61-9A18-A4479383DD30}"/>
              </a:ext>
            </a:extLst>
          </p:cNvPr>
          <p:cNvSpPr/>
          <p:nvPr/>
        </p:nvSpPr>
        <p:spPr>
          <a:xfrm>
            <a:off x="7323832" y="3826371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171" name="Circle">
            <a:extLst>
              <a:ext uri="{FF2B5EF4-FFF2-40B4-BE49-F238E27FC236}">
                <a16:creationId xmlns:a16="http://schemas.microsoft.com/office/drawing/2014/main" id="{9C1EE2D2-F965-9CDF-5520-119EE45AE35D}"/>
              </a:ext>
            </a:extLst>
          </p:cNvPr>
          <p:cNvSpPr/>
          <p:nvPr/>
        </p:nvSpPr>
        <p:spPr>
          <a:xfrm>
            <a:off x="8172152" y="3442394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172" name="Circle">
            <a:extLst>
              <a:ext uri="{FF2B5EF4-FFF2-40B4-BE49-F238E27FC236}">
                <a16:creationId xmlns:a16="http://schemas.microsoft.com/office/drawing/2014/main" id="{39C1D7B0-7A91-C5A4-E652-2F7BBD36C088}"/>
              </a:ext>
            </a:extLst>
          </p:cNvPr>
          <p:cNvSpPr/>
          <p:nvPr/>
        </p:nvSpPr>
        <p:spPr>
          <a:xfrm>
            <a:off x="8172152" y="3871019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trategy: Combine Nearby Points/Groups…">
            <a:extLst>
              <a:ext uri="{FF2B5EF4-FFF2-40B4-BE49-F238E27FC236}">
                <a16:creationId xmlns:a16="http://schemas.microsoft.com/office/drawing/2014/main" id="{DBE92013-1D13-3227-6493-6420220BB16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99047" y="440904"/>
            <a:ext cx="8393906" cy="1409774"/>
          </a:xfrm>
          <a:solidFill>
            <a:srgbClr val="FFFFFF"/>
          </a:solidFill>
        </p:spPr>
        <p:txBody>
          <a:bodyPr>
            <a:normAutofit/>
          </a:bodyPr>
          <a:lstStyle/>
          <a:p>
            <a:pPr defTabSz="402536">
              <a:spcBef>
                <a:spcPts val="844"/>
              </a:spcBef>
              <a:defRPr sz="5684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sz="3996">
                <a:latin typeface="Gill Sans Light"/>
                <a:ea typeface="Gill Sans Light"/>
                <a:cs typeface="Gill Sans Light"/>
                <a:sym typeface="Gill Sans Light"/>
              </a:rPr>
              <a:t>Strategy: Combine Nearby Points/Groups</a:t>
            </a:r>
            <a:br>
              <a:rPr sz="3996">
                <a:latin typeface="Gill Sans Light"/>
                <a:ea typeface="Gill Sans Light"/>
                <a:cs typeface="Gill Sans Light"/>
                <a:sym typeface="Gill Sans Light"/>
              </a:rPr>
            </a:br>
            <a:r>
              <a:rPr sz="3996">
                <a:latin typeface="Gill Sans Light"/>
                <a:ea typeface="Gill Sans Light"/>
                <a:cs typeface="Gill Sans Light"/>
                <a:sym typeface="Gill Sans Light"/>
              </a:rPr>
              <a:t>(and repeat!)</a:t>
            </a:r>
          </a:p>
        </p:txBody>
      </p:sp>
      <p:sp>
        <p:nvSpPr>
          <p:cNvPr id="175" name="Circle">
            <a:extLst>
              <a:ext uri="{FF2B5EF4-FFF2-40B4-BE49-F238E27FC236}">
                <a16:creationId xmlns:a16="http://schemas.microsoft.com/office/drawing/2014/main" id="{18FC7E95-098C-3BEB-3D53-1DFB2BD0DD0C}"/>
              </a:ext>
            </a:extLst>
          </p:cNvPr>
          <p:cNvSpPr/>
          <p:nvPr/>
        </p:nvSpPr>
        <p:spPr>
          <a:xfrm>
            <a:off x="3903762" y="3656707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176" name="Circle">
            <a:extLst>
              <a:ext uri="{FF2B5EF4-FFF2-40B4-BE49-F238E27FC236}">
                <a16:creationId xmlns:a16="http://schemas.microsoft.com/office/drawing/2014/main" id="{FF5C8E81-0326-B74A-7644-F4C3B94C19A6}"/>
              </a:ext>
            </a:extLst>
          </p:cNvPr>
          <p:cNvSpPr/>
          <p:nvPr/>
        </p:nvSpPr>
        <p:spPr>
          <a:xfrm>
            <a:off x="3778746" y="3987105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177" name="Circle">
            <a:extLst>
              <a:ext uri="{FF2B5EF4-FFF2-40B4-BE49-F238E27FC236}">
                <a16:creationId xmlns:a16="http://schemas.microsoft.com/office/drawing/2014/main" id="{12F773DC-5379-B2A0-2B42-E81886F9708A}"/>
              </a:ext>
            </a:extLst>
          </p:cNvPr>
          <p:cNvSpPr/>
          <p:nvPr/>
        </p:nvSpPr>
        <p:spPr>
          <a:xfrm>
            <a:off x="4385965" y="4290715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178" name="Circle">
            <a:extLst>
              <a:ext uri="{FF2B5EF4-FFF2-40B4-BE49-F238E27FC236}">
                <a16:creationId xmlns:a16="http://schemas.microsoft.com/office/drawing/2014/main" id="{9ABCE66F-5F87-9B9B-894F-04C2AE03645A}"/>
              </a:ext>
            </a:extLst>
          </p:cNvPr>
          <p:cNvSpPr/>
          <p:nvPr/>
        </p:nvSpPr>
        <p:spPr>
          <a:xfrm>
            <a:off x="7323832" y="3397746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179" name="Circle">
            <a:extLst>
              <a:ext uri="{FF2B5EF4-FFF2-40B4-BE49-F238E27FC236}">
                <a16:creationId xmlns:a16="http://schemas.microsoft.com/office/drawing/2014/main" id="{817648D1-F2E9-4E67-E502-B03F66196418}"/>
              </a:ext>
            </a:extLst>
          </p:cNvPr>
          <p:cNvSpPr/>
          <p:nvPr/>
        </p:nvSpPr>
        <p:spPr>
          <a:xfrm>
            <a:off x="7323832" y="3826371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180" name="Circle">
            <a:extLst>
              <a:ext uri="{FF2B5EF4-FFF2-40B4-BE49-F238E27FC236}">
                <a16:creationId xmlns:a16="http://schemas.microsoft.com/office/drawing/2014/main" id="{D65AD546-F10C-458C-52D0-BFC34DF6AC51}"/>
              </a:ext>
            </a:extLst>
          </p:cNvPr>
          <p:cNvSpPr/>
          <p:nvPr/>
        </p:nvSpPr>
        <p:spPr>
          <a:xfrm>
            <a:off x="8172152" y="3442394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181" name="Circle">
            <a:extLst>
              <a:ext uri="{FF2B5EF4-FFF2-40B4-BE49-F238E27FC236}">
                <a16:creationId xmlns:a16="http://schemas.microsoft.com/office/drawing/2014/main" id="{14AF3E42-E869-0D32-A4E5-CB6CC9966729}"/>
              </a:ext>
            </a:extLst>
          </p:cNvPr>
          <p:cNvSpPr/>
          <p:nvPr/>
        </p:nvSpPr>
        <p:spPr>
          <a:xfrm>
            <a:off x="8172152" y="3871019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182" name="Oval">
            <a:extLst>
              <a:ext uri="{FF2B5EF4-FFF2-40B4-BE49-F238E27FC236}">
                <a16:creationId xmlns:a16="http://schemas.microsoft.com/office/drawing/2014/main" id="{4EE33D22-17E0-83A6-899D-8FEF968B9839}"/>
              </a:ext>
            </a:extLst>
          </p:cNvPr>
          <p:cNvSpPr/>
          <p:nvPr/>
        </p:nvSpPr>
        <p:spPr>
          <a:xfrm rot="1183594">
            <a:off x="3740795" y="3483695"/>
            <a:ext cx="459879" cy="890736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trategy: Combine Nearby Points/Groups…">
            <a:extLst>
              <a:ext uri="{FF2B5EF4-FFF2-40B4-BE49-F238E27FC236}">
                <a16:creationId xmlns:a16="http://schemas.microsoft.com/office/drawing/2014/main" id="{DB52ACD8-F7F8-DCAA-2C1D-9E3D577278F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99047" y="440904"/>
            <a:ext cx="8393906" cy="1409774"/>
          </a:xfrm>
          <a:solidFill>
            <a:srgbClr val="FFFFFF"/>
          </a:solidFill>
        </p:spPr>
        <p:txBody>
          <a:bodyPr>
            <a:normAutofit/>
          </a:bodyPr>
          <a:lstStyle/>
          <a:p>
            <a:pPr defTabSz="402536">
              <a:spcBef>
                <a:spcPts val="844"/>
              </a:spcBef>
              <a:defRPr sz="5684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sz="3996">
                <a:latin typeface="Gill Sans Light"/>
                <a:ea typeface="Gill Sans Light"/>
                <a:cs typeface="Gill Sans Light"/>
                <a:sym typeface="Gill Sans Light"/>
              </a:rPr>
              <a:t>Strategy: Combine Nearby Points/Groups</a:t>
            </a:r>
            <a:br>
              <a:rPr sz="3996">
                <a:latin typeface="Gill Sans Light"/>
                <a:ea typeface="Gill Sans Light"/>
                <a:cs typeface="Gill Sans Light"/>
                <a:sym typeface="Gill Sans Light"/>
              </a:rPr>
            </a:br>
            <a:r>
              <a:rPr sz="3996">
                <a:latin typeface="Gill Sans Light"/>
                <a:ea typeface="Gill Sans Light"/>
                <a:cs typeface="Gill Sans Light"/>
                <a:sym typeface="Gill Sans Light"/>
              </a:rPr>
              <a:t>(and repeat!)</a:t>
            </a:r>
          </a:p>
        </p:txBody>
      </p:sp>
      <p:sp>
        <p:nvSpPr>
          <p:cNvPr id="185" name="Circle">
            <a:extLst>
              <a:ext uri="{FF2B5EF4-FFF2-40B4-BE49-F238E27FC236}">
                <a16:creationId xmlns:a16="http://schemas.microsoft.com/office/drawing/2014/main" id="{654105FC-E598-3289-B20C-67DD0229F7D7}"/>
              </a:ext>
            </a:extLst>
          </p:cNvPr>
          <p:cNvSpPr/>
          <p:nvPr/>
        </p:nvSpPr>
        <p:spPr>
          <a:xfrm>
            <a:off x="3903762" y="3656707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186" name="Circle">
            <a:extLst>
              <a:ext uri="{FF2B5EF4-FFF2-40B4-BE49-F238E27FC236}">
                <a16:creationId xmlns:a16="http://schemas.microsoft.com/office/drawing/2014/main" id="{9B11DF48-DF0B-11B8-8C64-AB09D875E742}"/>
              </a:ext>
            </a:extLst>
          </p:cNvPr>
          <p:cNvSpPr/>
          <p:nvPr/>
        </p:nvSpPr>
        <p:spPr>
          <a:xfrm>
            <a:off x="3778746" y="3987105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187" name="Circle">
            <a:extLst>
              <a:ext uri="{FF2B5EF4-FFF2-40B4-BE49-F238E27FC236}">
                <a16:creationId xmlns:a16="http://schemas.microsoft.com/office/drawing/2014/main" id="{E98EE209-8299-7A47-56F1-FD2E81128DA9}"/>
              </a:ext>
            </a:extLst>
          </p:cNvPr>
          <p:cNvSpPr/>
          <p:nvPr/>
        </p:nvSpPr>
        <p:spPr>
          <a:xfrm>
            <a:off x="4385965" y="4290715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188" name="Circle">
            <a:extLst>
              <a:ext uri="{FF2B5EF4-FFF2-40B4-BE49-F238E27FC236}">
                <a16:creationId xmlns:a16="http://schemas.microsoft.com/office/drawing/2014/main" id="{451AF9E8-3EDA-1827-4209-C087FA40AC68}"/>
              </a:ext>
            </a:extLst>
          </p:cNvPr>
          <p:cNvSpPr/>
          <p:nvPr/>
        </p:nvSpPr>
        <p:spPr>
          <a:xfrm>
            <a:off x="7323832" y="3397746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189" name="Circle">
            <a:extLst>
              <a:ext uri="{FF2B5EF4-FFF2-40B4-BE49-F238E27FC236}">
                <a16:creationId xmlns:a16="http://schemas.microsoft.com/office/drawing/2014/main" id="{6817BAEA-2F8D-4B16-1BA7-6D57A72656E0}"/>
              </a:ext>
            </a:extLst>
          </p:cNvPr>
          <p:cNvSpPr/>
          <p:nvPr/>
        </p:nvSpPr>
        <p:spPr>
          <a:xfrm>
            <a:off x="7323832" y="3826371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190" name="Circle">
            <a:extLst>
              <a:ext uri="{FF2B5EF4-FFF2-40B4-BE49-F238E27FC236}">
                <a16:creationId xmlns:a16="http://schemas.microsoft.com/office/drawing/2014/main" id="{1C8B0F40-E7D3-EF77-DBB8-4B91DDE1EEF9}"/>
              </a:ext>
            </a:extLst>
          </p:cNvPr>
          <p:cNvSpPr/>
          <p:nvPr/>
        </p:nvSpPr>
        <p:spPr>
          <a:xfrm>
            <a:off x="8172152" y="3442394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191" name="Circle">
            <a:extLst>
              <a:ext uri="{FF2B5EF4-FFF2-40B4-BE49-F238E27FC236}">
                <a16:creationId xmlns:a16="http://schemas.microsoft.com/office/drawing/2014/main" id="{FA7F27A2-8E87-8150-E423-E5181B2699A8}"/>
              </a:ext>
            </a:extLst>
          </p:cNvPr>
          <p:cNvSpPr/>
          <p:nvPr/>
        </p:nvSpPr>
        <p:spPr>
          <a:xfrm>
            <a:off x="8172152" y="3871019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192" name="Oval">
            <a:extLst>
              <a:ext uri="{FF2B5EF4-FFF2-40B4-BE49-F238E27FC236}">
                <a16:creationId xmlns:a16="http://schemas.microsoft.com/office/drawing/2014/main" id="{47E01A25-9FBA-7740-2E56-2F2615910505}"/>
              </a:ext>
            </a:extLst>
          </p:cNvPr>
          <p:cNvSpPr/>
          <p:nvPr/>
        </p:nvSpPr>
        <p:spPr>
          <a:xfrm rot="1183594">
            <a:off x="3740795" y="3483695"/>
            <a:ext cx="459879" cy="890736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193" name="Oval">
            <a:extLst>
              <a:ext uri="{FF2B5EF4-FFF2-40B4-BE49-F238E27FC236}">
                <a16:creationId xmlns:a16="http://schemas.microsoft.com/office/drawing/2014/main" id="{18D41C75-60A3-0D29-80FE-D823CF17CE0C}"/>
              </a:ext>
            </a:extLst>
          </p:cNvPr>
          <p:cNvSpPr/>
          <p:nvPr/>
        </p:nvSpPr>
        <p:spPr>
          <a:xfrm rot="313319">
            <a:off x="7214443" y="3296172"/>
            <a:ext cx="459879" cy="890736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194" name="Oval">
            <a:extLst>
              <a:ext uri="{FF2B5EF4-FFF2-40B4-BE49-F238E27FC236}">
                <a16:creationId xmlns:a16="http://schemas.microsoft.com/office/drawing/2014/main" id="{B02F1655-F405-2069-F060-0FB87BEC88EC}"/>
              </a:ext>
            </a:extLst>
          </p:cNvPr>
          <p:cNvSpPr/>
          <p:nvPr/>
        </p:nvSpPr>
        <p:spPr>
          <a:xfrm rot="313319">
            <a:off x="8063880" y="3340820"/>
            <a:ext cx="459879" cy="890736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trategy: Combine Nearby Points/Groups…">
            <a:extLst>
              <a:ext uri="{FF2B5EF4-FFF2-40B4-BE49-F238E27FC236}">
                <a16:creationId xmlns:a16="http://schemas.microsoft.com/office/drawing/2014/main" id="{9270C110-A18D-1571-28C5-45F7119AEC3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99047" y="440904"/>
            <a:ext cx="8393906" cy="1409774"/>
          </a:xfrm>
          <a:solidFill>
            <a:srgbClr val="FFFFFF"/>
          </a:solidFill>
        </p:spPr>
        <p:txBody>
          <a:bodyPr>
            <a:normAutofit/>
          </a:bodyPr>
          <a:lstStyle/>
          <a:p>
            <a:pPr defTabSz="402536">
              <a:spcBef>
                <a:spcPts val="844"/>
              </a:spcBef>
              <a:defRPr sz="5684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sz="3996">
                <a:latin typeface="Gill Sans Light"/>
                <a:ea typeface="Gill Sans Light"/>
                <a:cs typeface="Gill Sans Light"/>
                <a:sym typeface="Gill Sans Light"/>
              </a:rPr>
              <a:t>Strategy: Combine Nearby Points/Groups</a:t>
            </a:r>
            <a:br>
              <a:rPr sz="3996">
                <a:latin typeface="Gill Sans Light"/>
                <a:ea typeface="Gill Sans Light"/>
                <a:cs typeface="Gill Sans Light"/>
                <a:sym typeface="Gill Sans Light"/>
              </a:rPr>
            </a:br>
            <a:r>
              <a:rPr sz="3996">
                <a:latin typeface="Gill Sans Light"/>
                <a:ea typeface="Gill Sans Light"/>
                <a:cs typeface="Gill Sans Light"/>
                <a:sym typeface="Gill Sans Light"/>
              </a:rPr>
              <a:t>(and repeat!)</a:t>
            </a:r>
          </a:p>
        </p:txBody>
      </p:sp>
      <p:sp>
        <p:nvSpPr>
          <p:cNvPr id="197" name="Circle">
            <a:extLst>
              <a:ext uri="{FF2B5EF4-FFF2-40B4-BE49-F238E27FC236}">
                <a16:creationId xmlns:a16="http://schemas.microsoft.com/office/drawing/2014/main" id="{6F53FC46-C037-E249-BCFA-09FD09796ADA}"/>
              </a:ext>
            </a:extLst>
          </p:cNvPr>
          <p:cNvSpPr/>
          <p:nvPr/>
        </p:nvSpPr>
        <p:spPr>
          <a:xfrm>
            <a:off x="3903762" y="3656707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198" name="Circle">
            <a:extLst>
              <a:ext uri="{FF2B5EF4-FFF2-40B4-BE49-F238E27FC236}">
                <a16:creationId xmlns:a16="http://schemas.microsoft.com/office/drawing/2014/main" id="{9FF53639-5CD7-96BF-F530-A6FCD357024F}"/>
              </a:ext>
            </a:extLst>
          </p:cNvPr>
          <p:cNvSpPr/>
          <p:nvPr/>
        </p:nvSpPr>
        <p:spPr>
          <a:xfrm>
            <a:off x="3778746" y="3987105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199" name="Circle">
            <a:extLst>
              <a:ext uri="{FF2B5EF4-FFF2-40B4-BE49-F238E27FC236}">
                <a16:creationId xmlns:a16="http://schemas.microsoft.com/office/drawing/2014/main" id="{12D72F08-E10C-41D0-D15F-8835FE3B50D9}"/>
              </a:ext>
            </a:extLst>
          </p:cNvPr>
          <p:cNvSpPr/>
          <p:nvPr/>
        </p:nvSpPr>
        <p:spPr>
          <a:xfrm>
            <a:off x="4385965" y="4290715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00" name="Circle">
            <a:extLst>
              <a:ext uri="{FF2B5EF4-FFF2-40B4-BE49-F238E27FC236}">
                <a16:creationId xmlns:a16="http://schemas.microsoft.com/office/drawing/2014/main" id="{F36A9F59-7C10-0B14-B865-A92A31B21CC0}"/>
              </a:ext>
            </a:extLst>
          </p:cNvPr>
          <p:cNvSpPr/>
          <p:nvPr/>
        </p:nvSpPr>
        <p:spPr>
          <a:xfrm>
            <a:off x="7323832" y="3397746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01" name="Circle">
            <a:extLst>
              <a:ext uri="{FF2B5EF4-FFF2-40B4-BE49-F238E27FC236}">
                <a16:creationId xmlns:a16="http://schemas.microsoft.com/office/drawing/2014/main" id="{98A805C4-9ABC-3185-3B89-C4054A996F5F}"/>
              </a:ext>
            </a:extLst>
          </p:cNvPr>
          <p:cNvSpPr/>
          <p:nvPr/>
        </p:nvSpPr>
        <p:spPr>
          <a:xfrm>
            <a:off x="7323832" y="3826371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02" name="Circle">
            <a:extLst>
              <a:ext uri="{FF2B5EF4-FFF2-40B4-BE49-F238E27FC236}">
                <a16:creationId xmlns:a16="http://schemas.microsoft.com/office/drawing/2014/main" id="{0CD858BF-BC91-E18B-7737-B985631DC0F3}"/>
              </a:ext>
            </a:extLst>
          </p:cNvPr>
          <p:cNvSpPr/>
          <p:nvPr/>
        </p:nvSpPr>
        <p:spPr>
          <a:xfrm>
            <a:off x="8172152" y="3442394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03" name="Circle">
            <a:extLst>
              <a:ext uri="{FF2B5EF4-FFF2-40B4-BE49-F238E27FC236}">
                <a16:creationId xmlns:a16="http://schemas.microsoft.com/office/drawing/2014/main" id="{95471D4A-7592-E984-00F2-B344A30817E0}"/>
              </a:ext>
            </a:extLst>
          </p:cNvPr>
          <p:cNvSpPr/>
          <p:nvPr/>
        </p:nvSpPr>
        <p:spPr>
          <a:xfrm>
            <a:off x="8172152" y="3871019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04" name="Oval">
            <a:extLst>
              <a:ext uri="{FF2B5EF4-FFF2-40B4-BE49-F238E27FC236}">
                <a16:creationId xmlns:a16="http://schemas.microsoft.com/office/drawing/2014/main" id="{5BBA7D37-F711-910F-54B0-74AFB7E47643}"/>
              </a:ext>
            </a:extLst>
          </p:cNvPr>
          <p:cNvSpPr/>
          <p:nvPr/>
        </p:nvSpPr>
        <p:spPr>
          <a:xfrm rot="1183594">
            <a:off x="3740795" y="3483695"/>
            <a:ext cx="459879" cy="890736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05" name="Oval">
            <a:extLst>
              <a:ext uri="{FF2B5EF4-FFF2-40B4-BE49-F238E27FC236}">
                <a16:creationId xmlns:a16="http://schemas.microsoft.com/office/drawing/2014/main" id="{5F2562EF-0948-E3BA-1626-FFCEBCF5F1A2}"/>
              </a:ext>
            </a:extLst>
          </p:cNvPr>
          <p:cNvSpPr/>
          <p:nvPr/>
        </p:nvSpPr>
        <p:spPr>
          <a:xfrm rot="313319">
            <a:off x="7214443" y="3296172"/>
            <a:ext cx="459879" cy="890736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06" name="Oval">
            <a:extLst>
              <a:ext uri="{FF2B5EF4-FFF2-40B4-BE49-F238E27FC236}">
                <a16:creationId xmlns:a16="http://schemas.microsoft.com/office/drawing/2014/main" id="{6FA81A2B-1D81-760E-8D96-985FACF1D79E}"/>
              </a:ext>
            </a:extLst>
          </p:cNvPr>
          <p:cNvSpPr/>
          <p:nvPr/>
        </p:nvSpPr>
        <p:spPr>
          <a:xfrm rot="313319">
            <a:off x="8063880" y="3340820"/>
            <a:ext cx="459879" cy="890736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07" name="Oval">
            <a:extLst>
              <a:ext uri="{FF2B5EF4-FFF2-40B4-BE49-F238E27FC236}">
                <a16:creationId xmlns:a16="http://schemas.microsoft.com/office/drawing/2014/main" id="{E449C773-4DE2-B923-D383-A8BE8D2C43AF}"/>
              </a:ext>
            </a:extLst>
          </p:cNvPr>
          <p:cNvSpPr/>
          <p:nvPr/>
        </p:nvSpPr>
        <p:spPr>
          <a:xfrm rot="313319">
            <a:off x="3401467" y="3445744"/>
            <a:ext cx="1596182" cy="1212205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trategy: Combine Nearby Points/Groups…">
            <a:extLst>
              <a:ext uri="{FF2B5EF4-FFF2-40B4-BE49-F238E27FC236}">
                <a16:creationId xmlns:a16="http://schemas.microsoft.com/office/drawing/2014/main" id="{38B7C12A-E250-8F8F-CA04-C7D61FB0F15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99047" y="440904"/>
            <a:ext cx="8393906" cy="1409774"/>
          </a:xfrm>
          <a:solidFill>
            <a:srgbClr val="FFFFFF"/>
          </a:solidFill>
        </p:spPr>
        <p:txBody>
          <a:bodyPr>
            <a:normAutofit/>
          </a:bodyPr>
          <a:lstStyle/>
          <a:p>
            <a:pPr defTabSz="402536">
              <a:spcBef>
                <a:spcPts val="844"/>
              </a:spcBef>
              <a:defRPr sz="5684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sz="3996">
                <a:latin typeface="Gill Sans Light"/>
                <a:ea typeface="Gill Sans Light"/>
                <a:cs typeface="Gill Sans Light"/>
                <a:sym typeface="Gill Sans Light"/>
              </a:rPr>
              <a:t>Strategy: Combine Nearby Points/Groups</a:t>
            </a:r>
            <a:br>
              <a:rPr sz="3996">
                <a:latin typeface="Gill Sans Light"/>
                <a:ea typeface="Gill Sans Light"/>
                <a:cs typeface="Gill Sans Light"/>
                <a:sym typeface="Gill Sans Light"/>
              </a:rPr>
            </a:br>
            <a:r>
              <a:rPr sz="3996">
                <a:latin typeface="Gill Sans Light"/>
                <a:ea typeface="Gill Sans Light"/>
                <a:cs typeface="Gill Sans Light"/>
                <a:sym typeface="Gill Sans Light"/>
              </a:rPr>
              <a:t>(and repeat!)</a:t>
            </a:r>
          </a:p>
        </p:txBody>
      </p:sp>
      <p:sp>
        <p:nvSpPr>
          <p:cNvPr id="210" name="Circle">
            <a:extLst>
              <a:ext uri="{FF2B5EF4-FFF2-40B4-BE49-F238E27FC236}">
                <a16:creationId xmlns:a16="http://schemas.microsoft.com/office/drawing/2014/main" id="{532603B8-9F50-3979-D5A0-041616CB0B6E}"/>
              </a:ext>
            </a:extLst>
          </p:cNvPr>
          <p:cNvSpPr/>
          <p:nvPr/>
        </p:nvSpPr>
        <p:spPr>
          <a:xfrm>
            <a:off x="3903762" y="3656707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11" name="Circle">
            <a:extLst>
              <a:ext uri="{FF2B5EF4-FFF2-40B4-BE49-F238E27FC236}">
                <a16:creationId xmlns:a16="http://schemas.microsoft.com/office/drawing/2014/main" id="{8F5CE9B1-C825-07AC-33B2-8284169FFCA8}"/>
              </a:ext>
            </a:extLst>
          </p:cNvPr>
          <p:cNvSpPr/>
          <p:nvPr/>
        </p:nvSpPr>
        <p:spPr>
          <a:xfrm>
            <a:off x="3778746" y="3987105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12" name="Circle">
            <a:extLst>
              <a:ext uri="{FF2B5EF4-FFF2-40B4-BE49-F238E27FC236}">
                <a16:creationId xmlns:a16="http://schemas.microsoft.com/office/drawing/2014/main" id="{7A4EEF1D-D9E2-E86C-5667-D72111B87220}"/>
              </a:ext>
            </a:extLst>
          </p:cNvPr>
          <p:cNvSpPr/>
          <p:nvPr/>
        </p:nvSpPr>
        <p:spPr>
          <a:xfrm>
            <a:off x="4385965" y="4290715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13" name="Circle">
            <a:extLst>
              <a:ext uri="{FF2B5EF4-FFF2-40B4-BE49-F238E27FC236}">
                <a16:creationId xmlns:a16="http://schemas.microsoft.com/office/drawing/2014/main" id="{7B997890-84B4-41A6-9A62-1C6F241A8DA7}"/>
              </a:ext>
            </a:extLst>
          </p:cNvPr>
          <p:cNvSpPr/>
          <p:nvPr/>
        </p:nvSpPr>
        <p:spPr>
          <a:xfrm>
            <a:off x="7323832" y="3397746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14" name="Circle">
            <a:extLst>
              <a:ext uri="{FF2B5EF4-FFF2-40B4-BE49-F238E27FC236}">
                <a16:creationId xmlns:a16="http://schemas.microsoft.com/office/drawing/2014/main" id="{D17B1F8B-EDE0-8C26-454A-14924C9375EA}"/>
              </a:ext>
            </a:extLst>
          </p:cNvPr>
          <p:cNvSpPr/>
          <p:nvPr/>
        </p:nvSpPr>
        <p:spPr>
          <a:xfrm>
            <a:off x="7323832" y="3826371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15" name="Circle">
            <a:extLst>
              <a:ext uri="{FF2B5EF4-FFF2-40B4-BE49-F238E27FC236}">
                <a16:creationId xmlns:a16="http://schemas.microsoft.com/office/drawing/2014/main" id="{B146D5F0-095D-A2CD-4928-6CD306BFE0EF}"/>
              </a:ext>
            </a:extLst>
          </p:cNvPr>
          <p:cNvSpPr/>
          <p:nvPr/>
        </p:nvSpPr>
        <p:spPr>
          <a:xfrm>
            <a:off x="8172152" y="3442394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16" name="Circle">
            <a:extLst>
              <a:ext uri="{FF2B5EF4-FFF2-40B4-BE49-F238E27FC236}">
                <a16:creationId xmlns:a16="http://schemas.microsoft.com/office/drawing/2014/main" id="{A55F275C-044E-36E4-B54A-C4CF599443EA}"/>
              </a:ext>
            </a:extLst>
          </p:cNvPr>
          <p:cNvSpPr/>
          <p:nvPr/>
        </p:nvSpPr>
        <p:spPr>
          <a:xfrm>
            <a:off x="8172152" y="3871019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17" name="Oval">
            <a:extLst>
              <a:ext uri="{FF2B5EF4-FFF2-40B4-BE49-F238E27FC236}">
                <a16:creationId xmlns:a16="http://schemas.microsoft.com/office/drawing/2014/main" id="{B69F5724-532F-F25D-7B02-554807963CAA}"/>
              </a:ext>
            </a:extLst>
          </p:cNvPr>
          <p:cNvSpPr/>
          <p:nvPr/>
        </p:nvSpPr>
        <p:spPr>
          <a:xfrm rot="1183594">
            <a:off x="3740795" y="3483695"/>
            <a:ext cx="459879" cy="890736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18" name="Oval">
            <a:extLst>
              <a:ext uri="{FF2B5EF4-FFF2-40B4-BE49-F238E27FC236}">
                <a16:creationId xmlns:a16="http://schemas.microsoft.com/office/drawing/2014/main" id="{D36B4324-FC4E-3854-8B5F-C929BCEFF304}"/>
              </a:ext>
            </a:extLst>
          </p:cNvPr>
          <p:cNvSpPr/>
          <p:nvPr/>
        </p:nvSpPr>
        <p:spPr>
          <a:xfrm rot="313319">
            <a:off x="7214443" y="3296172"/>
            <a:ext cx="459879" cy="890736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19" name="Oval">
            <a:extLst>
              <a:ext uri="{FF2B5EF4-FFF2-40B4-BE49-F238E27FC236}">
                <a16:creationId xmlns:a16="http://schemas.microsoft.com/office/drawing/2014/main" id="{CE7FACFD-2ED6-CE15-C251-1C24EC390135}"/>
              </a:ext>
            </a:extLst>
          </p:cNvPr>
          <p:cNvSpPr/>
          <p:nvPr/>
        </p:nvSpPr>
        <p:spPr>
          <a:xfrm rot="313319">
            <a:off x="8063880" y="3340820"/>
            <a:ext cx="459879" cy="890736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20" name="Oval">
            <a:extLst>
              <a:ext uri="{FF2B5EF4-FFF2-40B4-BE49-F238E27FC236}">
                <a16:creationId xmlns:a16="http://schemas.microsoft.com/office/drawing/2014/main" id="{D603A1BE-DDB9-239A-95AA-C3E4A86009C6}"/>
              </a:ext>
            </a:extLst>
          </p:cNvPr>
          <p:cNvSpPr/>
          <p:nvPr/>
        </p:nvSpPr>
        <p:spPr>
          <a:xfrm rot="313319">
            <a:off x="3401467" y="3445744"/>
            <a:ext cx="1596182" cy="1212205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21" name="Oval">
            <a:extLst>
              <a:ext uri="{FF2B5EF4-FFF2-40B4-BE49-F238E27FC236}">
                <a16:creationId xmlns:a16="http://schemas.microsoft.com/office/drawing/2014/main" id="{A7AAFA4D-CCDB-D7E5-0D97-3DCCE55ACFEB}"/>
              </a:ext>
            </a:extLst>
          </p:cNvPr>
          <p:cNvSpPr/>
          <p:nvPr/>
        </p:nvSpPr>
        <p:spPr>
          <a:xfrm rot="36183">
            <a:off x="6897439" y="3096369"/>
            <a:ext cx="1928813" cy="1290340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trategy: Combine Nearby Points/Groups…">
            <a:extLst>
              <a:ext uri="{FF2B5EF4-FFF2-40B4-BE49-F238E27FC236}">
                <a16:creationId xmlns:a16="http://schemas.microsoft.com/office/drawing/2014/main" id="{812F35E7-4178-49B4-79C8-8A10B53C5BC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99047" y="440904"/>
            <a:ext cx="8393906" cy="1409774"/>
          </a:xfrm>
          <a:solidFill>
            <a:srgbClr val="FFFFFF"/>
          </a:solidFill>
        </p:spPr>
        <p:txBody>
          <a:bodyPr>
            <a:normAutofit/>
          </a:bodyPr>
          <a:lstStyle/>
          <a:p>
            <a:pPr defTabSz="402536">
              <a:spcBef>
                <a:spcPts val="844"/>
              </a:spcBef>
              <a:defRPr sz="5684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sz="3996">
                <a:latin typeface="Gill Sans Light"/>
                <a:ea typeface="Gill Sans Light"/>
                <a:cs typeface="Gill Sans Light"/>
                <a:sym typeface="Gill Sans Light"/>
              </a:rPr>
              <a:t>Strategy: Combine Nearby Points/Groups</a:t>
            </a:r>
            <a:br>
              <a:rPr sz="3996">
                <a:latin typeface="Gill Sans Light"/>
                <a:ea typeface="Gill Sans Light"/>
                <a:cs typeface="Gill Sans Light"/>
                <a:sym typeface="Gill Sans Light"/>
              </a:rPr>
            </a:br>
            <a:r>
              <a:rPr sz="3996">
                <a:latin typeface="Gill Sans Light"/>
                <a:ea typeface="Gill Sans Light"/>
                <a:cs typeface="Gill Sans Light"/>
                <a:sym typeface="Gill Sans Light"/>
              </a:rPr>
              <a:t>(and repeat!)</a:t>
            </a:r>
          </a:p>
        </p:txBody>
      </p:sp>
      <p:sp>
        <p:nvSpPr>
          <p:cNvPr id="224" name="Circle">
            <a:extLst>
              <a:ext uri="{FF2B5EF4-FFF2-40B4-BE49-F238E27FC236}">
                <a16:creationId xmlns:a16="http://schemas.microsoft.com/office/drawing/2014/main" id="{0F72EFD7-1872-5C08-DEB8-60B941C2030E}"/>
              </a:ext>
            </a:extLst>
          </p:cNvPr>
          <p:cNvSpPr/>
          <p:nvPr/>
        </p:nvSpPr>
        <p:spPr>
          <a:xfrm>
            <a:off x="3903762" y="3656707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25" name="Circle">
            <a:extLst>
              <a:ext uri="{FF2B5EF4-FFF2-40B4-BE49-F238E27FC236}">
                <a16:creationId xmlns:a16="http://schemas.microsoft.com/office/drawing/2014/main" id="{50448527-DFAF-B0E2-DE92-5F8A4B893B96}"/>
              </a:ext>
            </a:extLst>
          </p:cNvPr>
          <p:cNvSpPr/>
          <p:nvPr/>
        </p:nvSpPr>
        <p:spPr>
          <a:xfrm>
            <a:off x="3778746" y="3987105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26" name="Circle">
            <a:extLst>
              <a:ext uri="{FF2B5EF4-FFF2-40B4-BE49-F238E27FC236}">
                <a16:creationId xmlns:a16="http://schemas.microsoft.com/office/drawing/2014/main" id="{54B72A15-F692-A4C8-5693-1350BADE8DD9}"/>
              </a:ext>
            </a:extLst>
          </p:cNvPr>
          <p:cNvSpPr/>
          <p:nvPr/>
        </p:nvSpPr>
        <p:spPr>
          <a:xfrm>
            <a:off x="4385965" y="4290715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27" name="Circle">
            <a:extLst>
              <a:ext uri="{FF2B5EF4-FFF2-40B4-BE49-F238E27FC236}">
                <a16:creationId xmlns:a16="http://schemas.microsoft.com/office/drawing/2014/main" id="{2FE927AC-2C3E-3BB3-9A87-E089F20FAD2A}"/>
              </a:ext>
            </a:extLst>
          </p:cNvPr>
          <p:cNvSpPr/>
          <p:nvPr/>
        </p:nvSpPr>
        <p:spPr>
          <a:xfrm>
            <a:off x="7323832" y="3397746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28" name="Circle">
            <a:extLst>
              <a:ext uri="{FF2B5EF4-FFF2-40B4-BE49-F238E27FC236}">
                <a16:creationId xmlns:a16="http://schemas.microsoft.com/office/drawing/2014/main" id="{8268E087-E4D4-FC83-F36E-0A262476F2F0}"/>
              </a:ext>
            </a:extLst>
          </p:cNvPr>
          <p:cNvSpPr/>
          <p:nvPr/>
        </p:nvSpPr>
        <p:spPr>
          <a:xfrm>
            <a:off x="7323832" y="3826371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29" name="Circle">
            <a:extLst>
              <a:ext uri="{FF2B5EF4-FFF2-40B4-BE49-F238E27FC236}">
                <a16:creationId xmlns:a16="http://schemas.microsoft.com/office/drawing/2014/main" id="{72C5E46F-4469-F033-68D2-52B5DAE09A4F}"/>
              </a:ext>
            </a:extLst>
          </p:cNvPr>
          <p:cNvSpPr/>
          <p:nvPr/>
        </p:nvSpPr>
        <p:spPr>
          <a:xfrm>
            <a:off x="8172152" y="3442394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30" name="Circle">
            <a:extLst>
              <a:ext uri="{FF2B5EF4-FFF2-40B4-BE49-F238E27FC236}">
                <a16:creationId xmlns:a16="http://schemas.microsoft.com/office/drawing/2014/main" id="{87F03EAA-F2F9-2E4C-AF2D-3ABBB0A5FA1E}"/>
              </a:ext>
            </a:extLst>
          </p:cNvPr>
          <p:cNvSpPr/>
          <p:nvPr/>
        </p:nvSpPr>
        <p:spPr>
          <a:xfrm>
            <a:off x="8172152" y="3871019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31" name="Oval">
            <a:extLst>
              <a:ext uri="{FF2B5EF4-FFF2-40B4-BE49-F238E27FC236}">
                <a16:creationId xmlns:a16="http://schemas.microsoft.com/office/drawing/2014/main" id="{D76D69DE-60D0-93CF-B37E-72831DEE13A7}"/>
              </a:ext>
            </a:extLst>
          </p:cNvPr>
          <p:cNvSpPr/>
          <p:nvPr/>
        </p:nvSpPr>
        <p:spPr>
          <a:xfrm rot="1183594">
            <a:off x="3740795" y="3483695"/>
            <a:ext cx="459879" cy="890736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32" name="Oval">
            <a:extLst>
              <a:ext uri="{FF2B5EF4-FFF2-40B4-BE49-F238E27FC236}">
                <a16:creationId xmlns:a16="http://schemas.microsoft.com/office/drawing/2014/main" id="{F75AB279-5DBD-FB0E-B659-AFA7E2E26097}"/>
              </a:ext>
            </a:extLst>
          </p:cNvPr>
          <p:cNvSpPr/>
          <p:nvPr/>
        </p:nvSpPr>
        <p:spPr>
          <a:xfrm rot="313319">
            <a:off x="7214443" y="3296172"/>
            <a:ext cx="459879" cy="890736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33" name="Oval">
            <a:extLst>
              <a:ext uri="{FF2B5EF4-FFF2-40B4-BE49-F238E27FC236}">
                <a16:creationId xmlns:a16="http://schemas.microsoft.com/office/drawing/2014/main" id="{2187E9E6-A4BF-47FC-1DCB-6AF9976457C7}"/>
              </a:ext>
            </a:extLst>
          </p:cNvPr>
          <p:cNvSpPr/>
          <p:nvPr/>
        </p:nvSpPr>
        <p:spPr>
          <a:xfrm rot="313319">
            <a:off x="8063880" y="3340820"/>
            <a:ext cx="459879" cy="890736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34" name="Oval">
            <a:extLst>
              <a:ext uri="{FF2B5EF4-FFF2-40B4-BE49-F238E27FC236}">
                <a16:creationId xmlns:a16="http://schemas.microsoft.com/office/drawing/2014/main" id="{F21A62E9-0CE2-8CB9-1104-68403D557E24}"/>
              </a:ext>
            </a:extLst>
          </p:cNvPr>
          <p:cNvSpPr/>
          <p:nvPr/>
        </p:nvSpPr>
        <p:spPr>
          <a:xfrm rot="313319">
            <a:off x="3401467" y="3445744"/>
            <a:ext cx="1596182" cy="1212205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35" name="Oval">
            <a:extLst>
              <a:ext uri="{FF2B5EF4-FFF2-40B4-BE49-F238E27FC236}">
                <a16:creationId xmlns:a16="http://schemas.microsoft.com/office/drawing/2014/main" id="{59EAAAAB-C1E3-8E5C-DCF9-4D7934B874F4}"/>
              </a:ext>
            </a:extLst>
          </p:cNvPr>
          <p:cNvSpPr/>
          <p:nvPr/>
        </p:nvSpPr>
        <p:spPr>
          <a:xfrm rot="36183">
            <a:off x="6897439" y="3096369"/>
            <a:ext cx="1928813" cy="129034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36" name="Oval">
            <a:extLst>
              <a:ext uri="{FF2B5EF4-FFF2-40B4-BE49-F238E27FC236}">
                <a16:creationId xmlns:a16="http://schemas.microsoft.com/office/drawing/2014/main" id="{0628E80A-4DB3-65ED-BCEA-4347E364EE13}"/>
              </a:ext>
            </a:extLst>
          </p:cNvPr>
          <p:cNvSpPr/>
          <p:nvPr/>
        </p:nvSpPr>
        <p:spPr>
          <a:xfrm rot="21395920">
            <a:off x="2937123" y="2676674"/>
            <a:ext cx="6317754" cy="2504777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7" name="Group 1">
            <a:extLst>
              <a:ext uri="{FF2B5EF4-FFF2-40B4-BE49-F238E27FC236}">
                <a16:creationId xmlns:a16="http://schemas.microsoft.com/office/drawing/2014/main" id="{46F105F6-44BD-880E-FBEA-1BC30FABD58B}"/>
              </a:ext>
            </a:extLst>
          </p:cNvPr>
          <p:cNvGraphicFramePr>
            <a:graphicFrameLocks noGrp="1"/>
          </p:cNvGraphicFramePr>
          <p:nvPr/>
        </p:nvGraphicFramePr>
        <p:xfrm>
          <a:off x="3342308" y="1026915"/>
          <a:ext cx="1799332" cy="921990"/>
        </p:xfrm>
        <a:graphic>
          <a:graphicData uri="http://schemas.openxmlformats.org/drawingml/2006/table">
            <a:tbl>
              <a:tblPr/>
              <a:tblGrid>
                <a:gridCol w="449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330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A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B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C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D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30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50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50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110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90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330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...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...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...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...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380" name="Line 45">
            <a:extLst>
              <a:ext uri="{FF2B5EF4-FFF2-40B4-BE49-F238E27FC236}">
                <a16:creationId xmlns:a16="http://schemas.microsoft.com/office/drawing/2014/main" id="{6296F1E7-4069-206D-8F6B-BD5F809A3A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547" y="1269132"/>
            <a:ext cx="286867" cy="36053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CA" sz="1266"/>
          </a:p>
        </p:txBody>
      </p:sp>
      <p:sp>
        <p:nvSpPr>
          <p:cNvPr id="15381" name="Line 46">
            <a:extLst>
              <a:ext uri="{FF2B5EF4-FFF2-40B4-BE49-F238E27FC236}">
                <a16:creationId xmlns:a16="http://schemas.microsoft.com/office/drawing/2014/main" id="{3F569CDC-C1D4-32E5-8464-FE3EB0338AC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86340" y="1273597"/>
            <a:ext cx="263426" cy="35495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CA" sz="1266"/>
          </a:p>
        </p:txBody>
      </p:sp>
      <p:sp>
        <p:nvSpPr>
          <p:cNvPr id="15382" name="Line 47">
            <a:extLst>
              <a:ext uri="{FF2B5EF4-FFF2-40B4-BE49-F238E27FC236}">
                <a16:creationId xmlns:a16="http://schemas.microsoft.com/office/drawing/2014/main" id="{D49831EF-92A2-8D78-B19A-8863620078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39125" y="1269132"/>
            <a:ext cx="286867" cy="36053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CA" sz="1266"/>
          </a:p>
        </p:txBody>
      </p:sp>
      <p:sp>
        <p:nvSpPr>
          <p:cNvPr id="15383" name="Line 48">
            <a:extLst>
              <a:ext uri="{FF2B5EF4-FFF2-40B4-BE49-F238E27FC236}">
                <a16:creationId xmlns:a16="http://schemas.microsoft.com/office/drawing/2014/main" id="{BB56FD1C-E4BC-B134-E6F0-75DC060BF4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82918" y="1273597"/>
            <a:ext cx="263426" cy="35495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CA" sz="1266"/>
          </a:p>
        </p:txBody>
      </p:sp>
      <p:sp>
        <p:nvSpPr>
          <p:cNvPr id="15384" name="Line 49">
            <a:extLst>
              <a:ext uri="{FF2B5EF4-FFF2-40B4-BE49-F238E27FC236}">
                <a16:creationId xmlns:a16="http://schemas.microsoft.com/office/drawing/2014/main" id="{B2D7F7E2-EF19-2014-6417-E64DCED4C5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17594" y="786929"/>
            <a:ext cx="563687" cy="43420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CA" sz="1266"/>
          </a:p>
        </p:txBody>
      </p:sp>
      <p:sp>
        <p:nvSpPr>
          <p:cNvPr id="15385" name="Line 50">
            <a:extLst>
              <a:ext uri="{FF2B5EF4-FFF2-40B4-BE49-F238E27FC236}">
                <a16:creationId xmlns:a16="http://schemas.microsoft.com/office/drawing/2014/main" id="{CE076E9A-8412-2D0C-C42B-F98A664A3AA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38207" y="791394"/>
            <a:ext cx="496714" cy="41634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CA" sz="1266"/>
          </a:p>
        </p:txBody>
      </p:sp>
      <p:sp>
        <p:nvSpPr>
          <p:cNvPr id="15386" name="Rectangle 51">
            <a:extLst>
              <a:ext uri="{FF2B5EF4-FFF2-40B4-BE49-F238E27FC236}">
                <a16:creationId xmlns:a16="http://schemas.microsoft.com/office/drawing/2014/main" id="{C1AE44A6-EFDC-2DAD-92A2-7EE33B6531C6}"/>
              </a:ext>
            </a:extLst>
          </p:cNvPr>
          <p:cNvSpPr>
            <a:spLocks/>
          </p:cNvSpPr>
          <p:nvPr/>
        </p:nvSpPr>
        <p:spPr bwMode="auto">
          <a:xfrm>
            <a:off x="3350121" y="1330523"/>
            <a:ext cx="1765846" cy="228824"/>
          </a:xfrm>
          <a:prstGeom prst="rect">
            <a:avLst/>
          </a:prstGeom>
          <a:noFill/>
          <a:ln w="38100">
            <a:solidFill>
              <a:srgbClr val="FF2600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15387" name="Oval 52">
            <a:extLst>
              <a:ext uri="{FF2B5EF4-FFF2-40B4-BE49-F238E27FC236}">
                <a16:creationId xmlns:a16="http://schemas.microsoft.com/office/drawing/2014/main" id="{25BA6B99-8FEA-50BD-F4F6-7578A4037FFC}"/>
              </a:ext>
            </a:extLst>
          </p:cNvPr>
          <p:cNvSpPr>
            <a:spLocks/>
          </p:cNvSpPr>
          <p:nvPr/>
        </p:nvSpPr>
        <p:spPr bwMode="auto">
          <a:xfrm>
            <a:off x="6832699" y="1669852"/>
            <a:ext cx="375047" cy="373931"/>
          </a:xfrm>
          <a:prstGeom prst="ellipse">
            <a:avLst/>
          </a:prstGeom>
          <a:noFill/>
          <a:ln w="38100">
            <a:solidFill>
              <a:srgbClr val="FF2600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15388" name="Line 53">
            <a:extLst>
              <a:ext uri="{FF2B5EF4-FFF2-40B4-BE49-F238E27FC236}">
                <a16:creationId xmlns:a16="http://schemas.microsoft.com/office/drawing/2014/main" id="{9700EC7A-62E7-60A4-318A-84789083E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0708" y="1446609"/>
            <a:ext cx="1650876" cy="343793"/>
          </a:xfrm>
          <a:prstGeom prst="line">
            <a:avLst/>
          </a:prstGeom>
          <a:noFill/>
          <a:ln w="25400">
            <a:solidFill>
              <a:srgbClr val="0076B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CA" sz="1266"/>
          </a:p>
        </p:txBody>
      </p:sp>
      <p:graphicFrame>
        <p:nvGraphicFramePr>
          <p:cNvPr id="4150" name="Group 54">
            <a:extLst>
              <a:ext uri="{FF2B5EF4-FFF2-40B4-BE49-F238E27FC236}">
                <a16:creationId xmlns:a16="http://schemas.microsoft.com/office/drawing/2014/main" id="{8108D8CB-DD7E-CC0F-6598-D74A47B38AE8}"/>
              </a:ext>
            </a:extLst>
          </p:cNvPr>
          <p:cNvGraphicFramePr>
            <a:graphicFrameLocks noGrp="1"/>
          </p:cNvGraphicFramePr>
          <p:nvPr/>
        </p:nvGraphicFramePr>
        <p:xfrm>
          <a:off x="7146355" y="2976935"/>
          <a:ext cx="1799332" cy="1228948"/>
        </p:xfrm>
        <a:graphic>
          <a:graphicData uri="http://schemas.openxmlformats.org/drawingml/2006/table">
            <a:tbl>
              <a:tblPr/>
              <a:tblGrid>
                <a:gridCol w="449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237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A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25" marB="35725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B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25" marB="35725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C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25" marB="35725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D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25" marB="35725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237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250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25" marB="35725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25" marB="35725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15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25" marB="35725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12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25" marB="35725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237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45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25" marB="35725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45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25" marB="35725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100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25" marB="35725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102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25" marB="35725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237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25" marB="35725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95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25" marB="35725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24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25" marB="35725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80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25" marB="35725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412" name="Text Box 111">
            <a:extLst>
              <a:ext uri="{FF2B5EF4-FFF2-40B4-BE49-F238E27FC236}">
                <a16:creationId xmlns:a16="http://schemas.microsoft.com/office/drawing/2014/main" id="{54DAF3FE-3B0A-96DF-C3FB-FADA421857FA}"/>
              </a:ext>
            </a:extLst>
          </p:cNvPr>
          <p:cNvSpPr txBox="1">
            <a:spLocks/>
          </p:cNvSpPr>
          <p:nvPr/>
        </p:nvSpPr>
        <p:spPr bwMode="auto">
          <a:xfrm>
            <a:off x="7815387" y="408970"/>
            <a:ext cx="459037" cy="33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687"/>
              <a:t>Tree</a:t>
            </a:r>
          </a:p>
        </p:txBody>
      </p:sp>
      <p:sp>
        <p:nvSpPr>
          <p:cNvPr id="15413" name="Text Box 112">
            <a:extLst>
              <a:ext uri="{FF2B5EF4-FFF2-40B4-BE49-F238E27FC236}">
                <a16:creationId xmlns:a16="http://schemas.microsoft.com/office/drawing/2014/main" id="{FCE0233B-6FA5-AFDC-D648-9519D2E36268}"/>
              </a:ext>
            </a:extLst>
          </p:cNvPr>
          <p:cNvSpPr txBox="1">
            <a:spLocks/>
          </p:cNvSpPr>
          <p:nvPr/>
        </p:nvSpPr>
        <p:spPr bwMode="auto">
          <a:xfrm>
            <a:off x="7596832" y="2596743"/>
            <a:ext cx="896144" cy="33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687"/>
              <a:t>Centroids</a:t>
            </a:r>
          </a:p>
        </p:txBody>
      </p:sp>
      <p:sp>
        <p:nvSpPr>
          <p:cNvPr id="15414" name="Rectangle 113">
            <a:extLst>
              <a:ext uri="{FF2B5EF4-FFF2-40B4-BE49-F238E27FC236}">
                <a16:creationId xmlns:a16="http://schemas.microsoft.com/office/drawing/2014/main" id="{0120E657-5589-E4C8-2308-E941CBF3DA93}"/>
              </a:ext>
            </a:extLst>
          </p:cNvPr>
          <p:cNvSpPr>
            <a:spLocks/>
          </p:cNvSpPr>
          <p:nvPr/>
        </p:nvSpPr>
        <p:spPr bwMode="auto">
          <a:xfrm>
            <a:off x="7154168" y="3554015"/>
            <a:ext cx="1765846" cy="228824"/>
          </a:xfrm>
          <a:prstGeom prst="rect">
            <a:avLst/>
          </a:prstGeom>
          <a:noFill/>
          <a:ln w="38100">
            <a:solidFill>
              <a:srgbClr val="FF2600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graphicFrame>
        <p:nvGraphicFramePr>
          <p:cNvPr id="4210" name="Group 114">
            <a:extLst>
              <a:ext uri="{FF2B5EF4-FFF2-40B4-BE49-F238E27FC236}">
                <a16:creationId xmlns:a16="http://schemas.microsoft.com/office/drawing/2014/main" id="{5F82FF7B-3C21-7D39-BD93-293DBE63A64E}"/>
              </a:ext>
            </a:extLst>
          </p:cNvPr>
          <p:cNvGraphicFramePr>
            <a:graphicFrameLocks noGrp="1"/>
          </p:cNvGraphicFramePr>
          <p:nvPr/>
        </p:nvGraphicFramePr>
        <p:xfrm>
          <a:off x="7146355" y="5128990"/>
          <a:ext cx="1799332" cy="921990"/>
        </p:xfrm>
        <a:graphic>
          <a:graphicData uri="http://schemas.openxmlformats.org/drawingml/2006/table">
            <a:tbl>
              <a:tblPr/>
              <a:tblGrid>
                <a:gridCol w="449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330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A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B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C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D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30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1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1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2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2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330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1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-1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433" name="Text Box 158">
            <a:extLst>
              <a:ext uri="{FF2B5EF4-FFF2-40B4-BE49-F238E27FC236}">
                <a16:creationId xmlns:a16="http://schemas.microsoft.com/office/drawing/2014/main" id="{1B09E69B-9166-F62C-1AFA-BF2D79F75072}"/>
              </a:ext>
            </a:extLst>
          </p:cNvPr>
          <p:cNvSpPr txBox="1">
            <a:spLocks/>
          </p:cNvSpPr>
          <p:nvPr/>
        </p:nvSpPr>
        <p:spPr bwMode="auto">
          <a:xfrm>
            <a:off x="7233784" y="4659501"/>
            <a:ext cx="1622240" cy="33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687"/>
              <a:t>Component Rows</a:t>
            </a:r>
          </a:p>
        </p:txBody>
      </p:sp>
      <p:sp>
        <p:nvSpPr>
          <p:cNvPr id="15434" name="Text Box 159">
            <a:extLst>
              <a:ext uri="{FF2B5EF4-FFF2-40B4-BE49-F238E27FC236}">
                <a16:creationId xmlns:a16="http://schemas.microsoft.com/office/drawing/2014/main" id="{2469116C-B766-93BD-59D0-6F31CB2D9344}"/>
              </a:ext>
            </a:extLst>
          </p:cNvPr>
          <p:cNvSpPr txBox="1">
            <a:spLocks/>
          </p:cNvSpPr>
          <p:nvPr/>
        </p:nvSpPr>
        <p:spPr bwMode="auto">
          <a:xfrm>
            <a:off x="3624461" y="1952212"/>
            <a:ext cx="1218283" cy="23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055" i="1">
                <a:latin typeface="Gill Sans" charset="0"/>
                <a:ea typeface="Gill Sans" charset="0"/>
                <a:cs typeface="Gill Sans" charset="0"/>
                <a:sym typeface="Gill Sans" charset="0"/>
              </a:rPr>
              <a:t>...hundreds of rows...</a:t>
            </a:r>
          </a:p>
        </p:txBody>
      </p:sp>
      <p:graphicFrame>
        <p:nvGraphicFramePr>
          <p:cNvPr id="4256" name="Group 160">
            <a:extLst>
              <a:ext uri="{FF2B5EF4-FFF2-40B4-BE49-F238E27FC236}">
                <a16:creationId xmlns:a16="http://schemas.microsoft.com/office/drawing/2014/main" id="{706A3FA4-9062-588D-3A06-C1A675CA5137}"/>
              </a:ext>
            </a:extLst>
          </p:cNvPr>
          <p:cNvGraphicFramePr>
            <a:graphicFrameLocks noGrp="1"/>
          </p:cNvGraphicFramePr>
          <p:nvPr/>
        </p:nvGraphicFramePr>
        <p:xfrm>
          <a:off x="3342308" y="4955977"/>
          <a:ext cx="1799332" cy="921990"/>
        </p:xfrm>
        <a:graphic>
          <a:graphicData uri="http://schemas.openxmlformats.org/drawingml/2006/table">
            <a:tbl>
              <a:tblPr/>
              <a:tblGrid>
                <a:gridCol w="449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330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A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B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C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D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30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50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50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110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90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330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...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...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...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...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453" name="Rectangle 204">
            <a:extLst>
              <a:ext uri="{FF2B5EF4-FFF2-40B4-BE49-F238E27FC236}">
                <a16:creationId xmlns:a16="http://schemas.microsoft.com/office/drawing/2014/main" id="{166D20A2-25D2-CDEC-1213-842D8306D304}"/>
              </a:ext>
            </a:extLst>
          </p:cNvPr>
          <p:cNvSpPr>
            <a:spLocks/>
          </p:cNvSpPr>
          <p:nvPr/>
        </p:nvSpPr>
        <p:spPr bwMode="auto">
          <a:xfrm>
            <a:off x="3350121" y="5259586"/>
            <a:ext cx="1765846" cy="228824"/>
          </a:xfrm>
          <a:prstGeom prst="rect">
            <a:avLst/>
          </a:prstGeom>
          <a:noFill/>
          <a:ln w="38100">
            <a:solidFill>
              <a:srgbClr val="FF2600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15454" name="Text Box 205">
            <a:extLst>
              <a:ext uri="{FF2B5EF4-FFF2-40B4-BE49-F238E27FC236}">
                <a16:creationId xmlns:a16="http://schemas.microsoft.com/office/drawing/2014/main" id="{DC4C02B7-F871-22BA-C64A-ACD754121418}"/>
              </a:ext>
            </a:extLst>
          </p:cNvPr>
          <p:cNvSpPr txBox="1">
            <a:spLocks/>
          </p:cNvSpPr>
          <p:nvPr/>
        </p:nvSpPr>
        <p:spPr bwMode="auto">
          <a:xfrm>
            <a:off x="3624461" y="5881274"/>
            <a:ext cx="1218283" cy="23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055" i="1">
                <a:latin typeface="Gill Sans" charset="0"/>
                <a:ea typeface="Gill Sans" charset="0"/>
                <a:cs typeface="Gill Sans" charset="0"/>
                <a:sym typeface="Gill Sans" charset="0"/>
              </a:rPr>
              <a:t>...hundreds of rows...</a:t>
            </a:r>
          </a:p>
        </p:txBody>
      </p:sp>
      <p:sp>
        <p:nvSpPr>
          <p:cNvPr id="15455" name="Line 206">
            <a:extLst>
              <a:ext uri="{FF2B5EF4-FFF2-40B4-BE49-F238E27FC236}">
                <a16:creationId xmlns:a16="http://schemas.microsoft.com/office/drawing/2014/main" id="{F2A3D8CD-7D99-FDFC-63A4-7F64DDB708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0707" y="5375672"/>
            <a:ext cx="1927697" cy="160734"/>
          </a:xfrm>
          <a:prstGeom prst="line">
            <a:avLst/>
          </a:prstGeom>
          <a:noFill/>
          <a:ln w="25400">
            <a:solidFill>
              <a:srgbClr val="0076B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CA" sz="1266"/>
          </a:p>
        </p:txBody>
      </p:sp>
      <p:sp>
        <p:nvSpPr>
          <p:cNvPr id="15456" name="Line 207">
            <a:extLst>
              <a:ext uri="{FF2B5EF4-FFF2-40B4-BE49-F238E27FC236}">
                <a16:creationId xmlns:a16="http://schemas.microsoft.com/office/drawing/2014/main" id="{21211689-27FF-5D50-6971-E55C6691F7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0708" y="5464969"/>
            <a:ext cx="1932161" cy="377279"/>
          </a:xfrm>
          <a:prstGeom prst="line">
            <a:avLst/>
          </a:prstGeom>
          <a:noFill/>
          <a:ln w="25400">
            <a:solidFill>
              <a:srgbClr val="0076B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CA" sz="1266"/>
          </a:p>
        </p:txBody>
      </p:sp>
      <p:sp>
        <p:nvSpPr>
          <p:cNvPr id="15457" name="Text Box 208">
            <a:extLst>
              <a:ext uri="{FF2B5EF4-FFF2-40B4-BE49-F238E27FC236}">
                <a16:creationId xmlns:a16="http://schemas.microsoft.com/office/drawing/2014/main" id="{227E79DA-3CC3-36E0-C762-1B23DC8187EC}"/>
              </a:ext>
            </a:extLst>
          </p:cNvPr>
          <p:cNvSpPr txBox="1">
            <a:spLocks/>
          </p:cNvSpPr>
          <p:nvPr/>
        </p:nvSpPr>
        <p:spPr bwMode="auto">
          <a:xfrm>
            <a:off x="5996064" y="5141704"/>
            <a:ext cx="286939" cy="33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687"/>
              <a:t>50</a:t>
            </a:r>
          </a:p>
        </p:txBody>
      </p:sp>
      <p:sp>
        <p:nvSpPr>
          <p:cNvPr id="15458" name="Text Box 209">
            <a:extLst>
              <a:ext uri="{FF2B5EF4-FFF2-40B4-BE49-F238E27FC236}">
                <a16:creationId xmlns:a16="http://schemas.microsoft.com/office/drawing/2014/main" id="{B3294B50-2C24-D04F-2646-FA4154C6983A}"/>
              </a:ext>
            </a:extLst>
          </p:cNvPr>
          <p:cNvSpPr txBox="1">
            <a:spLocks/>
          </p:cNvSpPr>
          <p:nvPr/>
        </p:nvSpPr>
        <p:spPr bwMode="auto">
          <a:xfrm>
            <a:off x="5915696" y="5655161"/>
            <a:ext cx="286939" cy="33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687"/>
              <a:t>10</a:t>
            </a:r>
          </a:p>
        </p:txBody>
      </p:sp>
      <p:graphicFrame>
        <p:nvGraphicFramePr>
          <p:cNvPr id="4306" name="Group 210">
            <a:extLst>
              <a:ext uri="{FF2B5EF4-FFF2-40B4-BE49-F238E27FC236}">
                <a16:creationId xmlns:a16="http://schemas.microsoft.com/office/drawing/2014/main" id="{416D9860-B6F2-A576-85D2-B0E5AB111A97}"/>
              </a:ext>
            </a:extLst>
          </p:cNvPr>
          <p:cNvGraphicFramePr>
            <a:graphicFrameLocks noGrp="1"/>
          </p:cNvGraphicFramePr>
          <p:nvPr/>
        </p:nvGraphicFramePr>
        <p:xfrm>
          <a:off x="3342308" y="2991446"/>
          <a:ext cx="1799332" cy="921990"/>
        </p:xfrm>
        <a:graphic>
          <a:graphicData uri="http://schemas.openxmlformats.org/drawingml/2006/table">
            <a:tbl>
              <a:tblPr/>
              <a:tblGrid>
                <a:gridCol w="449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330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A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B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C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D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30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50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50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110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90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330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...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...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...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...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477" name="Rectangle 254">
            <a:extLst>
              <a:ext uri="{FF2B5EF4-FFF2-40B4-BE49-F238E27FC236}">
                <a16:creationId xmlns:a16="http://schemas.microsoft.com/office/drawing/2014/main" id="{1EDBD4D6-C402-9428-DF38-FE5856D1A212}"/>
              </a:ext>
            </a:extLst>
          </p:cNvPr>
          <p:cNvSpPr>
            <a:spLocks/>
          </p:cNvSpPr>
          <p:nvPr/>
        </p:nvSpPr>
        <p:spPr bwMode="auto">
          <a:xfrm>
            <a:off x="3350121" y="3295054"/>
            <a:ext cx="1765846" cy="228824"/>
          </a:xfrm>
          <a:prstGeom prst="rect">
            <a:avLst/>
          </a:prstGeom>
          <a:noFill/>
          <a:ln w="38100">
            <a:solidFill>
              <a:srgbClr val="FF2600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15478" name="Text Box 255">
            <a:extLst>
              <a:ext uri="{FF2B5EF4-FFF2-40B4-BE49-F238E27FC236}">
                <a16:creationId xmlns:a16="http://schemas.microsoft.com/office/drawing/2014/main" id="{1474E53B-23C4-E118-3A9F-5A256246B462}"/>
              </a:ext>
            </a:extLst>
          </p:cNvPr>
          <p:cNvSpPr txBox="1">
            <a:spLocks/>
          </p:cNvSpPr>
          <p:nvPr/>
        </p:nvSpPr>
        <p:spPr bwMode="auto">
          <a:xfrm>
            <a:off x="3624461" y="3916743"/>
            <a:ext cx="1218283" cy="23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055" i="1">
                <a:latin typeface="Gill Sans" charset="0"/>
                <a:ea typeface="Gill Sans" charset="0"/>
                <a:cs typeface="Gill Sans" charset="0"/>
                <a:sym typeface="Gill Sans" charset="0"/>
              </a:rPr>
              <a:t>...hundreds of rows...</a:t>
            </a:r>
          </a:p>
        </p:txBody>
      </p:sp>
      <p:sp>
        <p:nvSpPr>
          <p:cNvPr id="15479" name="Line 256">
            <a:extLst>
              <a:ext uri="{FF2B5EF4-FFF2-40B4-BE49-F238E27FC236}">
                <a16:creationId xmlns:a16="http://schemas.microsoft.com/office/drawing/2014/main" id="{21F77F96-5988-FB42-3C93-9EAE33048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2986" y="3436814"/>
            <a:ext cx="1915418" cy="224358"/>
          </a:xfrm>
          <a:prstGeom prst="line">
            <a:avLst/>
          </a:prstGeom>
          <a:noFill/>
          <a:ln w="25400">
            <a:solidFill>
              <a:srgbClr val="0076B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CA" sz="1266"/>
          </a:p>
        </p:txBody>
      </p:sp>
      <p:sp>
        <p:nvSpPr>
          <p:cNvPr id="15480" name="Text Box 257">
            <a:extLst>
              <a:ext uri="{FF2B5EF4-FFF2-40B4-BE49-F238E27FC236}">
                <a16:creationId xmlns:a16="http://schemas.microsoft.com/office/drawing/2014/main" id="{E5AE57E1-724E-2788-5E35-F60E90D9B4BC}"/>
              </a:ext>
            </a:extLst>
          </p:cNvPr>
          <p:cNvSpPr txBox="1">
            <a:spLocks/>
          </p:cNvSpPr>
          <p:nvPr/>
        </p:nvSpPr>
        <p:spPr bwMode="auto">
          <a:xfrm>
            <a:off x="4162367" y="429387"/>
            <a:ext cx="347853" cy="353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828"/>
              <a:t>????</a:t>
            </a:r>
          </a:p>
        </p:txBody>
      </p:sp>
      <p:sp>
        <p:nvSpPr>
          <p:cNvPr id="15481" name="Text Box 258">
            <a:extLst>
              <a:ext uri="{FF2B5EF4-FFF2-40B4-BE49-F238E27FC236}">
                <a16:creationId xmlns:a16="http://schemas.microsoft.com/office/drawing/2014/main" id="{2B8F3EF3-2258-3180-0C3C-5BC67F3B7DF8}"/>
              </a:ext>
            </a:extLst>
          </p:cNvPr>
          <p:cNvSpPr txBox="1">
            <a:spLocks/>
          </p:cNvSpPr>
          <p:nvPr/>
        </p:nvSpPr>
        <p:spPr bwMode="auto">
          <a:xfrm>
            <a:off x="4162367" y="2483216"/>
            <a:ext cx="347853" cy="353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828"/>
              <a:t>????</a:t>
            </a:r>
          </a:p>
        </p:txBody>
      </p:sp>
      <p:sp>
        <p:nvSpPr>
          <p:cNvPr id="15482" name="Text Box 259">
            <a:extLst>
              <a:ext uri="{FF2B5EF4-FFF2-40B4-BE49-F238E27FC236}">
                <a16:creationId xmlns:a16="http://schemas.microsoft.com/office/drawing/2014/main" id="{A26CFE32-3F10-5A07-AD84-DD721D891844}"/>
              </a:ext>
            </a:extLst>
          </p:cNvPr>
          <p:cNvSpPr txBox="1">
            <a:spLocks/>
          </p:cNvSpPr>
          <p:nvPr/>
        </p:nvSpPr>
        <p:spPr bwMode="auto">
          <a:xfrm>
            <a:off x="4162367" y="4447747"/>
            <a:ext cx="347853" cy="353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828"/>
              <a:t>????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trategy: Combine Nearby Points/Groups…">
            <a:extLst>
              <a:ext uri="{FF2B5EF4-FFF2-40B4-BE49-F238E27FC236}">
                <a16:creationId xmlns:a16="http://schemas.microsoft.com/office/drawing/2014/main" id="{30A19338-A363-984A-945D-0EF22A4F1F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99047" y="440904"/>
            <a:ext cx="8393906" cy="1409774"/>
          </a:xfrm>
          <a:solidFill>
            <a:srgbClr val="FFFFFF"/>
          </a:solidFill>
        </p:spPr>
        <p:txBody>
          <a:bodyPr>
            <a:normAutofit/>
          </a:bodyPr>
          <a:lstStyle/>
          <a:p>
            <a:pPr defTabSz="402536">
              <a:spcBef>
                <a:spcPts val="844"/>
              </a:spcBef>
              <a:defRPr sz="5684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sz="3996">
                <a:latin typeface="Gill Sans Light"/>
                <a:ea typeface="Gill Sans Light"/>
                <a:cs typeface="Gill Sans Light"/>
                <a:sym typeface="Gill Sans Light"/>
              </a:rPr>
              <a:t>Strategy: Combine Nearby Points/Groups</a:t>
            </a:r>
            <a:br>
              <a:rPr sz="3996">
                <a:latin typeface="Gill Sans Light"/>
                <a:ea typeface="Gill Sans Light"/>
                <a:cs typeface="Gill Sans Light"/>
                <a:sym typeface="Gill Sans Light"/>
              </a:rPr>
            </a:br>
            <a:r>
              <a:rPr sz="3996">
                <a:latin typeface="Gill Sans Light"/>
                <a:ea typeface="Gill Sans Light"/>
                <a:cs typeface="Gill Sans Light"/>
                <a:sym typeface="Gill Sans Light"/>
              </a:rPr>
              <a:t>(and repeat!)</a:t>
            </a:r>
          </a:p>
        </p:txBody>
      </p:sp>
      <p:sp>
        <p:nvSpPr>
          <p:cNvPr id="239" name="Circle">
            <a:extLst>
              <a:ext uri="{FF2B5EF4-FFF2-40B4-BE49-F238E27FC236}">
                <a16:creationId xmlns:a16="http://schemas.microsoft.com/office/drawing/2014/main" id="{F17D8108-8932-4734-C688-E921E0DB3BB8}"/>
              </a:ext>
            </a:extLst>
          </p:cNvPr>
          <p:cNvSpPr/>
          <p:nvPr/>
        </p:nvSpPr>
        <p:spPr>
          <a:xfrm>
            <a:off x="3903762" y="3656707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40" name="Circle">
            <a:extLst>
              <a:ext uri="{FF2B5EF4-FFF2-40B4-BE49-F238E27FC236}">
                <a16:creationId xmlns:a16="http://schemas.microsoft.com/office/drawing/2014/main" id="{D34EFDE9-00AE-5E2A-F2CF-7D64BED73D0F}"/>
              </a:ext>
            </a:extLst>
          </p:cNvPr>
          <p:cNvSpPr/>
          <p:nvPr/>
        </p:nvSpPr>
        <p:spPr>
          <a:xfrm>
            <a:off x="3778746" y="3987105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41" name="Circle">
            <a:extLst>
              <a:ext uri="{FF2B5EF4-FFF2-40B4-BE49-F238E27FC236}">
                <a16:creationId xmlns:a16="http://schemas.microsoft.com/office/drawing/2014/main" id="{5D673773-46F0-ED63-0400-C6647C7F98DC}"/>
              </a:ext>
            </a:extLst>
          </p:cNvPr>
          <p:cNvSpPr/>
          <p:nvPr/>
        </p:nvSpPr>
        <p:spPr>
          <a:xfrm>
            <a:off x="4385965" y="4290715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42" name="Circle">
            <a:extLst>
              <a:ext uri="{FF2B5EF4-FFF2-40B4-BE49-F238E27FC236}">
                <a16:creationId xmlns:a16="http://schemas.microsoft.com/office/drawing/2014/main" id="{FFD3BA17-6A57-236F-4733-7D55D4CF49F8}"/>
              </a:ext>
            </a:extLst>
          </p:cNvPr>
          <p:cNvSpPr/>
          <p:nvPr/>
        </p:nvSpPr>
        <p:spPr>
          <a:xfrm>
            <a:off x="7323832" y="3397746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43" name="Circle">
            <a:extLst>
              <a:ext uri="{FF2B5EF4-FFF2-40B4-BE49-F238E27FC236}">
                <a16:creationId xmlns:a16="http://schemas.microsoft.com/office/drawing/2014/main" id="{CF8FCE5B-D308-DE79-8D3D-0EA3423E3AC1}"/>
              </a:ext>
            </a:extLst>
          </p:cNvPr>
          <p:cNvSpPr/>
          <p:nvPr/>
        </p:nvSpPr>
        <p:spPr>
          <a:xfrm>
            <a:off x="7323832" y="3826371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44" name="Circle">
            <a:extLst>
              <a:ext uri="{FF2B5EF4-FFF2-40B4-BE49-F238E27FC236}">
                <a16:creationId xmlns:a16="http://schemas.microsoft.com/office/drawing/2014/main" id="{460B23C2-FD8A-49F1-6C8D-999C9368DE27}"/>
              </a:ext>
            </a:extLst>
          </p:cNvPr>
          <p:cNvSpPr/>
          <p:nvPr/>
        </p:nvSpPr>
        <p:spPr>
          <a:xfrm>
            <a:off x="8172152" y="3442394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45" name="Circle">
            <a:extLst>
              <a:ext uri="{FF2B5EF4-FFF2-40B4-BE49-F238E27FC236}">
                <a16:creationId xmlns:a16="http://schemas.microsoft.com/office/drawing/2014/main" id="{F0CDB129-2842-8AF6-B7DB-AA2697990A88}"/>
              </a:ext>
            </a:extLst>
          </p:cNvPr>
          <p:cNvSpPr/>
          <p:nvPr/>
        </p:nvSpPr>
        <p:spPr>
          <a:xfrm>
            <a:off x="8172152" y="3871019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46" name="Oval">
            <a:extLst>
              <a:ext uri="{FF2B5EF4-FFF2-40B4-BE49-F238E27FC236}">
                <a16:creationId xmlns:a16="http://schemas.microsoft.com/office/drawing/2014/main" id="{ADDCFFF5-EA13-5628-8C96-F4224C77381E}"/>
              </a:ext>
            </a:extLst>
          </p:cNvPr>
          <p:cNvSpPr/>
          <p:nvPr/>
        </p:nvSpPr>
        <p:spPr>
          <a:xfrm rot="1183594">
            <a:off x="3740795" y="3483695"/>
            <a:ext cx="459879" cy="890736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47" name="Oval">
            <a:extLst>
              <a:ext uri="{FF2B5EF4-FFF2-40B4-BE49-F238E27FC236}">
                <a16:creationId xmlns:a16="http://schemas.microsoft.com/office/drawing/2014/main" id="{DD99A4BB-1D87-FC97-2376-77F0882A020B}"/>
              </a:ext>
            </a:extLst>
          </p:cNvPr>
          <p:cNvSpPr/>
          <p:nvPr/>
        </p:nvSpPr>
        <p:spPr>
          <a:xfrm rot="313319">
            <a:off x="7214443" y="3296172"/>
            <a:ext cx="459879" cy="890736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48" name="Oval">
            <a:extLst>
              <a:ext uri="{FF2B5EF4-FFF2-40B4-BE49-F238E27FC236}">
                <a16:creationId xmlns:a16="http://schemas.microsoft.com/office/drawing/2014/main" id="{23A1FA2F-371E-26D4-5319-D02D96766D5E}"/>
              </a:ext>
            </a:extLst>
          </p:cNvPr>
          <p:cNvSpPr/>
          <p:nvPr/>
        </p:nvSpPr>
        <p:spPr>
          <a:xfrm rot="313319">
            <a:off x="8063880" y="3340820"/>
            <a:ext cx="459879" cy="890736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49" name="Oval">
            <a:extLst>
              <a:ext uri="{FF2B5EF4-FFF2-40B4-BE49-F238E27FC236}">
                <a16:creationId xmlns:a16="http://schemas.microsoft.com/office/drawing/2014/main" id="{BC625FC8-02AB-B46F-6DA3-4441494E8775}"/>
              </a:ext>
            </a:extLst>
          </p:cNvPr>
          <p:cNvSpPr/>
          <p:nvPr/>
        </p:nvSpPr>
        <p:spPr>
          <a:xfrm rot="313319">
            <a:off x="3401467" y="3445744"/>
            <a:ext cx="1596182" cy="1212205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50" name="Oval">
            <a:extLst>
              <a:ext uri="{FF2B5EF4-FFF2-40B4-BE49-F238E27FC236}">
                <a16:creationId xmlns:a16="http://schemas.microsoft.com/office/drawing/2014/main" id="{CF88D89B-60BF-3DDD-A9DF-7EA18B28FEE4}"/>
              </a:ext>
            </a:extLst>
          </p:cNvPr>
          <p:cNvSpPr/>
          <p:nvPr/>
        </p:nvSpPr>
        <p:spPr>
          <a:xfrm rot="36183">
            <a:off x="6897439" y="3096369"/>
            <a:ext cx="1928813" cy="129034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51" name="Oval">
            <a:extLst>
              <a:ext uri="{FF2B5EF4-FFF2-40B4-BE49-F238E27FC236}">
                <a16:creationId xmlns:a16="http://schemas.microsoft.com/office/drawing/2014/main" id="{502E85D6-F4DC-3BC0-D14E-35C564BDA050}"/>
              </a:ext>
            </a:extLst>
          </p:cNvPr>
          <p:cNvSpPr/>
          <p:nvPr/>
        </p:nvSpPr>
        <p:spPr>
          <a:xfrm rot="21395920">
            <a:off x="2937123" y="2676674"/>
            <a:ext cx="6317754" cy="2504777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13328" name="A        B        C        D        E        F        G">
            <a:extLst>
              <a:ext uri="{FF2B5EF4-FFF2-40B4-BE49-F238E27FC236}">
                <a16:creationId xmlns:a16="http://schemas.microsoft.com/office/drawing/2014/main" id="{3C38B454-DA63-5A1F-037B-4DD68C93F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8158" y="6221080"/>
            <a:ext cx="3824766" cy="33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87"/>
              <a:t>A        B        C        D        E        F        G</a:t>
            </a:r>
          </a:p>
        </p:txBody>
      </p:sp>
      <p:sp>
        <p:nvSpPr>
          <p:cNvPr id="13329" name="A">
            <a:extLst>
              <a:ext uri="{FF2B5EF4-FFF2-40B4-BE49-F238E27FC236}">
                <a16:creationId xmlns:a16="http://schemas.microsoft.com/office/drawing/2014/main" id="{CD8A1360-47F6-2059-5365-C6F976C66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621" y="3593519"/>
            <a:ext cx="211597" cy="33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87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3330" name="B">
            <a:extLst>
              <a:ext uri="{FF2B5EF4-FFF2-40B4-BE49-F238E27FC236}">
                <a16:creationId xmlns:a16="http://schemas.microsoft.com/office/drawing/2014/main" id="{8C998192-7297-6448-DD0A-8A1FC6400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5535" y="3932848"/>
            <a:ext cx="185949" cy="33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87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3331" name="C">
            <a:extLst>
              <a:ext uri="{FF2B5EF4-FFF2-40B4-BE49-F238E27FC236}">
                <a16:creationId xmlns:a16="http://schemas.microsoft.com/office/drawing/2014/main" id="{F8CBC9F6-7265-B0A2-7A53-9132054F6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4894" y="4245387"/>
            <a:ext cx="216406" cy="33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87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3332" name="D">
            <a:extLst>
              <a:ext uri="{FF2B5EF4-FFF2-40B4-BE49-F238E27FC236}">
                <a16:creationId xmlns:a16="http://schemas.microsoft.com/office/drawing/2014/main" id="{CB5952B7-C311-BED6-F942-DD12CE674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1646" y="3352418"/>
            <a:ext cx="230833" cy="33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87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3333" name="E">
            <a:extLst>
              <a:ext uri="{FF2B5EF4-FFF2-40B4-BE49-F238E27FC236}">
                <a16:creationId xmlns:a16="http://schemas.microsoft.com/office/drawing/2014/main" id="{6BB52B97-31E1-31BC-9C36-99360D6F9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9505" y="3781043"/>
            <a:ext cx="176331" cy="33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87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3334" name="F">
            <a:extLst>
              <a:ext uri="{FF2B5EF4-FFF2-40B4-BE49-F238E27FC236}">
                <a16:creationId xmlns:a16="http://schemas.microsoft.com/office/drawing/2014/main" id="{88FD3DFF-21D3-1934-3B3A-CA111020E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0058" y="3397066"/>
            <a:ext cx="165110" cy="33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87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3335" name="G">
            <a:extLst>
              <a:ext uri="{FF2B5EF4-FFF2-40B4-BE49-F238E27FC236}">
                <a16:creationId xmlns:a16="http://schemas.microsoft.com/office/drawing/2014/main" id="{BD0FAEAF-96B1-AFF9-4F13-F491AB782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3269" y="3816762"/>
            <a:ext cx="224421" cy="33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87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260" name="Line">
            <a:extLst>
              <a:ext uri="{FF2B5EF4-FFF2-40B4-BE49-F238E27FC236}">
                <a16:creationId xmlns:a16="http://schemas.microsoft.com/office/drawing/2014/main" id="{71A075B6-8F57-E0DC-6B70-60938613205B}"/>
              </a:ext>
            </a:extLst>
          </p:cNvPr>
          <p:cNvSpPr/>
          <p:nvPr/>
        </p:nvSpPr>
        <p:spPr>
          <a:xfrm flipV="1">
            <a:off x="6680894" y="5894710"/>
            <a:ext cx="286867" cy="3605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61" name="Line">
            <a:extLst>
              <a:ext uri="{FF2B5EF4-FFF2-40B4-BE49-F238E27FC236}">
                <a16:creationId xmlns:a16="http://schemas.microsoft.com/office/drawing/2014/main" id="{3B90F847-9E66-9A75-4D68-E4CA4CC69BF5}"/>
              </a:ext>
            </a:extLst>
          </p:cNvPr>
          <p:cNvSpPr/>
          <p:nvPr/>
        </p:nvSpPr>
        <p:spPr>
          <a:xfrm flipH="1" flipV="1">
            <a:off x="7023572" y="5900291"/>
            <a:ext cx="264542" cy="35495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62" name="Line">
            <a:extLst>
              <a:ext uri="{FF2B5EF4-FFF2-40B4-BE49-F238E27FC236}">
                <a16:creationId xmlns:a16="http://schemas.microsoft.com/office/drawing/2014/main" id="{7C884736-BA9F-FC58-AA92-10F8A5DD96CA}"/>
              </a:ext>
            </a:extLst>
          </p:cNvPr>
          <p:cNvSpPr/>
          <p:nvPr/>
        </p:nvSpPr>
        <p:spPr>
          <a:xfrm flipV="1">
            <a:off x="7047012" y="5501804"/>
            <a:ext cx="286867" cy="3605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63" name="Line">
            <a:extLst>
              <a:ext uri="{FF2B5EF4-FFF2-40B4-BE49-F238E27FC236}">
                <a16:creationId xmlns:a16="http://schemas.microsoft.com/office/drawing/2014/main" id="{D90BD1BB-CC64-045C-4978-8BC3E3C2DF5F}"/>
              </a:ext>
            </a:extLst>
          </p:cNvPr>
          <p:cNvSpPr/>
          <p:nvPr/>
        </p:nvSpPr>
        <p:spPr>
          <a:xfrm flipH="1" flipV="1">
            <a:off x="7389689" y="5507385"/>
            <a:ext cx="416346" cy="6607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64" name="Line">
            <a:extLst>
              <a:ext uri="{FF2B5EF4-FFF2-40B4-BE49-F238E27FC236}">
                <a16:creationId xmlns:a16="http://schemas.microsoft.com/office/drawing/2014/main" id="{25AA83EE-A174-96B9-FE3A-C1E1503D9782}"/>
              </a:ext>
            </a:extLst>
          </p:cNvPr>
          <p:cNvSpPr/>
          <p:nvPr/>
        </p:nvSpPr>
        <p:spPr>
          <a:xfrm flipV="1">
            <a:off x="8502551" y="5894710"/>
            <a:ext cx="286867" cy="3605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65" name="Line">
            <a:extLst>
              <a:ext uri="{FF2B5EF4-FFF2-40B4-BE49-F238E27FC236}">
                <a16:creationId xmlns:a16="http://schemas.microsoft.com/office/drawing/2014/main" id="{BFC9EA34-6E33-BFEB-AD7B-0CCC76E62D53}"/>
              </a:ext>
            </a:extLst>
          </p:cNvPr>
          <p:cNvSpPr/>
          <p:nvPr/>
        </p:nvSpPr>
        <p:spPr>
          <a:xfrm flipH="1" flipV="1">
            <a:off x="8845228" y="5900291"/>
            <a:ext cx="264542" cy="35495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66" name="Line">
            <a:extLst>
              <a:ext uri="{FF2B5EF4-FFF2-40B4-BE49-F238E27FC236}">
                <a16:creationId xmlns:a16="http://schemas.microsoft.com/office/drawing/2014/main" id="{6E3920BE-5639-ECAF-103A-01BA4237105C}"/>
              </a:ext>
            </a:extLst>
          </p:cNvPr>
          <p:cNvSpPr/>
          <p:nvPr/>
        </p:nvSpPr>
        <p:spPr>
          <a:xfrm flipV="1">
            <a:off x="9699129" y="5894710"/>
            <a:ext cx="286867" cy="3605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67" name="Line">
            <a:extLst>
              <a:ext uri="{FF2B5EF4-FFF2-40B4-BE49-F238E27FC236}">
                <a16:creationId xmlns:a16="http://schemas.microsoft.com/office/drawing/2014/main" id="{810F5C8A-A0B2-F44B-B74B-CA32501F63C9}"/>
              </a:ext>
            </a:extLst>
          </p:cNvPr>
          <p:cNvSpPr/>
          <p:nvPr/>
        </p:nvSpPr>
        <p:spPr>
          <a:xfrm flipH="1" flipV="1">
            <a:off x="10041806" y="5900291"/>
            <a:ext cx="264542" cy="35495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68" name="Line">
            <a:extLst>
              <a:ext uri="{FF2B5EF4-FFF2-40B4-BE49-F238E27FC236}">
                <a16:creationId xmlns:a16="http://schemas.microsoft.com/office/drawing/2014/main" id="{779A0EDB-F17E-A67E-5A2C-57723944BA5C}"/>
              </a:ext>
            </a:extLst>
          </p:cNvPr>
          <p:cNvSpPr/>
          <p:nvPr/>
        </p:nvSpPr>
        <p:spPr>
          <a:xfrm flipV="1">
            <a:off x="8877598" y="5412507"/>
            <a:ext cx="563687" cy="43420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69" name="Line">
            <a:extLst>
              <a:ext uri="{FF2B5EF4-FFF2-40B4-BE49-F238E27FC236}">
                <a16:creationId xmlns:a16="http://schemas.microsoft.com/office/drawing/2014/main" id="{51583B54-827E-F0F1-E2D6-0E32DF947432}"/>
              </a:ext>
            </a:extLst>
          </p:cNvPr>
          <p:cNvSpPr/>
          <p:nvPr/>
        </p:nvSpPr>
        <p:spPr>
          <a:xfrm flipH="1" flipV="1">
            <a:off x="9497095" y="5418088"/>
            <a:ext cx="497830" cy="41523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70" name="Line">
            <a:extLst>
              <a:ext uri="{FF2B5EF4-FFF2-40B4-BE49-F238E27FC236}">
                <a16:creationId xmlns:a16="http://schemas.microsoft.com/office/drawing/2014/main" id="{EA08F824-40F6-2C37-3957-351F28FB1783}"/>
              </a:ext>
            </a:extLst>
          </p:cNvPr>
          <p:cNvSpPr/>
          <p:nvPr/>
        </p:nvSpPr>
        <p:spPr>
          <a:xfrm flipV="1">
            <a:off x="7401967" y="4849937"/>
            <a:ext cx="1164208" cy="59940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71" name="Line">
            <a:extLst>
              <a:ext uri="{FF2B5EF4-FFF2-40B4-BE49-F238E27FC236}">
                <a16:creationId xmlns:a16="http://schemas.microsoft.com/office/drawing/2014/main" id="{B99B09C2-0253-D651-8008-A1DBFC99E616}"/>
              </a:ext>
            </a:extLst>
          </p:cNvPr>
          <p:cNvSpPr/>
          <p:nvPr/>
        </p:nvSpPr>
        <p:spPr>
          <a:xfrm flipH="1" flipV="1">
            <a:off x="8621986" y="4854402"/>
            <a:ext cx="813717" cy="4955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781280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figuration: what is &quot;nearest&quot;?">
            <a:extLst>
              <a:ext uri="{FF2B5EF4-FFF2-40B4-BE49-F238E27FC236}">
                <a16:creationId xmlns:a16="http://schemas.microsoft.com/office/drawing/2014/main" id="{98E2CE4B-7355-3DA8-281F-20D115B27397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1899047" y="2723555"/>
            <a:ext cx="8393906" cy="1410891"/>
          </a:xfrm>
          <a:solidFill>
            <a:srgbClr val="FFFFFF"/>
          </a:solidFill>
        </p:spPr>
        <p:txBody>
          <a:bodyPr/>
          <a:lstStyle/>
          <a:p>
            <a:pPr>
              <a:spcBef>
                <a:spcPts val="914"/>
              </a:spcBef>
            </a:pPr>
            <a:r>
              <a:rPr lang="en-US" altLang="en-US" sz="4078">
                <a:latin typeface="Gill Sans Light"/>
                <a:ea typeface="Gill Sans Light"/>
                <a:cs typeface="Gill Sans Light"/>
                <a:sym typeface="Gill Sans Light"/>
              </a:rPr>
              <a:t>Configuration: what is "nearest"?</a:t>
            </a:r>
          </a:p>
        </p:txBody>
      </p:sp>
      <p:sp>
        <p:nvSpPr>
          <p:cNvPr id="274" name="option: linkage">
            <a:extLst>
              <a:ext uri="{FF2B5EF4-FFF2-40B4-BE49-F238E27FC236}">
                <a16:creationId xmlns:a16="http://schemas.microsoft.com/office/drawing/2014/main" id="{BC807AC3-76DC-B54C-7B38-5DFE9D7C5C26}"/>
              </a:ext>
            </a:extLst>
          </p:cNvPr>
          <p:cNvSpPr txBox="1"/>
          <p:nvPr/>
        </p:nvSpPr>
        <p:spPr>
          <a:xfrm>
            <a:off x="5462012" y="4656195"/>
            <a:ext cx="1267976" cy="266933"/>
          </a:xfrm>
          <a:prstGeom prst="rect">
            <a:avLst/>
          </a:prstGeom>
          <a:ln w="12700">
            <a:miter lim="400000"/>
          </a:ln>
        </p:spPr>
        <p:txBody>
          <a:bodyPr wrap="none" lIns="35719" tIns="35719" rIns="35719" bIns="35719" anchor="ctr">
            <a:spAutoFit/>
          </a:bodyPr>
          <a:lstStyle/>
          <a:p>
            <a:pPr algn="ctr">
              <a:defRPr/>
            </a:pPr>
            <a:r>
              <a:rPr sz="1266" kern="0"/>
              <a:t>option: </a:t>
            </a:r>
            <a:r>
              <a:rPr sz="1266" kern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linkage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figuration: what is &quot;nearest&quot;?">
            <a:extLst>
              <a:ext uri="{FF2B5EF4-FFF2-40B4-BE49-F238E27FC236}">
                <a16:creationId xmlns:a16="http://schemas.microsoft.com/office/drawing/2014/main" id="{FC0355C7-31C5-A440-C930-62F6C16AFAD0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1899047" y="173013"/>
            <a:ext cx="8393906" cy="1409774"/>
          </a:xfrm>
          <a:solidFill>
            <a:srgbClr val="FFFFFF"/>
          </a:solidFill>
        </p:spPr>
        <p:txBody>
          <a:bodyPr/>
          <a:lstStyle/>
          <a:p>
            <a:pPr>
              <a:spcBef>
                <a:spcPts val="914"/>
              </a:spcBef>
            </a:pPr>
            <a:r>
              <a:rPr lang="en-US" altLang="en-US" sz="4078">
                <a:latin typeface="Gill Sans Light"/>
                <a:ea typeface="Gill Sans Light"/>
                <a:cs typeface="Gill Sans Light"/>
                <a:sym typeface="Gill Sans Light"/>
              </a:rPr>
              <a:t>Configuration: what is "nearest"?</a:t>
            </a:r>
          </a:p>
        </p:txBody>
      </p:sp>
      <p:sp>
        <p:nvSpPr>
          <p:cNvPr id="277" name="Circle">
            <a:extLst>
              <a:ext uri="{FF2B5EF4-FFF2-40B4-BE49-F238E27FC236}">
                <a16:creationId xmlns:a16="http://schemas.microsoft.com/office/drawing/2014/main" id="{ACC65245-68F9-D9F9-9999-FFC01BFB28B0}"/>
              </a:ext>
            </a:extLst>
          </p:cNvPr>
          <p:cNvSpPr/>
          <p:nvPr/>
        </p:nvSpPr>
        <p:spPr>
          <a:xfrm>
            <a:off x="4795614" y="2869778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78" name="Circle">
            <a:extLst>
              <a:ext uri="{FF2B5EF4-FFF2-40B4-BE49-F238E27FC236}">
                <a16:creationId xmlns:a16="http://schemas.microsoft.com/office/drawing/2014/main" id="{69C098AD-59DF-2D42-6A13-6EFEECAE7B57}"/>
              </a:ext>
            </a:extLst>
          </p:cNvPr>
          <p:cNvSpPr/>
          <p:nvPr/>
        </p:nvSpPr>
        <p:spPr>
          <a:xfrm>
            <a:off x="4282158" y="3396630"/>
            <a:ext cx="239985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79" name="Circle">
            <a:extLst>
              <a:ext uri="{FF2B5EF4-FFF2-40B4-BE49-F238E27FC236}">
                <a16:creationId xmlns:a16="http://schemas.microsoft.com/office/drawing/2014/main" id="{B6233E1C-5D19-50D5-2A27-C208FE909702}"/>
              </a:ext>
            </a:extLst>
          </p:cNvPr>
          <p:cNvSpPr/>
          <p:nvPr/>
        </p:nvSpPr>
        <p:spPr>
          <a:xfrm>
            <a:off x="5576962" y="3164458"/>
            <a:ext cx="239985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80" name="Oval">
            <a:extLst>
              <a:ext uri="{FF2B5EF4-FFF2-40B4-BE49-F238E27FC236}">
                <a16:creationId xmlns:a16="http://schemas.microsoft.com/office/drawing/2014/main" id="{F4A1FBD9-DFD9-2184-5598-5B37B6495266}"/>
              </a:ext>
            </a:extLst>
          </p:cNvPr>
          <p:cNvSpPr/>
          <p:nvPr/>
        </p:nvSpPr>
        <p:spPr>
          <a:xfrm rot="313319">
            <a:off x="3885903" y="2644304"/>
            <a:ext cx="2060525" cy="1212205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81" name="Circle">
            <a:extLst>
              <a:ext uri="{FF2B5EF4-FFF2-40B4-BE49-F238E27FC236}">
                <a16:creationId xmlns:a16="http://schemas.microsoft.com/office/drawing/2014/main" id="{3FE0DA35-D6D9-CAB4-D3C9-1B2DA22DFA0C}"/>
              </a:ext>
            </a:extLst>
          </p:cNvPr>
          <p:cNvSpPr/>
          <p:nvPr/>
        </p:nvSpPr>
        <p:spPr>
          <a:xfrm>
            <a:off x="4938489" y="3396630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82" name="Circle">
            <a:extLst>
              <a:ext uri="{FF2B5EF4-FFF2-40B4-BE49-F238E27FC236}">
                <a16:creationId xmlns:a16="http://schemas.microsoft.com/office/drawing/2014/main" id="{E99503AD-540F-BD60-165D-1DE477E4B96A}"/>
              </a:ext>
            </a:extLst>
          </p:cNvPr>
          <p:cNvSpPr/>
          <p:nvPr/>
        </p:nvSpPr>
        <p:spPr>
          <a:xfrm>
            <a:off x="3929435" y="3021583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83" name="Circle">
            <a:extLst>
              <a:ext uri="{FF2B5EF4-FFF2-40B4-BE49-F238E27FC236}">
                <a16:creationId xmlns:a16="http://schemas.microsoft.com/office/drawing/2014/main" id="{63C71471-B534-9731-7FDA-96DA39E9CB1F}"/>
              </a:ext>
            </a:extLst>
          </p:cNvPr>
          <p:cNvSpPr/>
          <p:nvPr/>
        </p:nvSpPr>
        <p:spPr>
          <a:xfrm rot="10614901">
            <a:off x="7756922" y="2942332"/>
            <a:ext cx="239986" cy="23998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84" name="Circle">
            <a:extLst>
              <a:ext uri="{FF2B5EF4-FFF2-40B4-BE49-F238E27FC236}">
                <a16:creationId xmlns:a16="http://schemas.microsoft.com/office/drawing/2014/main" id="{71F25D24-D707-DDE9-46F5-DF3E736C8387}"/>
              </a:ext>
            </a:extLst>
          </p:cNvPr>
          <p:cNvSpPr/>
          <p:nvPr/>
        </p:nvSpPr>
        <p:spPr>
          <a:xfrm rot="10614901">
            <a:off x="6482209" y="3248174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85" name="Circle">
            <a:extLst>
              <a:ext uri="{FF2B5EF4-FFF2-40B4-BE49-F238E27FC236}">
                <a16:creationId xmlns:a16="http://schemas.microsoft.com/office/drawing/2014/main" id="{73BE3EDC-8CE6-A5A8-69BE-B69D140C3AC0}"/>
              </a:ext>
            </a:extLst>
          </p:cNvPr>
          <p:cNvSpPr/>
          <p:nvPr/>
        </p:nvSpPr>
        <p:spPr>
          <a:xfrm rot="10614901">
            <a:off x="6148462" y="3029397"/>
            <a:ext cx="239985" cy="23998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86" name="Oval">
            <a:extLst>
              <a:ext uri="{FF2B5EF4-FFF2-40B4-BE49-F238E27FC236}">
                <a16:creationId xmlns:a16="http://schemas.microsoft.com/office/drawing/2014/main" id="{1C4E9D7D-246C-3D6B-EB01-CFE378912C97}"/>
              </a:ext>
            </a:extLst>
          </p:cNvPr>
          <p:cNvSpPr/>
          <p:nvPr/>
        </p:nvSpPr>
        <p:spPr>
          <a:xfrm rot="10841087">
            <a:off x="6020098" y="2536032"/>
            <a:ext cx="2060525" cy="1212205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87" name="Circle">
            <a:extLst>
              <a:ext uri="{FF2B5EF4-FFF2-40B4-BE49-F238E27FC236}">
                <a16:creationId xmlns:a16="http://schemas.microsoft.com/office/drawing/2014/main" id="{BC2E4059-5404-861B-1A44-77E77D52303A}"/>
              </a:ext>
            </a:extLst>
          </p:cNvPr>
          <p:cNvSpPr/>
          <p:nvPr/>
        </p:nvSpPr>
        <p:spPr>
          <a:xfrm rot="10614901">
            <a:off x="6929810" y="2726903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88" name="Circle">
            <a:extLst>
              <a:ext uri="{FF2B5EF4-FFF2-40B4-BE49-F238E27FC236}">
                <a16:creationId xmlns:a16="http://schemas.microsoft.com/office/drawing/2014/main" id="{095AD78E-5906-D649-B8AF-48CE719BDC1B}"/>
              </a:ext>
            </a:extLst>
          </p:cNvPr>
          <p:cNvSpPr/>
          <p:nvPr/>
        </p:nvSpPr>
        <p:spPr>
          <a:xfrm rot="10614901">
            <a:off x="7559353" y="3248174"/>
            <a:ext cx="239985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15375" name="OR...">
            <a:extLst>
              <a:ext uri="{FF2B5EF4-FFF2-40B4-BE49-F238E27FC236}">
                <a16:creationId xmlns:a16="http://schemas.microsoft.com/office/drawing/2014/main" id="{31FB9889-48DA-4A5D-8886-B9F91CCDD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698" y="4276641"/>
            <a:ext cx="476605" cy="33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algn="ctr" eaLnBrk="1"/>
            <a:r>
              <a:rPr lang="en-US" altLang="en-US" sz="1687"/>
              <a:t>OR...</a:t>
            </a:r>
          </a:p>
        </p:txBody>
      </p:sp>
      <p:sp>
        <p:nvSpPr>
          <p:cNvPr id="290" name="Circle">
            <a:extLst>
              <a:ext uri="{FF2B5EF4-FFF2-40B4-BE49-F238E27FC236}">
                <a16:creationId xmlns:a16="http://schemas.microsoft.com/office/drawing/2014/main" id="{9F8B53D3-B509-93DF-A226-10F3C351B721}"/>
              </a:ext>
            </a:extLst>
          </p:cNvPr>
          <p:cNvSpPr/>
          <p:nvPr/>
        </p:nvSpPr>
        <p:spPr>
          <a:xfrm>
            <a:off x="5107037" y="5144616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91" name="Circle">
            <a:extLst>
              <a:ext uri="{FF2B5EF4-FFF2-40B4-BE49-F238E27FC236}">
                <a16:creationId xmlns:a16="http://schemas.microsoft.com/office/drawing/2014/main" id="{9A0B5E18-157D-5EDA-924F-4BD62B38BBEA}"/>
              </a:ext>
            </a:extLst>
          </p:cNvPr>
          <p:cNvSpPr/>
          <p:nvPr/>
        </p:nvSpPr>
        <p:spPr>
          <a:xfrm>
            <a:off x="4900538" y="5662538"/>
            <a:ext cx="239985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92" name="Oval">
            <a:extLst>
              <a:ext uri="{FF2B5EF4-FFF2-40B4-BE49-F238E27FC236}">
                <a16:creationId xmlns:a16="http://schemas.microsoft.com/office/drawing/2014/main" id="{8CFB7870-F06E-7BAB-3216-51FEF7179AD2}"/>
              </a:ext>
            </a:extLst>
          </p:cNvPr>
          <p:cNvSpPr/>
          <p:nvPr/>
        </p:nvSpPr>
        <p:spPr>
          <a:xfrm rot="313319">
            <a:off x="4345781" y="4900166"/>
            <a:ext cx="1349499" cy="1213322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93" name="Circle">
            <a:extLst>
              <a:ext uri="{FF2B5EF4-FFF2-40B4-BE49-F238E27FC236}">
                <a16:creationId xmlns:a16="http://schemas.microsoft.com/office/drawing/2014/main" id="{5549538A-D838-132D-578E-A0FF3F723DF2}"/>
              </a:ext>
            </a:extLst>
          </p:cNvPr>
          <p:cNvSpPr/>
          <p:nvPr/>
        </p:nvSpPr>
        <p:spPr>
          <a:xfrm>
            <a:off x="5383857" y="5386834"/>
            <a:ext cx="241102" cy="23998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94" name="Circle">
            <a:extLst>
              <a:ext uri="{FF2B5EF4-FFF2-40B4-BE49-F238E27FC236}">
                <a16:creationId xmlns:a16="http://schemas.microsoft.com/office/drawing/2014/main" id="{E74FECC0-20B8-7A47-B1D9-0983B5A40271}"/>
              </a:ext>
            </a:extLst>
          </p:cNvPr>
          <p:cNvSpPr/>
          <p:nvPr/>
        </p:nvSpPr>
        <p:spPr>
          <a:xfrm>
            <a:off x="4401592" y="5386834"/>
            <a:ext cx="241102" cy="23998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95" name="Circle">
            <a:extLst>
              <a:ext uri="{FF2B5EF4-FFF2-40B4-BE49-F238E27FC236}">
                <a16:creationId xmlns:a16="http://schemas.microsoft.com/office/drawing/2014/main" id="{C82FA688-15B0-68C6-FFEF-D7139C5718CC}"/>
              </a:ext>
            </a:extLst>
          </p:cNvPr>
          <p:cNvSpPr/>
          <p:nvPr/>
        </p:nvSpPr>
        <p:spPr>
          <a:xfrm>
            <a:off x="7140774" y="5144616"/>
            <a:ext cx="239986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96" name="Circle">
            <a:extLst>
              <a:ext uri="{FF2B5EF4-FFF2-40B4-BE49-F238E27FC236}">
                <a16:creationId xmlns:a16="http://schemas.microsoft.com/office/drawing/2014/main" id="{18F8499C-D842-D36E-F202-EAEA31A01498}"/>
              </a:ext>
            </a:extLst>
          </p:cNvPr>
          <p:cNvSpPr/>
          <p:nvPr/>
        </p:nvSpPr>
        <p:spPr>
          <a:xfrm>
            <a:off x="6481093" y="5537523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97" name="Oval">
            <a:extLst>
              <a:ext uri="{FF2B5EF4-FFF2-40B4-BE49-F238E27FC236}">
                <a16:creationId xmlns:a16="http://schemas.microsoft.com/office/drawing/2014/main" id="{A71E73DD-85C6-C791-886B-E5E11B8BBC22}"/>
              </a:ext>
            </a:extLst>
          </p:cNvPr>
          <p:cNvSpPr/>
          <p:nvPr/>
        </p:nvSpPr>
        <p:spPr>
          <a:xfrm rot="313319">
            <a:off x="6379518" y="4900166"/>
            <a:ext cx="1349499" cy="1213322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98" name="Circle">
            <a:extLst>
              <a:ext uri="{FF2B5EF4-FFF2-40B4-BE49-F238E27FC236}">
                <a16:creationId xmlns:a16="http://schemas.microsoft.com/office/drawing/2014/main" id="{230BA9D2-D5D2-99FA-D2CE-D4FA3BC6C296}"/>
              </a:ext>
            </a:extLst>
          </p:cNvPr>
          <p:cNvSpPr/>
          <p:nvPr/>
        </p:nvSpPr>
        <p:spPr>
          <a:xfrm>
            <a:off x="7367365" y="5600030"/>
            <a:ext cx="239985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99" name="Circle">
            <a:extLst>
              <a:ext uri="{FF2B5EF4-FFF2-40B4-BE49-F238E27FC236}">
                <a16:creationId xmlns:a16="http://schemas.microsoft.com/office/drawing/2014/main" id="{37F3D033-E563-9DED-D945-48ADD6BFBCCB}"/>
              </a:ext>
            </a:extLst>
          </p:cNvPr>
          <p:cNvSpPr/>
          <p:nvPr/>
        </p:nvSpPr>
        <p:spPr>
          <a:xfrm>
            <a:off x="6694289" y="5251773"/>
            <a:ext cx="239986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figuration: what is &quot;nearest&quot;?">
            <a:extLst>
              <a:ext uri="{FF2B5EF4-FFF2-40B4-BE49-F238E27FC236}">
                <a16:creationId xmlns:a16="http://schemas.microsoft.com/office/drawing/2014/main" id="{0BE03473-769B-2FDC-0622-2F93C24E3528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1899047" y="173013"/>
            <a:ext cx="8393906" cy="1409774"/>
          </a:xfrm>
          <a:solidFill>
            <a:srgbClr val="FFFFFF"/>
          </a:solidFill>
        </p:spPr>
        <p:txBody>
          <a:bodyPr/>
          <a:lstStyle/>
          <a:p>
            <a:pPr>
              <a:spcBef>
                <a:spcPts val="914"/>
              </a:spcBef>
            </a:pPr>
            <a:r>
              <a:rPr lang="en-US" altLang="en-US" sz="4078">
                <a:latin typeface="Gill Sans Light"/>
                <a:ea typeface="Gill Sans Light"/>
                <a:cs typeface="Gill Sans Light"/>
                <a:sym typeface="Gill Sans Light"/>
              </a:rPr>
              <a:t>Configuration: what is "nearest"?</a:t>
            </a:r>
          </a:p>
        </p:txBody>
      </p:sp>
      <p:sp>
        <p:nvSpPr>
          <p:cNvPr id="302" name="Circle">
            <a:extLst>
              <a:ext uri="{FF2B5EF4-FFF2-40B4-BE49-F238E27FC236}">
                <a16:creationId xmlns:a16="http://schemas.microsoft.com/office/drawing/2014/main" id="{20E480A2-557E-605E-45C9-196201B1CCBF}"/>
              </a:ext>
            </a:extLst>
          </p:cNvPr>
          <p:cNvSpPr/>
          <p:nvPr/>
        </p:nvSpPr>
        <p:spPr>
          <a:xfrm>
            <a:off x="4795614" y="2869778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03" name="Circle">
            <a:extLst>
              <a:ext uri="{FF2B5EF4-FFF2-40B4-BE49-F238E27FC236}">
                <a16:creationId xmlns:a16="http://schemas.microsoft.com/office/drawing/2014/main" id="{ACF43220-C9DC-4CF6-FF9D-3758C0BE2F44}"/>
              </a:ext>
            </a:extLst>
          </p:cNvPr>
          <p:cNvSpPr/>
          <p:nvPr/>
        </p:nvSpPr>
        <p:spPr>
          <a:xfrm>
            <a:off x="4282158" y="3396630"/>
            <a:ext cx="239985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04" name="Circle">
            <a:extLst>
              <a:ext uri="{FF2B5EF4-FFF2-40B4-BE49-F238E27FC236}">
                <a16:creationId xmlns:a16="http://schemas.microsoft.com/office/drawing/2014/main" id="{31E66833-0F1B-84BF-75F9-618AA2EDDA2B}"/>
              </a:ext>
            </a:extLst>
          </p:cNvPr>
          <p:cNvSpPr/>
          <p:nvPr/>
        </p:nvSpPr>
        <p:spPr>
          <a:xfrm>
            <a:off x="5576962" y="3164458"/>
            <a:ext cx="239985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05" name="Oval">
            <a:extLst>
              <a:ext uri="{FF2B5EF4-FFF2-40B4-BE49-F238E27FC236}">
                <a16:creationId xmlns:a16="http://schemas.microsoft.com/office/drawing/2014/main" id="{B71DB070-62A5-86FB-BBEB-EA7F0DF947FE}"/>
              </a:ext>
            </a:extLst>
          </p:cNvPr>
          <p:cNvSpPr/>
          <p:nvPr/>
        </p:nvSpPr>
        <p:spPr>
          <a:xfrm rot="313319">
            <a:off x="3885903" y="2644304"/>
            <a:ext cx="2060525" cy="1212205"/>
          </a:xfrm>
          <a:prstGeom prst="ellipse">
            <a:avLst/>
          </a:prstGeom>
          <a:ln w="38100">
            <a:solidFill>
              <a:srgbClr val="D6D5D5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06" name="Circle">
            <a:extLst>
              <a:ext uri="{FF2B5EF4-FFF2-40B4-BE49-F238E27FC236}">
                <a16:creationId xmlns:a16="http://schemas.microsoft.com/office/drawing/2014/main" id="{61876FB7-E4E0-EC4B-943B-2E3CDAE0F8DC}"/>
              </a:ext>
            </a:extLst>
          </p:cNvPr>
          <p:cNvSpPr/>
          <p:nvPr/>
        </p:nvSpPr>
        <p:spPr>
          <a:xfrm>
            <a:off x="4938489" y="3396630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07" name="Circle">
            <a:extLst>
              <a:ext uri="{FF2B5EF4-FFF2-40B4-BE49-F238E27FC236}">
                <a16:creationId xmlns:a16="http://schemas.microsoft.com/office/drawing/2014/main" id="{84CB1BF2-BA49-97DB-A3F2-D747052664D8}"/>
              </a:ext>
            </a:extLst>
          </p:cNvPr>
          <p:cNvSpPr/>
          <p:nvPr/>
        </p:nvSpPr>
        <p:spPr>
          <a:xfrm>
            <a:off x="3929435" y="3021583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08" name="Circle">
            <a:extLst>
              <a:ext uri="{FF2B5EF4-FFF2-40B4-BE49-F238E27FC236}">
                <a16:creationId xmlns:a16="http://schemas.microsoft.com/office/drawing/2014/main" id="{7B00CBFD-DFE5-85C0-130D-9733BA0A4424}"/>
              </a:ext>
            </a:extLst>
          </p:cNvPr>
          <p:cNvSpPr/>
          <p:nvPr/>
        </p:nvSpPr>
        <p:spPr>
          <a:xfrm rot="10614901">
            <a:off x="7756922" y="2942332"/>
            <a:ext cx="239986" cy="23998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09" name="Circle">
            <a:extLst>
              <a:ext uri="{FF2B5EF4-FFF2-40B4-BE49-F238E27FC236}">
                <a16:creationId xmlns:a16="http://schemas.microsoft.com/office/drawing/2014/main" id="{28BC21BB-CD4E-2677-52D8-A725F4649631}"/>
              </a:ext>
            </a:extLst>
          </p:cNvPr>
          <p:cNvSpPr/>
          <p:nvPr/>
        </p:nvSpPr>
        <p:spPr>
          <a:xfrm rot="10614901">
            <a:off x="6482209" y="3248174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10" name="Circle">
            <a:extLst>
              <a:ext uri="{FF2B5EF4-FFF2-40B4-BE49-F238E27FC236}">
                <a16:creationId xmlns:a16="http://schemas.microsoft.com/office/drawing/2014/main" id="{FB25AEDA-5EFD-2FC1-68BF-419FFD0BE169}"/>
              </a:ext>
            </a:extLst>
          </p:cNvPr>
          <p:cNvSpPr/>
          <p:nvPr/>
        </p:nvSpPr>
        <p:spPr>
          <a:xfrm rot="10614901">
            <a:off x="6148462" y="3029397"/>
            <a:ext cx="239985" cy="23998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11" name="Oval">
            <a:extLst>
              <a:ext uri="{FF2B5EF4-FFF2-40B4-BE49-F238E27FC236}">
                <a16:creationId xmlns:a16="http://schemas.microsoft.com/office/drawing/2014/main" id="{D2E5BF78-3B0D-26F9-5287-ACD36A32840E}"/>
              </a:ext>
            </a:extLst>
          </p:cNvPr>
          <p:cNvSpPr/>
          <p:nvPr/>
        </p:nvSpPr>
        <p:spPr>
          <a:xfrm rot="10841087">
            <a:off x="6020098" y="2536032"/>
            <a:ext cx="2060525" cy="1212205"/>
          </a:xfrm>
          <a:prstGeom prst="ellipse">
            <a:avLst/>
          </a:prstGeom>
          <a:ln w="38100">
            <a:solidFill>
              <a:srgbClr val="D6D5D5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12" name="Circle">
            <a:extLst>
              <a:ext uri="{FF2B5EF4-FFF2-40B4-BE49-F238E27FC236}">
                <a16:creationId xmlns:a16="http://schemas.microsoft.com/office/drawing/2014/main" id="{F3D6D255-B567-00D6-B70A-7DA71ED23BC4}"/>
              </a:ext>
            </a:extLst>
          </p:cNvPr>
          <p:cNvSpPr/>
          <p:nvPr/>
        </p:nvSpPr>
        <p:spPr>
          <a:xfrm rot="10614901">
            <a:off x="6929810" y="2726903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13" name="Circle">
            <a:extLst>
              <a:ext uri="{FF2B5EF4-FFF2-40B4-BE49-F238E27FC236}">
                <a16:creationId xmlns:a16="http://schemas.microsoft.com/office/drawing/2014/main" id="{B442035E-CC2E-7C1C-65BD-A0C5F47ABDEC}"/>
              </a:ext>
            </a:extLst>
          </p:cNvPr>
          <p:cNvSpPr/>
          <p:nvPr/>
        </p:nvSpPr>
        <p:spPr>
          <a:xfrm rot="10614901">
            <a:off x="7559353" y="3248174"/>
            <a:ext cx="239985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16399" name="OR...">
            <a:extLst>
              <a:ext uri="{FF2B5EF4-FFF2-40B4-BE49-F238E27FC236}">
                <a16:creationId xmlns:a16="http://schemas.microsoft.com/office/drawing/2014/main" id="{B2257901-BCDF-305C-AE9C-D92E2E4C0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698" y="4276641"/>
            <a:ext cx="476605" cy="33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algn="ctr" eaLnBrk="1"/>
            <a:r>
              <a:rPr lang="en-US" altLang="en-US" sz="1687"/>
              <a:t>OR...</a:t>
            </a:r>
          </a:p>
        </p:txBody>
      </p:sp>
      <p:sp>
        <p:nvSpPr>
          <p:cNvPr id="315" name="Circle">
            <a:extLst>
              <a:ext uri="{FF2B5EF4-FFF2-40B4-BE49-F238E27FC236}">
                <a16:creationId xmlns:a16="http://schemas.microsoft.com/office/drawing/2014/main" id="{E75D654E-53A6-C7A2-D4AF-8584D8836CA1}"/>
              </a:ext>
            </a:extLst>
          </p:cNvPr>
          <p:cNvSpPr/>
          <p:nvPr/>
        </p:nvSpPr>
        <p:spPr>
          <a:xfrm>
            <a:off x="5107037" y="5144616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16" name="Circle">
            <a:extLst>
              <a:ext uri="{FF2B5EF4-FFF2-40B4-BE49-F238E27FC236}">
                <a16:creationId xmlns:a16="http://schemas.microsoft.com/office/drawing/2014/main" id="{DBEF69DD-97F9-92CB-5F22-DD4999F34C15}"/>
              </a:ext>
            </a:extLst>
          </p:cNvPr>
          <p:cNvSpPr/>
          <p:nvPr/>
        </p:nvSpPr>
        <p:spPr>
          <a:xfrm>
            <a:off x="4900538" y="5662538"/>
            <a:ext cx="239985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17" name="Oval">
            <a:extLst>
              <a:ext uri="{FF2B5EF4-FFF2-40B4-BE49-F238E27FC236}">
                <a16:creationId xmlns:a16="http://schemas.microsoft.com/office/drawing/2014/main" id="{38250ACF-847F-DEC8-B5D5-2D9D12AADF83}"/>
              </a:ext>
            </a:extLst>
          </p:cNvPr>
          <p:cNvSpPr/>
          <p:nvPr/>
        </p:nvSpPr>
        <p:spPr>
          <a:xfrm rot="313319">
            <a:off x="4345781" y="4900166"/>
            <a:ext cx="1349499" cy="1213322"/>
          </a:xfrm>
          <a:prstGeom prst="ellipse">
            <a:avLst/>
          </a:prstGeom>
          <a:ln w="38100">
            <a:solidFill>
              <a:srgbClr val="D6D5D5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18" name="Circle">
            <a:extLst>
              <a:ext uri="{FF2B5EF4-FFF2-40B4-BE49-F238E27FC236}">
                <a16:creationId xmlns:a16="http://schemas.microsoft.com/office/drawing/2014/main" id="{4848E2F6-F0A1-AF0D-4578-48850C9ACC00}"/>
              </a:ext>
            </a:extLst>
          </p:cNvPr>
          <p:cNvSpPr/>
          <p:nvPr/>
        </p:nvSpPr>
        <p:spPr>
          <a:xfrm>
            <a:off x="5383857" y="5386834"/>
            <a:ext cx="241102" cy="23998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19" name="Circle">
            <a:extLst>
              <a:ext uri="{FF2B5EF4-FFF2-40B4-BE49-F238E27FC236}">
                <a16:creationId xmlns:a16="http://schemas.microsoft.com/office/drawing/2014/main" id="{8B5B5F78-46F8-160E-AC71-E9B53D91DF77}"/>
              </a:ext>
            </a:extLst>
          </p:cNvPr>
          <p:cNvSpPr/>
          <p:nvPr/>
        </p:nvSpPr>
        <p:spPr>
          <a:xfrm>
            <a:off x="4401592" y="5386834"/>
            <a:ext cx="241102" cy="23998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20" name="Circle">
            <a:extLst>
              <a:ext uri="{FF2B5EF4-FFF2-40B4-BE49-F238E27FC236}">
                <a16:creationId xmlns:a16="http://schemas.microsoft.com/office/drawing/2014/main" id="{E60BE7C9-046C-AD28-D8C1-067673296FFD}"/>
              </a:ext>
            </a:extLst>
          </p:cNvPr>
          <p:cNvSpPr/>
          <p:nvPr/>
        </p:nvSpPr>
        <p:spPr>
          <a:xfrm>
            <a:off x="7140774" y="5144616"/>
            <a:ext cx="239986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21" name="Circle">
            <a:extLst>
              <a:ext uri="{FF2B5EF4-FFF2-40B4-BE49-F238E27FC236}">
                <a16:creationId xmlns:a16="http://schemas.microsoft.com/office/drawing/2014/main" id="{3EBAB74E-F95E-80C9-4236-5FE17BB5690B}"/>
              </a:ext>
            </a:extLst>
          </p:cNvPr>
          <p:cNvSpPr/>
          <p:nvPr/>
        </p:nvSpPr>
        <p:spPr>
          <a:xfrm>
            <a:off x="6481093" y="5537523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22" name="Oval">
            <a:extLst>
              <a:ext uri="{FF2B5EF4-FFF2-40B4-BE49-F238E27FC236}">
                <a16:creationId xmlns:a16="http://schemas.microsoft.com/office/drawing/2014/main" id="{63BCA9F3-9CBB-7896-61D4-3CC9BFA4176D}"/>
              </a:ext>
            </a:extLst>
          </p:cNvPr>
          <p:cNvSpPr/>
          <p:nvPr/>
        </p:nvSpPr>
        <p:spPr>
          <a:xfrm rot="313319">
            <a:off x="6379518" y="4900166"/>
            <a:ext cx="1349499" cy="1213322"/>
          </a:xfrm>
          <a:prstGeom prst="ellipse">
            <a:avLst/>
          </a:prstGeom>
          <a:ln w="38100">
            <a:solidFill>
              <a:srgbClr val="D6D5D5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23" name="Circle">
            <a:extLst>
              <a:ext uri="{FF2B5EF4-FFF2-40B4-BE49-F238E27FC236}">
                <a16:creationId xmlns:a16="http://schemas.microsoft.com/office/drawing/2014/main" id="{92301547-88AC-A7AC-3BCF-803C0430BD3B}"/>
              </a:ext>
            </a:extLst>
          </p:cNvPr>
          <p:cNvSpPr/>
          <p:nvPr/>
        </p:nvSpPr>
        <p:spPr>
          <a:xfrm>
            <a:off x="7367365" y="5600030"/>
            <a:ext cx="239985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24" name="Circle">
            <a:extLst>
              <a:ext uri="{FF2B5EF4-FFF2-40B4-BE49-F238E27FC236}">
                <a16:creationId xmlns:a16="http://schemas.microsoft.com/office/drawing/2014/main" id="{EA69C1A9-3102-458E-9046-4A8B238963D0}"/>
              </a:ext>
            </a:extLst>
          </p:cNvPr>
          <p:cNvSpPr/>
          <p:nvPr/>
        </p:nvSpPr>
        <p:spPr>
          <a:xfrm>
            <a:off x="6694289" y="5251773"/>
            <a:ext cx="239986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25" name="Line">
            <a:extLst>
              <a:ext uri="{FF2B5EF4-FFF2-40B4-BE49-F238E27FC236}">
                <a16:creationId xmlns:a16="http://schemas.microsoft.com/office/drawing/2014/main" id="{088750D1-C5EB-38A7-4B76-9BA9E58908E6}"/>
              </a:ext>
            </a:extLst>
          </p:cNvPr>
          <p:cNvSpPr/>
          <p:nvPr/>
        </p:nvSpPr>
        <p:spPr>
          <a:xfrm flipV="1">
            <a:off x="5819180" y="3182318"/>
            <a:ext cx="321469" cy="81483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  <a:tailEnd type="triangle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26" name="Line">
            <a:extLst>
              <a:ext uri="{FF2B5EF4-FFF2-40B4-BE49-F238E27FC236}">
                <a16:creationId xmlns:a16="http://schemas.microsoft.com/office/drawing/2014/main" id="{A048D8F5-72F6-4665-4592-61840B770FBB}"/>
              </a:ext>
            </a:extLst>
          </p:cNvPr>
          <p:cNvSpPr/>
          <p:nvPr/>
        </p:nvSpPr>
        <p:spPr>
          <a:xfrm>
            <a:off x="5624959" y="5553150"/>
            <a:ext cx="852785" cy="93762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  <a:tailEnd type="triangle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16412" name="linkage=&quot;single&quot;">
            <a:extLst>
              <a:ext uri="{FF2B5EF4-FFF2-40B4-BE49-F238E27FC236}">
                <a16:creationId xmlns:a16="http://schemas.microsoft.com/office/drawing/2014/main" id="{92E35D08-E69D-29AD-46B6-1258CB544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0869" y="1837720"/>
            <a:ext cx="1301639" cy="33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algn="ctr" eaLnBrk="1"/>
            <a:r>
              <a:rPr lang="en-US" altLang="en-US" sz="1687"/>
              <a:t>linkage="single"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figuration: what is &quot;nearest&quot;?">
            <a:extLst>
              <a:ext uri="{FF2B5EF4-FFF2-40B4-BE49-F238E27FC236}">
                <a16:creationId xmlns:a16="http://schemas.microsoft.com/office/drawing/2014/main" id="{C875F9AB-AC38-46DD-BD38-80A42787CC21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1899047" y="173013"/>
            <a:ext cx="8393906" cy="1409774"/>
          </a:xfrm>
          <a:solidFill>
            <a:srgbClr val="FFFFFF"/>
          </a:solidFill>
        </p:spPr>
        <p:txBody>
          <a:bodyPr/>
          <a:lstStyle/>
          <a:p>
            <a:pPr>
              <a:spcBef>
                <a:spcPts val="914"/>
              </a:spcBef>
            </a:pPr>
            <a:r>
              <a:rPr lang="en-US" altLang="en-US" sz="4078">
                <a:latin typeface="Gill Sans Light"/>
                <a:ea typeface="Gill Sans Light"/>
                <a:cs typeface="Gill Sans Light"/>
                <a:sym typeface="Gill Sans Light"/>
              </a:rPr>
              <a:t>Configuration: what is "nearest"?</a:t>
            </a:r>
          </a:p>
        </p:txBody>
      </p:sp>
      <p:sp>
        <p:nvSpPr>
          <p:cNvPr id="330" name="Circle">
            <a:extLst>
              <a:ext uri="{FF2B5EF4-FFF2-40B4-BE49-F238E27FC236}">
                <a16:creationId xmlns:a16="http://schemas.microsoft.com/office/drawing/2014/main" id="{C24FAA02-6DD5-2936-844A-0CA369445FDB}"/>
              </a:ext>
            </a:extLst>
          </p:cNvPr>
          <p:cNvSpPr/>
          <p:nvPr/>
        </p:nvSpPr>
        <p:spPr>
          <a:xfrm>
            <a:off x="4795614" y="2869778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31" name="Circle">
            <a:extLst>
              <a:ext uri="{FF2B5EF4-FFF2-40B4-BE49-F238E27FC236}">
                <a16:creationId xmlns:a16="http://schemas.microsoft.com/office/drawing/2014/main" id="{0CFA5E5B-BFD6-B43E-D620-A66BB680D7D7}"/>
              </a:ext>
            </a:extLst>
          </p:cNvPr>
          <p:cNvSpPr/>
          <p:nvPr/>
        </p:nvSpPr>
        <p:spPr>
          <a:xfrm>
            <a:off x="4282158" y="3396630"/>
            <a:ext cx="239985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32" name="Circle">
            <a:extLst>
              <a:ext uri="{FF2B5EF4-FFF2-40B4-BE49-F238E27FC236}">
                <a16:creationId xmlns:a16="http://schemas.microsoft.com/office/drawing/2014/main" id="{EBC065A1-AE1B-490D-3784-5CA4E39E5FAB}"/>
              </a:ext>
            </a:extLst>
          </p:cNvPr>
          <p:cNvSpPr/>
          <p:nvPr/>
        </p:nvSpPr>
        <p:spPr>
          <a:xfrm>
            <a:off x="5576962" y="3164458"/>
            <a:ext cx="239985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33" name="Oval">
            <a:extLst>
              <a:ext uri="{FF2B5EF4-FFF2-40B4-BE49-F238E27FC236}">
                <a16:creationId xmlns:a16="http://schemas.microsoft.com/office/drawing/2014/main" id="{8DEB90AB-645C-D897-8B8D-EC3F93B1AD13}"/>
              </a:ext>
            </a:extLst>
          </p:cNvPr>
          <p:cNvSpPr/>
          <p:nvPr/>
        </p:nvSpPr>
        <p:spPr>
          <a:xfrm rot="313319">
            <a:off x="3885903" y="2644304"/>
            <a:ext cx="2060525" cy="1212205"/>
          </a:xfrm>
          <a:prstGeom prst="ellipse">
            <a:avLst/>
          </a:prstGeom>
          <a:ln w="38100">
            <a:solidFill>
              <a:srgbClr val="D6D5D5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34" name="Circle">
            <a:extLst>
              <a:ext uri="{FF2B5EF4-FFF2-40B4-BE49-F238E27FC236}">
                <a16:creationId xmlns:a16="http://schemas.microsoft.com/office/drawing/2014/main" id="{EC51CAD3-C90E-82D0-A38B-83F9B24D1715}"/>
              </a:ext>
            </a:extLst>
          </p:cNvPr>
          <p:cNvSpPr/>
          <p:nvPr/>
        </p:nvSpPr>
        <p:spPr>
          <a:xfrm>
            <a:off x="4938489" y="3396630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35" name="Circle">
            <a:extLst>
              <a:ext uri="{FF2B5EF4-FFF2-40B4-BE49-F238E27FC236}">
                <a16:creationId xmlns:a16="http://schemas.microsoft.com/office/drawing/2014/main" id="{987EF934-8E24-1DB5-BA3F-FF0207464AF8}"/>
              </a:ext>
            </a:extLst>
          </p:cNvPr>
          <p:cNvSpPr/>
          <p:nvPr/>
        </p:nvSpPr>
        <p:spPr>
          <a:xfrm>
            <a:off x="3929435" y="3021583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36" name="Circle">
            <a:extLst>
              <a:ext uri="{FF2B5EF4-FFF2-40B4-BE49-F238E27FC236}">
                <a16:creationId xmlns:a16="http://schemas.microsoft.com/office/drawing/2014/main" id="{11FF7B74-C0A2-7731-3EC9-8ED5AAF3D80C}"/>
              </a:ext>
            </a:extLst>
          </p:cNvPr>
          <p:cNvSpPr/>
          <p:nvPr/>
        </p:nvSpPr>
        <p:spPr>
          <a:xfrm rot="10614901">
            <a:off x="7756922" y="2942332"/>
            <a:ext cx="239986" cy="23998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37" name="Circle">
            <a:extLst>
              <a:ext uri="{FF2B5EF4-FFF2-40B4-BE49-F238E27FC236}">
                <a16:creationId xmlns:a16="http://schemas.microsoft.com/office/drawing/2014/main" id="{488C80F9-1832-B09D-3DC6-C287FF1B4C5D}"/>
              </a:ext>
            </a:extLst>
          </p:cNvPr>
          <p:cNvSpPr/>
          <p:nvPr/>
        </p:nvSpPr>
        <p:spPr>
          <a:xfrm rot="10614901">
            <a:off x="6482209" y="3248174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38" name="Circle">
            <a:extLst>
              <a:ext uri="{FF2B5EF4-FFF2-40B4-BE49-F238E27FC236}">
                <a16:creationId xmlns:a16="http://schemas.microsoft.com/office/drawing/2014/main" id="{A0BC45BA-392B-7835-DB2D-85A8892A601E}"/>
              </a:ext>
            </a:extLst>
          </p:cNvPr>
          <p:cNvSpPr/>
          <p:nvPr/>
        </p:nvSpPr>
        <p:spPr>
          <a:xfrm rot="10614901">
            <a:off x="6148462" y="3029397"/>
            <a:ext cx="239985" cy="23998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39" name="Oval">
            <a:extLst>
              <a:ext uri="{FF2B5EF4-FFF2-40B4-BE49-F238E27FC236}">
                <a16:creationId xmlns:a16="http://schemas.microsoft.com/office/drawing/2014/main" id="{540369B1-DA7B-B654-4ECD-FA643E39860A}"/>
              </a:ext>
            </a:extLst>
          </p:cNvPr>
          <p:cNvSpPr/>
          <p:nvPr/>
        </p:nvSpPr>
        <p:spPr>
          <a:xfrm rot="10841087">
            <a:off x="6020098" y="2536032"/>
            <a:ext cx="2060525" cy="1212205"/>
          </a:xfrm>
          <a:prstGeom prst="ellipse">
            <a:avLst/>
          </a:prstGeom>
          <a:ln w="38100">
            <a:solidFill>
              <a:srgbClr val="D6D5D5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40" name="Circle">
            <a:extLst>
              <a:ext uri="{FF2B5EF4-FFF2-40B4-BE49-F238E27FC236}">
                <a16:creationId xmlns:a16="http://schemas.microsoft.com/office/drawing/2014/main" id="{A8270594-EE60-4DA5-5C90-C03B053ABEAE}"/>
              </a:ext>
            </a:extLst>
          </p:cNvPr>
          <p:cNvSpPr/>
          <p:nvPr/>
        </p:nvSpPr>
        <p:spPr>
          <a:xfrm rot="10614901">
            <a:off x="6929810" y="2726903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41" name="Circle">
            <a:extLst>
              <a:ext uri="{FF2B5EF4-FFF2-40B4-BE49-F238E27FC236}">
                <a16:creationId xmlns:a16="http://schemas.microsoft.com/office/drawing/2014/main" id="{684EFE9F-C369-9820-A312-FF2D7A841584}"/>
              </a:ext>
            </a:extLst>
          </p:cNvPr>
          <p:cNvSpPr/>
          <p:nvPr/>
        </p:nvSpPr>
        <p:spPr>
          <a:xfrm rot="10614901">
            <a:off x="7559353" y="3248174"/>
            <a:ext cx="239985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17423" name="OR...">
            <a:extLst>
              <a:ext uri="{FF2B5EF4-FFF2-40B4-BE49-F238E27FC236}">
                <a16:creationId xmlns:a16="http://schemas.microsoft.com/office/drawing/2014/main" id="{5AC88D76-4461-8A96-AE93-1C19C3CDD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698" y="4276641"/>
            <a:ext cx="476605" cy="33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algn="ctr" eaLnBrk="1"/>
            <a:r>
              <a:rPr lang="en-US" altLang="en-US" sz="1687"/>
              <a:t>OR...</a:t>
            </a:r>
          </a:p>
        </p:txBody>
      </p:sp>
      <p:sp>
        <p:nvSpPr>
          <p:cNvPr id="343" name="Circle">
            <a:extLst>
              <a:ext uri="{FF2B5EF4-FFF2-40B4-BE49-F238E27FC236}">
                <a16:creationId xmlns:a16="http://schemas.microsoft.com/office/drawing/2014/main" id="{E1EFE3A3-63E4-ACC8-CA51-720932AC5652}"/>
              </a:ext>
            </a:extLst>
          </p:cNvPr>
          <p:cNvSpPr/>
          <p:nvPr/>
        </p:nvSpPr>
        <p:spPr>
          <a:xfrm>
            <a:off x="5107037" y="5144616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44" name="Circle">
            <a:extLst>
              <a:ext uri="{FF2B5EF4-FFF2-40B4-BE49-F238E27FC236}">
                <a16:creationId xmlns:a16="http://schemas.microsoft.com/office/drawing/2014/main" id="{3A3B71E8-4477-54A6-DEB1-C59016E66662}"/>
              </a:ext>
            </a:extLst>
          </p:cNvPr>
          <p:cNvSpPr/>
          <p:nvPr/>
        </p:nvSpPr>
        <p:spPr>
          <a:xfrm>
            <a:off x="4900538" y="5662538"/>
            <a:ext cx="239985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45" name="Oval">
            <a:extLst>
              <a:ext uri="{FF2B5EF4-FFF2-40B4-BE49-F238E27FC236}">
                <a16:creationId xmlns:a16="http://schemas.microsoft.com/office/drawing/2014/main" id="{8017C008-ADEE-B0D8-F100-F44663E6F759}"/>
              </a:ext>
            </a:extLst>
          </p:cNvPr>
          <p:cNvSpPr/>
          <p:nvPr/>
        </p:nvSpPr>
        <p:spPr>
          <a:xfrm rot="313319">
            <a:off x="4345781" y="4900166"/>
            <a:ext cx="1349499" cy="1213322"/>
          </a:xfrm>
          <a:prstGeom prst="ellipse">
            <a:avLst/>
          </a:prstGeom>
          <a:ln w="38100">
            <a:solidFill>
              <a:srgbClr val="D6D5D5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46" name="Circle">
            <a:extLst>
              <a:ext uri="{FF2B5EF4-FFF2-40B4-BE49-F238E27FC236}">
                <a16:creationId xmlns:a16="http://schemas.microsoft.com/office/drawing/2014/main" id="{6DC33A7B-7D0C-D7B6-6BCA-64987BBB3925}"/>
              </a:ext>
            </a:extLst>
          </p:cNvPr>
          <p:cNvSpPr/>
          <p:nvPr/>
        </p:nvSpPr>
        <p:spPr>
          <a:xfrm>
            <a:off x="5383857" y="5386834"/>
            <a:ext cx="241102" cy="23998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47" name="Circle">
            <a:extLst>
              <a:ext uri="{FF2B5EF4-FFF2-40B4-BE49-F238E27FC236}">
                <a16:creationId xmlns:a16="http://schemas.microsoft.com/office/drawing/2014/main" id="{1DD08A11-BB75-3019-7E62-A8F7DFEBBA45}"/>
              </a:ext>
            </a:extLst>
          </p:cNvPr>
          <p:cNvSpPr/>
          <p:nvPr/>
        </p:nvSpPr>
        <p:spPr>
          <a:xfrm>
            <a:off x="4401592" y="5386834"/>
            <a:ext cx="241102" cy="23998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48" name="Circle">
            <a:extLst>
              <a:ext uri="{FF2B5EF4-FFF2-40B4-BE49-F238E27FC236}">
                <a16:creationId xmlns:a16="http://schemas.microsoft.com/office/drawing/2014/main" id="{87FF8442-773A-DA4E-79E6-DC160FB5E238}"/>
              </a:ext>
            </a:extLst>
          </p:cNvPr>
          <p:cNvSpPr/>
          <p:nvPr/>
        </p:nvSpPr>
        <p:spPr>
          <a:xfrm>
            <a:off x="7140774" y="5144616"/>
            <a:ext cx="239986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49" name="Circle">
            <a:extLst>
              <a:ext uri="{FF2B5EF4-FFF2-40B4-BE49-F238E27FC236}">
                <a16:creationId xmlns:a16="http://schemas.microsoft.com/office/drawing/2014/main" id="{EBD7CAD6-C523-C195-BCB7-E1B31F3CA01F}"/>
              </a:ext>
            </a:extLst>
          </p:cNvPr>
          <p:cNvSpPr/>
          <p:nvPr/>
        </p:nvSpPr>
        <p:spPr>
          <a:xfrm>
            <a:off x="6481093" y="5537523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50" name="Oval">
            <a:extLst>
              <a:ext uri="{FF2B5EF4-FFF2-40B4-BE49-F238E27FC236}">
                <a16:creationId xmlns:a16="http://schemas.microsoft.com/office/drawing/2014/main" id="{66E931F6-D406-2FAF-7000-846B7D88725D}"/>
              </a:ext>
            </a:extLst>
          </p:cNvPr>
          <p:cNvSpPr/>
          <p:nvPr/>
        </p:nvSpPr>
        <p:spPr>
          <a:xfrm rot="313319">
            <a:off x="6379518" y="4900166"/>
            <a:ext cx="1349499" cy="1213322"/>
          </a:xfrm>
          <a:prstGeom prst="ellipse">
            <a:avLst/>
          </a:prstGeom>
          <a:ln w="38100">
            <a:solidFill>
              <a:srgbClr val="D6D5D5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51" name="Circle">
            <a:extLst>
              <a:ext uri="{FF2B5EF4-FFF2-40B4-BE49-F238E27FC236}">
                <a16:creationId xmlns:a16="http://schemas.microsoft.com/office/drawing/2014/main" id="{8D6152D4-8F71-0301-A87B-E479DC05C364}"/>
              </a:ext>
            </a:extLst>
          </p:cNvPr>
          <p:cNvSpPr/>
          <p:nvPr/>
        </p:nvSpPr>
        <p:spPr>
          <a:xfrm>
            <a:off x="7367365" y="5600030"/>
            <a:ext cx="239985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52" name="Circle">
            <a:extLst>
              <a:ext uri="{FF2B5EF4-FFF2-40B4-BE49-F238E27FC236}">
                <a16:creationId xmlns:a16="http://schemas.microsoft.com/office/drawing/2014/main" id="{F13D50A7-DBCA-4EA1-E718-4FE8D590B65A}"/>
              </a:ext>
            </a:extLst>
          </p:cNvPr>
          <p:cNvSpPr/>
          <p:nvPr/>
        </p:nvSpPr>
        <p:spPr>
          <a:xfrm>
            <a:off x="6694289" y="5251773"/>
            <a:ext cx="239986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53" name="Line">
            <a:extLst>
              <a:ext uri="{FF2B5EF4-FFF2-40B4-BE49-F238E27FC236}">
                <a16:creationId xmlns:a16="http://schemas.microsoft.com/office/drawing/2014/main" id="{B1F4149E-604B-9613-E383-D7D0DA3FDD46}"/>
              </a:ext>
            </a:extLst>
          </p:cNvPr>
          <p:cNvSpPr/>
          <p:nvPr/>
        </p:nvSpPr>
        <p:spPr>
          <a:xfrm flipV="1">
            <a:off x="4207371" y="3077394"/>
            <a:ext cx="3519413" cy="43532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  <a:tailEnd type="triangle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54" name="Line">
            <a:extLst>
              <a:ext uri="{FF2B5EF4-FFF2-40B4-BE49-F238E27FC236}">
                <a16:creationId xmlns:a16="http://schemas.microsoft.com/office/drawing/2014/main" id="{3015D69E-D05F-EE9D-DF76-6086FCBC84D2}"/>
              </a:ext>
            </a:extLst>
          </p:cNvPr>
          <p:cNvSpPr/>
          <p:nvPr/>
        </p:nvSpPr>
        <p:spPr>
          <a:xfrm>
            <a:off x="4662786" y="5502920"/>
            <a:ext cx="2690068" cy="205383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  <a:tailEnd type="triangle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17436" name="linkage=&quot;complete&quot;">
            <a:extLst>
              <a:ext uri="{FF2B5EF4-FFF2-40B4-BE49-F238E27FC236}">
                <a16:creationId xmlns:a16="http://schemas.microsoft.com/office/drawing/2014/main" id="{10A3B2AD-3EC0-1870-9B53-A2974E43E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5470" y="1837720"/>
            <a:ext cx="1632436" cy="33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algn="ctr" eaLnBrk="1"/>
            <a:r>
              <a:rPr lang="en-US" altLang="en-US" sz="1687"/>
              <a:t>linkage="complete"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figuration: what is &quot;nearest&quot;?">
            <a:extLst>
              <a:ext uri="{FF2B5EF4-FFF2-40B4-BE49-F238E27FC236}">
                <a16:creationId xmlns:a16="http://schemas.microsoft.com/office/drawing/2014/main" id="{A4954561-FB14-FB6F-773E-44371DF17CE2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1899047" y="173013"/>
            <a:ext cx="8393906" cy="1409774"/>
          </a:xfrm>
          <a:solidFill>
            <a:srgbClr val="FFFFFF"/>
          </a:solidFill>
        </p:spPr>
        <p:txBody>
          <a:bodyPr/>
          <a:lstStyle/>
          <a:p>
            <a:pPr>
              <a:spcBef>
                <a:spcPts val="914"/>
              </a:spcBef>
            </a:pPr>
            <a:r>
              <a:rPr lang="en-US" altLang="en-US" sz="4078">
                <a:latin typeface="Gill Sans Light"/>
                <a:ea typeface="Gill Sans Light"/>
                <a:cs typeface="Gill Sans Light"/>
                <a:sym typeface="Gill Sans Light"/>
              </a:rPr>
              <a:t>Configuration: what is "nearest"?</a:t>
            </a:r>
          </a:p>
        </p:txBody>
      </p:sp>
      <p:sp>
        <p:nvSpPr>
          <p:cNvPr id="18435" name="linkage=&quot;????&quot;">
            <a:extLst>
              <a:ext uri="{FF2B5EF4-FFF2-40B4-BE49-F238E27FC236}">
                <a16:creationId xmlns:a16="http://schemas.microsoft.com/office/drawing/2014/main" id="{C81C0D2C-2903-790E-FA26-3D2FFDACE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6247" y="1837720"/>
            <a:ext cx="1110882" cy="33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algn="ctr" eaLnBrk="1"/>
            <a:r>
              <a:rPr lang="en-US" altLang="en-US" sz="1687"/>
              <a:t>linkage="????"</a:t>
            </a:r>
          </a:p>
        </p:txBody>
      </p:sp>
      <p:sp>
        <p:nvSpPr>
          <p:cNvPr id="18436" name="From docs: https://scikit-learn.org/stable/modules/generated/sklearn.cluster.AgglomerativeClustering.html…">
            <a:extLst>
              <a:ext uri="{FF2B5EF4-FFF2-40B4-BE49-F238E27FC236}">
                <a16:creationId xmlns:a16="http://schemas.microsoft.com/office/drawing/2014/main" id="{2D9BE195-5347-016C-49FC-A152E2404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4949" y="2656034"/>
            <a:ext cx="8479565" cy="201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 defTabSz="4572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 defTabSz="4572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 defTabSz="4572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 defTabSz="4572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 defTabSz="4572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406">
                <a:solidFill>
                  <a:srgbClr val="212529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From docs: </a:t>
            </a:r>
            <a:r>
              <a:rPr lang="en-US" altLang="en-US" sz="1406" u="sng">
                <a:solidFill>
                  <a:srgbClr val="212529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  <a:hlinkClick r:id=""/>
              </a:rPr>
              <a:t>https://scikit-learn.org/stable/modules/generated/sklearn.cluster.AgglomerativeClustering.html</a:t>
            </a:r>
          </a:p>
          <a:p>
            <a:pPr eaLnBrk="1">
              <a:buClr>
                <a:srgbClr val="212529"/>
              </a:buClr>
              <a:buSzPct val="145000"/>
              <a:buFont typeface="Times-Roman"/>
              <a:buChar char="•"/>
            </a:pPr>
            <a:endParaRPr lang="en-US" altLang="en-US" sz="1406" u="sng">
              <a:solidFill>
                <a:srgbClr val="212529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  <a:hlinkClick r:id=""/>
            </a:endParaRPr>
          </a:p>
          <a:p>
            <a:pPr eaLnBrk="1">
              <a:buClr>
                <a:srgbClr val="212529"/>
              </a:buClr>
              <a:buSzPct val="145000"/>
              <a:buFont typeface="Times-Roman"/>
              <a:buChar char="•"/>
            </a:pPr>
            <a:r>
              <a:rPr lang="en-US" altLang="en-US" sz="1406">
                <a:solidFill>
                  <a:srgbClr val="FE930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ward</a:t>
            </a:r>
            <a:r>
              <a:rPr lang="en-US" altLang="en-US" sz="1406">
                <a:solidFill>
                  <a:srgbClr val="212529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minimizes the variance of the clusters being merged.</a:t>
            </a:r>
            <a:br>
              <a:rPr lang="en-US" altLang="en-US" sz="1406">
                <a:solidFill>
                  <a:srgbClr val="212529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</a:br>
            <a:endParaRPr lang="en-US" altLang="en-US" sz="1406">
              <a:solidFill>
                <a:srgbClr val="212529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eaLnBrk="1">
              <a:buClr>
                <a:srgbClr val="212529"/>
              </a:buClr>
              <a:buSzPct val="145000"/>
              <a:buFont typeface="Times-Roman"/>
              <a:buChar char="•"/>
            </a:pPr>
            <a:r>
              <a:rPr lang="en-US" altLang="en-US" sz="1406">
                <a:solidFill>
                  <a:srgbClr val="FE930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average</a:t>
            </a:r>
            <a:r>
              <a:rPr lang="en-US" altLang="en-US" sz="1406">
                <a:solidFill>
                  <a:srgbClr val="212529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uses the average of the distances of each observation of the two sets.</a:t>
            </a:r>
            <a:br>
              <a:rPr lang="en-US" altLang="en-US" sz="1406">
                <a:solidFill>
                  <a:srgbClr val="212529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</a:br>
            <a:endParaRPr lang="en-US" altLang="en-US" sz="1406">
              <a:solidFill>
                <a:srgbClr val="212529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eaLnBrk="1">
              <a:buClr>
                <a:srgbClr val="212529"/>
              </a:buClr>
              <a:buSzPct val="145000"/>
              <a:buFont typeface="Times-Roman"/>
              <a:buChar char="•"/>
            </a:pPr>
            <a:r>
              <a:rPr lang="en-US" altLang="en-US" sz="1406">
                <a:solidFill>
                  <a:srgbClr val="FE930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complete</a:t>
            </a:r>
            <a:r>
              <a:rPr lang="en-US" altLang="en-US" sz="1406">
                <a:solidFill>
                  <a:srgbClr val="212529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or maximum linkage uses the maximum distances between all observations of the two sets.</a:t>
            </a:r>
            <a:br>
              <a:rPr lang="en-US" altLang="en-US" sz="1406">
                <a:solidFill>
                  <a:srgbClr val="212529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</a:br>
            <a:endParaRPr lang="en-US" altLang="en-US" sz="1406">
              <a:solidFill>
                <a:srgbClr val="212529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eaLnBrk="1">
              <a:buClr>
                <a:srgbClr val="212529"/>
              </a:buClr>
              <a:buSzPct val="145000"/>
              <a:buFont typeface="Times-Roman"/>
              <a:buChar char="•"/>
            </a:pPr>
            <a:r>
              <a:rPr lang="en-US" altLang="en-US" sz="1406">
                <a:solidFill>
                  <a:srgbClr val="FE930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single</a:t>
            </a:r>
            <a:r>
              <a:rPr lang="en-US" altLang="en-US" sz="1406">
                <a:solidFill>
                  <a:srgbClr val="212529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uses the minimum of the distances between all observations of the two sets.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figuration: when to stop?">
            <a:extLst>
              <a:ext uri="{FF2B5EF4-FFF2-40B4-BE49-F238E27FC236}">
                <a16:creationId xmlns:a16="http://schemas.microsoft.com/office/drawing/2014/main" id="{F87919C8-D17A-4153-DB91-A446BB39D89F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1899047" y="2723555"/>
            <a:ext cx="8393906" cy="1410891"/>
          </a:xfrm>
          <a:solidFill>
            <a:srgbClr val="FFFFFF"/>
          </a:solidFill>
        </p:spPr>
        <p:txBody>
          <a:bodyPr/>
          <a:lstStyle/>
          <a:p>
            <a:pPr>
              <a:spcBef>
                <a:spcPts val="914"/>
              </a:spcBef>
            </a:pPr>
            <a:r>
              <a:rPr lang="en-US" altLang="en-US" sz="3375">
                <a:latin typeface="Gill Sans Light"/>
                <a:ea typeface="Gill Sans Light"/>
                <a:cs typeface="Gill Sans Light"/>
                <a:sym typeface="Gill Sans Light"/>
              </a:rPr>
              <a:t>Configuration: when to stop?</a:t>
            </a:r>
          </a:p>
        </p:txBody>
      </p:sp>
      <p:sp>
        <p:nvSpPr>
          <p:cNvPr id="362" name="option: n_clusters or distance_threshold">
            <a:extLst>
              <a:ext uri="{FF2B5EF4-FFF2-40B4-BE49-F238E27FC236}">
                <a16:creationId xmlns:a16="http://schemas.microsoft.com/office/drawing/2014/main" id="{B90079C5-8F8D-8BD1-B3CC-51BAA4E3259D}"/>
              </a:ext>
            </a:extLst>
          </p:cNvPr>
          <p:cNvSpPr txBox="1"/>
          <p:nvPr/>
        </p:nvSpPr>
        <p:spPr>
          <a:xfrm>
            <a:off x="4266973" y="4656195"/>
            <a:ext cx="3658054" cy="266933"/>
          </a:xfrm>
          <a:prstGeom prst="rect">
            <a:avLst/>
          </a:prstGeom>
          <a:ln w="12700">
            <a:miter lim="400000"/>
          </a:ln>
        </p:spPr>
        <p:txBody>
          <a:bodyPr wrap="none" lIns="35719" tIns="35719" rIns="35719" bIns="35719" anchor="ctr">
            <a:spAutoFit/>
          </a:bodyPr>
          <a:lstStyle/>
          <a:p>
            <a:pPr algn="ctr">
              <a:defRPr/>
            </a:pPr>
            <a:r>
              <a:rPr sz="1266" kern="0"/>
              <a:t>option: </a:t>
            </a:r>
            <a:r>
              <a:rPr sz="1266" kern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n_clusters </a:t>
            </a:r>
            <a:r>
              <a:rPr sz="1266" kern="0"/>
              <a:t>or</a:t>
            </a:r>
            <a:r>
              <a:rPr sz="1266" kern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distance_threshold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ircle">
            <a:extLst>
              <a:ext uri="{FF2B5EF4-FFF2-40B4-BE49-F238E27FC236}">
                <a16:creationId xmlns:a16="http://schemas.microsoft.com/office/drawing/2014/main" id="{B737488C-41A0-6BB6-2A81-1F13AC8B101C}"/>
              </a:ext>
            </a:extLst>
          </p:cNvPr>
          <p:cNvSpPr/>
          <p:nvPr/>
        </p:nvSpPr>
        <p:spPr>
          <a:xfrm>
            <a:off x="3461742" y="4924722"/>
            <a:ext cx="239986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65" name="Circle">
            <a:extLst>
              <a:ext uri="{FF2B5EF4-FFF2-40B4-BE49-F238E27FC236}">
                <a16:creationId xmlns:a16="http://schemas.microsoft.com/office/drawing/2014/main" id="{0E0EC4C5-C335-DA24-175C-6919EED78E1D}"/>
              </a:ext>
            </a:extLst>
          </p:cNvPr>
          <p:cNvSpPr/>
          <p:nvPr/>
        </p:nvSpPr>
        <p:spPr>
          <a:xfrm>
            <a:off x="3336727" y="5255121"/>
            <a:ext cx="239986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66" name="Circle">
            <a:extLst>
              <a:ext uri="{FF2B5EF4-FFF2-40B4-BE49-F238E27FC236}">
                <a16:creationId xmlns:a16="http://schemas.microsoft.com/office/drawing/2014/main" id="{62CBD932-3DFC-3F00-E1A6-2683AA7B318B}"/>
              </a:ext>
            </a:extLst>
          </p:cNvPr>
          <p:cNvSpPr/>
          <p:nvPr/>
        </p:nvSpPr>
        <p:spPr>
          <a:xfrm>
            <a:off x="3943946" y="5558730"/>
            <a:ext cx="239986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67" name="Circle">
            <a:extLst>
              <a:ext uri="{FF2B5EF4-FFF2-40B4-BE49-F238E27FC236}">
                <a16:creationId xmlns:a16="http://schemas.microsoft.com/office/drawing/2014/main" id="{532105C1-DD6C-A50D-221D-FF7D91A52AB8}"/>
              </a:ext>
            </a:extLst>
          </p:cNvPr>
          <p:cNvSpPr/>
          <p:nvPr/>
        </p:nvSpPr>
        <p:spPr>
          <a:xfrm>
            <a:off x="7323832" y="4469308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68" name="Circle">
            <a:extLst>
              <a:ext uri="{FF2B5EF4-FFF2-40B4-BE49-F238E27FC236}">
                <a16:creationId xmlns:a16="http://schemas.microsoft.com/office/drawing/2014/main" id="{250AA5BE-A637-4CEB-BE66-44AE0F12640E}"/>
              </a:ext>
            </a:extLst>
          </p:cNvPr>
          <p:cNvSpPr/>
          <p:nvPr/>
        </p:nvSpPr>
        <p:spPr>
          <a:xfrm>
            <a:off x="7323832" y="4897933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69" name="Circle">
            <a:extLst>
              <a:ext uri="{FF2B5EF4-FFF2-40B4-BE49-F238E27FC236}">
                <a16:creationId xmlns:a16="http://schemas.microsoft.com/office/drawing/2014/main" id="{6B123C33-9F53-A1F2-1FA4-DE4CE4583520}"/>
              </a:ext>
            </a:extLst>
          </p:cNvPr>
          <p:cNvSpPr/>
          <p:nvPr/>
        </p:nvSpPr>
        <p:spPr>
          <a:xfrm>
            <a:off x="8172152" y="4513957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70" name="Circle">
            <a:extLst>
              <a:ext uri="{FF2B5EF4-FFF2-40B4-BE49-F238E27FC236}">
                <a16:creationId xmlns:a16="http://schemas.microsoft.com/office/drawing/2014/main" id="{7EEB7BC9-290B-9166-7234-FBD26B4A6C09}"/>
              </a:ext>
            </a:extLst>
          </p:cNvPr>
          <p:cNvSpPr/>
          <p:nvPr/>
        </p:nvSpPr>
        <p:spPr>
          <a:xfrm>
            <a:off x="8172152" y="4942582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71" name="Oval">
            <a:extLst>
              <a:ext uri="{FF2B5EF4-FFF2-40B4-BE49-F238E27FC236}">
                <a16:creationId xmlns:a16="http://schemas.microsoft.com/office/drawing/2014/main" id="{963F2670-F817-7C22-78C3-C94995221411}"/>
              </a:ext>
            </a:extLst>
          </p:cNvPr>
          <p:cNvSpPr/>
          <p:nvPr/>
        </p:nvSpPr>
        <p:spPr>
          <a:xfrm rot="1183594">
            <a:off x="3297660" y="4751711"/>
            <a:ext cx="460995" cy="890736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72" name="Oval">
            <a:extLst>
              <a:ext uri="{FF2B5EF4-FFF2-40B4-BE49-F238E27FC236}">
                <a16:creationId xmlns:a16="http://schemas.microsoft.com/office/drawing/2014/main" id="{04F696DB-20BE-4AE6-4FA0-207D6FDE54A4}"/>
              </a:ext>
            </a:extLst>
          </p:cNvPr>
          <p:cNvSpPr/>
          <p:nvPr/>
        </p:nvSpPr>
        <p:spPr>
          <a:xfrm rot="313319">
            <a:off x="7214443" y="4367734"/>
            <a:ext cx="459879" cy="890736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73" name="Oval">
            <a:extLst>
              <a:ext uri="{FF2B5EF4-FFF2-40B4-BE49-F238E27FC236}">
                <a16:creationId xmlns:a16="http://schemas.microsoft.com/office/drawing/2014/main" id="{4337DC83-1B0F-B579-5FB2-09ABD1FE30D8}"/>
              </a:ext>
            </a:extLst>
          </p:cNvPr>
          <p:cNvSpPr/>
          <p:nvPr/>
        </p:nvSpPr>
        <p:spPr>
          <a:xfrm rot="313319">
            <a:off x="8063880" y="4412383"/>
            <a:ext cx="459879" cy="890736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74" name="Oval">
            <a:extLst>
              <a:ext uri="{FF2B5EF4-FFF2-40B4-BE49-F238E27FC236}">
                <a16:creationId xmlns:a16="http://schemas.microsoft.com/office/drawing/2014/main" id="{A423EC98-2D2D-0DA2-2617-5286B8BEEF95}"/>
              </a:ext>
            </a:extLst>
          </p:cNvPr>
          <p:cNvSpPr/>
          <p:nvPr/>
        </p:nvSpPr>
        <p:spPr>
          <a:xfrm rot="313319">
            <a:off x="2959447" y="4713760"/>
            <a:ext cx="1596182" cy="1212205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75" name="Oval">
            <a:extLst>
              <a:ext uri="{FF2B5EF4-FFF2-40B4-BE49-F238E27FC236}">
                <a16:creationId xmlns:a16="http://schemas.microsoft.com/office/drawing/2014/main" id="{03AEF4C5-6C23-779A-F8A2-52CC285797C4}"/>
              </a:ext>
            </a:extLst>
          </p:cNvPr>
          <p:cNvSpPr/>
          <p:nvPr/>
        </p:nvSpPr>
        <p:spPr>
          <a:xfrm rot="36183">
            <a:off x="6897439" y="4167932"/>
            <a:ext cx="1928813" cy="129034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grpSp>
        <p:nvGrpSpPr>
          <p:cNvPr id="20494" name="Group">
            <a:extLst>
              <a:ext uri="{FF2B5EF4-FFF2-40B4-BE49-F238E27FC236}">
                <a16:creationId xmlns:a16="http://schemas.microsoft.com/office/drawing/2014/main" id="{CBE619CA-8F71-32D2-CF14-CA3B44E16C41}"/>
              </a:ext>
            </a:extLst>
          </p:cNvPr>
          <p:cNvGrpSpPr>
            <a:grpSpLocks/>
          </p:cNvGrpSpPr>
          <p:nvPr/>
        </p:nvGrpSpPr>
        <p:grpSpPr bwMode="auto">
          <a:xfrm rot="7597527">
            <a:off x="5520036" y="3029397"/>
            <a:ext cx="1698873" cy="1352848"/>
            <a:chOff x="0" y="0"/>
            <a:chExt cx="2417536" cy="1924126"/>
          </a:xfrm>
        </p:grpSpPr>
        <p:sp>
          <p:nvSpPr>
            <p:cNvPr id="376" name="Circle">
              <a:extLst>
                <a:ext uri="{FF2B5EF4-FFF2-40B4-BE49-F238E27FC236}">
                  <a16:creationId xmlns:a16="http://schemas.microsoft.com/office/drawing/2014/main" id="{A4B3FCE7-772C-5447-CC67-25459DC7270E}"/>
                </a:ext>
              </a:extLst>
            </p:cNvPr>
            <p:cNvSpPr/>
            <p:nvPr/>
          </p:nvSpPr>
          <p:spPr>
            <a:xfrm>
              <a:off x="788067" y="402648"/>
              <a:ext cx="341505" cy="342914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35719" tIns="35719" rIns="35719" bIns="35719" anchor="ctr"/>
            <a:lstStyle/>
            <a:p>
              <a:pPr algn="ctr"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1547" kern="0">
                <a:solidFill>
                  <a:srgbClr val="FFFFFF"/>
                </a:solidFill>
                <a:sym typeface="Gill Sans SemiBold"/>
              </a:endParaRPr>
            </a:p>
          </p:txBody>
        </p:sp>
        <p:sp>
          <p:nvSpPr>
            <p:cNvPr id="377" name="Circle">
              <a:extLst>
                <a:ext uri="{FF2B5EF4-FFF2-40B4-BE49-F238E27FC236}">
                  <a16:creationId xmlns:a16="http://schemas.microsoft.com/office/drawing/2014/main" id="{E7A27D7E-17F1-8390-B007-895B56286E05}"/>
                </a:ext>
              </a:extLst>
            </p:cNvPr>
            <p:cNvSpPr/>
            <p:nvPr/>
          </p:nvSpPr>
          <p:spPr>
            <a:xfrm>
              <a:off x="609745" y="873398"/>
              <a:ext cx="341504" cy="342914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35719" tIns="35719" rIns="35719" bIns="35719" anchor="ctr"/>
            <a:lstStyle/>
            <a:p>
              <a:pPr algn="ctr"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1547" kern="0">
                <a:solidFill>
                  <a:srgbClr val="FFFFFF"/>
                </a:solidFill>
                <a:sym typeface="Gill Sans SemiBold"/>
              </a:endParaRPr>
            </a:p>
          </p:txBody>
        </p:sp>
        <p:sp>
          <p:nvSpPr>
            <p:cNvPr id="378" name="Circle">
              <a:extLst>
                <a:ext uri="{FF2B5EF4-FFF2-40B4-BE49-F238E27FC236}">
                  <a16:creationId xmlns:a16="http://schemas.microsoft.com/office/drawing/2014/main" id="{D03A6585-8CE0-7004-6D0B-0A0EA96942E5}"/>
                </a:ext>
              </a:extLst>
            </p:cNvPr>
            <p:cNvSpPr/>
            <p:nvPr/>
          </p:nvSpPr>
          <p:spPr>
            <a:xfrm>
              <a:off x="1474856" y="1304780"/>
              <a:ext cx="341505" cy="342914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35719" tIns="35719" rIns="35719" bIns="35719" anchor="ctr"/>
            <a:lstStyle/>
            <a:p>
              <a:pPr algn="ctr"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1547" kern="0">
                <a:solidFill>
                  <a:srgbClr val="FFFFFF"/>
                </a:solidFill>
                <a:sym typeface="Gill Sans SemiBold"/>
              </a:endParaRPr>
            </a:p>
          </p:txBody>
        </p:sp>
        <p:sp>
          <p:nvSpPr>
            <p:cNvPr id="379" name="Oval">
              <a:extLst>
                <a:ext uri="{FF2B5EF4-FFF2-40B4-BE49-F238E27FC236}">
                  <a16:creationId xmlns:a16="http://schemas.microsoft.com/office/drawing/2014/main" id="{01409BF9-801B-AB54-DFE0-8130CDAA4431}"/>
                </a:ext>
              </a:extLst>
            </p:cNvPr>
            <p:cNvSpPr/>
            <p:nvPr/>
          </p:nvSpPr>
          <p:spPr>
            <a:xfrm rot="1183594">
              <a:off x="556032" y="157049"/>
              <a:ext cx="654418" cy="1266875"/>
            </a:xfrm>
            <a:prstGeom prst="ellipse">
              <a:avLst/>
            </a:prstGeom>
            <a:noFill/>
            <a:ln w="38100" cap="flat">
              <a:solidFill>
                <a:srgbClr val="929292"/>
              </a:solidFill>
              <a:prstDash val="solid"/>
              <a:miter lim="400000"/>
            </a:ln>
            <a:effectLst/>
          </p:spPr>
          <p:txBody>
            <a:bodyPr lIns="35719" tIns="35719" rIns="35719" bIns="35719" anchor="ctr"/>
            <a:lstStyle/>
            <a:p>
              <a:pPr algn="ctr"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1547" kern="0">
                <a:solidFill>
                  <a:srgbClr val="FFFFFF"/>
                </a:solidFill>
                <a:sym typeface="Gill Sans SemiBold"/>
              </a:endParaRPr>
            </a:p>
          </p:txBody>
        </p:sp>
        <p:sp>
          <p:nvSpPr>
            <p:cNvPr id="380" name="Oval">
              <a:extLst>
                <a:ext uri="{FF2B5EF4-FFF2-40B4-BE49-F238E27FC236}">
                  <a16:creationId xmlns:a16="http://schemas.microsoft.com/office/drawing/2014/main" id="{F84CF6DE-4122-A63D-E7F6-47D5FC9178AA}"/>
                </a:ext>
              </a:extLst>
            </p:cNvPr>
            <p:cNvSpPr/>
            <p:nvPr/>
          </p:nvSpPr>
          <p:spPr>
            <a:xfrm rot="313319">
              <a:off x="73066" y="100017"/>
              <a:ext cx="2271404" cy="1724093"/>
            </a:xfrm>
            <a:prstGeom prst="ellipse">
              <a:avLst/>
            </a:prstGeom>
            <a:noFill/>
            <a:ln w="38100" cap="flat">
              <a:solidFill>
                <a:srgbClr val="929292"/>
              </a:solidFill>
              <a:prstDash val="solid"/>
              <a:miter lim="400000"/>
            </a:ln>
            <a:effectLst/>
          </p:spPr>
          <p:txBody>
            <a:bodyPr lIns="35719" tIns="35719" rIns="35719" bIns="35719" anchor="ctr"/>
            <a:lstStyle/>
            <a:p>
              <a:pPr algn="ctr"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1547" kern="0">
                <a:solidFill>
                  <a:srgbClr val="FFFFFF"/>
                </a:solidFill>
                <a:sym typeface="Gill Sans SemiBold"/>
              </a:endParaRPr>
            </a:p>
          </p:txBody>
        </p:sp>
      </p:grpSp>
      <p:sp>
        <p:nvSpPr>
          <p:cNvPr id="20495" name="Configuration: when to stop?">
            <a:extLst>
              <a:ext uri="{FF2B5EF4-FFF2-40B4-BE49-F238E27FC236}">
                <a16:creationId xmlns:a16="http://schemas.microsoft.com/office/drawing/2014/main" id="{01BE9B5D-BFA3-CA96-1BDC-4B4055E900A3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1899047" y="173013"/>
            <a:ext cx="8393906" cy="1409774"/>
          </a:xfrm>
          <a:solidFill>
            <a:srgbClr val="FFFFFF"/>
          </a:solidFill>
        </p:spPr>
        <p:txBody>
          <a:bodyPr/>
          <a:lstStyle/>
          <a:p>
            <a:pPr>
              <a:spcBef>
                <a:spcPts val="914"/>
              </a:spcBef>
            </a:pPr>
            <a:r>
              <a:rPr lang="en-US" altLang="en-US" sz="4078">
                <a:latin typeface="Gill Sans Light"/>
                <a:ea typeface="Gill Sans Light"/>
                <a:cs typeface="Gill Sans Light"/>
                <a:sym typeface="Gill Sans Light"/>
              </a:rPr>
              <a:t>Configuration: when to stop?</a:t>
            </a:r>
          </a:p>
        </p:txBody>
      </p:sp>
      <p:sp>
        <p:nvSpPr>
          <p:cNvPr id="20496" name="n_clusters=3">
            <a:extLst>
              <a:ext uri="{FF2B5EF4-FFF2-40B4-BE49-F238E27FC236}">
                <a16:creationId xmlns:a16="http://schemas.microsoft.com/office/drawing/2014/main" id="{982B3508-84F3-7342-6C5B-91F52BB9F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7142" y="1837720"/>
            <a:ext cx="1129092" cy="33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algn="ctr" eaLnBrk="1"/>
            <a:r>
              <a:rPr lang="en-US" altLang="en-US" sz="1687"/>
              <a:t>n_clusters=3</a:t>
            </a:r>
          </a:p>
        </p:txBody>
      </p:sp>
      <p:sp>
        <p:nvSpPr>
          <p:cNvPr id="20497" name="each cluster is it's own tree!">
            <a:extLst>
              <a:ext uri="{FF2B5EF4-FFF2-40B4-BE49-F238E27FC236}">
                <a16:creationId xmlns:a16="http://schemas.microsoft.com/office/drawing/2014/main" id="{4B0EFB58-BBCA-D591-A87F-FA53CAED6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807" y="5993373"/>
            <a:ext cx="2386936" cy="33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algn="ctr" eaLnBrk="1"/>
            <a:r>
              <a:rPr lang="en-US" altLang="en-US" sz="1687"/>
              <a:t>each cluster is it's own tree!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ircle">
            <a:extLst>
              <a:ext uri="{FF2B5EF4-FFF2-40B4-BE49-F238E27FC236}">
                <a16:creationId xmlns:a16="http://schemas.microsoft.com/office/drawing/2014/main" id="{636C2E09-4FB3-9774-71D2-35E89A70E1E7}"/>
              </a:ext>
            </a:extLst>
          </p:cNvPr>
          <p:cNvSpPr/>
          <p:nvPr/>
        </p:nvSpPr>
        <p:spPr>
          <a:xfrm>
            <a:off x="3461742" y="4924722"/>
            <a:ext cx="239986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87" name="Circle">
            <a:extLst>
              <a:ext uri="{FF2B5EF4-FFF2-40B4-BE49-F238E27FC236}">
                <a16:creationId xmlns:a16="http://schemas.microsoft.com/office/drawing/2014/main" id="{4BDB83B0-3636-403D-5D5F-BFC35D1AE8F8}"/>
              </a:ext>
            </a:extLst>
          </p:cNvPr>
          <p:cNvSpPr/>
          <p:nvPr/>
        </p:nvSpPr>
        <p:spPr>
          <a:xfrm>
            <a:off x="3336727" y="5255121"/>
            <a:ext cx="239986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88" name="Circle">
            <a:extLst>
              <a:ext uri="{FF2B5EF4-FFF2-40B4-BE49-F238E27FC236}">
                <a16:creationId xmlns:a16="http://schemas.microsoft.com/office/drawing/2014/main" id="{8DB3106D-98D6-FE58-3F2E-D68DFA56DE18}"/>
              </a:ext>
            </a:extLst>
          </p:cNvPr>
          <p:cNvSpPr/>
          <p:nvPr/>
        </p:nvSpPr>
        <p:spPr>
          <a:xfrm>
            <a:off x="3943946" y="5558730"/>
            <a:ext cx="239986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89" name="Circle">
            <a:extLst>
              <a:ext uri="{FF2B5EF4-FFF2-40B4-BE49-F238E27FC236}">
                <a16:creationId xmlns:a16="http://schemas.microsoft.com/office/drawing/2014/main" id="{B02B2DCB-9623-9B00-F34E-EC2741A27FA2}"/>
              </a:ext>
            </a:extLst>
          </p:cNvPr>
          <p:cNvSpPr/>
          <p:nvPr/>
        </p:nvSpPr>
        <p:spPr>
          <a:xfrm>
            <a:off x="7323832" y="4469308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90" name="Circle">
            <a:extLst>
              <a:ext uri="{FF2B5EF4-FFF2-40B4-BE49-F238E27FC236}">
                <a16:creationId xmlns:a16="http://schemas.microsoft.com/office/drawing/2014/main" id="{FE90992C-F521-93CE-2E68-EA41118E5E95}"/>
              </a:ext>
            </a:extLst>
          </p:cNvPr>
          <p:cNvSpPr/>
          <p:nvPr/>
        </p:nvSpPr>
        <p:spPr>
          <a:xfrm>
            <a:off x="7323832" y="4897933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91" name="Circle">
            <a:extLst>
              <a:ext uri="{FF2B5EF4-FFF2-40B4-BE49-F238E27FC236}">
                <a16:creationId xmlns:a16="http://schemas.microsoft.com/office/drawing/2014/main" id="{3FED4723-218C-858D-BE5C-A5AE3573CED4}"/>
              </a:ext>
            </a:extLst>
          </p:cNvPr>
          <p:cNvSpPr/>
          <p:nvPr/>
        </p:nvSpPr>
        <p:spPr>
          <a:xfrm>
            <a:off x="8172152" y="4513957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92" name="Circle">
            <a:extLst>
              <a:ext uri="{FF2B5EF4-FFF2-40B4-BE49-F238E27FC236}">
                <a16:creationId xmlns:a16="http://schemas.microsoft.com/office/drawing/2014/main" id="{D6AA5AB7-99D7-1395-DE3C-9A135F8E5B1D}"/>
              </a:ext>
            </a:extLst>
          </p:cNvPr>
          <p:cNvSpPr/>
          <p:nvPr/>
        </p:nvSpPr>
        <p:spPr>
          <a:xfrm>
            <a:off x="8172152" y="4942582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93" name="Oval">
            <a:extLst>
              <a:ext uri="{FF2B5EF4-FFF2-40B4-BE49-F238E27FC236}">
                <a16:creationId xmlns:a16="http://schemas.microsoft.com/office/drawing/2014/main" id="{207F7FD0-2B4B-7E96-780D-910DB2B626BF}"/>
              </a:ext>
            </a:extLst>
          </p:cNvPr>
          <p:cNvSpPr/>
          <p:nvPr/>
        </p:nvSpPr>
        <p:spPr>
          <a:xfrm rot="1183594">
            <a:off x="3297660" y="4751711"/>
            <a:ext cx="460995" cy="890736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94" name="Oval">
            <a:extLst>
              <a:ext uri="{FF2B5EF4-FFF2-40B4-BE49-F238E27FC236}">
                <a16:creationId xmlns:a16="http://schemas.microsoft.com/office/drawing/2014/main" id="{BBCAF218-FCA8-9A76-1385-C5FFC1B79BB9}"/>
              </a:ext>
            </a:extLst>
          </p:cNvPr>
          <p:cNvSpPr/>
          <p:nvPr/>
        </p:nvSpPr>
        <p:spPr>
          <a:xfrm rot="313319">
            <a:off x="7214443" y="4367734"/>
            <a:ext cx="459879" cy="890736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95" name="Oval">
            <a:extLst>
              <a:ext uri="{FF2B5EF4-FFF2-40B4-BE49-F238E27FC236}">
                <a16:creationId xmlns:a16="http://schemas.microsoft.com/office/drawing/2014/main" id="{A9C832A3-047B-94D1-6F16-D84B33EDE847}"/>
              </a:ext>
            </a:extLst>
          </p:cNvPr>
          <p:cNvSpPr/>
          <p:nvPr/>
        </p:nvSpPr>
        <p:spPr>
          <a:xfrm rot="313319">
            <a:off x="8063880" y="4412383"/>
            <a:ext cx="459879" cy="890736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96" name="Oval">
            <a:extLst>
              <a:ext uri="{FF2B5EF4-FFF2-40B4-BE49-F238E27FC236}">
                <a16:creationId xmlns:a16="http://schemas.microsoft.com/office/drawing/2014/main" id="{DA2C122A-1FFF-1096-E119-E85E927D9058}"/>
              </a:ext>
            </a:extLst>
          </p:cNvPr>
          <p:cNvSpPr/>
          <p:nvPr/>
        </p:nvSpPr>
        <p:spPr>
          <a:xfrm rot="313319">
            <a:off x="2959447" y="4713760"/>
            <a:ext cx="1596182" cy="1212205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97" name="Oval">
            <a:extLst>
              <a:ext uri="{FF2B5EF4-FFF2-40B4-BE49-F238E27FC236}">
                <a16:creationId xmlns:a16="http://schemas.microsoft.com/office/drawing/2014/main" id="{DA5340B0-D5CF-D5F4-1A15-A42D1006C515}"/>
              </a:ext>
            </a:extLst>
          </p:cNvPr>
          <p:cNvSpPr/>
          <p:nvPr/>
        </p:nvSpPr>
        <p:spPr>
          <a:xfrm rot="36183">
            <a:off x="6897439" y="4167932"/>
            <a:ext cx="1928813" cy="129034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98" name="Circle">
            <a:extLst>
              <a:ext uri="{FF2B5EF4-FFF2-40B4-BE49-F238E27FC236}">
                <a16:creationId xmlns:a16="http://schemas.microsoft.com/office/drawing/2014/main" id="{DBBCD728-D945-13BB-8930-C77CFECBDDA1}"/>
              </a:ext>
            </a:extLst>
          </p:cNvPr>
          <p:cNvSpPr/>
          <p:nvPr/>
        </p:nvSpPr>
        <p:spPr>
          <a:xfrm rot="7597527">
            <a:off x="6575413" y="3608152"/>
            <a:ext cx="239985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399" name="Circle">
            <a:extLst>
              <a:ext uri="{FF2B5EF4-FFF2-40B4-BE49-F238E27FC236}">
                <a16:creationId xmlns:a16="http://schemas.microsoft.com/office/drawing/2014/main" id="{326474AC-DE14-93C1-2FFA-52F88C77EA58}"/>
              </a:ext>
            </a:extLst>
          </p:cNvPr>
          <p:cNvSpPr/>
          <p:nvPr/>
        </p:nvSpPr>
        <p:spPr>
          <a:xfrm rot="7597527">
            <a:off x="6383982" y="3310681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400" name="Circle">
            <a:extLst>
              <a:ext uri="{FF2B5EF4-FFF2-40B4-BE49-F238E27FC236}">
                <a16:creationId xmlns:a16="http://schemas.microsoft.com/office/drawing/2014/main" id="{2B117FBA-8A79-B0EC-E6F7-66C169FD782C}"/>
              </a:ext>
            </a:extLst>
          </p:cNvPr>
          <p:cNvSpPr/>
          <p:nvPr/>
        </p:nvSpPr>
        <p:spPr>
          <a:xfrm rot="7597527">
            <a:off x="5778997" y="3617640"/>
            <a:ext cx="239985" cy="23998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401" name="Oval">
            <a:extLst>
              <a:ext uri="{FF2B5EF4-FFF2-40B4-BE49-F238E27FC236}">
                <a16:creationId xmlns:a16="http://schemas.microsoft.com/office/drawing/2014/main" id="{59B06659-7700-8C52-6D0F-DD3832DB5295}"/>
              </a:ext>
            </a:extLst>
          </p:cNvPr>
          <p:cNvSpPr/>
          <p:nvPr/>
        </p:nvSpPr>
        <p:spPr>
          <a:xfrm rot="8781120">
            <a:off x="6375053" y="3149948"/>
            <a:ext cx="460995" cy="890736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402" name="Oval">
            <a:extLst>
              <a:ext uri="{FF2B5EF4-FFF2-40B4-BE49-F238E27FC236}">
                <a16:creationId xmlns:a16="http://schemas.microsoft.com/office/drawing/2014/main" id="{35476D57-B7CB-800A-AEA0-2DF68A9CA033}"/>
              </a:ext>
            </a:extLst>
          </p:cNvPr>
          <p:cNvSpPr/>
          <p:nvPr/>
        </p:nvSpPr>
        <p:spPr>
          <a:xfrm rot="7910846">
            <a:off x="5571939" y="3099160"/>
            <a:ext cx="1596182" cy="1213322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1523" name="Configuration: when to stop?">
            <a:extLst>
              <a:ext uri="{FF2B5EF4-FFF2-40B4-BE49-F238E27FC236}">
                <a16:creationId xmlns:a16="http://schemas.microsoft.com/office/drawing/2014/main" id="{953D5C88-6A84-F88B-554E-4ACE9DAA478E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1899047" y="173013"/>
            <a:ext cx="8393906" cy="1409774"/>
          </a:xfrm>
          <a:solidFill>
            <a:srgbClr val="FFFFFF"/>
          </a:solidFill>
        </p:spPr>
        <p:txBody>
          <a:bodyPr/>
          <a:lstStyle/>
          <a:p>
            <a:pPr>
              <a:spcBef>
                <a:spcPts val="914"/>
              </a:spcBef>
            </a:pPr>
            <a:r>
              <a:rPr lang="en-US" altLang="en-US" sz="4078">
                <a:latin typeface="Gill Sans Light"/>
                <a:ea typeface="Gill Sans Light"/>
                <a:cs typeface="Gill Sans Light"/>
                <a:sym typeface="Gill Sans Light"/>
              </a:rPr>
              <a:t>Configuration: when to stop?</a:t>
            </a:r>
          </a:p>
        </p:txBody>
      </p:sp>
      <p:sp>
        <p:nvSpPr>
          <p:cNvPr id="21524" name="distance_threshold=10">
            <a:extLst>
              <a:ext uri="{FF2B5EF4-FFF2-40B4-BE49-F238E27FC236}">
                <a16:creationId xmlns:a16="http://schemas.microsoft.com/office/drawing/2014/main" id="{9192D1F4-F3AD-5301-90A6-73C8C886B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9592" y="1837720"/>
            <a:ext cx="1964193" cy="33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algn="ctr" eaLnBrk="1"/>
            <a:r>
              <a:rPr lang="en-US" altLang="en-US" sz="1687"/>
              <a:t>distance_threshold=10</a:t>
            </a:r>
          </a:p>
        </p:txBody>
      </p:sp>
      <p:sp>
        <p:nvSpPr>
          <p:cNvPr id="405" name="Oval">
            <a:extLst>
              <a:ext uri="{FF2B5EF4-FFF2-40B4-BE49-F238E27FC236}">
                <a16:creationId xmlns:a16="http://schemas.microsoft.com/office/drawing/2014/main" id="{F46BAC63-645B-6CC3-7BE4-B8CA4DEB51AC}"/>
              </a:ext>
            </a:extLst>
          </p:cNvPr>
          <p:cNvSpPr/>
          <p:nvPr/>
        </p:nvSpPr>
        <p:spPr>
          <a:xfrm rot="7910846">
            <a:off x="5762811" y="2279862"/>
            <a:ext cx="2859732" cy="3910087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406" name="Line">
            <a:extLst>
              <a:ext uri="{FF2B5EF4-FFF2-40B4-BE49-F238E27FC236}">
                <a16:creationId xmlns:a16="http://schemas.microsoft.com/office/drawing/2014/main" id="{CAFA918A-6779-CC39-801B-18EE9898C9C8}"/>
              </a:ext>
            </a:extLst>
          </p:cNvPr>
          <p:cNvSpPr/>
          <p:nvPr/>
        </p:nvSpPr>
        <p:spPr>
          <a:xfrm flipV="1">
            <a:off x="4178350" y="3850928"/>
            <a:ext cx="1618506" cy="172343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  <a:tailEnd type="triangle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1527" name="14">
            <a:extLst>
              <a:ext uri="{FF2B5EF4-FFF2-40B4-BE49-F238E27FC236}">
                <a16:creationId xmlns:a16="http://schemas.microsoft.com/office/drawing/2014/main" id="{04EB4D86-4F57-F45D-E705-92BED756F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5907" y="4294500"/>
            <a:ext cx="286939" cy="33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algn="ctr" eaLnBrk="1"/>
            <a:r>
              <a:rPr lang="en-US" altLang="en-US" sz="1687"/>
              <a:t>14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ircle">
            <a:extLst>
              <a:ext uri="{FF2B5EF4-FFF2-40B4-BE49-F238E27FC236}">
                <a16:creationId xmlns:a16="http://schemas.microsoft.com/office/drawing/2014/main" id="{F8AC468B-0EBC-0B8E-DE68-DCE8572FD22E}"/>
              </a:ext>
            </a:extLst>
          </p:cNvPr>
          <p:cNvSpPr/>
          <p:nvPr/>
        </p:nvSpPr>
        <p:spPr>
          <a:xfrm>
            <a:off x="3461742" y="4924722"/>
            <a:ext cx="239986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410" name="Circle">
            <a:extLst>
              <a:ext uri="{FF2B5EF4-FFF2-40B4-BE49-F238E27FC236}">
                <a16:creationId xmlns:a16="http://schemas.microsoft.com/office/drawing/2014/main" id="{A547CF6F-B629-9CB6-25A1-C7070CEE2FA8}"/>
              </a:ext>
            </a:extLst>
          </p:cNvPr>
          <p:cNvSpPr/>
          <p:nvPr/>
        </p:nvSpPr>
        <p:spPr>
          <a:xfrm>
            <a:off x="3336727" y="5255121"/>
            <a:ext cx="239986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411" name="Circle">
            <a:extLst>
              <a:ext uri="{FF2B5EF4-FFF2-40B4-BE49-F238E27FC236}">
                <a16:creationId xmlns:a16="http://schemas.microsoft.com/office/drawing/2014/main" id="{19023622-C304-D819-65A5-CA7DDA10B3A7}"/>
              </a:ext>
            </a:extLst>
          </p:cNvPr>
          <p:cNvSpPr/>
          <p:nvPr/>
        </p:nvSpPr>
        <p:spPr>
          <a:xfrm>
            <a:off x="3943946" y="5558730"/>
            <a:ext cx="239986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412" name="Circle">
            <a:extLst>
              <a:ext uri="{FF2B5EF4-FFF2-40B4-BE49-F238E27FC236}">
                <a16:creationId xmlns:a16="http://schemas.microsoft.com/office/drawing/2014/main" id="{9FB26F8C-9EA6-E103-641A-57CC603FEB3D}"/>
              </a:ext>
            </a:extLst>
          </p:cNvPr>
          <p:cNvSpPr/>
          <p:nvPr/>
        </p:nvSpPr>
        <p:spPr>
          <a:xfrm>
            <a:off x="7323832" y="4469308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413" name="Circle">
            <a:extLst>
              <a:ext uri="{FF2B5EF4-FFF2-40B4-BE49-F238E27FC236}">
                <a16:creationId xmlns:a16="http://schemas.microsoft.com/office/drawing/2014/main" id="{B6C57DB4-8C1C-7553-0E17-F983C2287AA2}"/>
              </a:ext>
            </a:extLst>
          </p:cNvPr>
          <p:cNvSpPr/>
          <p:nvPr/>
        </p:nvSpPr>
        <p:spPr>
          <a:xfrm>
            <a:off x="7323832" y="4897933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414" name="Circle">
            <a:extLst>
              <a:ext uri="{FF2B5EF4-FFF2-40B4-BE49-F238E27FC236}">
                <a16:creationId xmlns:a16="http://schemas.microsoft.com/office/drawing/2014/main" id="{D4F799E2-FCBE-5D32-5B3B-662DDF720C26}"/>
              </a:ext>
            </a:extLst>
          </p:cNvPr>
          <p:cNvSpPr/>
          <p:nvPr/>
        </p:nvSpPr>
        <p:spPr>
          <a:xfrm>
            <a:off x="8172152" y="4513957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415" name="Circle">
            <a:extLst>
              <a:ext uri="{FF2B5EF4-FFF2-40B4-BE49-F238E27FC236}">
                <a16:creationId xmlns:a16="http://schemas.microsoft.com/office/drawing/2014/main" id="{B8F861E3-ED45-8BF1-CB02-10CC858B1A61}"/>
              </a:ext>
            </a:extLst>
          </p:cNvPr>
          <p:cNvSpPr/>
          <p:nvPr/>
        </p:nvSpPr>
        <p:spPr>
          <a:xfrm>
            <a:off x="8172152" y="4942582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416" name="Oval">
            <a:extLst>
              <a:ext uri="{FF2B5EF4-FFF2-40B4-BE49-F238E27FC236}">
                <a16:creationId xmlns:a16="http://schemas.microsoft.com/office/drawing/2014/main" id="{DDEA9D7B-B5DC-CC51-B01B-DD4BDA96E0C9}"/>
              </a:ext>
            </a:extLst>
          </p:cNvPr>
          <p:cNvSpPr/>
          <p:nvPr/>
        </p:nvSpPr>
        <p:spPr>
          <a:xfrm rot="1183594">
            <a:off x="3297660" y="4751711"/>
            <a:ext cx="460995" cy="890736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417" name="Oval">
            <a:extLst>
              <a:ext uri="{FF2B5EF4-FFF2-40B4-BE49-F238E27FC236}">
                <a16:creationId xmlns:a16="http://schemas.microsoft.com/office/drawing/2014/main" id="{96E60396-F1BF-556D-E07F-9BAD669CF09D}"/>
              </a:ext>
            </a:extLst>
          </p:cNvPr>
          <p:cNvSpPr/>
          <p:nvPr/>
        </p:nvSpPr>
        <p:spPr>
          <a:xfrm rot="313319">
            <a:off x="7214443" y="4367734"/>
            <a:ext cx="459879" cy="890736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418" name="Oval">
            <a:extLst>
              <a:ext uri="{FF2B5EF4-FFF2-40B4-BE49-F238E27FC236}">
                <a16:creationId xmlns:a16="http://schemas.microsoft.com/office/drawing/2014/main" id="{B30CBB4D-8E43-6730-67C1-444DA57BCD0B}"/>
              </a:ext>
            </a:extLst>
          </p:cNvPr>
          <p:cNvSpPr/>
          <p:nvPr/>
        </p:nvSpPr>
        <p:spPr>
          <a:xfrm rot="313319">
            <a:off x="8063880" y="4412383"/>
            <a:ext cx="459879" cy="890736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419" name="Oval">
            <a:extLst>
              <a:ext uri="{FF2B5EF4-FFF2-40B4-BE49-F238E27FC236}">
                <a16:creationId xmlns:a16="http://schemas.microsoft.com/office/drawing/2014/main" id="{D6D8D579-BCE9-7007-2076-16C73D3BF101}"/>
              </a:ext>
            </a:extLst>
          </p:cNvPr>
          <p:cNvSpPr/>
          <p:nvPr/>
        </p:nvSpPr>
        <p:spPr>
          <a:xfrm rot="313319">
            <a:off x="2959447" y="4713760"/>
            <a:ext cx="1596182" cy="1212205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420" name="Oval">
            <a:extLst>
              <a:ext uri="{FF2B5EF4-FFF2-40B4-BE49-F238E27FC236}">
                <a16:creationId xmlns:a16="http://schemas.microsoft.com/office/drawing/2014/main" id="{475ABEEE-66DB-3652-F4D9-1892EEABDFC1}"/>
              </a:ext>
            </a:extLst>
          </p:cNvPr>
          <p:cNvSpPr/>
          <p:nvPr/>
        </p:nvSpPr>
        <p:spPr>
          <a:xfrm rot="36183">
            <a:off x="6897439" y="4167932"/>
            <a:ext cx="1928813" cy="129034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421" name="Circle">
            <a:extLst>
              <a:ext uri="{FF2B5EF4-FFF2-40B4-BE49-F238E27FC236}">
                <a16:creationId xmlns:a16="http://schemas.microsoft.com/office/drawing/2014/main" id="{AD8CEB3A-A73C-B4E8-4AE2-C39F8D282E12}"/>
              </a:ext>
            </a:extLst>
          </p:cNvPr>
          <p:cNvSpPr/>
          <p:nvPr/>
        </p:nvSpPr>
        <p:spPr>
          <a:xfrm rot="7597527">
            <a:off x="6575413" y="3608152"/>
            <a:ext cx="239985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422" name="Circle">
            <a:extLst>
              <a:ext uri="{FF2B5EF4-FFF2-40B4-BE49-F238E27FC236}">
                <a16:creationId xmlns:a16="http://schemas.microsoft.com/office/drawing/2014/main" id="{DF9B3B9C-C66E-7478-F01C-8F11116DE4CE}"/>
              </a:ext>
            </a:extLst>
          </p:cNvPr>
          <p:cNvSpPr/>
          <p:nvPr/>
        </p:nvSpPr>
        <p:spPr>
          <a:xfrm rot="7597527">
            <a:off x="6383982" y="3310681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423" name="Circle">
            <a:extLst>
              <a:ext uri="{FF2B5EF4-FFF2-40B4-BE49-F238E27FC236}">
                <a16:creationId xmlns:a16="http://schemas.microsoft.com/office/drawing/2014/main" id="{5B96C32A-9063-C036-607E-09F394CAC4E5}"/>
              </a:ext>
            </a:extLst>
          </p:cNvPr>
          <p:cNvSpPr/>
          <p:nvPr/>
        </p:nvSpPr>
        <p:spPr>
          <a:xfrm rot="7597527">
            <a:off x="5778997" y="3617640"/>
            <a:ext cx="239985" cy="23998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424" name="Oval">
            <a:extLst>
              <a:ext uri="{FF2B5EF4-FFF2-40B4-BE49-F238E27FC236}">
                <a16:creationId xmlns:a16="http://schemas.microsoft.com/office/drawing/2014/main" id="{2C49CFE3-5E0C-9BFD-3504-ECE23C467D60}"/>
              </a:ext>
            </a:extLst>
          </p:cNvPr>
          <p:cNvSpPr/>
          <p:nvPr/>
        </p:nvSpPr>
        <p:spPr>
          <a:xfrm rot="8781120">
            <a:off x="6375053" y="3149948"/>
            <a:ext cx="460995" cy="890736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425" name="Oval">
            <a:extLst>
              <a:ext uri="{FF2B5EF4-FFF2-40B4-BE49-F238E27FC236}">
                <a16:creationId xmlns:a16="http://schemas.microsoft.com/office/drawing/2014/main" id="{B70C0DE3-0201-194B-6877-42FECF6CD401}"/>
              </a:ext>
            </a:extLst>
          </p:cNvPr>
          <p:cNvSpPr/>
          <p:nvPr/>
        </p:nvSpPr>
        <p:spPr>
          <a:xfrm rot="7910846">
            <a:off x="5571939" y="3099160"/>
            <a:ext cx="1596182" cy="1213322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2547" name="Configuration: when to stop?">
            <a:extLst>
              <a:ext uri="{FF2B5EF4-FFF2-40B4-BE49-F238E27FC236}">
                <a16:creationId xmlns:a16="http://schemas.microsoft.com/office/drawing/2014/main" id="{71986141-60AF-F0F5-C5D4-97A03F5E265F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1899047" y="173013"/>
            <a:ext cx="8393906" cy="1409774"/>
          </a:xfrm>
          <a:solidFill>
            <a:srgbClr val="FFFFFF"/>
          </a:solidFill>
        </p:spPr>
        <p:txBody>
          <a:bodyPr/>
          <a:lstStyle/>
          <a:p>
            <a:pPr>
              <a:spcBef>
                <a:spcPts val="914"/>
              </a:spcBef>
            </a:pPr>
            <a:r>
              <a:rPr lang="en-US" altLang="en-US" sz="4078">
                <a:latin typeface="Gill Sans Light"/>
                <a:ea typeface="Gill Sans Light"/>
                <a:cs typeface="Gill Sans Light"/>
                <a:sym typeface="Gill Sans Light"/>
              </a:rPr>
              <a:t>Configuration: when to stop?</a:t>
            </a:r>
          </a:p>
        </p:txBody>
      </p:sp>
      <p:sp>
        <p:nvSpPr>
          <p:cNvPr id="22548" name="distance_threshold=0">
            <a:extLst>
              <a:ext uri="{FF2B5EF4-FFF2-40B4-BE49-F238E27FC236}">
                <a16:creationId xmlns:a16="http://schemas.microsoft.com/office/drawing/2014/main" id="{7C449DFF-274D-F2E6-6453-30F24FB0B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292" y="1837720"/>
            <a:ext cx="1856791" cy="33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algn="ctr" eaLnBrk="1"/>
            <a:r>
              <a:rPr lang="en-US" altLang="en-US" sz="1687"/>
              <a:t>distance_threshold=0</a:t>
            </a:r>
          </a:p>
        </p:txBody>
      </p:sp>
      <p:sp>
        <p:nvSpPr>
          <p:cNvPr id="428" name="Oval">
            <a:extLst>
              <a:ext uri="{FF2B5EF4-FFF2-40B4-BE49-F238E27FC236}">
                <a16:creationId xmlns:a16="http://schemas.microsoft.com/office/drawing/2014/main" id="{C7C5B707-F29A-9133-FE2A-7FA69C8A4CA8}"/>
              </a:ext>
            </a:extLst>
          </p:cNvPr>
          <p:cNvSpPr/>
          <p:nvPr/>
        </p:nvSpPr>
        <p:spPr>
          <a:xfrm rot="7910846">
            <a:off x="5762811" y="2279862"/>
            <a:ext cx="2859732" cy="3910087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429" name="Oval">
            <a:extLst>
              <a:ext uri="{FF2B5EF4-FFF2-40B4-BE49-F238E27FC236}">
                <a16:creationId xmlns:a16="http://schemas.microsoft.com/office/drawing/2014/main" id="{17842C9D-D2D8-0746-F95B-20E24F06F3D3}"/>
              </a:ext>
            </a:extLst>
          </p:cNvPr>
          <p:cNvSpPr/>
          <p:nvPr/>
        </p:nvSpPr>
        <p:spPr>
          <a:xfrm rot="5400000">
            <a:off x="3702286" y="785255"/>
            <a:ext cx="4358803" cy="7451824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1" name="Group 1">
            <a:extLst>
              <a:ext uri="{FF2B5EF4-FFF2-40B4-BE49-F238E27FC236}">
                <a16:creationId xmlns:a16="http://schemas.microsoft.com/office/drawing/2014/main" id="{570C9248-BC93-C48E-91E1-638F25C516DB}"/>
              </a:ext>
            </a:extLst>
          </p:cNvPr>
          <p:cNvGraphicFramePr>
            <a:graphicFrameLocks noGrp="1"/>
          </p:cNvGraphicFramePr>
          <p:nvPr/>
        </p:nvGraphicFramePr>
        <p:xfrm>
          <a:off x="3342308" y="1026915"/>
          <a:ext cx="1799332" cy="921990"/>
        </p:xfrm>
        <a:graphic>
          <a:graphicData uri="http://schemas.openxmlformats.org/drawingml/2006/table">
            <a:tbl>
              <a:tblPr/>
              <a:tblGrid>
                <a:gridCol w="449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330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A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B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C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D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30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50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50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110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90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330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...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...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...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...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04" name="Line 45">
            <a:extLst>
              <a:ext uri="{FF2B5EF4-FFF2-40B4-BE49-F238E27FC236}">
                <a16:creationId xmlns:a16="http://schemas.microsoft.com/office/drawing/2014/main" id="{FF2FDD39-8FCD-5104-003B-1CC79C362A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547" y="1269132"/>
            <a:ext cx="286867" cy="36053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CA" sz="1266"/>
          </a:p>
        </p:txBody>
      </p:sp>
      <p:sp>
        <p:nvSpPr>
          <p:cNvPr id="16405" name="Line 46">
            <a:extLst>
              <a:ext uri="{FF2B5EF4-FFF2-40B4-BE49-F238E27FC236}">
                <a16:creationId xmlns:a16="http://schemas.microsoft.com/office/drawing/2014/main" id="{ED9C1132-C4DE-473C-0D87-FCAF907CDBC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86340" y="1273597"/>
            <a:ext cx="263426" cy="35495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CA" sz="1266"/>
          </a:p>
        </p:txBody>
      </p:sp>
      <p:sp>
        <p:nvSpPr>
          <p:cNvPr id="16406" name="Line 47">
            <a:extLst>
              <a:ext uri="{FF2B5EF4-FFF2-40B4-BE49-F238E27FC236}">
                <a16:creationId xmlns:a16="http://schemas.microsoft.com/office/drawing/2014/main" id="{6FEA630F-4B19-2F05-4DB3-DA692C8A77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39125" y="1269132"/>
            <a:ext cx="286867" cy="36053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CA" sz="1266"/>
          </a:p>
        </p:txBody>
      </p:sp>
      <p:sp>
        <p:nvSpPr>
          <p:cNvPr id="16407" name="Line 48">
            <a:extLst>
              <a:ext uri="{FF2B5EF4-FFF2-40B4-BE49-F238E27FC236}">
                <a16:creationId xmlns:a16="http://schemas.microsoft.com/office/drawing/2014/main" id="{FBA47BF7-0E14-9157-2E55-2265541C34D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82918" y="1273597"/>
            <a:ext cx="263426" cy="35495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CA" sz="1266"/>
          </a:p>
        </p:txBody>
      </p:sp>
      <p:sp>
        <p:nvSpPr>
          <p:cNvPr id="16408" name="Line 49">
            <a:extLst>
              <a:ext uri="{FF2B5EF4-FFF2-40B4-BE49-F238E27FC236}">
                <a16:creationId xmlns:a16="http://schemas.microsoft.com/office/drawing/2014/main" id="{69A9F4B4-5380-6839-81CA-A7E9F58A2F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17594" y="786929"/>
            <a:ext cx="563687" cy="43420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CA" sz="1266"/>
          </a:p>
        </p:txBody>
      </p:sp>
      <p:sp>
        <p:nvSpPr>
          <p:cNvPr id="16409" name="Line 50">
            <a:extLst>
              <a:ext uri="{FF2B5EF4-FFF2-40B4-BE49-F238E27FC236}">
                <a16:creationId xmlns:a16="http://schemas.microsoft.com/office/drawing/2014/main" id="{01803269-C705-4F61-D5C8-B12F645C20D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38207" y="791394"/>
            <a:ext cx="496714" cy="41634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CA" sz="1266"/>
          </a:p>
        </p:txBody>
      </p:sp>
      <p:sp>
        <p:nvSpPr>
          <p:cNvPr id="16410" name="Rectangle 51">
            <a:extLst>
              <a:ext uri="{FF2B5EF4-FFF2-40B4-BE49-F238E27FC236}">
                <a16:creationId xmlns:a16="http://schemas.microsoft.com/office/drawing/2014/main" id="{2C4570EE-7B25-3035-7111-3AA8405D57AA}"/>
              </a:ext>
            </a:extLst>
          </p:cNvPr>
          <p:cNvSpPr>
            <a:spLocks/>
          </p:cNvSpPr>
          <p:nvPr/>
        </p:nvSpPr>
        <p:spPr bwMode="auto">
          <a:xfrm>
            <a:off x="3350121" y="1330523"/>
            <a:ext cx="1765846" cy="228824"/>
          </a:xfrm>
          <a:prstGeom prst="rect">
            <a:avLst/>
          </a:prstGeom>
          <a:noFill/>
          <a:ln w="38100">
            <a:solidFill>
              <a:srgbClr val="FF2600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16411" name="Oval 52">
            <a:extLst>
              <a:ext uri="{FF2B5EF4-FFF2-40B4-BE49-F238E27FC236}">
                <a16:creationId xmlns:a16="http://schemas.microsoft.com/office/drawing/2014/main" id="{9FCACB2F-99D4-EB0E-799F-43CB1604AEEB}"/>
              </a:ext>
            </a:extLst>
          </p:cNvPr>
          <p:cNvSpPr>
            <a:spLocks/>
          </p:cNvSpPr>
          <p:nvPr/>
        </p:nvSpPr>
        <p:spPr bwMode="auto">
          <a:xfrm>
            <a:off x="6832699" y="1669852"/>
            <a:ext cx="375047" cy="373931"/>
          </a:xfrm>
          <a:prstGeom prst="ellipse">
            <a:avLst/>
          </a:prstGeom>
          <a:noFill/>
          <a:ln w="38100">
            <a:solidFill>
              <a:srgbClr val="FF2600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16412" name="Line 53">
            <a:extLst>
              <a:ext uri="{FF2B5EF4-FFF2-40B4-BE49-F238E27FC236}">
                <a16:creationId xmlns:a16="http://schemas.microsoft.com/office/drawing/2014/main" id="{0ACE1A47-F6B9-941B-C1DA-712CCDA4D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0708" y="1446609"/>
            <a:ext cx="1650876" cy="343793"/>
          </a:xfrm>
          <a:prstGeom prst="line">
            <a:avLst/>
          </a:prstGeom>
          <a:noFill/>
          <a:ln w="25400">
            <a:solidFill>
              <a:srgbClr val="0076B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CA" sz="1266"/>
          </a:p>
        </p:txBody>
      </p:sp>
      <p:graphicFrame>
        <p:nvGraphicFramePr>
          <p:cNvPr id="5174" name="Group 54">
            <a:extLst>
              <a:ext uri="{FF2B5EF4-FFF2-40B4-BE49-F238E27FC236}">
                <a16:creationId xmlns:a16="http://schemas.microsoft.com/office/drawing/2014/main" id="{FCBE46BF-28A8-A706-2227-50DE86A3A54A}"/>
              </a:ext>
            </a:extLst>
          </p:cNvPr>
          <p:cNvGraphicFramePr>
            <a:graphicFrameLocks noGrp="1"/>
          </p:cNvGraphicFramePr>
          <p:nvPr/>
        </p:nvGraphicFramePr>
        <p:xfrm>
          <a:off x="7146355" y="2976935"/>
          <a:ext cx="1799332" cy="1228948"/>
        </p:xfrm>
        <a:graphic>
          <a:graphicData uri="http://schemas.openxmlformats.org/drawingml/2006/table">
            <a:tbl>
              <a:tblPr/>
              <a:tblGrid>
                <a:gridCol w="449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237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A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25" marB="35725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B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25" marB="35725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C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25" marB="35725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D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25" marB="35725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237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250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25" marB="35725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25" marB="35725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15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25" marB="35725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12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25" marB="35725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237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45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25" marB="35725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45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25" marB="35725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100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25" marB="35725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102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25" marB="35725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237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25" marB="35725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95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25" marB="35725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24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25" marB="35725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80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25" marB="35725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436" name="Text Box 111">
            <a:extLst>
              <a:ext uri="{FF2B5EF4-FFF2-40B4-BE49-F238E27FC236}">
                <a16:creationId xmlns:a16="http://schemas.microsoft.com/office/drawing/2014/main" id="{39F0D0CA-E9E3-A03F-140F-C07A31375192}"/>
              </a:ext>
            </a:extLst>
          </p:cNvPr>
          <p:cNvSpPr txBox="1">
            <a:spLocks/>
          </p:cNvSpPr>
          <p:nvPr/>
        </p:nvSpPr>
        <p:spPr bwMode="auto">
          <a:xfrm>
            <a:off x="7815387" y="408970"/>
            <a:ext cx="459037" cy="33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687"/>
              <a:t>Tree</a:t>
            </a:r>
          </a:p>
        </p:txBody>
      </p:sp>
      <p:sp>
        <p:nvSpPr>
          <p:cNvPr id="16437" name="Text Box 112">
            <a:extLst>
              <a:ext uri="{FF2B5EF4-FFF2-40B4-BE49-F238E27FC236}">
                <a16:creationId xmlns:a16="http://schemas.microsoft.com/office/drawing/2014/main" id="{E1F59037-AA35-5295-71B0-46C45095E04C}"/>
              </a:ext>
            </a:extLst>
          </p:cNvPr>
          <p:cNvSpPr txBox="1">
            <a:spLocks/>
          </p:cNvSpPr>
          <p:nvPr/>
        </p:nvSpPr>
        <p:spPr bwMode="auto">
          <a:xfrm>
            <a:off x="7596832" y="2596743"/>
            <a:ext cx="896144" cy="33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687"/>
              <a:t>Centroids</a:t>
            </a:r>
          </a:p>
        </p:txBody>
      </p:sp>
      <p:graphicFrame>
        <p:nvGraphicFramePr>
          <p:cNvPr id="5233" name="Group 113">
            <a:extLst>
              <a:ext uri="{FF2B5EF4-FFF2-40B4-BE49-F238E27FC236}">
                <a16:creationId xmlns:a16="http://schemas.microsoft.com/office/drawing/2014/main" id="{3A763A20-23FD-F9DD-48E2-783DFE8E3489}"/>
              </a:ext>
            </a:extLst>
          </p:cNvPr>
          <p:cNvGraphicFramePr>
            <a:graphicFrameLocks noGrp="1"/>
          </p:cNvGraphicFramePr>
          <p:nvPr/>
        </p:nvGraphicFramePr>
        <p:xfrm>
          <a:off x="3342308" y="2991446"/>
          <a:ext cx="1799332" cy="921990"/>
        </p:xfrm>
        <a:graphic>
          <a:graphicData uri="http://schemas.openxmlformats.org/drawingml/2006/table">
            <a:tbl>
              <a:tblPr/>
              <a:tblGrid>
                <a:gridCol w="449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330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A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B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C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D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30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50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50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110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90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330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...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...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...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...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56" name="Rectangle 157">
            <a:extLst>
              <a:ext uri="{FF2B5EF4-FFF2-40B4-BE49-F238E27FC236}">
                <a16:creationId xmlns:a16="http://schemas.microsoft.com/office/drawing/2014/main" id="{85708719-C906-8DDF-9464-53F21E281249}"/>
              </a:ext>
            </a:extLst>
          </p:cNvPr>
          <p:cNvSpPr>
            <a:spLocks/>
          </p:cNvSpPr>
          <p:nvPr/>
        </p:nvSpPr>
        <p:spPr bwMode="auto">
          <a:xfrm>
            <a:off x="3350121" y="3295054"/>
            <a:ext cx="1765846" cy="228824"/>
          </a:xfrm>
          <a:prstGeom prst="rect">
            <a:avLst/>
          </a:prstGeom>
          <a:noFill/>
          <a:ln w="38100">
            <a:solidFill>
              <a:srgbClr val="FF2600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16457" name="Line 158">
            <a:extLst>
              <a:ext uri="{FF2B5EF4-FFF2-40B4-BE49-F238E27FC236}">
                <a16:creationId xmlns:a16="http://schemas.microsoft.com/office/drawing/2014/main" id="{AB401917-5806-8E11-582C-5496A283E0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2986" y="3436814"/>
            <a:ext cx="1915418" cy="224358"/>
          </a:xfrm>
          <a:prstGeom prst="line">
            <a:avLst/>
          </a:prstGeom>
          <a:noFill/>
          <a:ln w="25400">
            <a:solidFill>
              <a:srgbClr val="0076B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CA" sz="1266"/>
          </a:p>
        </p:txBody>
      </p:sp>
      <p:sp>
        <p:nvSpPr>
          <p:cNvPr id="16458" name="Rectangle 159">
            <a:extLst>
              <a:ext uri="{FF2B5EF4-FFF2-40B4-BE49-F238E27FC236}">
                <a16:creationId xmlns:a16="http://schemas.microsoft.com/office/drawing/2014/main" id="{A28A6D26-2D62-5BD7-2857-548FC3B9531F}"/>
              </a:ext>
            </a:extLst>
          </p:cNvPr>
          <p:cNvSpPr>
            <a:spLocks/>
          </p:cNvSpPr>
          <p:nvPr/>
        </p:nvSpPr>
        <p:spPr bwMode="auto">
          <a:xfrm>
            <a:off x="7154168" y="3554015"/>
            <a:ext cx="1765846" cy="228824"/>
          </a:xfrm>
          <a:prstGeom prst="rect">
            <a:avLst/>
          </a:prstGeom>
          <a:noFill/>
          <a:ln w="38100">
            <a:solidFill>
              <a:srgbClr val="FF2600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graphicFrame>
        <p:nvGraphicFramePr>
          <p:cNvPr id="5280" name="Group 160">
            <a:extLst>
              <a:ext uri="{FF2B5EF4-FFF2-40B4-BE49-F238E27FC236}">
                <a16:creationId xmlns:a16="http://schemas.microsoft.com/office/drawing/2014/main" id="{FF039FD5-8705-2E54-5833-19262B22DB42}"/>
              </a:ext>
            </a:extLst>
          </p:cNvPr>
          <p:cNvGraphicFramePr>
            <a:graphicFrameLocks noGrp="1"/>
          </p:cNvGraphicFramePr>
          <p:nvPr/>
        </p:nvGraphicFramePr>
        <p:xfrm>
          <a:off x="7146355" y="5128990"/>
          <a:ext cx="1799332" cy="921990"/>
        </p:xfrm>
        <a:graphic>
          <a:graphicData uri="http://schemas.openxmlformats.org/drawingml/2006/table">
            <a:tbl>
              <a:tblPr/>
              <a:tblGrid>
                <a:gridCol w="449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330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A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B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C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D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30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1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1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2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2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330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1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-1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77" name="Text Box 204">
            <a:extLst>
              <a:ext uri="{FF2B5EF4-FFF2-40B4-BE49-F238E27FC236}">
                <a16:creationId xmlns:a16="http://schemas.microsoft.com/office/drawing/2014/main" id="{3726FD93-7FDD-6898-2B54-857FC3C8D7E2}"/>
              </a:ext>
            </a:extLst>
          </p:cNvPr>
          <p:cNvSpPr txBox="1">
            <a:spLocks/>
          </p:cNvSpPr>
          <p:nvPr/>
        </p:nvSpPr>
        <p:spPr bwMode="auto">
          <a:xfrm>
            <a:off x="7233784" y="4659501"/>
            <a:ext cx="1622240" cy="33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687"/>
              <a:t>Component Rows</a:t>
            </a:r>
          </a:p>
        </p:txBody>
      </p:sp>
      <p:sp>
        <p:nvSpPr>
          <p:cNvPr id="16478" name="Text Box 205">
            <a:extLst>
              <a:ext uri="{FF2B5EF4-FFF2-40B4-BE49-F238E27FC236}">
                <a16:creationId xmlns:a16="http://schemas.microsoft.com/office/drawing/2014/main" id="{13DF7D4B-DCE4-782F-1814-719FBBA82E69}"/>
              </a:ext>
            </a:extLst>
          </p:cNvPr>
          <p:cNvSpPr txBox="1">
            <a:spLocks/>
          </p:cNvSpPr>
          <p:nvPr/>
        </p:nvSpPr>
        <p:spPr bwMode="auto">
          <a:xfrm>
            <a:off x="3624461" y="1952212"/>
            <a:ext cx="1218283" cy="23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055" i="1">
                <a:latin typeface="Gill Sans" charset="0"/>
                <a:ea typeface="Gill Sans" charset="0"/>
                <a:cs typeface="Gill Sans" charset="0"/>
                <a:sym typeface="Gill Sans" charset="0"/>
              </a:rPr>
              <a:t>...hundreds of rows...</a:t>
            </a:r>
          </a:p>
        </p:txBody>
      </p:sp>
      <p:sp>
        <p:nvSpPr>
          <p:cNvPr id="16479" name="Text Box 206">
            <a:extLst>
              <a:ext uri="{FF2B5EF4-FFF2-40B4-BE49-F238E27FC236}">
                <a16:creationId xmlns:a16="http://schemas.microsoft.com/office/drawing/2014/main" id="{03908DBC-5F0A-DF10-A9A7-982A41141888}"/>
              </a:ext>
            </a:extLst>
          </p:cNvPr>
          <p:cNvSpPr txBox="1">
            <a:spLocks/>
          </p:cNvSpPr>
          <p:nvPr/>
        </p:nvSpPr>
        <p:spPr bwMode="auto">
          <a:xfrm>
            <a:off x="3624461" y="3916743"/>
            <a:ext cx="1218283" cy="23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055" i="1">
                <a:latin typeface="Gill Sans" charset="0"/>
                <a:ea typeface="Gill Sans" charset="0"/>
                <a:cs typeface="Gill Sans" charset="0"/>
                <a:sym typeface="Gill Sans" charset="0"/>
              </a:rPr>
              <a:t>...hundreds of rows...</a:t>
            </a:r>
          </a:p>
        </p:txBody>
      </p:sp>
      <p:graphicFrame>
        <p:nvGraphicFramePr>
          <p:cNvPr id="5327" name="Group 207">
            <a:extLst>
              <a:ext uri="{FF2B5EF4-FFF2-40B4-BE49-F238E27FC236}">
                <a16:creationId xmlns:a16="http://schemas.microsoft.com/office/drawing/2014/main" id="{2A0EC699-9AC3-1BC3-E826-65D4BB77F939}"/>
              </a:ext>
            </a:extLst>
          </p:cNvPr>
          <p:cNvGraphicFramePr>
            <a:graphicFrameLocks noGrp="1"/>
          </p:cNvGraphicFramePr>
          <p:nvPr/>
        </p:nvGraphicFramePr>
        <p:xfrm>
          <a:off x="3342308" y="4955977"/>
          <a:ext cx="1799332" cy="921990"/>
        </p:xfrm>
        <a:graphic>
          <a:graphicData uri="http://schemas.openxmlformats.org/drawingml/2006/table">
            <a:tbl>
              <a:tblPr/>
              <a:tblGrid>
                <a:gridCol w="449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330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A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B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C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D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30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50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50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110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90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330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...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...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...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...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98" name="Rectangle 251">
            <a:extLst>
              <a:ext uri="{FF2B5EF4-FFF2-40B4-BE49-F238E27FC236}">
                <a16:creationId xmlns:a16="http://schemas.microsoft.com/office/drawing/2014/main" id="{5940C570-A3D3-124B-BEDB-C4B5D8A5ACB5}"/>
              </a:ext>
            </a:extLst>
          </p:cNvPr>
          <p:cNvSpPr>
            <a:spLocks/>
          </p:cNvSpPr>
          <p:nvPr/>
        </p:nvSpPr>
        <p:spPr bwMode="auto">
          <a:xfrm>
            <a:off x="3350121" y="5259586"/>
            <a:ext cx="1765846" cy="228824"/>
          </a:xfrm>
          <a:prstGeom prst="rect">
            <a:avLst/>
          </a:prstGeom>
          <a:noFill/>
          <a:ln w="38100">
            <a:solidFill>
              <a:srgbClr val="FF2600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16499" name="Text Box 252">
            <a:extLst>
              <a:ext uri="{FF2B5EF4-FFF2-40B4-BE49-F238E27FC236}">
                <a16:creationId xmlns:a16="http://schemas.microsoft.com/office/drawing/2014/main" id="{32B1CCD1-6A8A-850F-BAA0-A64E32D668F1}"/>
              </a:ext>
            </a:extLst>
          </p:cNvPr>
          <p:cNvSpPr txBox="1">
            <a:spLocks/>
          </p:cNvSpPr>
          <p:nvPr/>
        </p:nvSpPr>
        <p:spPr bwMode="auto">
          <a:xfrm>
            <a:off x="3624461" y="5881274"/>
            <a:ext cx="1218283" cy="23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055" i="1">
                <a:latin typeface="Gill Sans" charset="0"/>
                <a:ea typeface="Gill Sans" charset="0"/>
                <a:cs typeface="Gill Sans" charset="0"/>
                <a:sym typeface="Gill Sans" charset="0"/>
              </a:rPr>
              <a:t>...hundreds of rows...</a:t>
            </a:r>
          </a:p>
        </p:txBody>
      </p:sp>
      <p:sp>
        <p:nvSpPr>
          <p:cNvPr id="16500" name="Line 253">
            <a:extLst>
              <a:ext uri="{FF2B5EF4-FFF2-40B4-BE49-F238E27FC236}">
                <a16:creationId xmlns:a16="http://schemas.microsoft.com/office/drawing/2014/main" id="{540BD84C-E236-0ED0-D77E-EF6B81BECA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0707" y="5375672"/>
            <a:ext cx="1927697" cy="160734"/>
          </a:xfrm>
          <a:prstGeom prst="line">
            <a:avLst/>
          </a:prstGeom>
          <a:noFill/>
          <a:ln w="25400">
            <a:solidFill>
              <a:srgbClr val="0076B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CA" sz="1266"/>
          </a:p>
        </p:txBody>
      </p:sp>
      <p:sp>
        <p:nvSpPr>
          <p:cNvPr id="16501" name="Line 254">
            <a:extLst>
              <a:ext uri="{FF2B5EF4-FFF2-40B4-BE49-F238E27FC236}">
                <a16:creationId xmlns:a16="http://schemas.microsoft.com/office/drawing/2014/main" id="{0261D67E-0C74-A545-E09D-890C2B34F9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0708" y="5464969"/>
            <a:ext cx="1932161" cy="377279"/>
          </a:xfrm>
          <a:prstGeom prst="line">
            <a:avLst/>
          </a:prstGeom>
          <a:noFill/>
          <a:ln w="25400">
            <a:solidFill>
              <a:srgbClr val="0076B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CA" sz="1266"/>
          </a:p>
        </p:txBody>
      </p:sp>
      <p:sp>
        <p:nvSpPr>
          <p:cNvPr id="16502" name="Text Box 255">
            <a:extLst>
              <a:ext uri="{FF2B5EF4-FFF2-40B4-BE49-F238E27FC236}">
                <a16:creationId xmlns:a16="http://schemas.microsoft.com/office/drawing/2014/main" id="{7549BE8A-138C-00F4-3BFA-5719088CF763}"/>
              </a:ext>
            </a:extLst>
          </p:cNvPr>
          <p:cNvSpPr txBox="1">
            <a:spLocks/>
          </p:cNvSpPr>
          <p:nvPr/>
        </p:nvSpPr>
        <p:spPr bwMode="auto">
          <a:xfrm>
            <a:off x="5996064" y="5141704"/>
            <a:ext cx="286939" cy="33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687"/>
              <a:t>50</a:t>
            </a:r>
          </a:p>
        </p:txBody>
      </p:sp>
      <p:sp>
        <p:nvSpPr>
          <p:cNvPr id="16503" name="Text Box 256">
            <a:extLst>
              <a:ext uri="{FF2B5EF4-FFF2-40B4-BE49-F238E27FC236}">
                <a16:creationId xmlns:a16="http://schemas.microsoft.com/office/drawing/2014/main" id="{A0EED6F9-2952-A6F6-6B20-E4897C2642FD}"/>
              </a:ext>
            </a:extLst>
          </p:cNvPr>
          <p:cNvSpPr txBox="1">
            <a:spLocks/>
          </p:cNvSpPr>
          <p:nvPr/>
        </p:nvSpPr>
        <p:spPr bwMode="auto">
          <a:xfrm>
            <a:off x="5915696" y="5655161"/>
            <a:ext cx="286939" cy="33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687"/>
              <a:t>10</a:t>
            </a:r>
          </a:p>
        </p:txBody>
      </p:sp>
      <p:sp>
        <p:nvSpPr>
          <p:cNvPr id="16504" name="Text Box 257">
            <a:extLst>
              <a:ext uri="{FF2B5EF4-FFF2-40B4-BE49-F238E27FC236}">
                <a16:creationId xmlns:a16="http://schemas.microsoft.com/office/drawing/2014/main" id="{96B6C349-D552-BCAD-CAD2-BFE3663E80E8}"/>
              </a:ext>
            </a:extLst>
          </p:cNvPr>
          <p:cNvSpPr txBox="1">
            <a:spLocks/>
          </p:cNvSpPr>
          <p:nvPr/>
        </p:nvSpPr>
        <p:spPr bwMode="auto">
          <a:xfrm>
            <a:off x="2935717" y="321217"/>
            <a:ext cx="2801152" cy="569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828"/>
              <a:t>Hierarchical Clustering</a:t>
            </a:r>
          </a:p>
          <a:p>
            <a:pPr eaLnBrk="1"/>
            <a:r>
              <a:rPr lang="en-US" altLang="en-US" sz="1406"/>
              <a:t>(for example, </a:t>
            </a:r>
            <a:r>
              <a:rPr lang="en-US" altLang="en-US" sz="1406">
                <a:solidFill>
                  <a:srgbClr val="FF9300"/>
                </a:solidFill>
              </a:rPr>
              <a:t>AgglomerativeClustering</a:t>
            </a:r>
            <a:r>
              <a:rPr lang="en-US" altLang="en-US" sz="1406"/>
              <a:t>)</a:t>
            </a:r>
          </a:p>
        </p:txBody>
      </p:sp>
      <p:sp>
        <p:nvSpPr>
          <p:cNvPr id="16505" name="Text Box 258">
            <a:extLst>
              <a:ext uri="{FF2B5EF4-FFF2-40B4-BE49-F238E27FC236}">
                <a16:creationId xmlns:a16="http://schemas.microsoft.com/office/drawing/2014/main" id="{7C0213D2-441A-0300-E988-472488CB1FBF}"/>
              </a:ext>
            </a:extLst>
          </p:cNvPr>
          <p:cNvSpPr txBox="1">
            <a:spLocks/>
          </p:cNvSpPr>
          <p:nvPr/>
        </p:nvSpPr>
        <p:spPr bwMode="auto">
          <a:xfrm>
            <a:off x="3038022" y="2375045"/>
            <a:ext cx="2596545" cy="569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828"/>
              <a:t>Non-Hierarchical Clustering</a:t>
            </a:r>
          </a:p>
          <a:p>
            <a:pPr eaLnBrk="1"/>
            <a:r>
              <a:rPr lang="en-US" altLang="en-US" sz="1406"/>
              <a:t>(for example, </a:t>
            </a:r>
            <a:r>
              <a:rPr lang="en-US" altLang="en-US" sz="1406">
                <a:solidFill>
                  <a:srgbClr val="FF9300"/>
                </a:solidFill>
              </a:rPr>
              <a:t>KMeans</a:t>
            </a:r>
            <a:r>
              <a:rPr lang="en-US" altLang="en-US" sz="1406"/>
              <a:t>)</a:t>
            </a:r>
          </a:p>
        </p:txBody>
      </p:sp>
      <p:sp>
        <p:nvSpPr>
          <p:cNvPr id="16506" name="Text Box 259">
            <a:extLst>
              <a:ext uri="{FF2B5EF4-FFF2-40B4-BE49-F238E27FC236}">
                <a16:creationId xmlns:a16="http://schemas.microsoft.com/office/drawing/2014/main" id="{F981FBA3-ACF5-6E78-E527-F00FA3EF7619}"/>
              </a:ext>
            </a:extLst>
          </p:cNvPr>
          <p:cNvSpPr txBox="1">
            <a:spLocks/>
          </p:cNvSpPr>
          <p:nvPr/>
        </p:nvSpPr>
        <p:spPr bwMode="auto">
          <a:xfrm>
            <a:off x="3601670" y="4339576"/>
            <a:ext cx="1469249" cy="569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828"/>
              <a:t>Decomposition</a:t>
            </a:r>
          </a:p>
          <a:p>
            <a:pPr eaLnBrk="1"/>
            <a:r>
              <a:rPr lang="en-US" altLang="en-US" sz="1406"/>
              <a:t>(for example, </a:t>
            </a:r>
            <a:r>
              <a:rPr lang="en-US" altLang="en-US" sz="1406">
                <a:solidFill>
                  <a:srgbClr val="FF9300"/>
                </a:solidFill>
              </a:rPr>
              <a:t>PCA</a:t>
            </a:r>
            <a:r>
              <a:rPr lang="en-US" altLang="en-US" sz="1406"/>
              <a:t>)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trategy: Combine Nearby Points/Groups…">
            <a:extLst>
              <a:ext uri="{FF2B5EF4-FFF2-40B4-BE49-F238E27FC236}">
                <a16:creationId xmlns:a16="http://schemas.microsoft.com/office/drawing/2014/main" id="{30A19338-A363-984A-945D-0EF22A4F1F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99047" y="440904"/>
            <a:ext cx="8393906" cy="1409774"/>
          </a:xfrm>
          <a:solidFill>
            <a:srgbClr val="FFFFFF"/>
          </a:solidFill>
        </p:spPr>
        <p:txBody>
          <a:bodyPr>
            <a:normAutofit/>
          </a:bodyPr>
          <a:lstStyle/>
          <a:p>
            <a:pPr defTabSz="402536">
              <a:spcBef>
                <a:spcPts val="844"/>
              </a:spcBef>
              <a:defRPr sz="5684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sz="3996">
                <a:latin typeface="Gill Sans Light"/>
                <a:ea typeface="Gill Sans Light"/>
                <a:cs typeface="Gill Sans Light"/>
                <a:sym typeface="Gill Sans Light"/>
              </a:rPr>
              <a:t>Strategy: Combine Nearby Points/Groups</a:t>
            </a:r>
            <a:br>
              <a:rPr sz="3996">
                <a:latin typeface="Gill Sans Light"/>
                <a:ea typeface="Gill Sans Light"/>
                <a:cs typeface="Gill Sans Light"/>
                <a:sym typeface="Gill Sans Light"/>
              </a:rPr>
            </a:br>
            <a:r>
              <a:rPr sz="3996">
                <a:latin typeface="Gill Sans Light"/>
                <a:ea typeface="Gill Sans Light"/>
                <a:cs typeface="Gill Sans Light"/>
                <a:sym typeface="Gill Sans Light"/>
              </a:rPr>
              <a:t>(and repeat!)</a:t>
            </a:r>
          </a:p>
        </p:txBody>
      </p:sp>
      <p:sp>
        <p:nvSpPr>
          <p:cNvPr id="239" name="Circle">
            <a:extLst>
              <a:ext uri="{FF2B5EF4-FFF2-40B4-BE49-F238E27FC236}">
                <a16:creationId xmlns:a16="http://schemas.microsoft.com/office/drawing/2014/main" id="{F17D8108-8932-4734-C688-E921E0DB3BB8}"/>
              </a:ext>
            </a:extLst>
          </p:cNvPr>
          <p:cNvSpPr/>
          <p:nvPr/>
        </p:nvSpPr>
        <p:spPr>
          <a:xfrm>
            <a:off x="3903762" y="3656707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40" name="Circle">
            <a:extLst>
              <a:ext uri="{FF2B5EF4-FFF2-40B4-BE49-F238E27FC236}">
                <a16:creationId xmlns:a16="http://schemas.microsoft.com/office/drawing/2014/main" id="{D34EFDE9-00AE-5E2A-F2CF-7D64BED73D0F}"/>
              </a:ext>
            </a:extLst>
          </p:cNvPr>
          <p:cNvSpPr/>
          <p:nvPr/>
        </p:nvSpPr>
        <p:spPr>
          <a:xfrm>
            <a:off x="3778746" y="3987105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41" name="Circle">
            <a:extLst>
              <a:ext uri="{FF2B5EF4-FFF2-40B4-BE49-F238E27FC236}">
                <a16:creationId xmlns:a16="http://schemas.microsoft.com/office/drawing/2014/main" id="{5D673773-46F0-ED63-0400-C6647C7F98DC}"/>
              </a:ext>
            </a:extLst>
          </p:cNvPr>
          <p:cNvSpPr/>
          <p:nvPr/>
        </p:nvSpPr>
        <p:spPr>
          <a:xfrm>
            <a:off x="4385965" y="4290715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42" name="Circle">
            <a:extLst>
              <a:ext uri="{FF2B5EF4-FFF2-40B4-BE49-F238E27FC236}">
                <a16:creationId xmlns:a16="http://schemas.microsoft.com/office/drawing/2014/main" id="{FFD3BA17-6A57-236F-4733-7D55D4CF49F8}"/>
              </a:ext>
            </a:extLst>
          </p:cNvPr>
          <p:cNvSpPr/>
          <p:nvPr/>
        </p:nvSpPr>
        <p:spPr>
          <a:xfrm>
            <a:off x="7323832" y="3397746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43" name="Circle">
            <a:extLst>
              <a:ext uri="{FF2B5EF4-FFF2-40B4-BE49-F238E27FC236}">
                <a16:creationId xmlns:a16="http://schemas.microsoft.com/office/drawing/2014/main" id="{CF8FCE5B-D308-DE79-8D3D-0EA3423E3AC1}"/>
              </a:ext>
            </a:extLst>
          </p:cNvPr>
          <p:cNvSpPr/>
          <p:nvPr/>
        </p:nvSpPr>
        <p:spPr>
          <a:xfrm>
            <a:off x="7323832" y="3826371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44" name="Circle">
            <a:extLst>
              <a:ext uri="{FF2B5EF4-FFF2-40B4-BE49-F238E27FC236}">
                <a16:creationId xmlns:a16="http://schemas.microsoft.com/office/drawing/2014/main" id="{460B23C2-FD8A-49F1-6C8D-999C9368DE27}"/>
              </a:ext>
            </a:extLst>
          </p:cNvPr>
          <p:cNvSpPr/>
          <p:nvPr/>
        </p:nvSpPr>
        <p:spPr>
          <a:xfrm>
            <a:off x="8172152" y="3442394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45" name="Circle">
            <a:extLst>
              <a:ext uri="{FF2B5EF4-FFF2-40B4-BE49-F238E27FC236}">
                <a16:creationId xmlns:a16="http://schemas.microsoft.com/office/drawing/2014/main" id="{F0CDB129-2842-8AF6-B7DB-AA2697990A88}"/>
              </a:ext>
            </a:extLst>
          </p:cNvPr>
          <p:cNvSpPr/>
          <p:nvPr/>
        </p:nvSpPr>
        <p:spPr>
          <a:xfrm>
            <a:off x="8172152" y="3871019"/>
            <a:ext cx="241102" cy="24110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46" name="Oval">
            <a:extLst>
              <a:ext uri="{FF2B5EF4-FFF2-40B4-BE49-F238E27FC236}">
                <a16:creationId xmlns:a16="http://schemas.microsoft.com/office/drawing/2014/main" id="{ADDCFFF5-EA13-5628-8C96-F4224C77381E}"/>
              </a:ext>
            </a:extLst>
          </p:cNvPr>
          <p:cNvSpPr/>
          <p:nvPr/>
        </p:nvSpPr>
        <p:spPr>
          <a:xfrm rot="1183594">
            <a:off x="3740795" y="3483695"/>
            <a:ext cx="459879" cy="890736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47" name="Oval">
            <a:extLst>
              <a:ext uri="{FF2B5EF4-FFF2-40B4-BE49-F238E27FC236}">
                <a16:creationId xmlns:a16="http://schemas.microsoft.com/office/drawing/2014/main" id="{DD99A4BB-1D87-FC97-2376-77F0882A020B}"/>
              </a:ext>
            </a:extLst>
          </p:cNvPr>
          <p:cNvSpPr/>
          <p:nvPr/>
        </p:nvSpPr>
        <p:spPr>
          <a:xfrm rot="313319">
            <a:off x="7214443" y="3296172"/>
            <a:ext cx="459879" cy="890736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48" name="Oval">
            <a:extLst>
              <a:ext uri="{FF2B5EF4-FFF2-40B4-BE49-F238E27FC236}">
                <a16:creationId xmlns:a16="http://schemas.microsoft.com/office/drawing/2014/main" id="{23A1FA2F-371E-26D4-5319-D02D96766D5E}"/>
              </a:ext>
            </a:extLst>
          </p:cNvPr>
          <p:cNvSpPr/>
          <p:nvPr/>
        </p:nvSpPr>
        <p:spPr>
          <a:xfrm rot="313319">
            <a:off x="8063880" y="3340820"/>
            <a:ext cx="459879" cy="890736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49" name="Oval">
            <a:extLst>
              <a:ext uri="{FF2B5EF4-FFF2-40B4-BE49-F238E27FC236}">
                <a16:creationId xmlns:a16="http://schemas.microsoft.com/office/drawing/2014/main" id="{BC625FC8-02AB-B46F-6DA3-4441494E8775}"/>
              </a:ext>
            </a:extLst>
          </p:cNvPr>
          <p:cNvSpPr/>
          <p:nvPr/>
        </p:nvSpPr>
        <p:spPr>
          <a:xfrm rot="313319">
            <a:off x="3401467" y="3445744"/>
            <a:ext cx="1596182" cy="1212205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50" name="Oval">
            <a:extLst>
              <a:ext uri="{FF2B5EF4-FFF2-40B4-BE49-F238E27FC236}">
                <a16:creationId xmlns:a16="http://schemas.microsoft.com/office/drawing/2014/main" id="{CF88D89B-60BF-3DDD-A9DF-7EA18B28FEE4}"/>
              </a:ext>
            </a:extLst>
          </p:cNvPr>
          <p:cNvSpPr/>
          <p:nvPr/>
        </p:nvSpPr>
        <p:spPr>
          <a:xfrm rot="36183">
            <a:off x="6897439" y="3096369"/>
            <a:ext cx="1928813" cy="129034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51" name="Oval">
            <a:extLst>
              <a:ext uri="{FF2B5EF4-FFF2-40B4-BE49-F238E27FC236}">
                <a16:creationId xmlns:a16="http://schemas.microsoft.com/office/drawing/2014/main" id="{502E85D6-F4DC-3BC0-D14E-35C564BDA050}"/>
              </a:ext>
            </a:extLst>
          </p:cNvPr>
          <p:cNvSpPr/>
          <p:nvPr/>
        </p:nvSpPr>
        <p:spPr>
          <a:xfrm rot="21395920">
            <a:off x="2937123" y="2676674"/>
            <a:ext cx="6317754" cy="2504777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13328" name="A        B        C        D        E        F        G">
            <a:extLst>
              <a:ext uri="{FF2B5EF4-FFF2-40B4-BE49-F238E27FC236}">
                <a16:creationId xmlns:a16="http://schemas.microsoft.com/office/drawing/2014/main" id="{3C38B454-DA63-5A1F-037B-4DD68C93F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8158" y="6221080"/>
            <a:ext cx="3824766" cy="33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87"/>
              <a:t>A        B        C        D        E        F        G</a:t>
            </a:r>
          </a:p>
        </p:txBody>
      </p:sp>
      <p:sp>
        <p:nvSpPr>
          <p:cNvPr id="13329" name="A">
            <a:extLst>
              <a:ext uri="{FF2B5EF4-FFF2-40B4-BE49-F238E27FC236}">
                <a16:creationId xmlns:a16="http://schemas.microsoft.com/office/drawing/2014/main" id="{CD8A1360-47F6-2059-5365-C6F976C66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621" y="3593519"/>
            <a:ext cx="211597" cy="33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87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3330" name="B">
            <a:extLst>
              <a:ext uri="{FF2B5EF4-FFF2-40B4-BE49-F238E27FC236}">
                <a16:creationId xmlns:a16="http://schemas.microsoft.com/office/drawing/2014/main" id="{8C998192-7297-6448-DD0A-8A1FC6400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5535" y="3932848"/>
            <a:ext cx="185949" cy="33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87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3331" name="C">
            <a:extLst>
              <a:ext uri="{FF2B5EF4-FFF2-40B4-BE49-F238E27FC236}">
                <a16:creationId xmlns:a16="http://schemas.microsoft.com/office/drawing/2014/main" id="{F8CBC9F6-7265-B0A2-7A53-9132054F6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4894" y="4245387"/>
            <a:ext cx="216406" cy="33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87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3332" name="D">
            <a:extLst>
              <a:ext uri="{FF2B5EF4-FFF2-40B4-BE49-F238E27FC236}">
                <a16:creationId xmlns:a16="http://schemas.microsoft.com/office/drawing/2014/main" id="{CB5952B7-C311-BED6-F942-DD12CE674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1646" y="3352418"/>
            <a:ext cx="230833" cy="33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87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3333" name="E">
            <a:extLst>
              <a:ext uri="{FF2B5EF4-FFF2-40B4-BE49-F238E27FC236}">
                <a16:creationId xmlns:a16="http://schemas.microsoft.com/office/drawing/2014/main" id="{6BB52B97-31E1-31BC-9C36-99360D6F9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9505" y="3781043"/>
            <a:ext cx="176331" cy="33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87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3334" name="F">
            <a:extLst>
              <a:ext uri="{FF2B5EF4-FFF2-40B4-BE49-F238E27FC236}">
                <a16:creationId xmlns:a16="http://schemas.microsoft.com/office/drawing/2014/main" id="{88FD3DFF-21D3-1934-3B3A-CA111020E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0058" y="3397066"/>
            <a:ext cx="165110" cy="33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87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3335" name="G">
            <a:extLst>
              <a:ext uri="{FF2B5EF4-FFF2-40B4-BE49-F238E27FC236}">
                <a16:creationId xmlns:a16="http://schemas.microsoft.com/office/drawing/2014/main" id="{BD0FAEAF-96B1-AFF9-4F13-F491AB782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3269" y="3816762"/>
            <a:ext cx="224421" cy="33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687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260" name="Line">
            <a:extLst>
              <a:ext uri="{FF2B5EF4-FFF2-40B4-BE49-F238E27FC236}">
                <a16:creationId xmlns:a16="http://schemas.microsoft.com/office/drawing/2014/main" id="{71A075B6-8F57-E0DC-6B70-60938613205B}"/>
              </a:ext>
            </a:extLst>
          </p:cNvPr>
          <p:cNvSpPr/>
          <p:nvPr/>
        </p:nvSpPr>
        <p:spPr>
          <a:xfrm flipV="1">
            <a:off x="6680894" y="5894710"/>
            <a:ext cx="286867" cy="3605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61" name="Line">
            <a:extLst>
              <a:ext uri="{FF2B5EF4-FFF2-40B4-BE49-F238E27FC236}">
                <a16:creationId xmlns:a16="http://schemas.microsoft.com/office/drawing/2014/main" id="{3B90F847-9E66-9A75-4D68-E4CA4CC69BF5}"/>
              </a:ext>
            </a:extLst>
          </p:cNvPr>
          <p:cNvSpPr/>
          <p:nvPr/>
        </p:nvSpPr>
        <p:spPr>
          <a:xfrm flipH="1" flipV="1">
            <a:off x="7023572" y="5900291"/>
            <a:ext cx="264542" cy="35495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62" name="Line">
            <a:extLst>
              <a:ext uri="{FF2B5EF4-FFF2-40B4-BE49-F238E27FC236}">
                <a16:creationId xmlns:a16="http://schemas.microsoft.com/office/drawing/2014/main" id="{7C884736-BA9F-FC58-AA92-10F8A5DD96CA}"/>
              </a:ext>
            </a:extLst>
          </p:cNvPr>
          <p:cNvSpPr/>
          <p:nvPr/>
        </p:nvSpPr>
        <p:spPr>
          <a:xfrm flipV="1">
            <a:off x="7047012" y="5501804"/>
            <a:ext cx="286867" cy="3605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63" name="Line">
            <a:extLst>
              <a:ext uri="{FF2B5EF4-FFF2-40B4-BE49-F238E27FC236}">
                <a16:creationId xmlns:a16="http://schemas.microsoft.com/office/drawing/2014/main" id="{D90BD1BB-CC64-045C-4978-8BC3E3C2DF5F}"/>
              </a:ext>
            </a:extLst>
          </p:cNvPr>
          <p:cNvSpPr/>
          <p:nvPr/>
        </p:nvSpPr>
        <p:spPr>
          <a:xfrm flipH="1" flipV="1">
            <a:off x="7389689" y="5507385"/>
            <a:ext cx="416346" cy="6607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64" name="Line">
            <a:extLst>
              <a:ext uri="{FF2B5EF4-FFF2-40B4-BE49-F238E27FC236}">
                <a16:creationId xmlns:a16="http://schemas.microsoft.com/office/drawing/2014/main" id="{25AA83EE-A174-96B9-FE3A-C1E1503D9782}"/>
              </a:ext>
            </a:extLst>
          </p:cNvPr>
          <p:cNvSpPr/>
          <p:nvPr/>
        </p:nvSpPr>
        <p:spPr>
          <a:xfrm flipV="1">
            <a:off x="8502551" y="5894710"/>
            <a:ext cx="286867" cy="3605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65" name="Line">
            <a:extLst>
              <a:ext uri="{FF2B5EF4-FFF2-40B4-BE49-F238E27FC236}">
                <a16:creationId xmlns:a16="http://schemas.microsoft.com/office/drawing/2014/main" id="{BFC9EA34-6E33-BFEB-AD7B-0CCC76E62D53}"/>
              </a:ext>
            </a:extLst>
          </p:cNvPr>
          <p:cNvSpPr/>
          <p:nvPr/>
        </p:nvSpPr>
        <p:spPr>
          <a:xfrm flipH="1" flipV="1">
            <a:off x="8845228" y="5900291"/>
            <a:ext cx="264542" cy="35495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66" name="Line">
            <a:extLst>
              <a:ext uri="{FF2B5EF4-FFF2-40B4-BE49-F238E27FC236}">
                <a16:creationId xmlns:a16="http://schemas.microsoft.com/office/drawing/2014/main" id="{6E3920BE-5639-ECAF-103A-01BA4237105C}"/>
              </a:ext>
            </a:extLst>
          </p:cNvPr>
          <p:cNvSpPr/>
          <p:nvPr/>
        </p:nvSpPr>
        <p:spPr>
          <a:xfrm flipV="1">
            <a:off x="9699129" y="5894710"/>
            <a:ext cx="286867" cy="3605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67" name="Line">
            <a:extLst>
              <a:ext uri="{FF2B5EF4-FFF2-40B4-BE49-F238E27FC236}">
                <a16:creationId xmlns:a16="http://schemas.microsoft.com/office/drawing/2014/main" id="{810F5C8A-A0B2-F44B-B74B-CA32501F63C9}"/>
              </a:ext>
            </a:extLst>
          </p:cNvPr>
          <p:cNvSpPr/>
          <p:nvPr/>
        </p:nvSpPr>
        <p:spPr>
          <a:xfrm flipH="1" flipV="1">
            <a:off x="10041806" y="5900291"/>
            <a:ext cx="264542" cy="35495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68" name="Line">
            <a:extLst>
              <a:ext uri="{FF2B5EF4-FFF2-40B4-BE49-F238E27FC236}">
                <a16:creationId xmlns:a16="http://schemas.microsoft.com/office/drawing/2014/main" id="{779A0EDB-F17E-A67E-5A2C-57723944BA5C}"/>
              </a:ext>
            </a:extLst>
          </p:cNvPr>
          <p:cNvSpPr/>
          <p:nvPr/>
        </p:nvSpPr>
        <p:spPr>
          <a:xfrm flipV="1">
            <a:off x="8877598" y="5412507"/>
            <a:ext cx="563687" cy="43420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69" name="Line">
            <a:extLst>
              <a:ext uri="{FF2B5EF4-FFF2-40B4-BE49-F238E27FC236}">
                <a16:creationId xmlns:a16="http://schemas.microsoft.com/office/drawing/2014/main" id="{51583B54-827E-F0F1-E2D6-0E32DF947432}"/>
              </a:ext>
            </a:extLst>
          </p:cNvPr>
          <p:cNvSpPr/>
          <p:nvPr/>
        </p:nvSpPr>
        <p:spPr>
          <a:xfrm flipH="1" flipV="1">
            <a:off x="9497095" y="5418088"/>
            <a:ext cx="497830" cy="41523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70" name="Line">
            <a:extLst>
              <a:ext uri="{FF2B5EF4-FFF2-40B4-BE49-F238E27FC236}">
                <a16:creationId xmlns:a16="http://schemas.microsoft.com/office/drawing/2014/main" id="{EA08F824-40F6-2C37-3957-351F28FB1783}"/>
              </a:ext>
            </a:extLst>
          </p:cNvPr>
          <p:cNvSpPr/>
          <p:nvPr/>
        </p:nvSpPr>
        <p:spPr>
          <a:xfrm flipV="1">
            <a:off x="7401967" y="4849937"/>
            <a:ext cx="1164208" cy="59940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71" name="Line">
            <a:extLst>
              <a:ext uri="{FF2B5EF4-FFF2-40B4-BE49-F238E27FC236}">
                <a16:creationId xmlns:a16="http://schemas.microsoft.com/office/drawing/2014/main" id="{B99B09C2-0253-D651-8008-A1DBFC99E616}"/>
              </a:ext>
            </a:extLst>
          </p:cNvPr>
          <p:cNvSpPr/>
          <p:nvPr/>
        </p:nvSpPr>
        <p:spPr>
          <a:xfrm flipH="1" flipV="1">
            <a:off x="8621986" y="4854402"/>
            <a:ext cx="813717" cy="4955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228173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Node Representation">
            <a:extLst>
              <a:ext uri="{FF2B5EF4-FFF2-40B4-BE49-F238E27FC236}">
                <a16:creationId xmlns:a16="http://schemas.microsoft.com/office/drawing/2014/main" id="{FDA7CB0E-3A10-ED22-769E-EC76EF28BB0E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1899047" y="296913"/>
            <a:ext cx="8393906" cy="667494"/>
          </a:xfrm>
          <a:solidFill>
            <a:srgbClr val="FFFFFF"/>
          </a:solidFill>
        </p:spPr>
        <p:txBody>
          <a:bodyPr/>
          <a:lstStyle/>
          <a:p>
            <a:pPr>
              <a:spcBef>
                <a:spcPts val="914"/>
              </a:spcBef>
            </a:pPr>
            <a:r>
              <a:rPr lang="en-US" altLang="en-US" sz="3375">
                <a:latin typeface="Gill Sans Light"/>
                <a:ea typeface="Gill Sans Light"/>
                <a:cs typeface="Gill Sans Light"/>
                <a:sym typeface="Gill Sans Light"/>
              </a:rPr>
              <a:t>Node Representation</a:t>
            </a:r>
          </a:p>
        </p:txBody>
      </p:sp>
      <p:sp>
        <p:nvSpPr>
          <p:cNvPr id="24579" name="array([[ 3,   1],…">
            <a:extLst>
              <a:ext uri="{FF2B5EF4-FFF2-40B4-BE49-F238E27FC236}">
                <a16:creationId xmlns:a16="http://schemas.microsoft.com/office/drawing/2014/main" id="{8FC50927-C5E8-FCFD-580E-4B43B6375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8535" y="3290590"/>
            <a:ext cx="1918795" cy="151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>
            <a:spAutoFit/>
          </a:bodyPr>
          <a:lstStyle>
            <a:lvl1pPr defTabSz="4572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 defTabSz="4572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 defTabSz="4572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 defTabSz="4572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 defTabSz="4572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eaLnBrk="1"/>
            <a:r>
              <a:rPr lang="en-US" altLang="en-US" sz="1336">
                <a:latin typeface="Courier"/>
                <a:ea typeface="Courier"/>
                <a:cs typeface="Courier"/>
                <a:sym typeface="Courier"/>
              </a:rPr>
              <a:t>array([[ 3,   1],</a:t>
            </a:r>
          </a:p>
          <a:p>
            <a:pPr eaLnBrk="1"/>
            <a:r>
              <a:rPr lang="en-US" altLang="en-US" sz="1336">
                <a:latin typeface="Courier"/>
                <a:ea typeface="Courier"/>
                <a:cs typeface="Courier"/>
                <a:sym typeface="Courier"/>
              </a:rPr>
              <a:t>       [ 4,   72],</a:t>
            </a:r>
          </a:p>
          <a:p>
            <a:pPr eaLnBrk="1"/>
            <a:r>
              <a:rPr lang="en-US" altLang="en-US" sz="1336">
                <a:latin typeface="Courier"/>
                <a:ea typeface="Courier"/>
                <a:cs typeface="Courier"/>
                <a:sym typeface="Courier"/>
              </a:rPr>
              <a:t>       [ 11,  12],</a:t>
            </a:r>
          </a:p>
          <a:p>
            <a:pPr eaLnBrk="1"/>
            <a:r>
              <a:rPr lang="en-US" altLang="en-US" sz="1336">
                <a:latin typeface="Courier"/>
                <a:ea typeface="Courier"/>
                <a:cs typeface="Courier"/>
                <a:sym typeface="Courier"/>
              </a:rPr>
              <a:t>       [ 19,  73],</a:t>
            </a:r>
          </a:p>
          <a:p>
            <a:pPr eaLnBrk="1"/>
            <a:r>
              <a:rPr lang="en-US" altLang="en-US" sz="1336">
                <a:latin typeface="Courier"/>
                <a:ea typeface="Courier"/>
                <a:cs typeface="Courier"/>
                <a:sym typeface="Courier"/>
              </a:rPr>
              <a:t>       [ 31,  43],</a:t>
            </a:r>
          </a:p>
          <a:p>
            <a:pPr eaLnBrk="1"/>
            <a:r>
              <a:rPr lang="en-US" altLang="en-US" sz="1336">
                <a:latin typeface="Courier"/>
                <a:ea typeface="Courier"/>
                <a:cs typeface="Courier"/>
                <a:sym typeface="Courier"/>
              </a:rPr>
              <a:t>       ...</a:t>
            </a:r>
          </a:p>
          <a:p>
            <a:pPr eaLnBrk="1"/>
            <a:r>
              <a:rPr lang="en-US" altLang="en-US" sz="1336">
                <a:latin typeface="Courier"/>
                <a:ea typeface="Courier"/>
                <a:cs typeface="Courier"/>
                <a:sym typeface="Courier"/>
              </a:rPr>
              <a:t>      ])</a:t>
            </a:r>
          </a:p>
        </p:txBody>
      </p:sp>
      <p:pic>
        <p:nvPicPr>
          <p:cNvPr id="24580" name="Image" descr="Image">
            <a:extLst>
              <a:ext uri="{FF2B5EF4-FFF2-40B4-BE49-F238E27FC236}">
                <a16:creationId xmlns:a16="http://schemas.microsoft.com/office/drawing/2014/main" id="{26125B3B-B4A6-DCBB-C311-0E5699E24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461" y="1102817"/>
            <a:ext cx="2911078" cy="1918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36" name="Line">
            <a:extLst>
              <a:ext uri="{FF2B5EF4-FFF2-40B4-BE49-F238E27FC236}">
                <a16:creationId xmlns:a16="http://schemas.microsoft.com/office/drawing/2014/main" id="{30C08B6E-0B21-8479-B06A-5774F6BDA6AB}"/>
              </a:ext>
            </a:extLst>
          </p:cNvPr>
          <p:cNvSpPr/>
          <p:nvPr/>
        </p:nvSpPr>
        <p:spPr>
          <a:xfrm flipH="1">
            <a:off x="4225230" y="1272480"/>
            <a:ext cx="0" cy="32102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4582" name="all…">
            <a:extLst>
              <a:ext uri="{FF2B5EF4-FFF2-40B4-BE49-F238E27FC236}">
                <a16:creationId xmlns:a16="http://schemas.microsoft.com/office/drawing/2014/main" id="{85157C2A-7F0E-98F0-F475-A1352A001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162" y="3048478"/>
            <a:ext cx="575480" cy="591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algn="ctr" eaLnBrk="1"/>
            <a:r>
              <a:rPr lang="en-US" altLang="en-US" sz="1687"/>
              <a:t>all</a:t>
            </a:r>
          </a:p>
          <a:p>
            <a:pPr algn="ctr" eaLnBrk="1"/>
            <a:r>
              <a:rPr lang="en-US" altLang="en-US" sz="1687"/>
              <a:t>nodes</a:t>
            </a:r>
          </a:p>
        </p:txBody>
      </p:sp>
      <p:sp>
        <p:nvSpPr>
          <p:cNvPr id="24583" name="72">
            <a:extLst>
              <a:ext uri="{FF2B5EF4-FFF2-40B4-BE49-F238E27FC236}">
                <a16:creationId xmlns:a16="http://schemas.microsoft.com/office/drawing/2014/main" id="{93EA06D6-3355-3D66-D2D1-4B18FCB6B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462" y="3325151"/>
            <a:ext cx="222819" cy="23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algn="ctr" eaLnBrk="1"/>
            <a:r>
              <a:rPr lang="en-US" altLang="en-US" sz="1055" b="1">
                <a:latin typeface="Helvetica Neue"/>
                <a:ea typeface="Helvetica Neue"/>
                <a:cs typeface="Helvetica Neue"/>
                <a:sym typeface="Helvetica Neue"/>
              </a:rPr>
              <a:t>72</a:t>
            </a:r>
          </a:p>
        </p:txBody>
      </p:sp>
      <p:sp>
        <p:nvSpPr>
          <p:cNvPr id="24584" name="73">
            <a:extLst>
              <a:ext uri="{FF2B5EF4-FFF2-40B4-BE49-F238E27FC236}">
                <a16:creationId xmlns:a16="http://schemas.microsoft.com/office/drawing/2014/main" id="{4FBF053A-4B62-18D0-431C-389D6B84E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462" y="3552858"/>
            <a:ext cx="222819" cy="23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algn="ctr" eaLnBrk="1"/>
            <a:r>
              <a:rPr lang="en-US" altLang="en-US" sz="1055" b="1">
                <a:latin typeface="Helvetica Neue"/>
                <a:ea typeface="Helvetica Neue"/>
                <a:cs typeface="Helvetica Neue"/>
                <a:sym typeface="Helvetica Neue"/>
              </a:rPr>
              <a:t>73</a:t>
            </a:r>
          </a:p>
        </p:txBody>
      </p:sp>
      <p:sp>
        <p:nvSpPr>
          <p:cNvPr id="24585" name="74">
            <a:extLst>
              <a:ext uri="{FF2B5EF4-FFF2-40B4-BE49-F238E27FC236}">
                <a16:creationId xmlns:a16="http://schemas.microsoft.com/office/drawing/2014/main" id="{B7F30E3A-AA98-03A7-8D4D-0195B4F4D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462" y="3753776"/>
            <a:ext cx="222819" cy="23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algn="ctr" eaLnBrk="1"/>
            <a:r>
              <a:rPr lang="en-US" altLang="en-US" sz="1055" b="1">
                <a:latin typeface="Helvetica Neue"/>
                <a:ea typeface="Helvetica Neue"/>
                <a:cs typeface="Helvetica Neue"/>
                <a:sym typeface="Helvetica Neue"/>
              </a:rPr>
              <a:t>74</a:t>
            </a:r>
          </a:p>
        </p:txBody>
      </p:sp>
      <p:sp>
        <p:nvSpPr>
          <p:cNvPr id="24586" name="...">
            <a:extLst>
              <a:ext uri="{FF2B5EF4-FFF2-40B4-BE49-F238E27FC236}">
                <a16:creationId xmlns:a16="http://schemas.microsoft.com/office/drawing/2014/main" id="{FB5325C8-74EE-5EA6-6B1C-8EB1C922F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7500" y="4137753"/>
            <a:ext cx="182743" cy="23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algn="ctr" eaLnBrk="1"/>
            <a:r>
              <a:rPr lang="en-US" altLang="en-US" sz="1055" b="1"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</a:p>
        </p:txBody>
      </p:sp>
      <p:sp>
        <p:nvSpPr>
          <p:cNvPr id="24587" name="...">
            <a:extLst>
              <a:ext uri="{FF2B5EF4-FFF2-40B4-BE49-F238E27FC236}">
                <a16:creationId xmlns:a16="http://schemas.microsoft.com/office/drawing/2014/main" id="{9B9C42E0-EBA4-262B-1FD7-B392F05F1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7500" y="3057260"/>
            <a:ext cx="182743" cy="23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algn="ctr" eaLnBrk="1"/>
            <a:r>
              <a:rPr lang="en-US" altLang="en-US" sz="1055" b="1"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</a:p>
        </p:txBody>
      </p:sp>
      <p:sp>
        <p:nvSpPr>
          <p:cNvPr id="443" name="Line">
            <a:extLst>
              <a:ext uri="{FF2B5EF4-FFF2-40B4-BE49-F238E27FC236}">
                <a16:creationId xmlns:a16="http://schemas.microsoft.com/office/drawing/2014/main" id="{965ED346-AC81-D90A-3407-40EF733A4DB7}"/>
              </a:ext>
            </a:extLst>
          </p:cNvPr>
          <p:cNvSpPr/>
          <p:nvPr/>
        </p:nvSpPr>
        <p:spPr>
          <a:xfrm flipH="1" flipV="1">
            <a:off x="4934025" y="2536031"/>
            <a:ext cx="915293" cy="76907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444" name="Line">
            <a:extLst>
              <a:ext uri="{FF2B5EF4-FFF2-40B4-BE49-F238E27FC236}">
                <a16:creationId xmlns:a16="http://schemas.microsoft.com/office/drawing/2014/main" id="{3EF806A1-EF54-163E-3F93-84FA54E97DBF}"/>
              </a:ext>
            </a:extLst>
          </p:cNvPr>
          <p:cNvSpPr/>
          <p:nvPr/>
        </p:nvSpPr>
        <p:spPr>
          <a:xfrm flipH="1" flipV="1">
            <a:off x="4913933" y="1958950"/>
            <a:ext cx="1472282" cy="1391915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445" name="Line">
            <a:extLst>
              <a:ext uri="{FF2B5EF4-FFF2-40B4-BE49-F238E27FC236}">
                <a16:creationId xmlns:a16="http://schemas.microsoft.com/office/drawing/2014/main" id="{5DD40527-8C52-FC7D-E980-F713541F805D}"/>
              </a:ext>
            </a:extLst>
          </p:cNvPr>
          <p:cNvSpPr/>
          <p:nvPr/>
        </p:nvSpPr>
        <p:spPr>
          <a:xfrm flipH="1" flipV="1">
            <a:off x="4889377" y="2895452"/>
            <a:ext cx="986730" cy="67754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446" name="Line">
            <a:extLst>
              <a:ext uri="{FF2B5EF4-FFF2-40B4-BE49-F238E27FC236}">
                <a16:creationId xmlns:a16="http://schemas.microsoft.com/office/drawing/2014/main" id="{D9F0097B-52B3-DC02-A055-6C7A9C415439}"/>
              </a:ext>
            </a:extLst>
          </p:cNvPr>
          <p:cNvSpPr/>
          <p:nvPr/>
        </p:nvSpPr>
        <p:spPr>
          <a:xfrm rot="12868488">
            <a:off x="6575971" y="3327425"/>
            <a:ext cx="315888" cy="348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55" h="20183" extrusionOk="0">
                <a:moveTo>
                  <a:pt x="8321" y="0"/>
                </a:moveTo>
                <a:cubicBezTo>
                  <a:pt x="-1791" y="2025"/>
                  <a:pt x="-3045" y="15783"/>
                  <a:pt x="6538" y="19555"/>
                </a:cubicBezTo>
                <a:cubicBezTo>
                  <a:pt x="11733" y="21600"/>
                  <a:pt x="17528" y="18453"/>
                  <a:pt x="18555" y="13028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447" name="Agglomerative…">
            <a:extLst>
              <a:ext uri="{FF2B5EF4-FFF2-40B4-BE49-F238E27FC236}">
                <a16:creationId xmlns:a16="http://schemas.microsoft.com/office/drawing/2014/main" id="{24D8CCBB-662E-D5C8-1B2B-BE3E7B1CA4DD}"/>
              </a:ext>
            </a:extLst>
          </p:cNvPr>
          <p:cNvSpPr txBox="1"/>
          <p:nvPr/>
        </p:nvSpPr>
        <p:spPr>
          <a:xfrm>
            <a:off x="8300281" y="2828920"/>
            <a:ext cx="1243931" cy="54829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wrap="none" lIns="35719" tIns="35719" rIns="35719" bIns="35719" anchor="ctr">
            <a:spAutoFit/>
          </a:bodyPr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sz="1547" kern="0">
                <a:solidFill>
                  <a:srgbClr val="FFFFFF"/>
                </a:solidFill>
                <a:sym typeface="Gill Sans SemiBold"/>
              </a:rPr>
              <a:t>Agglomerative</a:t>
            </a:r>
          </a:p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sz="1547" kern="0">
                <a:solidFill>
                  <a:srgbClr val="FFFFFF"/>
                </a:solidFill>
                <a:sym typeface="Gill Sans SemiBold"/>
              </a:rPr>
              <a:t>Clustering</a:t>
            </a:r>
          </a:p>
        </p:txBody>
      </p:sp>
      <p:sp>
        <p:nvSpPr>
          <p:cNvPr id="24593" name="Connection Line">
            <a:extLst>
              <a:ext uri="{FF2B5EF4-FFF2-40B4-BE49-F238E27FC236}">
                <a16:creationId xmlns:a16="http://schemas.microsoft.com/office/drawing/2014/main" id="{6F208B46-2642-B15E-10E4-2377516B92D4}"/>
              </a:ext>
            </a:extLst>
          </p:cNvPr>
          <p:cNvSpPr>
            <a:spLocks/>
          </p:cNvSpPr>
          <p:nvPr/>
        </p:nvSpPr>
        <p:spPr bwMode="auto">
          <a:xfrm>
            <a:off x="7657580" y="2167682"/>
            <a:ext cx="1194346" cy="658564"/>
          </a:xfrm>
          <a:custGeom>
            <a:avLst/>
            <a:gdLst>
              <a:gd name="T0" fmla="*/ 66774050 w 21600"/>
              <a:gd name="T1" fmla="*/ 22459540 h 19541"/>
              <a:gd name="T2" fmla="*/ 66774050 w 21600"/>
              <a:gd name="T3" fmla="*/ 22459540 h 19541"/>
              <a:gd name="T4" fmla="*/ 66774050 w 21600"/>
              <a:gd name="T5" fmla="*/ 22459540 h 19541"/>
              <a:gd name="T6" fmla="*/ 66774050 w 21600"/>
              <a:gd name="T7" fmla="*/ 22459540 h 19541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19541" extrusionOk="0">
                <a:moveTo>
                  <a:pt x="0" y="585"/>
                </a:moveTo>
                <a:cubicBezTo>
                  <a:pt x="11161" y="-2059"/>
                  <a:pt x="18361" y="4260"/>
                  <a:pt x="21600" y="19541"/>
                </a:cubicBezTo>
              </a:path>
            </a:pathLst>
          </a:custGeom>
          <a:noFill/>
          <a:ln w="254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 sz="1266"/>
          </a:p>
        </p:txBody>
      </p:sp>
      <p:sp>
        <p:nvSpPr>
          <p:cNvPr id="24594" name="Connection Line">
            <a:extLst>
              <a:ext uri="{FF2B5EF4-FFF2-40B4-BE49-F238E27FC236}">
                <a16:creationId xmlns:a16="http://schemas.microsoft.com/office/drawing/2014/main" id="{885E5AB4-A066-696E-FA69-46DF6A346C2A}"/>
              </a:ext>
            </a:extLst>
          </p:cNvPr>
          <p:cNvSpPr>
            <a:spLocks/>
          </p:cNvSpPr>
          <p:nvPr/>
        </p:nvSpPr>
        <p:spPr bwMode="auto">
          <a:xfrm>
            <a:off x="7110637" y="3427884"/>
            <a:ext cx="1743521" cy="696516"/>
          </a:xfrm>
          <a:custGeom>
            <a:avLst/>
            <a:gdLst>
              <a:gd name="T0" fmla="*/ 142343562 w 21600"/>
              <a:gd name="T1" fmla="*/ 24327942 h 20172"/>
              <a:gd name="T2" fmla="*/ 142343562 w 21600"/>
              <a:gd name="T3" fmla="*/ 24327942 h 20172"/>
              <a:gd name="T4" fmla="*/ 142343562 w 21600"/>
              <a:gd name="T5" fmla="*/ 24327942 h 20172"/>
              <a:gd name="T6" fmla="*/ 142343562 w 21600"/>
              <a:gd name="T7" fmla="*/ 24327942 h 20172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0172" extrusionOk="0">
                <a:moveTo>
                  <a:pt x="21600" y="0"/>
                </a:moveTo>
                <a:cubicBezTo>
                  <a:pt x="20479" y="14961"/>
                  <a:pt x="13279" y="21600"/>
                  <a:pt x="0" y="19917"/>
                </a:cubicBezTo>
              </a:path>
            </a:pathLst>
          </a:custGeom>
          <a:noFill/>
          <a:ln w="25400">
            <a:solidFill>
              <a:srgbClr val="000000"/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 sz="1266"/>
          </a:p>
        </p:txBody>
      </p:sp>
      <p:sp>
        <p:nvSpPr>
          <p:cNvPr id="24595" name=".fit">
            <a:extLst>
              <a:ext uri="{FF2B5EF4-FFF2-40B4-BE49-F238E27FC236}">
                <a16:creationId xmlns:a16="http://schemas.microsoft.com/office/drawing/2014/main" id="{2B0F76F4-0A63-26D1-0867-6892ED227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3953" y="1958271"/>
            <a:ext cx="591510" cy="33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algn="ctr" eaLnBrk="1"/>
            <a:r>
              <a:rPr lang="en-US" altLang="en-US" sz="1687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.fit</a:t>
            </a:r>
          </a:p>
        </p:txBody>
      </p:sp>
      <p:sp>
        <p:nvSpPr>
          <p:cNvPr id="24596" name=".children">
            <a:extLst>
              <a:ext uri="{FF2B5EF4-FFF2-40B4-BE49-F238E27FC236}">
                <a16:creationId xmlns:a16="http://schemas.microsoft.com/office/drawing/2014/main" id="{28181410-3890-B6C5-7D94-D61DF407E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5001" y="4089117"/>
            <a:ext cx="1240725" cy="33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algn="ctr" eaLnBrk="1"/>
            <a:r>
              <a:rPr lang="en-US" altLang="en-US" sz="1687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.children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kage Matrix">
            <a:extLst>
              <a:ext uri="{FF2B5EF4-FFF2-40B4-BE49-F238E27FC236}">
                <a16:creationId xmlns:a16="http://schemas.microsoft.com/office/drawing/2014/main" id="{FFDF6D06-6398-5DE5-CF6C-2D9C22EF033F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1899047" y="296913"/>
            <a:ext cx="8393906" cy="667494"/>
          </a:xfrm>
          <a:solidFill>
            <a:srgbClr val="FFFFFF"/>
          </a:solidFill>
        </p:spPr>
        <p:txBody>
          <a:bodyPr/>
          <a:lstStyle/>
          <a:p>
            <a:pPr>
              <a:spcBef>
                <a:spcPts val="914"/>
              </a:spcBef>
            </a:pPr>
            <a:r>
              <a:rPr lang="en-US" altLang="en-US" sz="3375">
                <a:latin typeface="Gill Sans Light"/>
                <a:ea typeface="Gill Sans Light"/>
                <a:cs typeface="Gill Sans Light"/>
                <a:sym typeface="Gill Sans Light"/>
              </a:rPr>
              <a:t>Linkage Matrix</a:t>
            </a:r>
          </a:p>
        </p:txBody>
      </p:sp>
      <p:sp>
        <p:nvSpPr>
          <p:cNvPr id="456" name="Line">
            <a:extLst>
              <a:ext uri="{FF2B5EF4-FFF2-40B4-BE49-F238E27FC236}">
                <a16:creationId xmlns:a16="http://schemas.microsoft.com/office/drawing/2014/main" id="{F35B440E-14DE-3A9D-71B9-4BC70B25F9CE}"/>
              </a:ext>
            </a:extLst>
          </p:cNvPr>
          <p:cNvSpPr/>
          <p:nvPr/>
        </p:nvSpPr>
        <p:spPr>
          <a:xfrm>
            <a:off x="4025429" y="2312789"/>
            <a:ext cx="414114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457" name="Line">
            <a:extLst>
              <a:ext uri="{FF2B5EF4-FFF2-40B4-BE49-F238E27FC236}">
                <a16:creationId xmlns:a16="http://schemas.microsoft.com/office/drawing/2014/main" id="{4F2DDECD-9751-E51E-C5C0-60F69A0FB4FF}"/>
              </a:ext>
            </a:extLst>
          </p:cNvPr>
          <p:cNvSpPr/>
          <p:nvPr/>
        </p:nvSpPr>
        <p:spPr>
          <a:xfrm flipH="1">
            <a:off x="4159374" y="2214562"/>
            <a:ext cx="0" cy="11664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458" name="Line">
            <a:extLst>
              <a:ext uri="{FF2B5EF4-FFF2-40B4-BE49-F238E27FC236}">
                <a16:creationId xmlns:a16="http://schemas.microsoft.com/office/drawing/2014/main" id="{FC35216B-437A-8CAF-5968-4CE3648DC42E}"/>
              </a:ext>
            </a:extLst>
          </p:cNvPr>
          <p:cNvSpPr/>
          <p:nvPr/>
        </p:nvSpPr>
        <p:spPr>
          <a:xfrm>
            <a:off x="7999140" y="2214562"/>
            <a:ext cx="0" cy="11664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459" name="Line">
            <a:extLst>
              <a:ext uri="{FF2B5EF4-FFF2-40B4-BE49-F238E27FC236}">
                <a16:creationId xmlns:a16="http://schemas.microsoft.com/office/drawing/2014/main" id="{E826FAD3-5960-6D40-4EA7-CDB3F8E47757}"/>
              </a:ext>
            </a:extLst>
          </p:cNvPr>
          <p:cNvSpPr/>
          <p:nvPr/>
        </p:nvSpPr>
        <p:spPr>
          <a:xfrm>
            <a:off x="6079257" y="2214562"/>
            <a:ext cx="0" cy="11664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460" name="Line">
            <a:extLst>
              <a:ext uri="{FF2B5EF4-FFF2-40B4-BE49-F238E27FC236}">
                <a16:creationId xmlns:a16="http://schemas.microsoft.com/office/drawing/2014/main" id="{74033269-A98B-2AEE-2792-58819E9D41B0}"/>
              </a:ext>
            </a:extLst>
          </p:cNvPr>
          <p:cNvSpPr/>
          <p:nvPr/>
        </p:nvSpPr>
        <p:spPr>
          <a:xfrm>
            <a:off x="7039199" y="2214562"/>
            <a:ext cx="0" cy="11664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461" name="Line">
            <a:extLst>
              <a:ext uri="{FF2B5EF4-FFF2-40B4-BE49-F238E27FC236}">
                <a16:creationId xmlns:a16="http://schemas.microsoft.com/office/drawing/2014/main" id="{590104A4-1DE8-7722-8903-704D04C6AE01}"/>
              </a:ext>
            </a:extLst>
          </p:cNvPr>
          <p:cNvSpPr/>
          <p:nvPr/>
        </p:nvSpPr>
        <p:spPr>
          <a:xfrm>
            <a:off x="5119316" y="2214562"/>
            <a:ext cx="0" cy="11664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462" name="Line">
            <a:extLst>
              <a:ext uri="{FF2B5EF4-FFF2-40B4-BE49-F238E27FC236}">
                <a16:creationId xmlns:a16="http://schemas.microsoft.com/office/drawing/2014/main" id="{49560409-358E-80DC-404A-DC1A28DDEB56}"/>
              </a:ext>
            </a:extLst>
          </p:cNvPr>
          <p:cNvSpPr/>
          <p:nvPr/>
        </p:nvSpPr>
        <p:spPr>
          <a:xfrm>
            <a:off x="4025429" y="2580680"/>
            <a:ext cx="414114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463" name="Line">
            <a:extLst>
              <a:ext uri="{FF2B5EF4-FFF2-40B4-BE49-F238E27FC236}">
                <a16:creationId xmlns:a16="http://schemas.microsoft.com/office/drawing/2014/main" id="{E2FCD0B3-1F9A-C2B4-DCED-CAADB9436919}"/>
              </a:ext>
            </a:extLst>
          </p:cNvPr>
          <p:cNvSpPr/>
          <p:nvPr/>
        </p:nvSpPr>
        <p:spPr>
          <a:xfrm>
            <a:off x="4025429" y="2848570"/>
            <a:ext cx="414114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464" name="Line">
            <a:extLst>
              <a:ext uri="{FF2B5EF4-FFF2-40B4-BE49-F238E27FC236}">
                <a16:creationId xmlns:a16="http://schemas.microsoft.com/office/drawing/2014/main" id="{EA6FBA31-B42A-0C02-3CBA-8E43A4DF8120}"/>
              </a:ext>
            </a:extLst>
          </p:cNvPr>
          <p:cNvSpPr/>
          <p:nvPr/>
        </p:nvSpPr>
        <p:spPr>
          <a:xfrm>
            <a:off x="4025429" y="3116461"/>
            <a:ext cx="414114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25612" name="left child">
            <a:extLst>
              <a:ext uri="{FF2B5EF4-FFF2-40B4-BE49-F238E27FC236}">
                <a16:creationId xmlns:a16="http://schemas.microsoft.com/office/drawing/2014/main" id="{C6E33110-0ADD-64F3-33CA-3CC5876D7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2442" y="2016746"/>
            <a:ext cx="654924" cy="288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algn="ctr" eaLnBrk="1"/>
            <a:r>
              <a:rPr lang="en-US" altLang="en-US" sz="1406"/>
              <a:t>left child</a:t>
            </a:r>
          </a:p>
        </p:txBody>
      </p:sp>
      <p:sp>
        <p:nvSpPr>
          <p:cNvPr id="25613" name="right child">
            <a:extLst>
              <a:ext uri="{FF2B5EF4-FFF2-40B4-BE49-F238E27FC236}">
                <a16:creationId xmlns:a16="http://schemas.microsoft.com/office/drawing/2014/main" id="{DDD6EAEA-1B02-6F3F-3289-83CA49A66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4183" y="2016746"/>
            <a:ext cx="750206" cy="288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algn="ctr" eaLnBrk="1"/>
            <a:r>
              <a:rPr lang="en-US" altLang="en-US" sz="1406"/>
              <a:t>right child</a:t>
            </a:r>
          </a:p>
        </p:txBody>
      </p:sp>
      <p:sp>
        <p:nvSpPr>
          <p:cNvPr id="25614" name="distances">
            <a:extLst>
              <a:ext uri="{FF2B5EF4-FFF2-40B4-BE49-F238E27FC236}">
                <a16:creationId xmlns:a16="http://schemas.microsoft.com/office/drawing/2014/main" id="{2D586353-9F3A-D90F-C846-8B17F44D6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3311" y="2016746"/>
            <a:ext cx="694999" cy="288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algn="ctr" eaLnBrk="1"/>
            <a:r>
              <a:rPr lang="en-US" altLang="en-US" sz="1406"/>
              <a:t>distances</a:t>
            </a:r>
          </a:p>
        </p:txBody>
      </p:sp>
      <p:sp>
        <p:nvSpPr>
          <p:cNvPr id="25615" name="node count">
            <a:extLst>
              <a:ext uri="{FF2B5EF4-FFF2-40B4-BE49-F238E27FC236}">
                <a16:creationId xmlns:a16="http://schemas.microsoft.com/office/drawing/2014/main" id="{9797E5A4-B7C0-4889-35BF-FF89C16DC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435" y="2016746"/>
            <a:ext cx="877421" cy="288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algn="ctr" eaLnBrk="1"/>
            <a:r>
              <a:rPr lang="en-US" altLang="en-US" sz="1406"/>
              <a:t>node count</a:t>
            </a:r>
          </a:p>
        </p:txBody>
      </p:sp>
      <p:sp>
        <p:nvSpPr>
          <p:cNvPr id="25616" name="N">
            <a:extLst>
              <a:ext uri="{FF2B5EF4-FFF2-40B4-BE49-F238E27FC236}">
                <a16:creationId xmlns:a16="http://schemas.microsoft.com/office/drawing/2014/main" id="{50D9D618-1C67-B228-B57B-1CDE55C24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4472" y="2249601"/>
            <a:ext cx="235643" cy="33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algn="ctr" eaLnBrk="1"/>
            <a:r>
              <a:rPr lang="en-US" altLang="en-US" sz="1687"/>
              <a:t>N</a:t>
            </a:r>
          </a:p>
        </p:txBody>
      </p:sp>
      <p:sp>
        <p:nvSpPr>
          <p:cNvPr id="25617" name="N+1">
            <a:extLst>
              <a:ext uri="{FF2B5EF4-FFF2-40B4-BE49-F238E27FC236}">
                <a16:creationId xmlns:a16="http://schemas.microsoft.com/office/drawing/2014/main" id="{BF2D9D9F-24BE-F362-F90A-B105140E5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667" y="2517492"/>
            <a:ext cx="455254" cy="33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algn="ctr" eaLnBrk="1"/>
            <a:r>
              <a:rPr lang="en-US" altLang="en-US" sz="1687"/>
              <a:t>N+1</a:t>
            </a:r>
          </a:p>
        </p:txBody>
      </p:sp>
      <p:sp>
        <p:nvSpPr>
          <p:cNvPr id="25618" name="N+2">
            <a:extLst>
              <a:ext uri="{FF2B5EF4-FFF2-40B4-BE49-F238E27FC236}">
                <a16:creationId xmlns:a16="http://schemas.microsoft.com/office/drawing/2014/main" id="{4705ACF8-BF0E-074B-21C4-BA3AE8F75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667" y="2785383"/>
            <a:ext cx="455254" cy="33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algn="ctr" eaLnBrk="1"/>
            <a:r>
              <a:rPr lang="en-US" altLang="en-US" sz="1687"/>
              <a:t>N+2</a:t>
            </a:r>
          </a:p>
        </p:txBody>
      </p:sp>
      <p:sp>
        <p:nvSpPr>
          <p:cNvPr id="25619" name="...">
            <a:extLst>
              <a:ext uri="{FF2B5EF4-FFF2-40B4-BE49-F238E27FC236}">
                <a16:creationId xmlns:a16="http://schemas.microsoft.com/office/drawing/2014/main" id="{BDBE46B8-B646-D939-0EA0-F9D106288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3326" y="3071133"/>
            <a:ext cx="177935" cy="33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algn="ctr" eaLnBrk="1"/>
            <a:r>
              <a:rPr lang="en-US" altLang="en-US" sz="1687"/>
              <a:t>...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Hierarchical Clusters with Dendrograms">
            <a:extLst>
              <a:ext uri="{FF2B5EF4-FFF2-40B4-BE49-F238E27FC236}">
                <a16:creationId xmlns:a16="http://schemas.microsoft.com/office/drawing/2014/main" id="{BE9915CD-1382-C765-1478-150CF3CEE42C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1899047" y="-335980"/>
            <a:ext cx="8393906" cy="1409775"/>
          </a:xfrm>
          <a:solidFill>
            <a:srgbClr val="FFFFFF"/>
          </a:solidFill>
        </p:spPr>
        <p:txBody>
          <a:bodyPr/>
          <a:lstStyle/>
          <a:p>
            <a:pPr>
              <a:spcBef>
                <a:spcPts val="914"/>
              </a:spcBef>
            </a:pPr>
            <a:r>
              <a:rPr lang="en-US" altLang="en-US" sz="4078">
                <a:latin typeface="Gill Sans Light"/>
                <a:ea typeface="Gill Sans Light"/>
                <a:cs typeface="Gill Sans Light"/>
                <a:sym typeface="Gill Sans Light"/>
              </a:rPr>
              <a:t>Hierarchical Clusters with Dendrograms</a:t>
            </a:r>
          </a:p>
        </p:txBody>
      </p:sp>
      <p:sp>
        <p:nvSpPr>
          <p:cNvPr id="5123" name="https://www.researchgate.net/figure/A-Dendrogram-depicting-the-relationships-among-human-and-non-human-primate-EDNs-and_fig1_13459488">
            <a:extLst>
              <a:ext uri="{FF2B5EF4-FFF2-40B4-BE49-F238E27FC236}">
                <a16:creationId xmlns:a16="http://schemas.microsoft.com/office/drawing/2014/main" id="{CF05765C-67BD-C5AD-D97E-DD03EE81E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567" y="5091386"/>
            <a:ext cx="8790869" cy="25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algn="ctr" eaLnBrk="1"/>
            <a:r>
              <a:rPr lang="en-US" altLang="en-US" sz="1195">
                <a:solidFill>
                  <a:srgbClr val="0076BA"/>
                </a:solidFill>
              </a:rPr>
              <a:t>https://www.researchgate.net/figure/A-Dendrogram-depicting-the-relationships-among-human-and-non-human-primate-EDNs-and_fig1_13459488</a:t>
            </a:r>
          </a:p>
        </p:txBody>
      </p:sp>
      <p:grpSp>
        <p:nvGrpSpPr>
          <p:cNvPr id="5124" name="Group">
            <a:extLst>
              <a:ext uri="{FF2B5EF4-FFF2-40B4-BE49-F238E27FC236}">
                <a16:creationId xmlns:a16="http://schemas.microsoft.com/office/drawing/2014/main" id="{CE15C604-0F61-445D-F688-C054F0A64645}"/>
              </a:ext>
            </a:extLst>
          </p:cNvPr>
          <p:cNvGrpSpPr>
            <a:grpSpLocks/>
          </p:cNvGrpSpPr>
          <p:nvPr/>
        </p:nvGrpSpPr>
        <p:grpSpPr bwMode="auto">
          <a:xfrm>
            <a:off x="4229695" y="1813843"/>
            <a:ext cx="4768453" cy="3178969"/>
            <a:chOff x="0" y="0"/>
            <a:chExt cx="6781800" cy="4521200"/>
          </a:xfrm>
        </p:grpSpPr>
        <p:pic>
          <p:nvPicPr>
            <p:cNvPr id="5125" name="Image" descr="Image">
              <a:extLst>
                <a:ext uri="{FF2B5EF4-FFF2-40B4-BE49-F238E27FC236}">
                  <a16:creationId xmlns:a16="http://schemas.microsoft.com/office/drawing/2014/main" id="{3511CF7B-DE6A-EB98-C796-BE65640C29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477000" cy="452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sp>
          <p:nvSpPr>
            <p:cNvPr id="145" name="Square">
              <a:extLst>
                <a:ext uri="{FF2B5EF4-FFF2-40B4-BE49-F238E27FC236}">
                  <a16:creationId xmlns:a16="http://schemas.microsoft.com/office/drawing/2014/main" id="{445C16C6-82BF-EBBD-2379-D556C120A184}"/>
                </a:ext>
              </a:extLst>
            </p:cNvPr>
            <p:cNvSpPr/>
            <p:nvPr/>
          </p:nvSpPr>
          <p:spPr>
            <a:xfrm>
              <a:off x="5359400" y="4762"/>
              <a:ext cx="1270000" cy="1270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lIns="35719" tIns="35719" rIns="35719" bIns="35719" anchor="ctr"/>
            <a:lstStyle/>
            <a:p>
              <a:pPr algn="ctr"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1547" kern="0">
                <a:solidFill>
                  <a:srgbClr val="FFFFFF"/>
                </a:solidFill>
                <a:sym typeface="Gill Sans SemiBold"/>
              </a:endParaRPr>
            </a:p>
          </p:txBody>
        </p:sp>
        <p:sp>
          <p:nvSpPr>
            <p:cNvPr id="146" name="Square">
              <a:extLst>
                <a:ext uri="{FF2B5EF4-FFF2-40B4-BE49-F238E27FC236}">
                  <a16:creationId xmlns:a16="http://schemas.microsoft.com/office/drawing/2014/main" id="{D532CFBE-A071-1016-19C2-5E908F1D458A}"/>
                </a:ext>
              </a:extLst>
            </p:cNvPr>
            <p:cNvSpPr/>
            <p:nvPr/>
          </p:nvSpPr>
          <p:spPr>
            <a:xfrm>
              <a:off x="5511800" y="1338262"/>
              <a:ext cx="1270000" cy="1270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lIns="35719" tIns="35719" rIns="35719" bIns="35719" anchor="ctr"/>
            <a:lstStyle/>
            <a:p>
              <a:pPr algn="ctr"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1547" kern="0">
                <a:solidFill>
                  <a:srgbClr val="FFFFFF"/>
                </a:solidFill>
                <a:sym typeface="Gill Sans SemiBold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Hierarchical Clusters with Dendrograms">
            <a:extLst>
              <a:ext uri="{FF2B5EF4-FFF2-40B4-BE49-F238E27FC236}">
                <a16:creationId xmlns:a16="http://schemas.microsoft.com/office/drawing/2014/main" id="{F371F412-AA0C-139D-33A7-FC5C9FC98815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1899047" y="-335980"/>
            <a:ext cx="8393906" cy="1409775"/>
          </a:xfrm>
          <a:solidFill>
            <a:srgbClr val="FFFFFF"/>
          </a:solidFill>
        </p:spPr>
        <p:txBody>
          <a:bodyPr/>
          <a:lstStyle/>
          <a:p>
            <a:pPr>
              <a:spcBef>
                <a:spcPts val="914"/>
              </a:spcBef>
            </a:pPr>
            <a:r>
              <a:rPr lang="en-US" altLang="en-US" sz="4078">
                <a:latin typeface="Gill Sans Light"/>
                <a:ea typeface="Gill Sans Light"/>
                <a:cs typeface="Gill Sans Light"/>
                <a:sym typeface="Gill Sans Light"/>
              </a:rPr>
              <a:t>Hierarchical Clusters with Dendrograms</a:t>
            </a:r>
          </a:p>
        </p:txBody>
      </p:sp>
      <p:sp>
        <p:nvSpPr>
          <p:cNvPr id="6147" name="https://www.researchgate.net/figure/A-Dendrogram-depicting-the-relationships-among-human-and-non-human-primate-EDNs-and_fig1_13459488">
            <a:extLst>
              <a:ext uri="{FF2B5EF4-FFF2-40B4-BE49-F238E27FC236}">
                <a16:creationId xmlns:a16="http://schemas.microsoft.com/office/drawing/2014/main" id="{C02DE0A4-599B-4FEE-16A9-3D527DE9F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567" y="5091386"/>
            <a:ext cx="8790869" cy="25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algn="ctr" eaLnBrk="1"/>
            <a:r>
              <a:rPr lang="en-US" altLang="en-US" sz="1195">
                <a:solidFill>
                  <a:srgbClr val="0076BA"/>
                </a:solidFill>
              </a:rPr>
              <a:t>https://www.researchgate.net/figure/A-Dendrogram-depicting-the-relationships-among-human-and-non-human-primate-EDNs-and_fig1_13459488</a:t>
            </a:r>
          </a:p>
        </p:txBody>
      </p:sp>
      <p:grpSp>
        <p:nvGrpSpPr>
          <p:cNvPr id="6148" name="Group">
            <a:extLst>
              <a:ext uri="{FF2B5EF4-FFF2-40B4-BE49-F238E27FC236}">
                <a16:creationId xmlns:a16="http://schemas.microsoft.com/office/drawing/2014/main" id="{27595AC3-CA14-A9F4-360D-D27566C30780}"/>
              </a:ext>
            </a:extLst>
          </p:cNvPr>
          <p:cNvGrpSpPr>
            <a:grpSpLocks/>
          </p:cNvGrpSpPr>
          <p:nvPr/>
        </p:nvGrpSpPr>
        <p:grpSpPr bwMode="auto">
          <a:xfrm>
            <a:off x="4229695" y="1813843"/>
            <a:ext cx="4768453" cy="3178969"/>
            <a:chOff x="0" y="0"/>
            <a:chExt cx="6781800" cy="4521200"/>
          </a:xfrm>
        </p:grpSpPr>
        <p:pic>
          <p:nvPicPr>
            <p:cNvPr id="6158" name="Image" descr="Image">
              <a:extLst>
                <a:ext uri="{FF2B5EF4-FFF2-40B4-BE49-F238E27FC236}">
                  <a16:creationId xmlns:a16="http://schemas.microsoft.com/office/drawing/2014/main" id="{7C30FF00-AD81-1C27-A2AB-FE82474BA0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477000" cy="452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sp>
          <p:nvSpPr>
            <p:cNvPr id="152" name="Square">
              <a:extLst>
                <a:ext uri="{FF2B5EF4-FFF2-40B4-BE49-F238E27FC236}">
                  <a16:creationId xmlns:a16="http://schemas.microsoft.com/office/drawing/2014/main" id="{D9E28FED-CF8E-1183-E455-E45FC21B5BD6}"/>
                </a:ext>
              </a:extLst>
            </p:cNvPr>
            <p:cNvSpPr/>
            <p:nvPr/>
          </p:nvSpPr>
          <p:spPr>
            <a:xfrm>
              <a:off x="5359400" y="4762"/>
              <a:ext cx="1270000" cy="1270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lIns="35719" tIns="35719" rIns="35719" bIns="35719" anchor="ctr"/>
            <a:lstStyle/>
            <a:p>
              <a:pPr algn="ctr"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1547" kern="0">
                <a:solidFill>
                  <a:srgbClr val="FFFFFF"/>
                </a:solidFill>
                <a:sym typeface="Gill Sans SemiBold"/>
              </a:endParaRPr>
            </a:p>
          </p:txBody>
        </p:sp>
        <p:sp>
          <p:nvSpPr>
            <p:cNvPr id="153" name="Square">
              <a:extLst>
                <a:ext uri="{FF2B5EF4-FFF2-40B4-BE49-F238E27FC236}">
                  <a16:creationId xmlns:a16="http://schemas.microsoft.com/office/drawing/2014/main" id="{F6AD000C-4E06-C0CC-500F-46CA002CD947}"/>
                </a:ext>
              </a:extLst>
            </p:cNvPr>
            <p:cNvSpPr/>
            <p:nvPr/>
          </p:nvSpPr>
          <p:spPr>
            <a:xfrm>
              <a:off x="5511800" y="1338262"/>
              <a:ext cx="1270000" cy="1270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lIns="35719" tIns="35719" rIns="35719" bIns="35719" anchor="ctr"/>
            <a:lstStyle/>
            <a:p>
              <a:pPr algn="ctr"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1547" kern="0">
                <a:solidFill>
                  <a:srgbClr val="FFFFFF"/>
                </a:solidFill>
                <a:sym typeface="Gill Sans SemiBold"/>
              </a:endParaRPr>
            </a:p>
          </p:txBody>
        </p:sp>
      </p:grpSp>
      <p:sp>
        <p:nvSpPr>
          <p:cNvPr id="155" name="every non-leaf has…">
            <a:extLst>
              <a:ext uri="{FF2B5EF4-FFF2-40B4-BE49-F238E27FC236}">
                <a16:creationId xmlns:a16="http://schemas.microsoft.com/office/drawing/2014/main" id="{F94C31BF-E681-6D28-2FD6-3325BE342990}"/>
              </a:ext>
            </a:extLst>
          </p:cNvPr>
          <p:cNvSpPr txBox="1"/>
          <p:nvPr/>
        </p:nvSpPr>
        <p:spPr>
          <a:xfrm>
            <a:off x="3011123" y="2439113"/>
            <a:ext cx="1332096" cy="461729"/>
          </a:xfrm>
          <a:prstGeom prst="rect">
            <a:avLst/>
          </a:prstGeom>
          <a:ln w="12700">
            <a:miter lim="400000"/>
          </a:ln>
        </p:spPr>
        <p:txBody>
          <a:bodyPr wrap="none" lIns="35719" tIns="35719" rIns="35719" bIns="35719" anchor="ctr">
            <a:spAutoFit/>
          </a:bodyPr>
          <a:lstStyle/>
          <a:p>
            <a:pPr algn="ct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1266" kern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every non-leaf has</a:t>
            </a:r>
          </a:p>
          <a:p>
            <a:pPr algn="ct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1266" kern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EXACTLY 2 children</a:t>
            </a:r>
          </a:p>
        </p:txBody>
      </p:sp>
      <p:sp>
        <p:nvSpPr>
          <p:cNvPr id="156" name="Line">
            <a:extLst>
              <a:ext uri="{FF2B5EF4-FFF2-40B4-BE49-F238E27FC236}">
                <a16:creationId xmlns:a16="http://schemas.microsoft.com/office/drawing/2014/main" id="{E3A329B4-EA71-DB18-7465-44FCF1CE595C}"/>
              </a:ext>
            </a:extLst>
          </p:cNvPr>
          <p:cNvSpPr/>
          <p:nvPr/>
        </p:nvSpPr>
        <p:spPr>
          <a:xfrm>
            <a:off x="4650507" y="2760390"/>
            <a:ext cx="1153046" cy="317004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157" name="Line">
            <a:extLst>
              <a:ext uri="{FF2B5EF4-FFF2-40B4-BE49-F238E27FC236}">
                <a16:creationId xmlns:a16="http://schemas.microsoft.com/office/drawing/2014/main" id="{9989341D-7626-9428-4FDE-8849AD74C832}"/>
              </a:ext>
            </a:extLst>
          </p:cNvPr>
          <p:cNvSpPr/>
          <p:nvPr/>
        </p:nvSpPr>
        <p:spPr>
          <a:xfrm>
            <a:off x="3650383" y="2978051"/>
            <a:ext cx="747861" cy="766837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158" name="leaves correspond…">
            <a:extLst>
              <a:ext uri="{FF2B5EF4-FFF2-40B4-BE49-F238E27FC236}">
                <a16:creationId xmlns:a16="http://schemas.microsoft.com/office/drawing/2014/main" id="{1F889416-0C53-2B1C-71C4-8ECCFA7B4865}"/>
              </a:ext>
            </a:extLst>
          </p:cNvPr>
          <p:cNvSpPr txBox="1"/>
          <p:nvPr/>
        </p:nvSpPr>
        <p:spPr>
          <a:xfrm>
            <a:off x="8568255" y="2064066"/>
            <a:ext cx="1272785" cy="461729"/>
          </a:xfrm>
          <a:prstGeom prst="rect">
            <a:avLst/>
          </a:prstGeom>
          <a:ln w="12700">
            <a:miter lim="400000"/>
          </a:ln>
        </p:spPr>
        <p:txBody>
          <a:bodyPr wrap="none" lIns="35719" tIns="35719" rIns="35719" bIns="35719" anchor="ctr">
            <a:spAutoFit/>
          </a:bodyPr>
          <a:lstStyle/>
          <a:p>
            <a:pPr algn="ct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1266" kern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leaves correspond</a:t>
            </a:r>
          </a:p>
          <a:p>
            <a:pPr algn="ct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1266" kern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to original data</a:t>
            </a:r>
          </a:p>
        </p:txBody>
      </p:sp>
      <p:sp>
        <p:nvSpPr>
          <p:cNvPr id="159" name="Line">
            <a:extLst>
              <a:ext uri="{FF2B5EF4-FFF2-40B4-BE49-F238E27FC236}">
                <a16:creationId xmlns:a16="http://schemas.microsoft.com/office/drawing/2014/main" id="{123BB18D-6BC1-195C-3AF8-8B9C17890CF4}"/>
              </a:ext>
            </a:extLst>
          </p:cNvPr>
          <p:cNvSpPr/>
          <p:nvPr/>
        </p:nvSpPr>
        <p:spPr>
          <a:xfrm flipH="1">
            <a:off x="7574980" y="2233538"/>
            <a:ext cx="817066" cy="22212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160" name="Line">
            <a:extLst>
              <a:ext uri="{FF2B5EF4-FFF2-40B4-BE49-F238E27FC236}">
                <a16:creationId xmlns:a16="http://schemas.microsoft.com/office/drawing/2014/main" id="{543FA2B1-7807-27E3-4025-04ED20C8D206}"/>
              </a:ext>
            </a:extLst>
          </p:cNvPr>
          <p:cNvSpPr/>
          <p:nvPr/>
        </p:nvSpPr>
        <p:spPr>
          <a:xfrm flipH="1">
            <a:off x="8105180" y="2412133"/>
            <a:ext cx="376163" cy="45764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6155" name="We'll represent hierarchies as special binary trees.">
            <a:extLst>
              <a:ext uri="{FF2B5EF4-FFF2-40B4-BE49-F238E27FC236}">
                <a16:creationId xmlns:a16="http://schemas.microsoft.com/office/drawing/2014/main" id="{923DD844-EF4F-5911-23D9-006485527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147" y="5973281"/>
            <a:ext cx="4215707" cy="33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algn="ctr" eaLnBrk="1"/>
            <a:r>
              <a:rPr lang="en-US" altLang="en-US" sz="1687"/>
              <a:t>We'll represent hierarchies as special binary trees.</a:t>
            </a:r>
          </a:p>
        </p:txBody>
      </p:sp>
      <p:sp>
        <p:nvSpPr>
          <p:cNvPr id="162" name="Line">
            <a:extLst>
              <a:ext uri="{FF2B5EF4-FFF2-40B4-BE49-F238E27FC236}">
                <a16:creationId xmlns:a16="http://schemas.microsoft.com/office/drawing/2014/main" id="{10D9F874-8F07-3915-F118-6050F9FEBF0E}"/>
              </a:ext>
            </a:extLst>
          </p:cNvPr>
          <p:cNvSpPr/>
          <p:nvPr/>
        </p:nvSpPr>
        <p:spPr>
          <a:xfrm>
            <a:off x="5975449" y="1822773"/>
            <a:ext cx="18976" cy="94543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 kern="0">
              <a:solidFill>
                <a:srgbClr val="FFFFFF"/>
              </a:solidFill>
              <a:sym typeface="Gill Sans SemiBold"/>
            </a:endParaRPr>
          </a:p>
        </p:txBody>
      </p:sp>
      <p:sp>
        <p:nvSpPr>
          <p:cNvPr id="6157" name="this node's children have ~40 distance">
            <a:extLst>
              <a:ext uri="{FF2B5EF4-FFF2-40B4-BE49-F238E27FC236}">
                <a16:creationId xmlns:a16="http://schemas.microsoft.com/office/drawing/2014/main" id="{A5FF3943-4EA2-E29F-5C8E-643EF1AEF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746" y="1457092"/>
            <a:ext cx="3226012" cy="33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algn="ctr" eaLnBrk="1"/>
            <a:r>
              <a:rPr lang="en-US" altLang="en-US" sz="1687">
                <a:solidFill>
                  <a:srgbClr val="EE230C"/>
                </a:solidFill>
              </a:rPr>
              <a:t>this node's children have ~40 distance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emos...">
            <a:extLst>
              <a:ext uri="{FF2B5EF4-FFF2-40B4-BE49-F238E27FC236}">
                <a16:creationId xmlns:a16="http://schemas.microsoft.com/office/drawing/2014/main" id="{70856B1E-BDFD-8FEE-D63E-E2D349591D1B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1899047" y="2723555"/>
            <a:ext cx="8393906" cy="1410891"/>
          </a:xfrm>
          <a:solidFill>
            <a:srgbClr val="FFFFFF"/>
          </a:solidFill>
        </p:spPr>
        <p:txBody>
          <a:bodyPr/>
          <a:lstStyle/>
          <a:p>
            <a:pPr>
              <a:spcBef>
                <a:spcPts val="914"/>
              </a:spcBef>
            </a:pPr>
            <a:r>
              <a:rPr lang="en-US" altLang="en-US" sz="3375">
                <a:latin typeface="Gill Sans Light"/>
                <a:ea typeface="Gill Sans Light"/>
                <a:cs typeface="Gill Sans Light"/>
                <a:sym typeface="Gill Sans Light"/>
              </a:rPr>
              <a:t>Demos...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5" name="Group 1">
            <a:extLst>
              <a:ext uri="{FF2B5EF4-FFF2-40B4-BE49-F238E27FC236}">
                <a16:creationId xmlns:a16="http://schemas.microsoft.com/office/drawing/2014/main" id="{3A5C11C7-2348-FF30-5B13-58BB70487CD8}"/>
              </a:ext>
            </a:extLst>
          </p:cNvPr>
          <p:cNvGraphicFramePr>
            <a:graphicFrameLocks noGrp="1"/>
          </p:cNvGraphicFramePr>
          <p:nvPr/>
        </p:nvGraphicFramePr>
        <p:xfrm>
          <a:off x="3342308" y="1026915"/>
          <a:ext cx="1799332" cy="921990"/>
        </p:xfrm>
        <a:graphic>
          <a:graphicData uri="http://schemas.openxmlformats.org/drawingml/2006/table">
            <a:tbl>
              <a:tblPr/>
              <a:tblGrid>
                <a:gridCol w="449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330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A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B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C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D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30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50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50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110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90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330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...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...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...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...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428" name="Line 45">
            <a:extLst>
              <a:ext uri="{FF2B5EF4-FFF2-40B4-BE49-F238E27FC236}">
                <a16:creationId xmlns:a16="http://schemas.microsoft.com/office/drawing/2014/main" id="{FA4E805E-7151-BF9C-952D-F232DA0173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547" y="1269132"/>
            <a:ext cx="286867" cy="36053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CA" sz="1266"/>
          </a:p>
        </p:txBody>
      </p:sp>
      <p:sp>
        <p:nvSpPr>
          <p:cNvPr id="17429" name="Line 46">
            <a:extLst>
              <a:ext uri="{FF2B5EF4-FFF2-40B4-BE49-F238E27FC236}">
                <a16:creationId xmlns:a16="http://schemas.microsoft.com/office/drawing/2014/main" id="{6295C28D-6026-0E74-9B40-7E877A5962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86340" y="1273597"/>
            <a:ext cx="263426" cy="35495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CA" sz="1266"/>
          </a:p>
        </p:txBody>
      </p:sp>
      <p:sp>
        <p:nvSpPr>
          <p:cNvPr id="17430" name="Line 47">
            <a:extLst>
              <a:ext uri="{FF2B5EF4-FFF2-40B4-BE49-F238E27FC236}">
                <a16:creationId xmlns:a16="http://schemas.microsoft.com/office/drawing/2014/main" id="{44F1C002-F9F1-6C7F-C256-FCCBC7F39F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39125" y="1269132"/>
            <a:ext cx="286867" cy="36053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CA" sz="1266"/>
          </a:p>
        </p:txBody>
      </p:sp>
      <p:sp>
        <p:nvSpPr>
          <p:cNvPr id="17431" name="Line 48">
            <a:extLst>
              <a:ext uri="{FF2B5EF4-FFF2-40B4-BE49-F238E27FC236}">
                <a16:creationId xmlns:a16="http://schemas.microsoft.com/office/drawing/2014/main" id="{C76A74BE-400E-3D93-CE83-51AD868A548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82918" y="1273597"/>
            <a:ext cx="263426" cy="35495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CA" sz="1266"/>
          </a:p>
        </p:txBody>
      </p:sp>
      <p:sp>
        <p:nvSpPr>
          <p:cNvPr id="17432" name="Line 49">
            <a:extLst>
              <a:ext uri="{FF2B5EF4-FFF2-40B4-BE49-F238E27FC236}">
                <a16:creationId xmlns:a16="http://schemas.microsoft.com/office/drawing/2014/main" id="{F6FA1EC9-C03D-3117-C11B-7F277DC792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17594" y="786929"/>
            <a:ext cx="563687" cy="43420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CA" sz="1266"/>
          </a:p>
        </p:txBody>
      </p:sp>
      <p:sp>
        <p:nvSpPr>
          <p:cNvPr id="17433" name="Line 50">
            <a:extLst>
              <a:ext uri="{FF2B5EF4-FFF2-40B4-BE49-F238E27FC236}">
                <a16:creationId xmlns:a16="http://schemas.microsoft.com/office/drawing/2014/main" id="{6D011711-4CB8-5BB3-3809-FB3F445C4E6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38207" y="791394"/>
            <a:ext cx="496714" cy="41634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CA" sz="1266"/>
          </a:p>
        </p:txBody>
      </p:sp>
      <p:sp>
        <p:nvSpPr>
          <p:cNvPr id="17434" name="Rectangle 51">
            <a:extLst>
              <a:ext uri="{FF2B5EF4-FFF2-40B4-BE49-F238E27FC236}">
                <a16:creationId xmlns:a16="http://schemas.microsoft.com/office/drawing/2014/main" id="{3DBECC65-C59D-FE96-B40C-AC508438CA15}"/>
              </a:ext>
            </a:extLst>
          </p:cNvPr>
          <p:cNvSpPr>
            <a:spLocks/>
          </p:cNvSpPr>
          <p:nvPr/>
        </p:nvSpPr>
        <p:spPr bwMode="auto">
          <a:xfrm>
            <a:off x="3350121" y="1330523"/>
            <a:ext cx="1765846" cy="228824"/>
          </a:xfrm>
          <a:prstGeom prst="rect">
            <a:avLst/>
          </a:prstGeom>
          <a:noFill/>
          <a:ln w="38100">
            <a:solidFill>
              <a:srgbClr val="FF2600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17435" name="Oval 52">
            <a:extLst>
              <a:ext uri="{FF2B5EF4-FFF2-40B4-BE49-F238E27FC236}">
                <a16:creationId xmlns:a16="http://schemas.microsoft.com/office/drawing/2014/main" id="{0A2B7CA8-0B10-411D-2647-E6A334A13662}"/>
              </a:ext>
            </a:extLst>
          </p:cNvPr>
          <p:cNvSpPr>
            <a:spLocks/>
          </p:cNvSpPr>
          <p:nvPr/>
        </p:nvSpPr>
        <p:spPr bwMode="auto">
          <a:xfrm>
            <a:off x="6832699" y="1669852"/>
            <a:ext cx="375047" cy="373931"/>
          </a:xfrm>
          <a:prstGeom prst="ellipse">
            <a:avLst/>
          </a:prstGeom>
          <a:noFill/>
          <a:ln w="38100">
            <a:solidFill>
              <a:srgbClr val="FF2600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17436" name="Line 53">
            <a:extLst>
              <a:ext uri="{FF2B5EF4-FFF2-40B4-BE49-F238E27FC236}">
                <a16:creationId xmlns:a16="http://schemas.microsoft.com/office/drawing/2014/main" id="{FD2C1560-5A1D-1792-B281-A4D6D14F9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0708" y="1446609"/>
            <a:ext cx="1650876" cy="343793"/>
          </a:xfrm>
          <a:prstGeom prst="line">
            <a:avLst/>
          </a:prstGeom>
          <a:noFill/>
          <a:ln w="25400">
            <a:solidFill>
              <a:srgbClr val="0076B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CA" sz="1266"/>
          </a:p>
        </p:txBody>
      </p:sp>
      <p:graphicFrame>
        <p:nvGraphicFramePr>
          <p:cNvPr id="6198" name="Group 54">
            <a:extLst>
              <a:ext uri="{FF2B5EF4-FFF2-40B4-BE49-F238E27FC236}">
                <a16:creationId xmlns:a16="http://schemas.microsoft.com/office/drawing/2014/main" id="{1428A0A4-77CC-93FE-44A7-E0886DB39090}"/>
              </a:ext>
            </a:extLst>
          </p:cNvPr>
          <p:cNvGraphicFramePr>
            <a:graphicFrameLocks noGrp="1"/>
          </p:cNvGraphicFramePr>
          <p:nvPr/>
        </p:nvGraphicFramePr>
        <p:xfrm>
          <a:off x="7146355" y="2976935"/>
          <a:ext cx="1799332" cy="1228948"/>
        </p:xfrm>
        <a:graphic>
          <a:graphicData uri="http://schemas.openxmlformats.org/drawingml/2006/table">
            <a:tbl>
              <a:tblPr/>
              <a:tblGrid>
                <a:gridCol w="449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237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A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25" marB="35725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B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25" marB="35725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C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25" marB="35725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D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25" marB="35725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237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250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25" marB="35725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25" marB="35725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15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25" marB="35725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12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25" marB="35725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237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45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25" marB="35725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45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25" marB="35725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100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25" marB="35725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102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25" marB="35725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237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25" marB="35725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95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25" marB="35725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24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25" marB="35725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80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25" marB="35725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460" name="Text Box 111">
            <a:extLst>
              <a:ext uri="{FF2B5EF4-FFF2-40B4-BE49-F238E27FC236}">
                <a16:creationId xmlns:a16="http://schemas.microsoft.com/office/drawing/2014/main" id="{9CA5870B-F59B-8E5F-E23F-00FF6D05AACA}"/>
              </a:ext>
            </a:extLst>
          </p:cNvPr>
          <p:cNvSpPr txBox="1">
            <a:spLocks/>
          </p:cNvSpPr>
          <p:nvPr/>
        </p:nvSpPr>
        <p:spPr bwMode="auto">
          <a:xfrm>
            <a:off x="7815387" y="408970"/>
            <a:ext cx="459037" cy="33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687"/>
              <a:t>Tree</a:t>
            </a:r>
          </a:p>
        </p:txBody>
      </p:sp>
      <p:sp>
        <p:nvSpPr>
          <p:cNvPr id="17461" name="Text Box 112">
            <a:extLst>
              <a:ext uri="{FF2B5EF4-FFF2-40B4-BE49-F238E27FC236}">
                <a16:creationId xmlns:a16="http://schemas.microsoft.com/office/drawing/2014/main" id="{169E4C26-7EF1-A9F2-74CC-94BB1688ACB1}"/>
              </a:ext>
            </a:extLst>
          </p:cNvPr>
          <p:cNvSpPr txBox="1">
            <a:spLocks/>
          </p:cNvSpPr>
          <p:nvPr/>
        </p:nvSpPr>
        <p:spPr bwMode="auto">
          <a:xfrm>
            <a:off x="7596832" y="2596743"/>
            <a:ext cx="896144" cy="33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687"/>
              <a:t>Centroids</a:t>
            </a:r>
          </a:p>
        </p:txBody>
      </p:sp>
      <p:graphicFrame>
        <p:nvGraphicFramePr>
          <p:cNvPr id="6257" name="Group 113">
            <a:extLst>
              <a:ext uri="{FF2B5EF4-FFF2-40B4-BE49-F238E27FC236}">
                <a16:creationId xmlns:a16="http://schemas.microsoft.com/office/drawing/2014/main" id="{97A18DDA-5344-8483-592B-117F69FCB8AB}"/>
              </a:ext>
            </a:extLst>
          </p:cNvPr>
          <p:cNvGraphicFramePr>
            <a:graphicFrameLocks noGrp="1"/>
          </p:cNvGraphicFramePr>
          <p:nvPr/>
        </p:nvGraphicFramePr>
        <p:xfrm>
          <a:off x="3342308" y="2991446"/>
          <a:ext cx="1799332" cy="921990"/>
        </p:xfrm>
        <a:graphic>
          <a:graphicData uri="http://schemas.openxmlformats.org/drawingml/2006/table">
            <a:tbl>
              <a:tblPr/>
              <a:tblGrid>
                <a:gridCol w="449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330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A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B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C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D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30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50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50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110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90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330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...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...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...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...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480" name="Rectangle 157">
            <a:extLst>
              <a:ext uri="{FF2B5EF4-FFF2-40B4-BE49-F238E27FC236}">
                <a16:creationId xmlns:a16="http://schemas.microsoft.com/office/drawing/2014/main" id="{4AA7FA3A-0450-03AE-9248-2BFC206E08A3}"/>
              </a:ext>
            </a:extLst>
          </p:cNvPr>
          <p:cNvSpPr>
            <a:spLocks/>
          </p:cNvSpPr>
          <p:nvPr/>
        </p:nvSpPr>
        <p:spPr bwMode="auto">
          <a:xfrm>
            <a:off x="3350121" y="3295054"/>
            <a:ext cx="1765846" cy="228824"/>
          </a:xfrm>
          <a:prstGeom prst="rect">
            <a:avLst/>
          </a:prstGeom>
          <a:noFill/>
          <a:ln w="38100">
            <a:solidFill>
              <a:srgbClr val="FF2600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17481" name="Line 158">
            <a:extLst>
              <a:ext uri="{FF2B5EF4-FFF2-40B4-BE49-F238E27FC236}">
                <a16:creationId xmlns:a16="http://schemas.microsoft.com/office/drawing/2014/main" id="{99FFED7E-C9ED-0897-2B55-7EA5D8D066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2986" y="3436814"/>
            <a:ext cx="1915418" cy="224358"/>
          </a:xfrm>
          <a:prstGeom prst="line">
            <a:avLst/>
          </a:prstGeom>
          <a:noFill/>
          <a:ln w="25400">
            <a:solidFill>
              <a:srgbClr val="0076B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CA" sz="1266"/>
          </a:p>
        </p:txBody>
      </p:sp>
      <p:sp>
        <p:nvSpPr>
          <p:cNvPr id="17482" name="Rectangle 159">
            <a:extLst>
              <a:ext uri="{FF2B5EF4-FFF2-40B4-BE49-F238E27FC236}">
                <a16:creationId xmlns:a16="http://schemas.microsoft.com/office/drawing/2014/main" id="{34189ABE-AFB1-B2FF-86E9-E90F2908AE45}"/>
              </a:ext>
            </a:extLst>
          </p:cNvPr>
          <p:cNvSpPr>
            <a:spLocks/>
          </p:cNvSpPr>
          <p:nvPr/>
        </p:nvSpPr>
        <p:spPr bwMode="auto">
          <a:xfrm>
            <a:off x="7154168" y="3554015"/>
            <a:ext cx="1765846" cy="228824"/>
          </a:xfrm>
          <a:prstGeom prst="rect">
            <a:avLst/>
          </a:prstGeom>
          <a:noFill/>
          <a:ln w="38100">
            <a:solidFill>
              <a:srgbClr val="FF2600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graphicFrame>
        <p:nvGraphicFramePr>
          <p:cNvPr id="6304" name="Group 160">
            <a:extLst>
              <a:ext uri="{FF2B5EF4-FFF2-40B4-BE49-F238E27FC236}">
                <a16:creationId xmlns:a16="http://schemas.microsoft.com/office/drawing/2014/main" id="{316AC2B8-B476-1AA4-1959-1E27FF3E62A9}"/>
              </a:ext>
            </a:extLst>
          </p:cNvPr>
          <p:cNvGraphicFramePr>
            <a:graphicFrameLocks noGrp="1"/>
          </p:cNvGraphicFramePr>
          <p:nvPr/>
        </p:nvGraphicFramePr>
        <p:xfrm>
          <a:off x="7146355" y="5128990"/>
          <a:ext cx="1799332" cy="921990"/>
        </p:xfrm>
        <a:graphic>
          <a:graphicData uri="http://schemas.openxmlformats.org/drawingml/2006/table">
            <a:tbl>
              <a:tblPr/>
              <a:tblGrid>
                <a:gridCol w="449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330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A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B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C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D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30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1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1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2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2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330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1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-1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501" name="Text Box 204">
            <a:extLst>
              <a:ext uri="{FF2B5EF4-FFF2-40B4-BE49-F238E27FC236}">
                <a16:creationId xmlns:a16="http://schemas.microsoft.com/office/drawing/2014/main" id="{AF0C7112-33ED-0A73-C12C-9E73FF7E90D9}"/>
              </a:ext>
            </a:extLst>
          </p:cNvPr>
          <p:cNvSpPr txBox="1">
            <a:spLocks/>
          </p:cNvSpPr>
          <p:nvPr/>
        </p:nvSpPr>
        <p:spPr bwMode="auto">
          <a:xfrm>
            <a:off x="7233784" y="4659501"/>
            <a:ext cx="1622240" cy="33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687"/>
              <a:t>Component Rows</a:t>
            </a:r>
          </a:p>
        </p:txBody>
      </p:sp>
      <p:sp>
        <p:nvSpPr>
          <p:cNvPr id="17502" name="Text Box 205">
            <a:extLst>
              <a:ext uri="{FF2B5EF4-FFF2-40B4-BE49-F238E27FC236}">
                <a16:creationId xmlns:a16="http://schemas.microsoft.com/office/drawing/2014/main" id="{68518364-E0B3-EABE-C233-6827AEB69C67}"/>
              </a:ext>
            </a:extLst>
          </p:cNvPr>
          <p:cNvSpPr txBox="1">
            <a:spLocks/>
          </p:cNvSpPr>
          <p:nvPr/>
        </p:nvSpPr>
        <p:spPr bwMode="auto">
          <a:xfrm>
            <a:off x="3624461" y="1952212"/>
            <a:ext cx="1218283" cy="23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055" i="1">
                <a:latin typeface="Gill Sans" charset="0"/>
                <a:ea typeface="Gill Sans" charset="0"/>
                <a:cs typeface="Gill Sans" charset="0"/>
                <a:sym typeface="Gill Sans" charset="0"/>
              </a:rPr>
              <a:t>...hundreds of rows...</a:t>
            </a:r>
          </a:p>
        </p:txBody>
      </p:sp>
      <p:sp>
        <p:nvSpPr>
          <p:cNvPr id="17503" name="Text Box 206">
            <a:extLst>
              <a:ext uri="{FF2B5EF4-FFF2-40B4-BE49-F238E27FC236}">
                <a16:creationId xmlns:a16="http://schemas.microsoft.com/office/drawing/2014/main" id="{0FD26DD6-D164-4F77-79FD-791BCAA0585A}"/>
              </a:ext>
            </a:extLst>
          </p:cNvPr>
          <p:cNvSpPr txBox="1">
            <a:spLocks/>
          </p:cNvSpPr>
          <p:nvPr/>
        </p:nvSpPr>
        <p:spPr bwMode="auto">
          <a:xfrm>
            <a:off x="3624461" y="3916743"/>
            <a:ext cx="1218283" cy="23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055" i="1">
                <a:latin typeface="Gill Sans" charset="0"/>
                <a:ea typeface="Gill Sans" charset="0"/>
                <a:cs typeface="Gill Sans" charset="0"/>
                <a:sym typeface="Gill Sans" charset="0"/>
              </a:rPr>
              <a:t>...hundreds of rows...</a:t>
            </a:r>
          </a:p>
        </p:txBody>
      </p:sp>
      <p:graphicFrame>
        <p:nvGraphicFramePr>
          <p:cNvPr id="6351" name="Group 207">
            <a:extLst>
              <a:ext uri="{FF2B5EF4-FFF2-40B4-BE49-F238E27FC236}">
                <a16:creationId xmlns:a16="http://schemas.microsoft.com/office/drawing/2014/main" id="{7BE9D97F-57D6-4525-BB46-7203E8C1982A}"/>
              </a:ext>
            </a:extLst>
          </p:cNvPr>
          <p:cNvGraphicFramePr>
            <a:graphicFrameLocks noGrp="1"/>
          </p:cNvGraphicFramePr>
          <p:nvPr/>
        </p:nvGraphicFramePr>
        <p:xfrm>
          <a:off x="3342308" y="4955977"/>
          <a:ext cx="1799332" cy="921990"/>
        </p:xfrm>
        <a:graphic>
          <a:graphicData uri="http://schemas.openxmlformats.org/drawingml/2006/table">
            <a:tbl>
              <a:tblPr/>
              <a:tblGrid>
                <a:gridCol w="449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330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A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B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C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D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30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50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50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110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90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330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...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...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...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...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522" name="Rectangle 251">
            <a:extLst>
              <a:ext uri="{FF2B5EF4-FFF2-40B4-BE49-F238E27FC236}">
                <a16:creationId xmlns:a16="http://schemas.microsoft.com/office/drawing/2014/main" id="{0CB91B93-4236-CA51-5566-EA6B06C58C56}"/>
              </a:ext>
            </a:extLst>
          </p:cNvPr>
          <p:cNvSpPr>
            <a:spLocks/>
          </p:cNvSpPr>
          <p:nvPr/>
        </p:nvSpPr>
        <p:spPr bwMode="auto">
          <a:xfrm>
            <a:off x="3350121" y="5259586"/>
            <a:ext cx="1765846" cy="228824"/>
          </a:xfrm>
          <a:prstGeom prst="rect">
            <a:avLst/>
          </a:prstGeom>
          <a:noFill/>
          <a:ln w="38100">
            <a:solidFill>
              <a:srgbClr val="FF2600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17523" name="Text Box 252">
            <a:extLst>
              <a:ext uri="{FF2B5EF4-FFF2-40B4-BE49-F238E27FC236}">
                <a16:creationId xmlns:a16="http://schemas.microsoft.com/office/drawing/2014/main" id="{AF7B9FE1-3C1E-6ECC-2AF7-E40907877D65}"/>
              </a:ext>
            </a:extLst>
          </p:cNvPr>
          <p:cNvSpPr txBox="1">
            <a:spLocks/>
          </p:cNvSpPr>
          <p:nvPr/>
        </p:nvSpPr>
        <p:spPr bwMode="auto">
          <a:xfrm>
            <a:off x="3624461" y="5881274"/>
            <a:ext cx="1218283" cy="23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055" i="1">
                <a:latin typeface="Gill Sans" charset="0"/>
                <a:ea typeface="Gill Sans" charset="0"/>
                <a:cs typeface="Gill Sans" charset="0"/>
                <a:sym typeface="Gill Sans" charset="0"/>
              </a:rPr>
              <a:t>...hundreds of rows...</a:t>
            </a:r>
          </a:p>
        </p:txBody>
      </p:sp>
      <p:sp>
        <p:nvSpPr>
          <p:cNvPr id="17524" name="Line 253">
            <a:extLst>
              <a:ext uri="{FF2B5EF4-FFF2-40B4-BE49-F238E27FC236}">
                <a16:creationId xmlns:a16="http://schemas.microsoft.com/office/drawing/2014/main" id="{C41AD1DB-0DF9-199A-74E1-6C24B26530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0707" y="5375672"/>
            <a:ext cx="1927697" cy="160734"/>
          </a:xfrm>
          <a:prstGeom prst="line">
            <a:avLst/>
          </a:prstGeom>
          <a:noFill/>
          <a:ln w="25400">
            <a:solidFill>
              <a:srgbClr val="0076B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CA" sz="1266"/>
          </a:p>
        </p:txBody>
      </p:sp>
      <p:sp>
        <p:nvSpPr>
          <p:cNvPr id="17525" name="Line 254">
            <a:extLst>
              <a:ext uri="{FF2B5EF4-FFF2-40B4-BE49-F238E27FC236}">
                <a16:creationId xmlns:a16="http://schemas.microsoft.com/office/drawing/2014/main" id="{FDC18981-97F1-E420-DB31-BBD463BEB7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0708" y="5464969"/>
            <a:ext cx="1932161" cy="377279"/>
          </a:xfrm>
          <a:prstGeom prst="line">
            <a:avLst/>
          </a:prstGeom>
          <a:noFill/>
          <a:ln w="25400">
            <a:solidFill>
              <a:srgbClr val="0076B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CA" sz="1266"/>
          </a:p>
        </p:txBody>
      </p:sp>
      <p:sp>
        <p:nvSpPr>
          <p:cNvPr id="17526" name="Text Box 255">
            <a:extLst>
              <a:ext uri="{FF2B5EF4-FFF2-40B4-BE49-F238E27FC236}">
                <a16:creationId xmlns:a16="http://schemas.microsoft.com/office/drawing/2014/main" id="{31ED729C-0AC7-F0E9-88C8-2BBE0D0F713A}"/>
              </a:ext>
            </a:extLst>
          </p:cNvPr>
          <p:cNvSpPr txBox="1">
            <a:spLocks/>
          </p:cNvSpPr>
          <p:nvPr/>
        </p:nvSpPr>
        <p:spPr bwMode="auto">
          <a:xfrm>
            <a:off x="5996064" y="5141704"/>
            <a:ext cx="286939" cy="33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687"/>
              <a:t>50</a:t>
            </a:r>
          </a:p>
        </p:txBody>
      </p:sp>
      <p:sp>
        <p:nvSpPr>
          <p:cNvPr id="17527" name="Text Box 256">
            <a:extLst>
              <a:ext uri="{FF2B5EF4-FFF2-40B4-BE49-F238E27FC236}">
                <a16:creationId xmlns:a16="http://schemas.microsoft.com/office/drawing/2014/main" id="{F634436F-9D42-2C6F-3233-DBC80011D931}"/>
              </a:ext>
            </a:extLst>
          </p:cNvPr>
          <p:cNvSpPr txBox="1">
            <a:spLocks/>
          </p:cNvSpPr>
          <p:nvPr/>
        </p:nvSpPr>
        <p:spPr bwMode="auto">
          <a:xfrm>
            <a:off x="5915696" y="5655161"/>
            <a:ext cx="286939" cy="33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687"/>
              <a:t>10</a:t>
            </a:r>
          </a:p>
        </p:txBody>
      </p:sp>
      <p:sp>
        <p:nvSpPr>
          <p:cNvPr id="17528" name="Text Box 257">
            <a:extLst>
              <a:ext uri="{FF2B5EF4-FFF2-40B4-BE49-F238E27FC236}">
                <a16:creationId xmlns:a16="http://schemas.microsoft.com/office/drawing/2014/main" id="{7EF12E32-FCD4-5115-5DBE-41DF3041BD4A}"/>
              </a:ext>
            </a:extLst>
          </p:cNvPr>
          <p:cNvSpPr txBox="1">
            <a:spLocks/>
          </p:cNvSpPr>
          <p:nvPr/>
        </p:nvSpPr>
        <p:spPr bwMode="auto">
          <a:xfrm>
            <a:off x="2935717" y="321217"/>
            <a:ext cx="2801152" cy="569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828"/>
              <a:t>Hierarchical Clustering</a:t>
            </a:r>
          </a:p>
          <a:p>
            <a:pPr eaLnBrk="1"/>
            <a:r>
              <a:rPr lang="en-US" altLang="en-US" sz="1406"/>
              <a:t>(for example, </a:t>
            </a:r>
            <a:r>
              <a:rPr lang="en-US" altLang="en-US" sz="1406">
                <a:solidFill>
                  <a:srgbClr val="FF9300"/>
                </a:solidFill>
              </a:rPr>
              <a:t>AgglomerativeClustering</a:t>
            </a:r>
            <a:r>
              <a:rPr lang="en-US" altLang="en-US" sz="1406"/>
              <a:t>)</a:t>
            </a:r>
          </a:p>
        </p:txBody>
      </p:sp>
      <p:sp>
        <p:nvSpPr>
          <p:cNvPr id="17529" name="Text Box 258">
            <a:extLst>
              <a:ext uri="{FF2B5EF4-FFF2-40B4-BE49-F238E27FC236}">
                <a16:creationId xmlns:a16="http://schemas.microsoft.com/office/drawing/2014/main" id="{5A291AD6-A735-FF8B-2FF4-492C2236C954}"/>
              </a:ext>
            </a:extLst>
          </p:cNvPr>
          <p:cNvSpPr txBox="1">
            <a:spLocks/>
          </p:cNvSpPr>
          <p:nvPr/>
        </p:nvSpPr>
        <p:spPr bwMode="auto">
          <a:xfrm>
            <a:off x="3038022" y="2375045"/>
            <a:ext cx="2596545" cy="569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828"/>
              <a:t>Non-Hierarchical Clustering</a:t>
            </a:r>
          </a:p>
          <a:p>
            <a:pPr eaLnBrk="1"/>
            <a:r>
              <a:rPr lang="en-US" altLang="en-US" sz="1406"/>
              <a:t>(for example, </a:t>
            </a:r>
            <a:r>
              <a:rPr lang="en-US" altLang="en-US" sz="1406">
                <a:solidFill>
                  <a:srgbClr val="FF9300"/>
                </a:solidFill>
              </a:rPr>
              <a:t>KMeans</a:t>
            </a:r>
            <a:r>
              <a:rPr lang="en-US" altLang="en-US" sz="1406"/>
              <a:t>)</a:t>
            </a:r>
          </a:p>
        </p:txBody>
      </p:sp>
      <p:sp>
        <p:nvSpPr>
          <p:cNvPr id="17530" name="Text Box 259">
            <a:extLst>
              <a:ext uri="{FF2B5EF4-FFF2-40B4-BE49-F238E27FC236}">
                <a16:creationId xmlns:a16="http://schemas.microsoft.com/office/drawing/2014/main" id="{5A15F928-28D3-728F-C3AF-19110155E2B7}"/>
              </a:ext>
            </a:extLst>
          </p:cNvPr>
          <p:cNvSpPr txBox="1">
            <a:spLocks/>
          </p:cNvSpPr>
          <p:nvPr/>
        </p:nvSpPr>
        <p:spPr bwMode="auto">
          <a:xfrm>
            <a:off x="3601670" y="4339576"/>
            <a:ext cx="1469249" cy="569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828"/>
              <a:t>Decomposition</a:t>
            </a:r>
          </a:p>
          <a:p>
            <a:pPr eaLnBrk="1"/>
            <a:r>
              <a:rPr lang="en-US" altLang="en-US" sz="1406"/>
              <a:t>(for example, </a:t>
            </a:r>
            <a:r>
              <a:rPr lang="en-US" altLang="en-US" sz="1406">
                <a:solidFill>
                  <a:srgbClr val="FF9300"/>
                </a:solidFill>
              </a:rPr>
              <a:t>PCA</a:t>
            </a:r>
            <a:r>
              <a:rPr lang="en-US" altLang="en-US" sz="1406"/>
              <a:t>)</a:t>
            </a:r>
          </a:p>
        </p:txBody>
      </p:sp>
      <p:sp>
        <p:nvSpPr>
          <p:cNvPr id="17531" name="Text Box 260">
            <a:extLst>
              <a:ext uri="{FF2B5EF4-FFF2-40B4-BE49-F238E27FC236}">
                <a16:creationId xmlns:a16="http://schemas.microsoft.com/office/drawing/2014/main" id="{92827E80-8E39-2CA0-70F8-6211EE984368}"/>
              </a:ext>
            </a:extLst>
          </p:cNvPr>
          <p:cNvSpPr txBox="1">
            <a:spLocks/>
          </p:cNvSpPr>
          <p:nvPr/>
        </p:nvSpPr>
        <p:spPr bwMode="auto">
          <a:xfrm>
            <a:off x="7356617" y="1924101"/>
            <a:ext cx="1360950" cy="288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406">
                <a:solidFill>
                  <a:srgbClr val="EE22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ac.children_</a:t>
            </a:r>
          </a:p>
        </p:txBody>
      </p:sp>
      <p:sp>
        <p:nvSpPr>
          <p:cNvPr id="17532" name="Text Box 261">
            <a:extLst>
              <a:ext uri="{FF2B5EF4-FFF2-40B4-BE49-F238E27FC236}">
                <a16:creationId xmlns:a16="http://schemas.microsoft.com/office/drawing/2014/main" id="{9DD88459-496E-8872-3036-889E533AAF96}"/>
              </a:ext>
            </a:extLst>
          </p:cNvPr>
          <p:cNvSpPr txBox="1">
            <a:spLocks/>
          </p:cNvSpPr>
          <p:nvPr/>
        </p:nvSpPr>
        <p:spPr bwMode="auto">
          <a:xfrm>
            <a:off x="6990757" y="4127502"/>
            <a:ext cx="2112759" cy="288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406">
                <a:solidFill>
                  <a:srgbClr val="EE22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km.cluster_centers_</a:t>
            </a:r>
          </a:p>
        </p:txBody>
      </p:sp>
      <p:sp>
        <p:nvSpPr>
          <p:cNvPr id="17533" name="Text Box 262">
            <a:extLst>
              <a:ext uri="{FF2B5EF4-FFF2-40B4-BE49-F238E27FC236}">
                <a16:creationId xmlns:a16="http://schemas.microsoft.com/office/drawing/2014/main" id="{101FF6E1-5D29-FBB0-CC25-B50463321042}"/>
              </a:ext>
            </a:extLst>
          </p:cNvPr>
          <p:cNvSpPr txBox="1">
            <a:spLocks/>
          </p:cNvSpPr>
          <p:nvPr/>
        </p:nvSpPr>
        <p:spPr bwMode="auto">
          <a:xfrm>
            <a:off x="7205560" y="6002736"/>
            <a:ext cx="1683154" cy="288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406">
                <a:solidFill>
                  <a:srgbClr val="EE22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pca.components_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1B6647F1-E76A-53F0-194A-AD0C7E003A68}"/>
              </a:ext>
            </a:extLst>
          </p:cNvPr>
          <p:cNvSpPr>
            <a:spLocks/>
          </p:cNvSpPr>
          <p:nvPr>
            <p:ph type="ctrTitle"/>
          </p:nvPr>
        </p:nvSpPr>
        <p:spPr>
          <a:xfrm>
            <a:off x="1899047" y="-335980"/>
            <a:ext cx="8392790" cy="1099468"/>
          </a:xfrm>
          <a:solidFill>
            <a:srgbClr val="FFFFFF"/>
          </a:solidFill>
        </p:spPr>
        <p:txBody>
          <a:bodyPr/>
          <a:lstStyle/>
          <a:p>
            <a:pPr>
              <a:spcBef>
                <a:spcPts val="914"/>
              </a:spcBef>
            </a:pPr>
            <a:r>
              <a:rPr lang="en-US" altLang="en-US" sz="2812">
                <a:latin typeface="Gill Sans Light" charset="0"/>
                <a:ea typeface="Gill Sans Light" charset="0"/>
                <a:cs typeface="Gill Sans Light" charset="0"/>
                <a:sym typeface="Gill Sans Light" charset="0"/>
              </a:rPr>
              <a:t>Preprocessing: Clustering or Decomposition?</a:t>
            </a:r>
          </a:p>
        </p:txBody>
      </p:sp>
      <p:sp>
        <p:nvSpPr>
          <p:cNvPr id="18435" name="Oval 2">
            <a:extLst>
              <a:ext uri="{FF2B5EF4-FFF2-40B4-BE49-F238E27FC236}">
                <a16:creationId xmlns:a16="http://schemas.microsoft.com/office/drawing/2014/main" id="{5CD19945-CDEA-D04C-3288-25D75A2B2482}"/>
              </a:ext>
            </a:extLst>
          </p:cNvPr>
          <p:cNvSpPr>
            <a:spLocks/>
          </p:cNvSpPr>
          <p:nvPr/>
        </p:nvSpPr>
        <p:spPr bwMode="auto">
          <a:xfrm>
            <a:off x="2483942" y="1835051"/>
            <a:ext cx="239986" cy="239986"/>
          </a:xfrm>
          <a:prstGeom prst="ellipse">
            <a:avLst/>
          </a:prstGeom>
          <a:solidFill>
            <a:srgbClr val="A9A9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18436" name="Oval 3">
            <a:extLst>
              <a:ext uri="{FF2B5EF4-FFF2-40B4-BE49-F238E27FC236}">
                <a16:creationId xmlns:a16="http://schemas.microsoft.com/office/drawing/2014/main" id="{85074188-C4DD-DF8B-0832-00E346CC1D7B}"/>
              </a:ext>
            </a:extLst>
          </p:cNvPr>
          <p:cNvSpPr>
            <a:spLocks/>
          </p:cNvSpPr>
          <p:nvPr/>
        </p:nvSpPr>
        <p:spPr bwMode="auto">
          <a:xfrm>
            <a:off x="2725043" y="2272606"/>
            <a:ext cx="239986" cy="239986"/>
          </a:xfrm>
          <a:prstGeom prst="ellipse">
            <a:avLst/>
          </a:prstGeom>
          <a:solidFill>
            <a:srgbClr val="A9A9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18437" name="Oval 4">
            <a:extLst>
              <a:ext uri="{FF2B5EF4-FFF2-40B4-BE49-F238E27FC236}">
                <a16:creationId xmlns:a16="http://schemas.microsoft.com/office/drawing/2014/main" id="{A0B99D79-2EFB-BA37-3345-5429A7777FEC}"/>
              </a:ext>
            </a:extLst>
          </p:cNvPr>
          <p:cNvSpPr>
            <a:spLocks/>
          </p:cNvSpPr>
          <p:nvPr/>
        </p:nvSpPr>
        <p:spPr bwMode="auto">
          <a:xfrm>
            <a:off x="3332262" y="2442270"/>
            <a:ext cx="239986" cy="239986"/>
          </a:xfrm>
          <a:prstGeom prst="ellipse">
            <a:avLst/>
          </a:prstGeom>
          <a:solidFill>
            <a:srgbClr val="A9A9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18438" name="Line 5">
            <a:extLst>
              <a:ext uri="{FF2B5EF4-FFF2-40B4-BE49-F238E27FC236}">
                <a16:creationId xmlns:a16="http://schemas.microsoft.com/office/drawing/2014/main" id="{2694D0BD-BDA4-A15C-3D95-6D33F786F9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90837" y="1371824"/>
            <a:ext cx="0" cy="313097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CA" sz="1266"/>
          </a:p>
        </p:txBody>
      </p:sp>
      <p:sp>
        <p:nvSpPr>
          <p:cNvPr id="18439" name="Oval 6">
            <a:extLst>
              <a:ext uri="{FF2B5EF4-FFF2-40B4-BE49-F238E27FC236}">
                <a16:creationId xmlns:a16="http://schemas.microsoft.com/office/drawing/2014/main" id="{19A190A3-54B0-108B-C4B8-40E96B3311A8}"/>
              </a:ext>
            </a:extLst>
          </p:cNvPr>
          <p:cNvSpPr>
            <a:spLocks/>
          </p:cNvSpPr>
          <p:nvPr/>
        </p:nvSpPr>
        <p:spPr bwMode="auto">
          <a:xfrm>
            <a:off x="3641452" y="3049488"/>
            <a:ext cx="241102" cy="239986"/>
          </a:xfrm>
          <a:prstGeom prst="ellipse">
            <a:avLst/>
          </a:prstGeom>
          <a:solidFill>
            <a:srgbClr val="A9A9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18440" name="Oval 7">
            <a:extLst>
              <a:ext uri="{FF2B5EF4-FFF2-40B4-BE49-F238E27FC236}">
                <a16:creationId xmlns:a16="http://schemas.microsoft.com/office/drawing/2014/main" id="{B0855B26-E0D6-BB1E-4BA0-4DABCAEA4C06}"/>
              </a:ext>
            </a:extLst>
          </p:cNvPr>
          <p:cNvSpPr>
            <a:spLocks/>
          </p:cNvSpPr>
          <p:nvPr/>
        </p:nvSpPr>
        <p:spPr bwMode="auto">
          <a:xfrm>
            <a:off x="3882554" y="3487043"/>
            <a:ext cx="241102" cy="239986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18441" name="Oval 8">
            <a:extLst>
              <a:ext uri="{FF2B5EF4-FFF2-40B4-BE49-F238E27FC236}">
                <a16:creationId xmlns:a16="http://schemas.microsoft.com/office/drawing/2014/main" id="{634C7D4D-6B39-8760-48E3-A86A520F3C2E}"/>
              </a:ext>
            </a:extLst>
          </p:cNvPr>
          <p:cNvSpPr>
            <a:spLocks/>
          </p:cNvSpPr>
          <p:nvPr/>
        </p:nvSpPr>
        <p:spPr bwMode="auto">
          <a:xfrm>
            <a:off x="4489773" y="3656707"/>
            <a:ext cx="241102" cy="239986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18442" name="Oval 9">
            <a:extLst>
              <a:ext uri="{FF2B5EF4-FFF2-40B4-BE49-F238E27FC236}">
                <a16:creationId xmlns:a16="http://schemas.microsoft.com/office/drawing/2014/main" id="{2BBFD182-B9B4-12FD-8545-936FCD18D805}"/>
              </a:ext>
            </a:extLst>
          </p:cNvPr>
          <p:cNvSpPr>
            <a:spLocks/>
          </p:cNvSpPr>
          <p:nvPr/>
        </p:nvSpPr>
        <p:spPr bwMode="auto">
          <a:xfrm>
            <a:off x="4775523" y="4031754"/>
            <a:ext cx="241102" cy="239986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18443" name="Line 10">
            <a:extLst>
              <a:ext uri="{FF2B5EF4-FFF2-40B4-BE49-F238E27FC236}">
                <a16:creationId xmlns:a16="http://schemas.microsoft.com/office/drawing/2014/main" id="{621CD242-615F-B54B-3344-751676F376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0838" y="4502795"/>
            <a:ext cx="294121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CA" sz="1266"/>
          </a:p>
        </p:txBody>
      </p:sp>
      <p:sp>
        <p:nvSpPr>
          <p:cNvPr id="18444" name="Text Box 11">
            <a:extLst>
              <a:ext uri="{FF2B5EF4-FFF2-40B4-BE49-F238E27FC236}">
                <a16:creationId xmlns:a16="http://schemas.microsoft.com/office/drawing/2014/main" id="{EB8CC380-F9CA-A16B-15A6-33664DEFB563}"/>
              </a:ext>
            </a:extLst>
          </p:cNvPr>
          <p:cNvSpPr txBox="1">
            <a:spLocks/>
          </p:cNvSpPr>
          <p:nvPr/>
        </p:nvSpPr>
        <p:spPr bwMode="auto">
          <a:xfrm>
            <a:off x="3471924" y="4521091"/>
            <a:ext cx="282130" cy="33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687"/>
              <a:t>x1</a:t>
            </a:r>
          </a:p>
        </p:txBody>
      </p:sp>
      <p:sp>
        <p:nvSpPr>
          <p:cNvPr id="18445" name="Text Box 12">
            <a:extLst>
              <a:ext uri="{FF2B5EF4-FFF2-40B4-BE49-F238E27FC236}">
                <a16:creationId xmlns:a16="http://schemas.microsoft.com/office/drawing/2014/main" id="{F2A59F62-D63E-AB7F-CB3C-7DCE1C9F9B02}"/>
              </a:ext>
            </a:extLst>
          </p:cNvPr>
          <p:cNvSpPr txBox="1">
            <a:spLocks/>
          </p:cNvSpPr>
          <p:nvPr/>
        </p:nvSpPr>
        <p:spPr bwMode="auto">
          <a:xfrm>
            <a:off x="1936018" y="3003044"/>
            <a:ext cx="282130" cy="33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687"/>
              <a:t>x2</a:t>
            </a:r>
          </a:p>
        </p:txBody>
      </p:sp>
      <p:graphicFrame>
        <p:nvGraphicFramePr>
          <p:cNvPr id="7181" name="Group 13">
            <a:extLst>
              <a:ext uri="{FF2B5EF4-FFF2-40B4-BE49-F238E27FC236}">
                <a16:creationId xmlns:a16="http://schemas.microsoft.com/office/drawing/2014/main" id="{0F637758-8793-53A6-85F4-143AA9FE3186}"/>
              </a:ext>
            </a:extLst>
          </p:cNvPr>
          <p:cNvGraphicFramePr>
            <a:graphicFrameLocks noGrp="1"/>
          </p:cNvGraphicFramePr>
          <p:nvPr/>
        </p:nvGraphicFramePr>
        <p:xfrm>
          <a:off x="3265290" y="5351116"/>
          <a:ext cx="1798217" cy="921990"/>
        </p:xfrm>
        <a:graphic>
          <a:graphicData uri="http://schemas.openxmlformats.org/drawingml/2006/table">
            <a:tbl>
              <a:tblPr/>
              <a:tblGrid>
                <a:gridCol w="599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330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x1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x2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y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30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10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5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TRUE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330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...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...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...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460" name="Text Box 47">
            <a:extLst>
              <a:ext uri="{FF2B5EF4-FFF2-40B4-BE49-F238E27FC236}">
                <a16:creationId xmlns:a16="http://schemas.microsoft.com/office/drawing/2014/main" id="{D225F2B8-C24B-96F6-3507-C7C8E88B1191}"/>
              </a:ext>
            </a:extLst>
          </p:cNvPr>
          <p:cNvSpPr txBox="1">
            <a:spLocks/>
          </p:cNvSpPr>
          <p:nvPr/>
        </p:nvSpPr>
        <p:spPr bwMode="auto">
          <a:xfrm>
            <a:off x="6194227" y="5306525"/>
            <a:ext cx="3541034" cy="93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indent="4572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algn="l" eaLnBrk="1"/>
            <a:r>
              <a:rPr lang="en-US" altLang="en-US" sz="1406">
                <a:latin typeface="Courier" charset="0"/>
                <a:ea typeface="Courier" charset="0"/>
                <a:cs typeface="Courier" charset="0"/>
                <a:sym typeface="Courier" charset="0"/>
              </a:rPr>
              <a:t>model = Pipeline([</a:t>
            </a:r>
          </a:p>
          <a:p>
            <a:pPr marL="0" lvl="2" algn="l"/>
            <a:r>
              <a:rPr lang="en-US" altLang="en-US" sz="1406">
                <a:solidFill>
                  <a:srgbClr val="EE220C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????</a:t>
            </a:r>
            <a:r>
              <a:rPr lang="en-US" altLang="en-US" sz="1406">
                <a:latin typeface="Courier" charset="0"/>
                <a:ea typeface="Courier" charset="0"/>
                <a:cs typeface="Courier" charset="0"/>
                <a:sym typeface="Courier" charset="0"/>
              </a:rPr>
              <a:t>,</a:t>
            </a:r>
          </a:p>
          <a:p>
            <a:pPr marL="0" lvl="2" algn="l"/>
            <a:r>
              <a:rPr lang="en-US" altLang="en-US" sz="1406">
                <a:latin typeface="Courier" charset="0"/>
                <a:ea typeface="Courier" charset="0"/>
                <a:cs typeface="Courier" charset="0"/>
                <a:sym typeface="Courier" charset="0"/>
              </a:rPr>
              <a:t>("lr", LogisticRegression())</a:t>
            </a:r>
          </a:p>
          <a:p>
            <a:pPr algn="l" eaLnBrk="1"/>
            <a:r>
              <a:rPr lang="en-US" altLang="en-US" sz="1406">
                <a:latin typeface="Courier" charset="0"/>
                <a:ea typeface="Courier" charset="0"/>
                <a:cs typeface="Courier" charset="0"/>
                <a:sym typeface="Courier" charset="0"/>
              </a:rPr>
              <a:t>])</a:t>
            </a:r>
          </a:p>
        </p:txBody>
      </p:sp>
      <p:sp>
        <p:nvSpPr>
          <p:cNvPr id="18461" name="Oval 48">
            <a:extLst>
              <a:ext uri="{FF2B5EF4-FFF2-40B4-BE49-F238E27FC236}">
                <a16:creationId xmlns:a16="http://schemas.microsoft.com/office/drawing/2014/main" id="{D442D3B2-7D61-72D0-5C29-C9483B9AE10B}"/>
              </a:ext>
            </a:extLst>
          </p:cNvPr>
          <p:cNvSpPr>
            <a:spLocks/>
          </p:cNvSpPr>
          <p:nvPr/>
        </p:nvSpPr>
        <p:spPr bwMode="auto">
          <a:xfrm>
            <a:off x="6680895" y="1835051"/>
            <a:ext cx="239986" cy="239986"/>
          </a:xfrm>
          <a:prstGeom prst="ellipse">
            <a:avLst/>
          </a:prstGeom>
          <a:solidFill>
            <a:srgbClr val="A9A9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18462" name="Oval 49">
            <a:extLst>
              <a:ext uri="{FF2B5EF4-FFF2-40B4-BE49-F238E27FC236}">
                <a16:creationId xmlns:a16="http://schemas.microsoft.com/office/drawing/2014/main" id="{CB9FCBC6-9406-B4A7-8180-9174FC8A8745}"/>
              </a:ext>
            </a:extLst>
          </p:cNvPr>
          <p:cNvSpPr>
            <a:spLocks/>
          </p:cNvSpPr>
          <p:nvPr/>
        </p:nvSpPr>
        <p:spPr bwMode="auto">
          <a:xfrm>
            <a:off x="6921996" y="2272606"/>
            <a:ext cx="239986" cy="239986"/>
          </a:xfrm>
          <a:prstGeom prst="ellipse">
            <a:avLst/>
          </a:prstGeom>
          <a:solidFill>
            <a:srgbClr val="A9A9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18463" name="Oval 50">
            <a:extLst>
              <a:ext uri="{FF2B5EF4-FFF2-40B4-BE49-F238E27FC236}">
                <a16:creationId xmlns:a16="http://schemas.microsoft.com/office/drawing/2014/main" id="{823A83B4-312B-2423-91B5-773E3AB54D8C}"/>
              </a:ext>
            </a:extLst>
          </p:cNvPr>
          <p:cNvSpPr>
            <a:spLocks/>
          </p:cNvSpPr>
          <p:nvPr/>
        </p:nvSpPr>
        <p:spPr bwMode="auto">
          <a:xfrm>
            <a:off x="7297043" y="1835051"/>
            <a:ext cx="239986" cy="239986"/>
          </a:xfrm>
          <a:prstGeom prst="ellipse">
            <a:avLst/>
          </a:prstGeom>
          <a:solidFill>
            <a:srgbClr val="A9A9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18464" name="Line 51">
            <a:extLst>
              <a:ext uri="{FF2B5EF4-FFF2-40B4-BE49-F238E27FC236}">
                <a16:creationId xmlns:a16="http://schemas.microsoft.com/office/drawing/2014/main" id="{E482606C-93F1-A78C-BF29-02DC2FAFBA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8906" y="1371824"/>
            <a:ext cx="0" cy="313097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CA" sz="1266"/>
          </a:p>
        </p:txBody>
      </p:sp>
      <p:sp>
        <p:nvSpPr>
          <p:cNvPr id="18465" name="Oval 52">
            <a:extLst>
              <a:ext uri="{FF2B5EF4-FFF2-40B4-BE49-F238E27FC236}">
                <a16:creationId xmlns:a16="http://schemas.microsoft.com/office/drawing/2014/main" id="{F30BB118-7AB5-0FAA-E7BF-6F7E8B52E920}"/>
              </a:ext>
            </a:extLst>
          </p:cNvPr>
          <p:cNvSpPr>
            <a:spLocks/>
          </p:cNvSpPr>
          <p:nvPr/>
        </p:nvSpPr>
        <p:spPr bwMode="auto">
          <a:xfrm>
            <a:off x="7457778" y="4031754"/>
            <a:ext cx="239986" cy="239986"/>
          </a:xfrm>
          <a:prstGeom prst="ellipse">
            <a:avLst/>
          </a:prstGeom>
          <a:solidFill>
            <a:srgbClr val="A9A9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18466" name="Oval 53">
            <a:extLst>
              <a:ext uri="{FF2B5EF4-FFF2-40B4-BE49-F238E27FC236}">
                <a16:creationId xmlns:a16="http://schemas.microsoft.com/office/drawing/2014/main" id="{EAFD05F6-12D0-E17E-F297-2CDB29C9B2A6}"/>
              </a:ext>
            </a:extLst>
          </p:cNvPr>
          <p:cNvSpPr>
            <a:spLocks/>
          </p:cNvSpPr>
          <p:nvPr/>
        </p:nvSpPr>
        <p:spPr bwMode="auto">
          <a:xfrm>
            <a:off x="7204398" y="3817442"/>
            <a:ext cx="241102" cy="239986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18467" name="Oval 54">
            <a:extLst>
              <a:ext uri="{FF2B5EF4-FFF2-40B4-BE49-F238E27FC236}">
                <a16:creationId xmlns:a16="http://schemas.microsoft.com/office/drawing/2014/main" id="{746499E3-446D-B608-7E1B-3E1ADBA88273}"/>
              </a:ext>
            </a:extLst>
          </p:cNvPr>
          <p:cNvSpPr>
            <a:spLocks/>
          </p:cNvSpPr>
          <p:nvPr/>
        </p:nvSpPr>
        <p:spPr bwMode="auto">
          <a:xfrm>
            <a:off x="8853041" y="2277070"/>
            <a:ext cx="241102" cy="241102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18468" name="Oval 55">
            <a:extLst>
              <a:ext uri="{FF2B5EF4-FFF2-40B4-BE49-F238E27FC236}">
                <a16:creationId xmlns:a16="http://schemas.microsoft.com/office/drawing/2014/main" id="{7224EE36-3484-9980-548D-E78854D1B717}"/>
              </a:ext>
            </a:extLst>
          </p:cNvPr>
          <p:cNvSpPr>
            <a:spLocks/>
          </p:cNvSpPr>
          <p:nvPr/>
        </p:nvSpPr>
        <p:spPr bwMode="auto">
          <a:xfrm>
            <a:off x="9267155" y="2491383"/>
            <a:ext cx="241102" cy="241102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18469" name="Line 56">
            <a:extLst>
              <a:ext uri="{FF2B5EF4-FFF2-40B4-BE49-F238E27FC236}">
                <a16:creationId xmlns:a16="http://schemas.microsoft.com/office/drawing/2014/main" id="{2D8E4017-57DC-AEED-5999-C966D349AF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8906" y="4502795"/>
            <a:ext cx="29401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CA" sz="1266"/>
          </a:p>
        </p:txBody>
      </p:sp>
      <p:sp>
        <p:nvSpPr>
          <p:cNvPr id="18470" name="Text Box 57">
            <a:extLst>
              <a:ext uri="{FF2B5EF4-FFF2-40B4-BE49-F238E27FC236}">
                <a16:creationId xmlns:a16="http://schemas.microsoft.com/office/drawing/2014/main" id="{62930E94-9AF6-556E-9C64-987E007E6F25}"/>
              </a:ext>
            </a:extLst>
          </p:cNvPr>
          <p:cNvSpPr txBox="1">
            <a:spLocks/>
          </p:cNvSpPr>
          <p:nvPr/>
        </p:nvSpPr>
        <p:spPr bwMode="auto">
          <a:xfrm>
            <a:off x="7668877" y="4521091"/>
            <a:ext cx="282130" cy="33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687"/>
              <a:t>x1</a:t>
            </a:r>
          </a:p>
        </p:txBody>
      </p:sp>
      <p:sp>
        <p:nvSpPr>
          <p:cNvPr id="18471" name="Text Box 58">
            <a:extLst>
              <a:ext uri="{FF2B5EF4-FFF2-40B4-BE49-F238E27FC236}">
                <a16:creationId xmlns:a16="http://schemas.microsoft.com/office/drawing/2014/main" id="{2B75A06F-F671-67E1-9163-1CD348301AC5}"/>
              </a:ext>
            </a:extLst>
          </p:cNvPr>
          <p:cNvSpPr txBox="1">
            <a:spLocks/>
          </p:cNvSpPr>
          <p:nvPr/>
        </p:nvSpPr>
        <p:spPr bwMode="auto">
          <a:xfrm>
            <a:off x="6132971" y="3003044"/>
            <a:ext cx="282130" cy="33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687"/>
              <a:t>x2</a:t>
            </a:r>
          </a:p>
        </p:txBody>
      </p:sp>
      <p:sp>
        <p:nvSpPr>
          <p:cNvPr id="18472" name="Oval 59">
            <a:extLst>
              <a:ext uri="{FF2B5EF4-FFF2-40B4-BE49-F238E27FC236}">
                <a16:creationId xmlns:a16="http://schemas.microsoft.com/office/drawing/2014/main" id="{984BC28A-A0D5-FF3E-D39A-58852D6947A1}"/>
              </a:ext>
            </a:extLst>
          </p:cNvPr>
          <p:cNvSpPr>
            <a:spLocks/>
          </p:cNvSpPr>
          <p:nvPr/>
        </p:nvSpPr>
        <p:spPr bwMode="auto">
          <a:xfrm>
            <a:off x="8909968" y="2759273"/>
            <a:ext cx="241102" cy="241102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18473" name="Oval 60">
            <a:extLst>
              <a:ext uri="{FF2B5EF4-FFF2-40B4-BE49-F238E27FC236}">
                <a16:creationId xmlns:a16="http://schemas.microsoft.com/office/drawing/2014/main" id="{5433DE3F-7CC5-1A6C-6473-E383B91A51E3}"/>
              </a:ext>
            </a:extLst>
          </p:cNvPr>
          <p:cNvSpPr>
            <a:spLocks/>
          </p:cNvSpPr>
          <p:nvPr/>
        </p:nvSpPr>
        <p:spPr bwMode="auto">
          <a:xfrm>
            <a:off x="7618512" y="3656707"/>
            <a:ext cx="239986" cy="239986"/>
          </a:xfrm>
          <a:prstGeom prst="ellipse">
            <a:avLst/>
          </a:prstGeom>
          <a:solidFill>
            <a:srgbClr val="A9A9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:a16="http://schemas.microsoft.com/office/drawing/2014/main" id="{FEFEA1AC-7221-5408-1F7F-E424B073FA74}"/>
              </a:ext>
            </a:extLst>
          </p:cNvPr>
          <p:cNvSpPr>
            <a:spLocks/>
          </p:cNvSpPr>
          <p:nvPr>
            <p:ph type="ctrTitle"/>
          </p:nvPr>
        </p:nvSpPr>
        <p:spPr>
          <a:xfrm>
            <a:off x="1899047" y="-335980"/>
            <a:ext cx="8392790" cy="1099468"/>
          </a:xfrm>
          <a:solidFill>
            <a:srgbClr val="FFFFFF"/>
          </a:solidFill>
        </p:spPr>
        <p:txBody>
          <a:bodyPr/>
          <a:lstStyle/>
          <a:p>
            <a:pPr>
              <a:spcBef>
                <a:spcPts val="914"/>
              </a:spcBef>
            </a:pPr>
            <a:r>
              <a:rPr lang="en-US" altLang="en-US" sz="2812">
                <a:latin typeface="Gill Sans Light" charset="0"/>
                <a:ea typeface="Gill Sans Light" charset="0"/>
                <a:cs typeface="Gill Sans Light" charset="0"/>
                <a:sym typeface="Gill Sans Light" charset="0"/>
              </a:rPr>
              <a:t>Preprocessing: Clustering or Decomposition?</a:t>
            </a:r>
          </a:p>
        </p:txBody>
      </p:sp>
      <p:sp>
        <p:nvSpPr>
          <p:cNvPr id="19459" name="Oval 2">
            <a:extLst>
              <a:ext uri="{FF2B5EF4-FFF2-40B4-BE49-F238E27FC236}">
                <a16:creationId xmlns:a16="http://schemas.microsoft.com/office/drawing/2014/main" id="{FF87460E-22F2-1717-E26B-78977314232A}"/>
              </a:ext>
            </a:extLst>
          </p:cNvPr>
          <p:cNvSpPr>
            <a:spLocks/>
          </p:cNvSpPr>
          <p:nvPr/>
        </p:nvSpPr>
        <p:spPr bwMode="auto">
          <a:xfrm>
            <a:off x="2483942" y="1835051"/>
            <a:ext cx="239986" cy="239986"/>
          </a:xfrm>
          <a:prstGeom prst="ellipse">
            <a:avLst/>
          </a:prstGeom>
          <a:solidFill>
            <a:srgbClr val="A9A9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19460" name="Oval 3">
            <a:extLst>
              <a:ext uri="{FF2B5EF4-FFF2-40B4-BE49-F238E27FC236}">
                <a16:creationId xmlns:a16="http://schemas.microsoft.com/office/drawing/2014/main" id="{3750AF3E-A609-807C-8AB2-E99F22CA27F7}"/>
              </a:ext>
            </a:extLst>
          </p:cNvPr>
          <p:cNvSpPr>
            <a:spLocks/>
          </p:cNvSpPr>
          <p:nvPr/>
        </p:nvSpPr>
        <p:spPr bwMode="auto">
          <a:xfrm>
            <a:off x="2725043" y="2272606"/>
            <a:ext cx="239986" cy="239986"/>
          </a:xfrm>
          <a:prstGeom prst="ellipse">
            <a:avLst/>
          </a:prstGeom>
          <a:solidFill>
            <a:srgbClr val="A9A9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19461" name="Oval 4">
            <a:extLst>
              <a:ext uri="{FF2B5EF4-FFF2-40B4-BE49-F238E27FC236}">
                <a16:creationId xmlns:a16="http://schemas.microsoft.com/office/drawing/2014/main" id="{34611317-AD8F-D5F0-E6BA-525608C4D34E}"/>
              </a:ext>
            </a:extLst>
          </p:cNvPr>
          <p:cNvSpPr>
            <a:spLocks/>
          </p:cNvSpPr>
          <p:nvPr/>
        </p:nvSpPr>
        <p:spPr bwMode="auto">
          <a:xfrm>
            <a:off x="3332262" y="2442270"/>
            <a:ext cx="239986" cy="239986"/>
          </a:xfrm>
          <a:prstGeom prst="ellipse">
            <a:avLst/>
          </a:prstGeom>
          <a:solidFill>
            <a:srgbClr val="A9A9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19462" name="Line 5">
            <a:extLst>
              <a:ext uri="{FF2B5EF4-FFF2-40B4-BE49-F238E27FC236}">
                <a16:creationId xmlns:a16="http://schemas.microsoft.com/office/drawing/2014/main" id="{C5FB5399-C9B8-7BF3-8A0C-1988A6E3E3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90837" y="1371824"/>
            <a:ext cx="0" cy="313097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CA" sz="1266"/>
          </a:p>
        </p:txBody>
      </p:sp>
      <p:sp>
        <p:nvSpPr>
          <p:cNvPr id="19463" name="Oval 6">
            <a:extLst>
              <a:ext uri="{FF2B5EF4-FFF2-40B4-BE49-F238E27FC236}">
                <a16:creationId xmlns:a16="http://schemas.microsoft.com/office/drawing/2014/main" id="{32DCA23E-82D3-45C8-FCD0-7EF437AE4F43}"/>
              </a:ext>
            </a:extLst>
          </p:cNvPr>
          <p:cNvSpPr>
            <a:spLocks/>
          </p:cNvSpPr>
          <p:nvPr/>
        </p:nvSpPr>
        <p:spPr bwMode="auto">
          <a:xfrm>
            <a:off x="3641452" y="3049488"/>
            <a:ext cx="241102" cy="239986"/>
          </a:xfrm>
          <a:prstGeom prst="ellipse">
            <a:avLst/>
          </a:prstGeom>
          <a:solidFill>
            <a:srgbClr val="A9A9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19464" name="Oval 7">
            <a:extLst>
              <a:ext uri="{FF2B5EF4-FFF2-40B4-BE49-F238E27FC236}">
                <a16:creationId xmlns:a16="http://schemas.microsoft.com/office/drawing/2014/main" id="{90FA5E62-32D5-A5C5-07F6-D900B033CF04}"/>
              </a:ext>
            </a:extLst>
          </p:cNvPr>
          <p:cNvSpPr>
            <a:spLocks/>
          </p:cNvSpPr>
          <p:nvPr/>
        </p:nvSpPr>
        <p:spPr bwMode="auto">
          <a:xfrm>
            <a:off x="3882554" y="3487043"/>
            <a:ext cx="241102" cy="239986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19465" name="Oval 8">
            <a:extLst>
              <a:ext uri="{FF2B5EF4-FFF2-40B4-BE49-F238E27FC236}">
                <a16:creationId xmlns:a16="http://schemas.microsoft.com/office/drawing/2014/main" id="{679E63E6-6BB2-FB75-7194-A7F95F34E62F}"/>
              </a:ext>
            </a:extLst>
          </p:cNvPr>
          <p:cNvSpPr>
            <a:spLocks/>
          </p:cNvSpPr>
          <p:nvPr/>
        </p:nvSpPr>
        <p:spPr bwMode="auto">
          <a:xfrm>
            <a:off x="4489773" y="3656707"/>
            <a:ext cx="241102" cy="239986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19466" name="Oval 9">
            <a:extLst>
              <a:ext uri="{FF2B5EF4-FFF2-40B4-BE49-F238E27FC236}">
                <a16:creationId xmlns:a16="http://schemas.microsoft.com/office/drawing/2014/main" id="{EA6EE359-4346-B5BE-F6DA-52B1CD915B4D}"/>
              </a:ext>
            </a:extLst>
          </p:cNvPr>
          <p:cNvSpPr>
            <a:spLocks/>
          </p:cNvSpPr>
          <p:nvPr/>
        </p:nvSpPr>
        <p:spPr bwMode="auto">
          <a:xfrm>
            <a:off x="4775523" y="4031754"/>
            <a:ext cx="241102" cy="239986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19467" name="Line 10">
            <a:extLst>
              <a:ext uri="{FF2B5EF4-FFF2-40B4-BE49-F238E27FC236}">
                <a16:creationId xmlns:a16="http://schemas.microsoft.com/office/drawing/2014/main" id="{531891F2-2D25-647C-D199-DD2D2FF63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0838" y="4502795"/>
            <a:ext cx="294121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CA" sz="1266"/>
          </a:p>
        </p:txBody>
      </p:sp>
      <p:sp>
        <p:nvSpPr>
          <p:cNvPr id="19468" name="Text Box 11">
            <a:extLst>
              <a:ext uri="{FF2B5EF4-FFF2-40B4-BE49-F238E27FC236}">
                <a16:creationId xmlns:a16="http://schemas.microsoft.com/office/drawing/2014/main" id="{8E3D13BE-64E0-8AF8-4DD9-43AB618DDA83}"/>
              </a:ext>
            </a:extLst>
          </p:cNvPr>
          <p:cNvSpPr txBox="1">
            <a:spLocks/>
          </p:cNvSpPr>
          <p:nvPr/>
        </p:nvSpPr>
        <p:spPr bwMode="auto">
          <a:xfrm>
            <a:off x="3471924" y="4521091"/>
            <a:ext cx="282130" cy="33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687"/>
              <a:t>x1</a:t>
            </a:r>
          </a:p>
        </p:txBody>
      </p:sp>
      <p:sp>
        <p:nvSpPr>
          <p:cNvPr id="19469" name="Text Box 12">
            <a:extLst>
              <a:ext uri="{FF2B5EF4-FFF2-40B4-BE49-F238E27FC236}">
                <a16:creationId xmlns:a16="http://schemas.microsoft.com/office/drawing/2014/main" id="{E9E71F0D-03EE-A55F-F240-A72899DEDEA5}"/>
              </a:ext>
            </a:extLst>
          </p:cNvPr>
          <p:cNvSpPr txBox="1">
            <a:spLocks/>
          </p:cNvSpPr>
          <p:nvPr/>
        </p:nvSpPr>
        <p:spPr bwMode="auto">
          <a:xfrm>
            <a:off x="1936018" y="3003044"/>
            <a:ext cx="282130" cy="33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687"/>
              <a:t>x2</a:t>
            </a:r>
          </a:p>
        </p:txBody>
      </p:sp>
      <p:graphicFrame>
        <p:nvGraphicFramePr>
          <p:cNvPr id="8205" name="Group 13">
            <a:extLst>
              <a:ext uri="{FF2B5EF4-FFF2-40B4-BE49-F238E27FC236}">
                <a16:creationId xmlns:a16="http://schemas.microsoft.com/office/drawing/2014/main" id="{1B62FC50-8DA9-37FB-82F4-F8B2A15D8E45}"/>
              </a:ext>
            </a:extLst>
          </p:cNvPr>
          <p:cNvGraphicFramePr>
            <a:graphicFrameLocks noGrp="1"/>
          </p:cNvGraphicFramePr>
          <p:nvPr/>
        </p:nvGraphicFramePr>
        <p:xfrm>
          <a:off x="3265290" y="5351116"/>
          <a:ext cx="1798217" cy="921990"/>
        </p:xfrm>
        <a:graphic>
          <a:graphicData uri="http://schemas.openxmlformats.org/drawingml/2006/table">
            <a:tbl>
              <a:tblPr/>
              <a:tblGrid>
                <a:gridCol w="599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330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x1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x2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tabLst>
                          <a:tab pos="1181100" algn="l"/>
                        </a:tabLst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11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y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30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10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5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TRUE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330"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...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...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9525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397000" indent="-5080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17780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222500" indent="-444500" algn="l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26797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1369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35941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051300" indent="-44450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...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 Light" charset="0"/>
                      </a:endParaRPr>
                    </a:p>
                  </a:txBody>
                  <a:tcPr marL="35719" marR="35719" marT="35736" marB="35736" anchor="ctr" horzOverflow="overflow">
                    <a:lnL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484" name="Text Box 47">
            <a:extLst>
              <a:ext uri="{FF2B5EF4-FFF2-40B4-BE49-F238E27FC236}">
                <a16:creationId xmlns:a16="http://schemas.microsoft.com/office/drawing/2014/main" id="{05DFEFA2-E586-C874-2607-D31749FF2C88}"/>
              </a:ext>
            </a:extLst>
          </p:cNvPr>
          <p:cNvSpPr txBox="1">
            <a:spLocks/>
          </p:cNvSpPr>
          <p:nvPr/>
        </p:nvSpPr>
        <p:spPr bwMode="auto">
          <a:xfrm>
            <a:off x="6194227" y="5306525"/>
            <a:ext cx="3541034" cy="93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indent="4572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algn="l" eaLnBrk="1"/>
            <a:r>
              <a:rPr lang="en-US" altLang="en-US" sz="1406">
                <a:latin typeface="Courier" charset="0"/>
                <a:ea typeface="Courier" charset="0"/>
                <a:cs typeface="Courier" charset="0"/>
                <a:sym typeface="Courier" charset="0"/>
              </a:rPr>
              <a:t>model = Pipeline([</a:t>
            </a:r>
          </a:p>
          <a:p>
            <a:pPr marL="0" lvl="2" algn="l"/>
            <a:r>
              <a:rPr lang="en-US" altLang="en-US" sz="1406">
                <a:latin typeface="Courier" charset="0"/>
                <a:ea typeface="Courier" charset="0"/>
                <a:cs typeface="Courier" charset="0"/>
                <a:sym typeface="Courier" charset="0"/>
              </a:rPr>
              <a:t>????,</a:t>
            </a:r>
          </a:p>
          <a:p>
            <a:pPr marL="0" lvl="2" algn="l"/>
            <a:r>
              <a:rPr lang="en-US" altLang="en-US" sz="1406">
                <a:latin typeface="Courier" charset="0"/>
                <a:ea typeface="Courier" charset="0"/>
                <a:cs typeface="Courier" charset="0"/>
                <a:sym typeface="Courier" charset="0"/>
              </a:rPr>
              <a:t>("lr", LogisticRegression())</a:t>
            </a:r>
          </a:p>
          <a:p>
            <a:pPr algn="l" eaLnBrk="1"/>
            <a:r>
              <a:rPr lang="en-US" altLang="en-US" sz="1406">
                <a:latin typeface="Courier" charset="0"/>
                <a:ea typeface="Courier" charset="0"/>
                <a:cs typeface="Courier" charset="0"/>
                <a:sym typeface="Courier" charset="0"/>
              </a:rPr>
              <a:t>])</a:t>
            </a:r>
          </a:p>
        </p:txBody>
      </p:sp>
      <p:sp>
        <p:nvSpPr>
          <p:cNvPr id="19485" name="Oval 48">
            <a:extLst>
              <a:ext uri="{FF2B5EF4-FFF2-40B4-BE49-F238E27FC236}">
                <a16:creationId xmlns:a16="http://schemas.microsoft.com/office/drawing/2014/main" id="{E6E69338-A164-D178-6ABC-A769F5D48216}"/>
              </a:ext>
            </a:extLst>
          </p:cNvPr>
          <p:cNvSpPr>
            <a:spLocks/>
          </p:cNvSpPr>
          <p:nvPr/>
        </p:nvSpPr>
        <p:spPr bwMode="auto">
          <a:xfrm>
            <a:off x="6680895" y="1835051"/>
            <a:ext cx="239986" cy="239986"/>
          </a:xfrm>
          <a:prstGeom prst="ellipse">
            <a:avLst/>
          </a:prstGeom>
          <a:solidFill>
            <a:srgbClr val="A9A9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19486" name="Oval 49">
            <a:extLst>
              <a:ext uri="{FF2B5EF4-FFF2-40B4-BE49-F238E27FC236}">
                <a16:creationId xmlns:a16="http://schemas.microsoft.com/office/drawing/2014/main" id="{D0768B3B-21B2-3EC6-9A23-38AF41814764}"/>
              </a:ext>
            </a:extLst>
          </p:cNvPr>
          <p:cNvSpPr>
            <a:spLocks/>
          </p:cNvSpPr>
          <p:nvPr/>
        </p:nvSpPr>
        <p:spPr bwMode="auto">
          <a:xfrm>
            <a:off x="6921996" y="2272606"/>
            <a:ext cx="239986" cy="239986"/>
          </a:xfrm>
          <a:prstGeom prst="ellipse">
            <a:avLst/>
          </a:prstGeom>
          <a:solidFill>
            <a:srgbClr val="A9A9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19487" name="Oval 50">
            <a:extLst>
              <a:ext uri="{FF2B5EF4-FFF2-40B4-BE49-F238E27FC236}">
                <a16:creationId xmlns:a16="http://schemas.microsoft.com/office/drawing/2014/main" id="{9B291606-5637-7281-C415-50B49F579EB4}"/>
              </a:ext>
            </a:extLst>
          </p:cNvPr>
          <p:cNvSpPr>
            <a:spLocks/>
          </p:cNvSpPr>
          <p:nvPr/>
        </p:nvSpPr>
        <p:spPr bwMode="auto">
          <a:xfrm>
            <a:off x="7297043" y="1835051"/>
            <a:ext cx="239986" cy="239986"/>
          </a:xfrm>
          <a:prstGeom prst="ellipse">
            <a:avLst/>
          </a:prstGeom>
          <a:solidFill>
            <a:srgbClr val="A9A9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19488" name="Line 51">
            <a:extLst>
              <a:ext uri="{FF2B5EF4-FFF2-40B4-BE49-F238E27FC236}">
                <a16:creationId xmlns:a16="http://schemas.microsoft.com/office/drawing/2014/main" id="{3AFF61ED-CB52-4C98-D140-B907F8072A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8906" y="1371824"/>
            <a:ext cx="0" cy="313097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CA" sz="1266"/>
          </a:p>
        </p:txBody>
      </p:sp>
      <p:sp>
        <p:nvSpPr>
          <p:cNvPr id="19489" name="Oval 52">
            <a:extLst>
              <a:ext uri="{FF2B5EF4-FFF2-40B4-BE49-F238E27FC236}">
                <a16:creationId xmlns:a16="http://schemas.microsoft.com/office/drawing/2014/main" id="{B10667EE-532D-6844-CFE1-CC57E12BFDD2}"/>
              </a:ext>
            </a:extLst>
          </p:cNvPr>
          <p:cNvSpPr>
            <a:spLocks/>
          </p:cNvSpPr>
          <p:nvPr/>
        </p:nvSpPr>
        <p:spPr bwMode="auto">
          <a:xfrm>
            <a:off x="7457778" y="4031754"/>
            <a:ext cx="239986" cy="239986"/>
          </a:xfrm>
          <a:prstGeom prst="ellipse">
            <a:avLst/>
          </a:prstGeom>
          <a:solidFill>
            <a:srgbClr val="A9A9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19490" name="Oval 53">
            <a:extLst>
              <a:ext uri="{FF2B5EF4-FFF2-40B4-BE49-F238E27FC236}">
                <a16:creationId xmlns:a16="http://schemas.microsoft.com/office/drawing/2014/main" id="{2B3A1769-4BA4-8A65-B0DD-64235EB3F4CC}"/>
              </a:ext>
            </a:extLst>
          </p:cNvPr>
          <p:cNvSpPr>
            <a:spLocks/>
          </p:cNvSpPr>
          <p:nvPr/>
        </p:nvSpPr>
        <p:spPr bwMode="auto">
          <a:xfrm>
            <a:off x="7204398" y="3817442"/>
            <a:ext cx="241102" cy="239986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19491" name="Oval 54">
            <a:extLst>
              <a:ext uri="{FF2B5EF4-FFF2-40B4-BE49-F238E27FC236}">
                <a16:creationId xmlns:a16="http://schemas.microsoft.com/office/drawing/2014/main" id="{0FB0AB35-EE18-F8C5-23C1-6A88EBEFEB38}"/>
              </a:ext>
            </a:extLst>
          </p:cNvPr>
          <p:cNvSpPr>
            <a:spLocks/>
          </p:cNvSpPr>
          <p:nvPr/>
        </p:nvSpPr>
        <p:spPr bwMode="auto">
          <a:xfrm>
            <a:off x="8853041" y="2277070"/>
            <a:ext cx="241102" cy="241102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19492" name="Oval 55">
            <a:extLst>
              <a:ext uri="{FF2B5EF4-FFF2-40B4-BE49-F238E27FC236}">
                <a16:creationId xmlns:a16="http://schemas.microsoft.com/office/drawing/2014/main" id="{B48F9257-F701-A7C3-F689-4C5DC56701FA}"/>
              </a:ext>
            </a:extLst>
          </p:cNvPr>
          <p:cNvSpPr>
            <a:spLocks/>
          </p:cNvSpPr>
          <p:nvPr/>
        </p:nvSpPr>
        <p:spPr bwMode="auto">
          <a:xfrm>
            <a:off x="9267155" y="2491383"/>
            <a:ext cx="241102" cy="241102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19493" name="Line 56">
            <a:extLst>
              <a:ext uri="{FF2B5EF4-FFF2-40B4-BE49-F238E27FC236}">
                <a16:creationId xmlns:a16="http://schemas.microsoft.com/office/drawing/2014/main" id="{20537D2F-7DCE-E755-4716-6168887035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8906" y="4502795"/>
            <a:ext cx="29401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CA" sz="1266"/>
          </a:p>
        </p:txBody>
      </p:sp>
      <p:sp>
        <p:nvSpPr>
          <p:cNvPr id="19494" name="Text Box 57">
            <a:extLst>
              <a:ext uri="{FF2B5EF4-FFF2-40B4-BE49-F238E27FC236}">
                <a16:creationId xmlns:a16="http://schemas.microsoft.com/office/drawing/2014/main" id="{9C94F85C-E79F-CDCB-6BF8-894767F15DFD}"/>
              </a:ext>
            </a:extLst>
          </p:cNvPr>
          <p:cNvSpPr txBox="1">
            <a:spLocks/>
          </p:cNvSpPr>
          <p:nvPr/>
        </p:nvSpPr>
        <p:spPr bwMode="auto">
          <a:xfrm>
            <a:off x="7668877" y="4521091"/>
            <a:ext cx="282130" cy="33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687"/>
              <a:t>x1</a:t>
            </a:r>
          </a:p>
        </p:txBody>
      </p:sp>
      <p:sp>
        <p:nvSpPr>
          <p:cNvPr id="19495" name="Text Box 58">
            <a:extLst>
              <a:ext uri="{FF2B5EF4-FFF2-40B4-BE49-F238E27FC236}">
                <a16:creationId xmlns:a16="http://schemas.microsoft.com/office/drawing/2014/main" id="{8D58A47A-46A9-7CF0-8629-5BEA9A76B4DA}"/>
              </a:ext>
            </a:extLst>
          </p:cNvPr>
          <p:cNvSpPr txBox="1">
            <a:spLocks/>
          </p:cNvSpPr>
          <p:nvPr/>
        </p:nvSpPr>
        <p:spPr bwMode="auto">
          <a:xfrm>
            <a:off x="6132971" y="3003044"/>
            <a:ext cx="282130" cy="33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687"/>
              <a:t>x2</a:t>
            </a:r>
          </a:p>
        </p:txBody>
      </p:sp>
      <p:sp>
        <p:nvSpPr>
          <p:cNvPr id="19496" name="Oval 59">
            <a:extLst>
              <a:ext uri="{FF2B5EF4-FFF2-40B4-BE49-F238E27FC236}">
                <a16:creationId xmlns:a16="http://schemas.microsoft.com/office/drawing/2014/main" id="{7B77B484-C4B9-F88F-E259-2048D5DE11D8}"/>
              </a:ext>
            </a:extLst>
          </p:cNvPr>
          <p:cNvSpPr>
            <a:spLocks/>
          </p:cNvSpPr>
          <p:nvPr/>
        </p:nvSpPr>
        <p:spPr bwMode="auto">
          <a:xfrm>
            <a:off x="8909968" y="2759273"/>
            <a:ext cx="241102" cy="241102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19497" name="Oval 60">
            <a:extLst>
              <a:ext uri="{FF2B5EF4-FFF2-40B4-BE49-F238E27FC236}">
                <a16:creationId xmlns:a16="http://schemas.microsoft.com/office/drawing/2014/main" id="{DED4C84D-5060-DA92-02E7-37B2A5860FF8}"/>
              </a:ext>
            </a:extLst>
          </p:cNvPr>
          <p:cNvSpPr>
            <a:spLocks/>
          </p:cNvSpPr>
          <p:nvPr/>
        </p:nvSpPr>
        <p:spPr bwMode="auto">
          <a:xfrm>
            <a:off x="7618512" y="3656707"/>
            <a:ext cx="239986" cy="239986"/>
          </a:xfrm>
          <a:prstGeom prst="ellipse">
            <a:avLst/>
          </a:prstGeom>
          <a:solidFill>
            <a:srgbClr val="A9A9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19498" name="Line 61">
            <a:extLst>
              <a:ext uri="{FF2B5EF4-FFF2-40B4-BE49-F238E27FC236}">
                <a16:creationId xmlns:a16="http://schemas.microsoft.com/office/drawing/2014/main" id="{C4BFC959-CE40-422B-6644-ED83758FF7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6573" y="1723430"/>
            <a:ext cx="2364135" cy="2279303"/>
          </a:xfrm>
          <a:prstGeom prst="line">
            <a:avLst/>
          </a:prstGeom>
          <a:noFill/>
          <a:ln w="25400">
            <a:solidFill>
              <a:srgbClr val="EE220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CA" sz="1266"/>
          </a:p>
        </p:txBody>
      </p:sp>
      <p:sp>
        <p:nvSpPr>
          <p:cNvPr id="19499" name="Text Box 62">
            <a:extLst>
              <a:ext uri="{FF2B5EF4-FFF2-40B4-BE49-F238E27FC236}">
                <a16:creationId xmlns:a16="http://schemas.microsoft.com/office/drawing/2014/main" id="{CED6BD52-A13B-FD29-3141-4FAFBB595712}"/>
              </a:ext>
            </a:extLst>
          </p:cNvPr>
          <p:cNvSpPr txBox="1">
            <a:spLocks/>
          </p:cNvSpPr>
          <p:nvPr/>
        </p:nvSpPr>
        <p:spPr bwMode="auto">
          <a:xfrm>
            <a:off x="3974685" y="2486238"/>
            <a:ext cx="378310" cy="33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687"/>
              <a:t>pc0</a:t>
            </a:r>
          </a:p>
        </p:txBody>
      </p:sp>
      <p:sp>
        <p:nvSpPr>
          <p:cNvPr id="19500" name="Text Box 63">
            <a:extLst>
              <a:ext uri="{FF2B5EF4-FFF2-40B4-BE49-F238E27FC236}">
                <a16:creationId xmlns:a16="http://schemas.microsoft.com/office/drawing/2014/main" id="{A18448B1-8FED-008C-09CD-7A1AC2907E11}"/>
              </a:ext>
            </a:extLst>
          </p:cNvPr>
          <p:cNvSpPr txBox="1">
            <a:spLocks/>
          </p:cNvSpPr>
          <p:nvPr/>
        </p:nvSpPr>
        <p:spPr bwMode="auto">
          <a:xfrm>
            <a:off x="3648905" y="1298590"/>
            <a:ext cx="708400" cy="33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687">
                <a:solidFill>
                  <a:srgbClr val="EE220C"/>
                </a:solidFill>
              </a:rPr>
              <a:t>PCA(1)</a:t>
            </a:r>
          </a:p>
        </p:txBody>
      </p:sp>
      <p:sp>
        <p:nvSpPr>
          <p:cNvPr id="19501" name="Text Box 64">
            <a:extLst>
              <a:ext uri="{FF2B5EF4-FFF2-40B4-BE49-F238E27FC236}">
                <a16:creationId xmlns:a16="http://schemas.microsoft.com/office/drawing/2014/main" id="{6427844E-8096-6C5B-EF7B-9AB1F5968BFF}"/>
              </a:ext>
            </a:extLst>
          </p:cNvPr>
          <p:cNvSpPr txBox="1">
            <a:spLocks/>
          </p:cNvSpPr>
          <p:nvPr/>
        </p:nvSpPr>
        <p:spPr bwMode="auto">
          <a:xfrm>
            <a:off x="7679430" y="1227152"/>
            <a:ext cx="969818" cy="33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687">
                <a:solidFill>
                  <a:srgbClr val="EE220C"/>
                </a:solidFill>
              </a:rPr>
              <a:t>KMeans(3)</a:t>
            </a:r>
          </a:p>
        </p:txBody>
      </p:sp>
      <p:sp>
        <p:nvSpPr>
          <p:cNvPr id="19502" name="Oval 65">
            <a:extLst>
              <a:ext uri="{FF2B5EF4-FFF2-40B4-BE49-F238E27FC236}">
                <a16:creationId xmlns:a16="http://schemas.microsoft.com/office/drawing/2014/main" id="{B297741B-3F61-0614-FD6F-FE3B0C2BB1B3}"/>
              </a:ext>
            </a:extLst>
          </p:cNvPr>
          <p:cNvSpPr>
            <a:spLocks/>
          </p:cNvSpPr>
          <p:nvPr/>
        </p:nvSpPr>
        <p:spPr bwMode="auto">
          <a:xfrm>
            <a:off x="6533555" y="1598414"/>
            <a:ext cx="1111746" cy="1015752"/>
          </a:xfrm>
          <a:prstGeom prst="ellipse">
            <a:avLst/>
          </a:prstGeom>
          <a:noFill/>
          <a:ln w="38100">
            <a:solidFill>
              <a:srgbClr val="FF2600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19503" name="Oval 66">
            <a:extLst>
              <a:ext uri="{FF2B5EF4-FFF2-40B4-BE49-F238E27FC236}">
                <a16:creationId xmlns:a16="http://schemas.microsoft.com/office/drawing/2014/main" id="{4DC407D7-E8C5-72F9-FB35-ED2B6489173F}"/>
              </a:ext>
            </a:extLst>
          </p:cNvPr>
          <p:cNvSpPr>
            <a:spLocks/>
          </p:cNvSpPr>
          <p:nvPr/>
        </p:nvSpPr>
        <p:spPr bwMode="auto">
          <a:xfrm>
            <a:off x="7078266" y="3437930"/>
            <a:ext cx="1000125" cy="1015752"/>
          </a:xfrm>
          <a:prstGeom prst="ellipse">
            <a:avLst/>
          </a:prstGeom>
          <a:noFill/>
          <a:ln w="38100">
            <a:solidFill>
              <a:srgbClr val="FF2600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19504" name="Oval 67">
            <a:extLst>
              <a:ext uri="{FF2B5EF4-FFF2-40B4-BE49-F238E27FC236}">
                <a16:creationId xmlns:a16="http://schemas.microsoft.com/office/drawing/2014/main" id="{899AB2AA-B1DB-CC52-0742-57BBF8164DB1}"/>
              </a:ext>
            </a:extLst>
          </p:cNvPr>
          <p:cNvSpPr>
            <a:spLocks/>
          </p:cNvSpPr>
          <p:nvPr/>
        </p:nvSpPr>
        <p:spPr bwMode="auto">
          <a:xfrm>
            <a:off x="8618637" y="2102942"/>
            <a:ext cx="1000125" cy="1016869"/>
          </a:xfrm>
          <a:prstGeom prst="ellipse">
            <a:avLst/>
          </a:prstGeom>
          <a:noFill/>
          <a:ln w="38100">
            <a:solidFill>
              <a:srgbClr val="FF2600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AB04FDC1-95FC-F54B-AAB0-FA550B34E774}"/>
              </a:ext>
            </a:extLst>
          </p:cNvPr>
          <p:cNvSpPr>
            <a:spLocks/>
          </p:cNvSpPr>
          <p:nvPr>
            <p:ph type="ctrTitle"/>
          </p:nvPr>
        </p:nvSpPr>
        <p:spPr>
          <a:xfrm>
            <a:off x="1899047" y="-335980"/>
            <a:ext cx="8392790" cy="1099468"/>
          </a:xfrm>
          <a:solidFill>
            <a:srgbClr val="FFFFFF"/>
          </a:solidFill>
        </p:spPr>
        <p:txBody>
          <a:bodyPr/>
          <a:lstStyle/>
          <a:p>
            <a:pPr>
              <a:spcBef>
                <a:spcPts val="914"/>
              </a:spcBef>
            </a:pPr>
            <a:r>
              <a:rPr lang="en-US" altLang="en-US" sz="2812">
                <a:latin typeface="Gill Sans Light" charset="0"/>
                <a:ea typeface="Gill Sans Light" charset="0"/>
                <a:cs typeface="Gill Sans Light" charset="0"/>
                <a:sym typeface="Gill Sans Light" charset="0"/>
              </a:rPr>
              <a:t>KMeans or Agglomerative Clustering?</a:t>
            </a:r>
          </a:p>
        </p:txBody>
      </p:sp>
      <p:sp>
        <p:nvSpPr>
          <p:cNvPr id="20483" name="Oval 2">
            <a:extLst>
              <a:ext uri="{FF2B5EF4-FFF2-40B4-BE49-F238E27FC236}">
                <a16:creationId xmlns:a16="http://schemas.microsoft.com/office/drawing/2014/main" id="{D9D489CD-EB64-7107-D371-59C1EC38C58A}"/>
              </a:ext>
            </a:extLst>
          </p:cNvPr>
          <p:cNvSpPr>
            <a:spLocks/>
          </p:cNvSpPr>
          <p:nvPr/>
        </p:nvSpPr>
        <p:spPr bwMode="auto">
          <a:xfrm>
            <a:off x="5252145" y="1531441"/>
            <a:ext cx="239986" cy="241102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0484" name="Oval 3">
            <a:extLst>
              <a:ext uri="{FF2B5EF4-FFF2-40B4-BE49-F238E27FC236}">
                <a16:creationId xmlns:a16="http://schemas.microsoft.com/office/drawing/2014/main" id="{ABCC90A7-B4ED-B6FA-15F0-13B18C8A8A89}"/>
              </a:ext>
            </a:extLst>
          </p:cNvPr>
          <p:cNvSpPr>
            <a:spLocks/>
          </p:cNvSpPr>
          <p:nvPr/>
        </p:nvSpPr>
        <p:spPr bwMode="auto">
          <a:xfrm>
            <a:off x="5493246" y="1968996"/>
            <a:ext cx="239986" cy="241102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0485" name="Oval 4">
            <a:extLst>
              <a:ext uri="{FF2B5EF4-FFF2-40B4-BE49-F238E27FC236}">
                <a16:creationId xmlns:a16="http://schemas.microsoft.com/office/drawing/2014/main" id="{0ADD21BA-5B15-F2DE-A398-7B558EB8C629}"/>
              </a:ext>
            </a:extLst>
          </p:cNvPr>
          <p:cNvSpPr>
            <a:spLocks/>
          </p:cNvSpPr>
          <p:nvPr/>
        </p:nvSpPr>
        <p:spPr bwMode="auto">
          <a:xfrm>
            <a:off x="5770067" y="1611808"/>
            <a:ext cx="239986" cy="241102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0486" name="Line 5">
            <a:extLst>
              <a:ext uri="{FF2B5EF4-FFF2-40B4-BE49-F238E27FC236}">
                <a16:creationId xmlns:a16="http://schemas.microsoft.com/office/drawing/2014/main" id="{10663DD2-E2FA-04D0-3058-8F776914D0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81500" y="1336105"/>
            <a:ext cx="0" cy="313097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CA" sz="1266"/>
          </a:p>
        </p:txBody>
      </p:sp>
      <p:sp>
        <p:nvSpPr>
          <p:cNvPr id="20487" name="Oval 6">
            <a:extLst>
              <a:ext uri="{FF2B5EF4-FFF2-40B4-BE49-F238E27FC236}">
                <a16:creationId xmlns:a16="http://schemas.microsoft.com/office/drawing/2014/main" id="{AE929E9E-40CE-21E7-7942-2040E2BB9669}"/>
              </a:ext>
            </a:extLst>
          </p:cNvPr>
          <p:cNvSpPr>
            <a:spLocks/>
          </p:cNvSpPr>
          <p:nvPr/>
        </p:nvSpPr>
        <p:spPr bwMode="auto">
          <a:xfrm>
            <a:off x="4668366" y="2174379"/>
            <a:ext cx="241102" cy="239986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0488" name="Oval 7">
            <a:extLst>
              <a:ext uri="{FF2B5EF4-FFF2-40B4-BE49-F238E27FC236}">
                <a16:creationId xmlns:a16="http://schemas.microsoft.com/office/drawing/2014/main" id="{19F1E3EF-0E00-353E-5E4E-05F48C828F85}"/>
              </a:ext>
            </a:extLst>
          </p:cNvPr>
          <p:cNvSpPr>
            <a:spLocks/>
          </p:cNvSpPr>
          <p:nvPr/>
        </p:nvSpPr>
        <p:spPr bwMode="auto">
          <a:xfrm>
            <a:off x="4909468" y="2611934"/>
            <a:ext cx="241102" cy="239986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0489" name="Oval 8">
            <a:extLst>
              <a:ext uri="{FF2B5EF4-FFF2-40B4-BE49-F238E27FC236}">
                <a16:creationId xmlns:a16="http://schemas.microsoft.com/office/drawing/2014/main" id="{C41C3E6D-CCDA-7E29-58F2-F004867AFF42}"/>
              </a:ext>
            </a:extLst>
          </p:cNvPr>
          <p:cNvSpPr>
            <a:spLocks/>
          </p:cNvSpPr>
          <p:nvPr/>
        </p:nvSpPr>
        <p:spPr bwMode="auto">
          <a:xfrm>
            <a:off x="4519910" y="2433340"/>
            <a:ext cx="239986" cy="239986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0490" name="Line 9">
            <a:extLst>
              <a:ext uri="{FF2B5EF4-FFF2-40B4-BE49-F238E27FC236}">
                <a16:creationId xmlns:a16="http://schemas.microsoft.com/office/drawing/2014/main" id="{2DF42830-E701-8FBE-7C47-5F8CD76ABA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4467076"/>
            <a:ext cx="29401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CA" sz="1266"/>
          </a:p>
        </p:txBody>
      </p:sp>
      <p:sp>
        <p:nvSpPr>
          <p:cNvPr id="20491" name="Text Box 10">
            <a:extLst>
              <a:ext uri="{FF2B5EF4-FFF2-40B4-BE49-F238E27FC236}">
                <a16:creationId xmlns:a16="http://schemas.microsoft.com/office/drawing/2014/main" id="{D3E732DF-EB0D-91AF-D390-3232E6364578}"/>
              </a:ext>
            </a:extLst>
          </p:cNvPr>
          <p:cNvSpPr txBox="1">
            <a:spLocks/>
          </p:cNvSpPr>
          <p:nvPr/>
        </p:nvSpPr>
        <p:spPr bwMode="auto">
          <a:xfrm>
            <a:off x="5561471" y="4485372"/>
            <a:ext cx="282130" cy="33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687"/>
              <a:t>x1</a:t>
            </a:r>
          </a:p>
        </p:txBody>
      </p:sp>
      <p:sp>
        <p:nvSpPr>
          <p:cNvPr id="20492" name="Text Box 11">
            <a:extLst>
              <a:ext uri="{FF2B5EF4-FFF2-40B4-BE49-F238E27FC236}">
                <a16:creationId xmlns:a16="http://schemas.microsoft.com/office/drawing/2014/main" id="{B16F35EC-E075-C6AC-F5AC-00A019B05645}"/>
              </a:ext>
            </a:extLst>
          </p:cNvPr>
          <p:cNvSpPr txBox="1">
            <a:spLocks/>
          </p:cNvSpPr>
          <p:nvPr/>
        </p:nvSpPr>
        <p:spPr bwMode="auto">
          <a:xfrm>
            <a:off x="4025565" y="2967325"/>
            <a:ext cx="282130" cy="33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687"/>
              <a:t>x2</a:t>
            </a:r>
          </a:p>
        </p:txBody>
      </p:sp>
      <p:sp>
        <p:nvSpPr>
          <p:cNvPr id="20493" name="Oval 12">
            <a:extLst>
              <a:ext uri="{FF2B5EF4-FFF2-40B4-BE49-F238E27FC236}">
                <a16:creationId xmlns:a16="http://schemas.microsoft.com/office/drawing/2014/main" id="{8F9C734A-86BA-C625-823F-3F75BA90CA5A}"/>
              </a:ext>
            </a:extLst>
          </p:cNvPr>
          <p:cNvSpPr>
            <a:spLocks/>
          </p:cNvSpPr>
          <p:nvPr/>
        </p:nvSpPr>
        <p:spPr bwMode="auto">
          <a:xfrm>
            <a:off x="6796981" y="3094137"/>
            <a:ext cx="239986" cy="241102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0494" name="Oval 13">
            <a:extLst>
              <a:ext uri="{FF2B5EF4-FFF2-40B4-BE49-F238E27FC236}">
                <a16:creationId xmlns:a16="http://schemas.microsoft.com/office/drawing/2014/main" id="{05CD7A6C-DF92-9D0F-EBF0-43B0CE27DA7C}"/>
              </a:ext>
            </a:extLst>
          </p:cNvPr>
          <p:cNvSpPr>
            <a:spLocks/>
          </p:cNvSpPr>
          <p:nvPr/>
        </p:nvSpPr>
        <p:spPr bwMode="auto">
          <a:xfrm>
            <a:off x="7064871" y="3335238"/>
            <a:ext cx="239986" cy="241102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0495" name="Oval 14">
            <a:extLst>
              <a:ext uri="{FF2B5EF4-FFF2-40B4-BE49-F238E27FC236}">
                <a16:creationId xmlns:a16="http://schemas.microsoft.com/office/drawing/2014/main" id="{97D6DD5F-2F16-EA62-A54E-43AC5B31683C}"/>
              </a:ext>
            </a:extLst>
          </p:cNvPr>
          <p:cNvSpPr>
            <a:spLocks/>
          </p:cNvSpPr>
          <p:nvPr/>
        </p:nvSpPr>
        <p:spPr bwMode="auto">
          <a:xfrm>
            <a:off x="7341692" y="3094137"/>
            <a:ext cx="239986" cy="241102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0496" name="Oval 15">
            <a:extLst>
              <a:ext uri="{FF2B5EF4-FFF2-40B4-BE49-F238E27FC236}">
                <a16:creationId xmlns:a16="http://schemas.microsoft.com/office/drawing/2014/main" id="{EC830BB3-1AC0-D5A4-93E7-06EAF999E829}"/>
              </a:ext>
            </a:extLst>
          </p:cNvPr>
          <p:cNvSpPr>
            <a:spLocks/>
          </p:cNvSpPr>
          <p:nvPr/>
        </p:nvSpPr>
        <p:spPr bwMode="auto">
          <a:xfrm>
            <a:off x="6132835" y="3781723"/>
            <a:ext cx="241102" cy="239986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0497" name="Oval 16">
            <a:extLst>
              <a:ext uri="{FF2B5EF4-FFF2-40B4-BE49-F238E27FC236}">
                <a16:creationId xmlns:a16="http://schemas.microsoft.com/office/drawing/2014/main" id="{45D2AEB2-04C6-1C41-6481-937E1DD496D5}"/>
              </a:ext>
            </a:extLst>
          </p:cNvPr>
          <p:cNvSpPr>
            <a:spLocks/>
          </p:cNvSpPr>
          <p:nvPr/>
        </p:nvSpPr>
        <p:spPr bwMode="auto">
          <a:xfrm>
            <a:off x="6320359" y="4103192"/>
            <a:ext cx="241102" cy="239986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0498" name="Oval 17">
            <a:extLst>
              <a:ext uri="{FF2B5EF4-FFF2-40B4-BE49-F238E27FC236}">
                <a16:creationId xmlns:a16="http://schemas.microsoft.com/office/drawing/2014/main" id="{D97165E3-E6D3-8F69-159A-72AD80D7A400}"/>
              </a:ext>
            </a:extLst>
          </p:cNvPr>
          <p:cNvSpPr>
            <a:spLocks/>
          </p:cNvSpPr>
          <p:nvPr/>
        </p:nvSpPr>
        <p:spPr bwMode="auto">
          <a:xfrm>
            <a:off x="6481093" y="3781723"/>
            <a:ext cx="241102" cy="239986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0499" name="Oval 18">
            <a:extLst>
              <a:ext uri="{FF2B5EF4-FFF2-40B4-BE49-F238E27FC236}">
                <a16:creationId xmlns:a16="http://schemas.microsoft.com/office/drawing/2014/main" id="{C2EC3CBA-2514-A2BB-9384-F41B5C083AB3}"/>
              </a:ext>
            </a:extLst>
          </p:cNvPr>
          <p:cNvSpPr>
            <a:spLocks/>
          </p:cNvSpPr>
          <p:nvPr/>
        </p:nvSpPr>
        <p:spPr bwMode="auto">
          <a:xfrm>
            <a:off x="6668616" y="4103192"/>
            <a:ext cx="241102" cy="239986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48F28B29-9117-BD79-3E09-44BA0A4FFF79}"/>
              </a:ext>
            </a:extLst>
          </p:cNvPr>
          <p:cNvSpPr>
            <a:spLocks/>
          </p:cNvSpPr>
          <p:nvPr>
            <p:ph type="ctrTitle"/>
          </p:nvPr>
        </p:nvSpPr>
        <p:spPr>
          <a:xfrm>
            <a:off x="1899047" y="-335980"/>
            <a:ext cx="8392790" cy="1099468"/>
          </a:xfrm>
          <a:solidFill>
            <a:srgbClr val="FFFFFF"/>
          </a:solidFill>
        </p:spPr>
        <p:txBody>
          <a:bodyPr/>
          <a:lstStyle/>
          <a:p>
            <a:pPr>
              <a:spcBef>
                <a:spcPts val="914"/>
              </a:spcBef>
            </a:pPr>
            <a:r>
              <a:rPr lang="en-US" altLang="en-US" sz="2812">
                <a:latin typeface="Gill Sans Light" charset="0"/>
                <a:ea typeface="Gill Sans Light" charset="0"/>
                <a:cs typeface="Gill Sans Light" charset="0"/>
                <a:sym typeface="Gill Sans Light" charset="0"/>
              </a:rPr>
              <a:t>KMeans or Agglomerative Clustering?</a:t>
            </a:r>
          </a:p>
        </p:txBody>
      </p:sp>
      <p:sp>
        <p:nvSpPr>
          <p:cNvPr id="21507" name="Oval 2">
            <a:extLst>
              <a:ext uri="{FF2B5EF4-FFF2-40B4-BE49-F238E27FC236}">
                <a16:creationId xmlns:a16="http://schemas.microsoft.com/office/drawing/2014/main" id="{F6E4673B-9651-D6E1-CB5A-66385CDC068A}"/>
              </a:ext>
            </a:extLst>
          </p:cNvPr>
          <p:cNvSpPr>
            <a:spLocks/>
          </p:cNvSpPr>
          <p:nvPr/>
        </p:nvSpPr>
        <p:spPr bwMode="auto">
          <a:xfrm>
            <a:off x="5252145" y="1531441"/>
            <a:ext cx="239986" cy="241102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1508" name="Oval 3">
            <a:extLst>
              <a:ext uri="{FF2B5EF4-FFF2-40B4-BE49-F238E27FC236}">
                <a16:creationId xmlns:a16="http://schemas.microsoft.com/office/drawing/2014/main" id="{1309DD72-FB1E-50B5-1294-E6CB6A7A7592}"/>
              </a:ext>
            </a:extLst>
          </p:cNvPr>
          <p:cNvSpPr>
            <a:spLocks/>
          </p:cNvSpPr>
          <p:nvPr/>
        </p:nvSpPr>
        <p:spPr bwMode="auto">
          <a:xfrm>
            <a:off x="5493246" y="1968996"/>
            <a:ext cx="239986" cy="241102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1509" name="Oval 4">
            <a:extLst>
              <a:ext uri="{FF2B5EF4-FFF2-40B4-BE49-F238E27FC236}">
                <a16:creationId xmlns:a16="http://schemas.microsoft.com/office/drawing/2014/main" id="{B962C602-490B-24BC-A304-489B86E5DDA7}"/>
              </a:ext>
            </a:extLst>
          </p:cNvPr>
          <p:cNvSpPr>
            <a:spLocks/>
          </p:cNvSpPr>
          <p:nvPr/>
        </p:nvSpPr>
        <p:spPr bwMode="auto">
          <a:xfrm>
            <a:off x="5770067" y="1611808"/>
            <a:ext cx="239986" cy="241102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1510" name="Line 5">
            <a:extLst>
              <a:ext uri="{FF2B5EF4-FFF2-40B4-BE49-F238E27FC236}">
                <a16:creationId xmlns:a16="http://schemas.microsoft.com/office/drawing/2014/main" id="{53DD3794-CA12-C0DC-5038-5B10D70224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81500" y="1336105"/>
            <a:ext cx="0" cy="313097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CA" sz="1266"/>
          </a:p>
        </p:txBody>
      </p:sp>
      <p:sp>
        <p:nvSpPr>
          <p:cNvPr id="21511" name="Oval 6">
            <a:extLst>
              <a:ext uri="{FF2B5EF4-FFF2-40B4-BE49-F238E27FC236}">
                <a16:creationId xmlns:a16="http://schemas.microsoft.com/office/drawing/2014/main" id="{5DDE81AF-2B80-4D70-6B0C-ED533FE7FDBD}"/>
              </a:ext>
            </a:extLst>
          </p:cNvPr>
          <p:cNvSpPr>
            <a:spLocks/>
          </p:cNvSpPr>
          <p:nvPr/>
        </p:nvSpPr>
        <p:spPr bwMode="auto">
          <a:xfrm>
            <a:off x="4668366" y="2174379"/>
            <a:ext cx="241102" cy="239986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1512" name="Oval 7">
            <a:extLst>
              <a:ext uri="{FF2B5EF4-FFF2-40B4-BE49-F238E27FC236}">
                <a16:creationId xmlns:a16="http://schemas.microsoft.com/office/drawing/2014/main" id="{C50975D5-0CA2-A07C-873A-2D3A124FB21C}"/>
              </a:ext>
            </a:extLst>
          </p:cNvPr>
          <p:cNvSpPr>
            <a:spLocks/>
          </p:cNvSpPr>
          <p:nvPr/>
        </p:nvSpPr>
        <p:spPr bwMode="auto">
          <a:xfrm>
            <a:off x="4909468" y="2611934"/>
            <a:ext cx="241102" cy="239986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1513" name="Oval 8">
            <a:extLst>
              <a:ext uri="{FF2B5EF4-FFF2-40B4-BE49-F238E27FC236}">
                <a16:creationId xmlns:a16="http://schemas.microsoft.com/office/drawing/2014/main" id="{D72B4B17-6D79-8648-AD35-D137E9E18A56}"/>
              </a:ext>
            </a:extLst>
          </p:cNvPr>
          <p:cNvSpPr>
            <a:spLocks/>
          </p:cNvSpPr>
          <p:nvPr/>
        </p:nvSpPr>
        <p:spPr bwMode="auto">
          <a:xfrm>
            <a:off x="4519910" y="2433340"/>
            <a:ext cx="239986" cy="239986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1514" name="Line 9">
            <a:extLst>
              <a:ext uri="{FF2B5EF4-FFF2-40B4-BE49-F238E27FC236}">
                <a16:creationId xmlns:a16="http://schemas.microsoft.com/office/drawing/2014/main" id="{BBB1C09F-CDAF-A5AE-3C2A-A6FF77A223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4467076"/>
            <a:ext cx="29401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CA" sz="1266"/>
          </a:p>
        </p:txBody>
      </p:sp>
      <p:sp>
        <p:nvSpPr>
          <p:cNvPr id="21515" name="Text Box 10">
            <a:extLst>
              <a:ext uri="{FF2B5EF4-FFF2-40B4-BE49-F238E27FC236}">
                <a16:creationId xmlns:a16="http://schemas.microsoft.com/office/drawing/2014/main" id="{E88148B4-431D-9496-9B26-E17A7DA7327C}"/>
              </a:ext>
            </a:extLst>
          </p:cNvPr>
          <p:cNvSpPr txBox="1">
            <a:spLocks/>
          </p:cNvSpPr>
          <p:nvPr/>
        </p:nvSpPr>
        <p:spPr bwMode="auto">
          <a:xfrm>
            <a:off x="5561471" y="4485372"/>
            <a:ext cx="282130" cy="33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687"/>
              <a:t>x1</a:t>
            </a:r>
          </a:p>
        </p:txBody>
      </p:sp>
      <p:sp>
        <p:nvSpPr>
          <p:cNvPr id="21516" name="Text Box 11">
            <a:extLst>
              <a:ext uri="{FF2B5EF4-FFF2-40B4-BE49-F238E27FC236}">
                <a16:creationId xmlns:a16="http://schemas.microsoft.com/office/drawing/2014/main" id="{40BB91A1-1810-A0BB-6FCC-B0B90D4C08E4}"/>
              </a:ext>
            </a:extLst>
          </p:cNvPr>
          <p:cNvSpPr txBox="1">
            <a:spLocks/>
          </p:cNvSpPr>
          <p:nvPr/>
        </p:nvSpPr>
        <p:spPr bwMode="auto">
          <a:xfrm>
            <a:off x="4025565" y="2967325"/>
            <a:ext cx="282130" cy="33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687"/>
              <a:t>x2</a:t>
            </a:r>
          </a:p>
        </p:txBody>
      </p:sp>
      <p:sp>
        <p:nvSpPr>
          <p:cNvPr id="21517" name="Oval 12">
            <a:extLst>
              <a:ext uri="{FF2B5EF4-FFF2-40B4-BE49-F238E27FC236}">
                <a16:creationId xmlns:a16="http://schemas.microsoft.com/office/drawing/2014/main" id="{3EF1D315-F90F-E7C8-91A7-A323EED1C063}"/>
              </a:ext>
            </a:extLst>
          </p:cNvPr>
          <p:cNvSpPr>
            <a:spLocks/>
          </p:cNvSpPr>
          <p:nvPr/>
        </p:nvSpPr>
        <p:spPr bwMode="auto">
          <a:xfrm>
            <a:off x="6796981" y="3094137"/>
            <a:ext cx="239986" cy="241102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1518" name="Oval 13">
            <a:extLst>
              <a:ext uri="{FF2B5EF4-FFF2-40B4-BE49-F238E27FC236}">
                <a16:creationId xmlns:a16="http://schemas.microsoft.com/office/drawing/2014/main" id="{95D11EDD-3BBB-27A9-D99C-72DE7705FD7A}"/>
              </a:ext>
            </a:extLst>
          </p:cNvPr>
          <p:cNvSpPr>
            <a:spLocks/>
          </p:cNvSpPr>
          <p:nvPr/>
        </p:nvSpPr>
        <p:spPr bwMode="auto">
          <a:xfrm>
            <a:off x="7064871" y="3335238"/>
            <a:ext cx="239986" cy="241102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1519" name="Oval 14">
            <a:extLst>
              <a:ext uri="{FF2B5EF4-FFF2-40B4-BE49-F238E27FC236}">
                <a16:creationId xmlns:a16="http://schemas.microsoft.com/office/drawing/2014/main" id="{490EE4EA-E5EE-0F69-B204-65C0E9211CED}"/>
              </a:ext>
            </a:extLst>
          </p:cNvPr>
          <p:cNvSpPr>
            <a:spLocks/>
          </p:cNvSpPr>
          <p:nvPr/>
        </p:nvSpPr>
        <p:spPr bwMode="auto">
          <a:xfrm>
            <a:off x="7341692" y="3094137"/>
            <a:ext cx="239986" cy="241102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1520" name="Oval 15">
            <a:extLst>
              <a:ext uri="{FF2B5EF4-FFF2-40B4-BE49-F238E27FC236}">
                <a16:creationId xmlns:a16="http://schemas.microsoft.com/office/drawing/2014/main" id="{E836C589-BB42-E7E2-2DDD-61DFE060989D}"/>
              </a:ext>
            </a:extLst>
          </p:cNvPr>
          <p:cNvSpPr>
            <a:spLocks/>
          </p:cNvSpPr>
          <p:nvPr/>
        </p:nvSpPr>
        <p:spPr bwMode="auto">
          <a:xfrm>
            <a:off x="6132835" y="3781723"/>
            <a:ext cx="241102" cy="239986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1521" name="Oval 16">
            <a:extLst>
              <a:ext uri="{FF2B5EF4-FFF2-40B4-BE49-F238E27FC236}">
                <a16:creationId xmlns:a16="http://schemas.microsoft.com/office/drawing/2014/main" id="{D92921C9-B395-3DD6-3481-E06C37B87E5F}"/>
              </a:ext>
            </a:extLst>
          </p:cNvPr>
          <p:cNvSpPr>
            <a:spLocks/>
          </p:cNvSpPr>
          <p:nvPr/>
        </p:nvSpPr>
        <p:spPr bwMode="auto">
          <a:xfrm>
            <a:off x="6320359" y="4103192"/>
            <a:ext cx="241102" cy="239986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1522" name="Oval 17">
            <a:extLst>
              <a:ext uri="{FF2B5EF4-FFF2-40B4-BE49-F238E27FC236}">
                <a16:creationId xmlns:a16="http://schemas.microsoft.com/office/drawing/2014/main" id="{1D0549EB-0DBE-EBC6-B949-C59C4AF9AA6D}"/>
              </a:ext>
            </a:extLst>
          </p:cNvPr>
          <p:cNvSpPr>
            <a:spLocks/>
          </p:cNvSpPr>
          <p:nvPr/>
        </p:nvSpPr>
        <p:spPr bwMode="auto">
          <a:xfrm>
            <a:off x="6481093" y="3781723"/>
            <a:ext cx="241102" cy="239986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1523" name="Oval 18">
            <a:extLst>
              <a:ext uri="{FF2B5EF4-FFF2-40B4-BE49-F238E27FC236}">
                <a16:creationId xmlns:a16="http://schemas.microsoft.com/office/drawing/2014/main" id="{509809D0-DDB4-6D09-2D08-7B57905D01BC}"/>
              </a:ext>
            </a:extLst>
          </p:cNvPr>
          <p:cNvSpPr>
            <a:spLocks/>
          </p:cNvSpPr>
          <p:nvPr/>
        </p:nvSpPr>
        <p:spPr bwMode="auto">
          <a:xfrm>
            <a:off x="6668616" y="4103192"/>
            <a:ext cx="241102" cy="239986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1524" name="Text Box 19">
            <a:extLst>
              <a:ext uri="{FF2B5EF4-FFF2-40B4-BE49-F238E27FC236}">
                <a16:creationId xmlns:a16="http://schemas.microsoft.com/office/drawing/2014/main" id="{8CF45902-156D-F3CE-612E-4A1C107BC04A}"/>
              </a:ext>
            </a:extLst>
          </p:cNvPr>
          <p:cNvSpPr txBox="1">
            <a:spLocks/>
          </p:cNvSpPr>
          <p:nvPr/>
        </p:nvSpPr>
        <p:spPr bwMode="auto">
          <a:xfrm>
            <a:off x="2524837" y="5262255"/>
            <a:ext cx="7140096" cy="33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687">
                <a:latin typeface="Gill Sans SemiBold" charset="0"/>
                <a:ea typeface="Gill Sans SemiBold" charset="0"/>
                <a:cs typeface="Gill Sans SemiBold" charset="0"/>
                <a:sym typeface="Gill Sans SemiBold" charset="0"/>
              </a:rPr>
              <a:t>AgglomerativeClustering</a:t>
            </a:r>
            <a:r>
              <a:rPr lang="en-US" altLang="en-US" sz="1687"/>
              <a:t> can show us that the two big clusters contain sub clusters.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AD6858D9-37D8-BCA9-3487-77F7359835E6}"/>
              </a:ext>
            </a:extLst>
          </p:cNvPr>
          <p:cNvSpPr>
            <a:spLocks/>
          </p:cNvSpPr>
          <p:nvPr>
            <p:ph type="ctrTitle"/>
          </p:nvPr>
        </p:nvSpPr>
        <p:spPr>
          <a:xfrm>
            <a:off x="1899047" y="-335980"/>
            <a:ext cx="8392790" cy="1099468"/>
          </a:xfrm>
          <a:solidFill>
            <a:srgbClr val="FFFFFF"/>
          </a:solidFill>
        </p:spPr>
        <p:txBody>
          <a:bodyPr/>
          <a:lstStyle/>
          <a:p>
            <a:pPr>
              <a:spcBef>
                <a:spcPts val="914"/>
              </a:spcBef>
            </a:pPr>
            <a:r>
              <a:rPr lang="en-US" altLang="en-US" sz="2812">
                <a:latin typeface="Gill Sans Light" charset="0"/>
                <a:ea typeface="Gill Sans Light" charset="0"/>
                <a:cs typeface="Gill Sans Light" charset="0"/>
                <a:sym typeface="Gill Sans Light" charset="0"/>
              </a:rPr>
              <a:t>KMeans or Agglomerative Clustering?</a:t>
            </a:r>
          </a:p>
        </p:txBody>
      </p:sp>
      <p:sp>
        <p:nvSpPr>
          <p:cNvPr id="22531" name="Oval 2">
            <a:extLst>
              <a:ext uri="{FF2B5EF4-FFF2-40B4-BE49-F238E27FC236}">
                <a16:creationId xmlns:a16="http://schemas.microsoft.com/office/drawing/2014/main" id="{74F45741-AE30-5EE2-4728-C58D9E0B6715}"/>
              </a:ext>
            </a:extLst>
          </p:cNvPr>
          <p:cNvSpPr>
            <a:spLocks/>
          </p:cNvSpPr>
          <p:nvPr/>
        </p:nvSpPr>
        <p:spPr bwMode="auto">
          <a:xfrm>
            <a:off x="5064621" y="2254746"/>
            <a:ext cx="239986" cy="241102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2532" name="Oval 3">
            <a:extLst>
              <a:ext uri="{FF2B5EF4-FFF2-40B4-BE49-F238E27FC236}">
                <a16:creationId xmlns:a16="http://schemas.microsoft.com/office/drawing/2014/main" id="{646F723C-8DF6-FDFA-13A9-D4FE60B19100}"/>
              </a:ext>
            </a:extLst>
          </p:cNvPr>
          <p:cNvSpPr>
            <a:spLocks/>
          </p:cNvSpPr>
          <p:nvPr/>
        </p:nvSpPr>
        <p:spPr bwMode="auto">
          <a:xfrm>
            <a:off x="5305723" y="2692301"/>
            <a:ext cx="239986" cy="241102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2533" name="Oval 4">
            <a:extLst>
              <a:ext uri="{FF2B5EF4-FFF2-40B4-BE49-F238E27FC236}">
                <a16:creationId xmlns:a16="http://schemas.microsoft.com/office/drawing/2014/main" id="{A2D39D7A-6478-2522-B377-83B96E4AD477}"/>
              </a:ext>
            </a:extLst>
          </p:cNvPr>
          <p:cNvSpPr>
            <a:spLocks/>
          </p:cNvSpPr>
          <p:nvPr/>
        </p:nvSpPr>
        <p:spPr bwMode="auto">
          <a:xfrm>
            <a:off x="5582543" y="2335113"/>
            <a:ext cx="239986" cy="241102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2534" name="Line 5">
            <a:extLst>
              <a:ext uri="{FF2B5EF4-FFF2-40B4-BE49-F238E27FC236}">
                <a16:creationId xmlns:a16="http://schemas.microsoft.com/office/drawing/2014/main" id="{C9804B38-E7D3-905E-F664-9A57AD16A2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81500" y="1336105"/>
            <a:ext cx="0" cy="313097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CA" sz="1266"/>
          </a:p>
        </p:txBody>
      </p:sp>
      <p:sp>
        <p:nvSpPr>
          <p:cNvPr id="22535" name="Oval 6">
            <a:extLst>
              <a:ext uri="{FF2B5EF4-FFF2-40B4-BE49-F238E27FC236}">
                <a16:creationId xmlns:a16="http://schemas.microsoft.com/office/drawing/2014/main" id="{5AC5CD5E-D011-4B7D-040A-440DB231CAD1}"/>
              </a:ext>
            </a:extLst>
          </p:cNvPr>
          <p:cNvSpPr>
            <a:spLocks/>
          </p:cNvSpPr>
          <p:nvPr/>
        </p:nvSpPr>
        <p:spPr bwMode="auto">
          <a:xfrm>
            <a:off x="4668366" y="2174379"/>
            <a:ext cx="241102" cy="239986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2536" name="Oval 7">
            <a:extLst>
              <a:ext uri="{FF2B5EF4-FFF2-40B4-BE49-F238E27FC236}">
                <a16:creationId xmlns:a16="http://schemas.microsoft.com/office/drawing/2014/main" id="{18E9A695-050F-A887-297B-BA110362DBAA}"/>
              </a:ext>
            </a:extLst>
          </p:cNvPr>
          <p:cNvSpPr>
            <a:spLocks/>
          </p:cNvSpPr>
          <p:nvPr/>
        </p:nvSpPr>
        <p:spPr bwMode="auto">
          <a:xfrm>
            <a:off x="4909468" y="2611934"/>
            <a:ext cx="241102" cy="239986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2537" name="Oval 8">
            <a:extLst>
              <a:ext uri="{FF2B5EF4-FFF2-40B4-BE49-F238E27FC236}">
                <a16:creationId xmlns:a16="http://schemas.microsoft.com/office/drawing/2014/main" id="{3D953AE1-0310-7C3D-2D20-E89C05FB10DC}"/>
              </a:ext>
            </a:extLst>
          </p:cNvPr>
          <p:cNvSpPr>
            <a:spLocks/>
          </p:cNvSpPr>
          <p:nvPr/>
        </p:nvSpPr>
        <p:spPr bwMode="auto">
          <a:xfrm>
            <a:off x="4519910" y="2433340"/>
            <a:ext cx="239986" cy="239986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2538" name="Line 9">
            <a:extLst>
              <a:ext uri="{FF2B5EF4-FFF2-40B4-BE49-F238E27FC236}">
                <a16:creationId xmlns:a16="http://schemas.microsoft.com/office/drawing/2014/main" id="{2952C083-434C-9CEB-FAFF-933CC3B4CB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4467076"/>
            <a:ext cx="29401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CA" sz="1266"/>
          </a:p>
        </p:txBody>
      </p:sp>
      <p:sp>
        <p:nvSpPr>
          <p:cNvPr id="22539" name="Text Box 10">
            <a:extLst>
              <a:ext uri="{FF2B5EF4-FFF2-40B4-BE49-F238E27FC236}">
                <a16:creationId xmlns:a16="http://schemas.microsoft.com/office/drawing/2014/main" id="{E2731A7F-9D58-2EBC-347F-F91B9891B325}"/>
              </a:ext>
            </a:extLst>
          </p:cNvPr>
          <p:cNvSpPr txBox="1">
            <a:spLocks/>
          </p:cNvSpPr>
          <p:nvPr/>
        </p:nvSpPr>
        <p:spPr bwMode="auto">
          <a:xfrm>
            <a:off x="5561471" y="4485372"/>
            <a:ext cx="282130" cy="33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687"/>
              <a:t>x1</a:t>
            </a:r>
          </a:p>
        </p:txBody>
      </p:sp>
      <p:sp>
        <p:nvSpPr>
          <p:cNvPr id="22540" name="Text Box 11">
            <a:extLst>
              <a:ext uri="{FF2B5EF4-FFF2-40B4-BE49-F238E27FC236}">
                <a16:creationId xmlns:a16="http://schemas.microsoft.com/office/drawing/2014/main" id="{6E2B6EBE-6D10-DEFA-7B1C-E65397AA3A20}"/>
              </a:ext>
            </a:extLst>
          </p:cNvPr>
          <p:cNvSpPr txBox="1">
            <a:spLocks/>
          </p:cNvSpPr>
          <p:nvPr/>
        </p:nvSpPr>
        <p:spPr bwMode="auto">
          <a:xfrm>
            <a:off x="4025565" y="2967325"/>
            <a:ext cx="282130" cy="33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687"/>
              <a:t>x2</a:t>
            </a:r>
          </a:p>
        </p:txBody>
      </p:sp>
      <p:sp>
        <p:nvSpPr>
          <p:cNvPr id="22541" name="Oval 12">
            <a:extLst>
              <a:ext uri="{FF2B5EF4-FFF2-40B4-BE49-F238E27FC236}">
                <a16:creationId xmlns:a16="http://schemas.microsoft.com/office/drawing/2014/main" id="{BFBEF083-2596-AC1C-AB92-503D11F6FEE0}"/>
              </a:ext>
            </a:extLst>
          </p:cNvPr>
          <p:cNvSpPr>
            <a:spLocks/>
          </p:cNvSpPr>
          <p:nvPr/>
        </p:nvSpPr>
        <p:spPr bwMode="auto">
          <a:xfrm>
            <a:off x="6725543" y="1379637"/>
            <a:ext cx="239986" cy="241102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2542" name="Oval 13">
            <a:extLst>
              <a:ext uri="{FF2B5EF4-FFF2-40B4-BE49-F238E27FC236}">
                <a16:creationId xmlns:a16="http://schemas.microsoft.com/office/drawing/2014/main" id="{C93CE937-5D37-2FDB-5600-A6D3284FBD05}"/>
              </a:ext>
            </a:extLst>
          </p:cNvPr>
          <p:cNvSpPr>
            <a:spLocks/>
          </p:cNvSpPr>
          <p:nvPr/>
        </p:nvSpPr>
        <p:spPr bwMode="auto">
          <a:xfrm>
            <a:off x="6993434" y="1620738"/>
            <a:ext cx="239986" cy="241102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2543" name="Oval 14">
            <a:extLst>
              <a:ext uri="{FF2B5EF4-FFF2-40B4-BE49-F238E27FC236}">
                <a16:creationId xmlns:a16="http://schemas.microsoft.com/office/drawing/2014/main" id="{6DC63C03-036D-715E-06C9-29BE87165457}"/>
              </a:ext>
            </a:extLst>
          </p:cNvPr>
          <p:cNvSpPr>
            <a:spLocks/>
          </p:cNvSpPr>
          <p:nvPr/>
        </p:nvSpPr>
        <p:spPr bwMode="auto">
          <a:xfrm>
            <a:off x="7270254" y="1379637"/>
            <a:ext cx="239986" cy="241102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2544" name="Oval 15">
            <a:extLst>
              <a:ext uri="{FF2B5EF4-FFF2-40B4-BE49-F238E27FC236}">
                <a16:creationId xmlns:a16="http://schemas.microsoft.com/office/drawing/2014/main" id="{E5ED1F6D-B680-D68B-1FDB-FA369D8003C5}"/>
              </a:ext>
            </a:extLst>
          </p:cNvPr>
          <p:cNvSpPr>
            <a:spLocks/>
          </p:cNvSpPr>
          <p:nvPr/>
        </p:nvSpPr>
        <p:spPr bwMode="auto">
          <a:xfrm>
            <a:off x="5801321" y="3817442"/>
            <a:ext cx="239986" cy="239986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2545" name="Oval 16">
            <a:extLst>
              <a:ext uri="{FF2B5EF4-FFF2-40B4-BE49-F238E27FC236}">
                <a16:creationId xmlns:a16="http://schemas.microsoft.com/office/drawing/2014/main" id="{522F02B9-BB66-0B91-E2B7-5B23EDB0C22E}"/>
              </a:ext>
            </a:extLst>
          </p:cNvPr>
          <p:cNvSpPr>
            <a:spLocks/>
          </p:cNvSpPr>
          <p:nvPr/>
        </p:nvSpPr>
        <p:spPr bwMode="auto">
          <a:xfrm>
            <a:off x="5979914" y="3495973"/>
            <a:ext cx="239986" cy="239986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2546" name="Oval 17">
            <a:extLst>
              <a:ext uri="{FF2B5EF4-FFF2-40B4-BE49-F238E27FC236}">
                <a16:creationId xmlns:a16="http://schemas.microsoft.com/office/drawing/2014/main" id="{13E18331-7622-E9F8-4FD1-FF518C0FD307}"/>
              </a:ext>
            </a:extLst>
          </p:cNvPr>
          <p:cNvSpPr>
            <a:spLocks/>
          </p:cNvSpPr>
          <p:nvPr/>
        </p:nvSpPr>
        <p:spPr bwMode="auto">
          <a:xfrm>
            <a:off x="6149578" y="3817442"/>
            <a:ext cx="239986" cy="239986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2547" name="Oval 18">
            <a:extLst>
              <a:ext uri="{FF2B5EF4-FFF2-40B4-BE49-F238E27FC236}">
                <a16:creationId xmlns:a16="http://schemas.microsoft.com/office/drawing/2014/main" id="{D5FE7F4D-3A30-E89E-BAD7-CD289EA0BAE4}"/>
              </a:ext>
            </a:extLst>
          </p:cNvPr>
          <p:cNvSpPr>
            <a:spLocks/>
          </p:cNvSpPr>
          <p:nvPr/>
        </p:nvSpPr>
        <p:spPr bwMode="auto">
          <a:xfrm>
            <a:off x="5979914" y="4138910"/>
            <a:ext cx="239986" cy="239986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2548" name="Text Box 19">
            <a:extLst>
              <a:ext uri="{FF2B5EF4-FFF2-40B4-BE49-F238E27FC236}">
                <a16:creationId xmlns:a16="http://schemas.microsoft.com/office/drawing/2014/main" id="{5C992603-580C-C672-724C-1D5BD3A86B27}"/>
              </a:ext>
            </a:extLst>
          </p:cNvPr>
          <p:cNvSpPr txBox="1">
            <a:spLocks/>
          </p:cNvSpPr>
          <p:nvPr/>
        </p:nvSpPr>
        <p:spPr bwMode="auto">
          <a:xfrm>
            <a:off x="3124647" y="5254111"/>
            <a:ext cx="5941591" cy="59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687"/>
              <a:t>After identifying some clusters from initial data, we will need to look at new data points and find what cluster is the best match</a:t>
            </a:r>
          </a:p>
        </p:txBody>
      </p:sp>
      <p:sp>
        <p:nvSpPr>
          <p:cNvPr id="22549" name="Oval 20">
            <a:extLst>
              <a:ext uri="{FF2B5EF4-FFF2-40B4-BE49-F238E27FC236}">
                <a16:creationId xmlns:a16="http://schemas.microsoft.com/office/drawing/2014/main" id="{BABED4E4-8DD4-694C-81A4-C3EE8775DC07}"/>
              </a:ext>
            </a:extLst>
          </p:cNvPr>
          <p:cNvSpPr>
            <a:spLocks/>
          </p:cNvSpPr>
          <p:nvPr/>
        </p:nvSpPr>
        <p:spPr bwMode="auto">
          <a:xfrm>
            <a:off x="6524625" y="3431233"/>
            <a:ext cx="239986" cy="239986"/>
          </a:xfrm>
          <a:prstGeom prst="ellipse">
            <a:avLst/>
          </a:prstGeom>
          <a:solidFill>
            <a:srgbClr val="EE220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endParaRPr lang="en-US" altLang="en-US" sz="1547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</p:txBody>
      </p:sp>
      <p:sp>
        <p:nvSpPr>
          <p:cNvPr id="22550" name="Text Box 21">
            <a:extLst>
              <a:ext uri="{FF2B5EF4-FFF2-40B4-BE49-F238E27FC236}">
                <a16:creationId xmlns:a16="http://schemas.microsoft.com/office/drawing/2014/main" id="{5DF09A50-E78D-14D0-0798-7F4F319B5154}"/>
              </a:ext>
            </a:extLst>
          </p:cNvPr>
          <p:cNvSpPr txBox="1">
            <a:spLocks/>
          </p:cNvSpPr>
          <p:nvPr/>
        </p:nvSpPr>
        <p:spPr bwMode="auto">
          <a:xfrm>
            <a:off x="6576490" y="3384788"/>
            <a:ext cx="136256" cy="33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  <a:lvl2pPr marL="742950" indent="-28575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2pPr>
            <a:lvl3pPr marL="11430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3pPr>
            <a:lvl4pPr marL="16002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4pPr>
            <a:lvl5pPr marL="2057400" indent="-228600" algn="ctr"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9pPr>
          </a:lstStyle>
          <a:p>
            <a:pPr eaLnBrk="1"/>
            <a:r>
              <a:rPr lang="en-US" altLang="en-US" sz="1687">
                <a:solidFill>
                  <a:srgbClr val="FFFFFF"/>
                </a:solidFill>
              </a:rPr>
              <a:t>?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992</Words>
  <Application>Microsoft Office PowerPoint</Application>
  <PresentationFormat>Widescreen</PresentationFormat>
  <Paragraphs>397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Arial</vt:lpstr>
      <vt:lpstr>Calibri</vt:lpstr>
      <vt:lpstr>Calibri Light</vt:lpstr>
      <vt:lpstr>Courier</vt:lpstr>
      <vt:lpstr>Courier New</vt:lpstr>
      <vt:lpstr>Gill Sans</vt:lpstr>
      <vt:lpstr>Gill Sans Light</vt:lpstr>
      <vt:lpstr>Gill Sans SemiBold</vt:lpstr>
      <vt:lpstr>Helvetica</vt:lpstr>
      <vt:lpstr>Helvetica Neue</vt:lpstr>
      <vt:lpstr>Times-Roman</vt:lpstr>
      <vt:lpstr>Office Theme</vt:lpstr>
      <vt:lpstr>[320] Unsupervised ML Recap</vt:lpstr>
      <vt:lpstr>PowerPoint Presentation</vt:lpstr>
      <vt:lpstr>PowerPoint Presentation</vt:lpstr>
      <vt:lpstr>PowerPoint Presentation</vt:lpstr>
      <vt:lpstr>Preprocessing: Clustering or Decomposition?</vt:lpstr>
      <vt:lpstr>Preprocessing: Clustering or Decomposition?</vt:lpstr>
      <vt:lpstr>KMeans or Agglomerative Clustering?</vt:lpstr>
      <vt:lpstr>KMeans or Agglomerative Clustering?</vt:lpstr>
      <vt:lpstr>KMeans or Agglomerative Clustering?</vt:lpstr>
      <vt:lpstr>Strategy: Combine Nearby Points/Groups (and repeat!)</vt:lpstr>
      <vt:lpstr>KMeans or Agglomerative Clustering?</vt:lpstr>
      <vt:lpstr>Hierarchical clusters can contain other custers (example: AgglomerativeClustering)</vt:lpstr>
      <vt:lpstr>Hierarchical clusters: AgglomerativeClustering</vt:lpstr>
      <vt:lpstr>Strategy: Combine Nearby Points/Groups (and repeat!)</vt:lpstr>
      <vt:lpstr>Strategy: Combine Nearby Points/Groups (and repeat!)</vt:lpstr>
      <vt:lpstr>Strategy: Combine Nearby Points/Groups (and repeat!)</vt:lpstr>
      <vt:lpstr>Strategy: Combine Nearby Points/Groups (and repeat!)</vt:lpstr>
      <vt:lpstr>Strategy: Combine Nearby Points/Groups (and repeat!)</vt:lpstr>
      <vt:lpstr>Strategy: Combine Nearby Points/Groups (and repeat!)</vt:lpstr>
      <vt:lpstr>Strategy: Combine Nearby Points/Groups (and repeat!)</vt:lpstr>
      <vt:lpstr>Configuration: what is "nearest"?</vt:lpstr>
      <vt:lpstr>Configuration: what is "nearest"?</vt:lpstr>
      <vt:lpstr>Configuration: what is "nearest"?</vt:lpstr>
      <vt:lpstr>Configuration: what is "nearest"?</vt:lpstr>
      <vt:lpstr>Configuration: what is "nearest"?</vt:lpstr>
      <vt:lpstr>Configuration: when to stop?</vt:lpstr>
      <vt:lpstr>Configuration: when to stop?</vt:lpstr>
      <vt:lpstr>Configuration: when to stop?</vt:lpstr>
      <vt:lpstr>Configuration: when to stop?</vt:lpstr>
      <vt:lpstr>Strategy: Combine Nearby Points/Groups (and repeat!)</vt:lpstr>
      <vt:lpstr>Node Representation</vt:lpstr>
      <vt:lpstr>Linkage Matrix</vt:lpstr>
      <vt:lpstr>Hierarchical Clusters with Dendrograms</vt:lpstr>
      <vt:lpstr>Hierarchical Clusters with Dendrograms</vt:lpstr>
      <vt:lpstr>Demos...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Gurmail Singh</dc:creator>
  <cp:lastModifiedBy>Gurmail Singh</cp:lastModifiedBy>
  <cp:revision>7</cp:revision>
  <dcterms:created xsi:type="dcterms:W3CDTF">2024-08-16T00:11:55Z</dcterms:created>
  <dcterms:modified xsi:type="dcterms:W3CDTF">2024-08-16T00:25:45Z</dcterms:modified>
</cp:coreProperties>
</file>