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/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Complexity + Big O</a:t>
            </a:r>
          </a:p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(Worksheet: Complexity Analysis)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6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4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Therefore, the suggest value of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39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3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4" name="If we increase the size of nums from 20 items to 100 items, the code will probably take _______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_______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8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9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53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54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58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59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a14:m>
              <a:r>
                <a:t>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62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63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64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65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66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67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68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69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70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71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72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74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40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41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44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45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46" name="f(N) = _________.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</a:p>
          </p:txBody>
        </p:sp>
        <p:sp>
          <p:nvSpPr>
            <p:cNvPr id="147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48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76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77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78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79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80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81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82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83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84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85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86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88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9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91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92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93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94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95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96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97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98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99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00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01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03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4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5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07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08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09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10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11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12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13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14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15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16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17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19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0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1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2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24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25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26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27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28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29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30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31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32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33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34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36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7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8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9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0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42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43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44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45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46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47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48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49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50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51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52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54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5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6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7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8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9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61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62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63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64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65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66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67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68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69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70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71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73" name="4"/>
          <p:cNvSpPr/>
          <p:nvPr/>
        </p:nvSpPr>
        <p:spPr>
          <a:xfrm>
            <a:off x="745255" y="1433341"/>
            <a:ext cx="800101" cy="7112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4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5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6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7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8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9" name="Oval"/>
          <p:cNvSpPr/>
          <p:nvPr/>
        </p:nvSpPr>
        <p:spPr>
          <a:xfrm>
            <a:off x="9773208" y="4665052"/>
            <a:ext cx="2121852" cy="1007509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52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53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56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57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58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59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40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40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40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40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Calculate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avg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outside the loop.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3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8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3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2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8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2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3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8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43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44" name="The complexity of code is…"/>
          <p:cNvSpPr txBox="1"/>
          <p:nvPr/>
        </p:nvSpPr>
        <p:spPr>
          <a:xfrm>
            <a:off x="6911661" y="3882178"/>
            <a:ext cx="5418208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7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48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9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50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64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65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68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69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70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71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" name="1"/>
            <p:cNvSpPr/>
            <p:nvPr/>
          </p:nvSpPr>
          <p:spPr>
            <a:xfrm>
              <a:off x="0" y="274377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3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54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56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7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0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61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2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63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26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2600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64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7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68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70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1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4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75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6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77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8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1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82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3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84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5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8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89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0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91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2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5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96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7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98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9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2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03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4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05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06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9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10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1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12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3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6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17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19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0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"/>
          <p:cNvGrpSpPr/>
          <p:nvPr/>
        </p:nvGrpSpPr>
        <p:grpSpPr>
          <a:xfrm>
            <a:off x="879300" y="1311331"/>
            <a:ext cx="11134410" cy="6685042"/>
            <a:chOff x="0" y="0"/>
            <a:chExt cx="11134408" cy="6685041"/>
          </a:xfrm>
        </p:grpSpPr>
        <p:sp>
          <p:nvSpPr>
            <p:cNvPr id="176" name="A step is any unit of work with bounded execution time (it doesn't keep getting slower with growing input size).…"/>
            <p:cNvSpPr txBox="1"/>
            <p:nvPr/>
          </p:nvSpPr>
          <p:spPr>
            <a:xfrm>
              <a:off x="583796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541775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556091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" name="def search(L, target):…"/>
            <p:cNvSpPr txBox="1"/>
            <p:nvPr/>
          </p:nvSpPr>
          <p:spPr>
            <a:xfrm>
              <a:off x="708339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80" name="Let f(N) be the number of times line A executes, with N=len(L).  What is f(N) in each case?"/>
            <p:cNvSpPr txBox="1"/>
            <p:nvPr/>
          </p:nvSpPr>
          <p:spPr>
            <a:xfrm>
              <a:off x="5403820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81" name="Worst Case (target is at end of list):…"/>
            <p:cNvSpPr txBox="1"/>
            <p:nvPr/>
          </p:nvSpPr>
          <p:spPr>
            <a:xfrm>
              <a:off x="5466406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82" name="f(N) =…"/>
            <p:cNvSpPr txBox="1"/>
            <p:nvPr/>
          </p:nvSpPr>
          <p:spPr>
            <a:xfrm>
              <a:off x="9104481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t>f(N) = </a:t>
              </a:r>
              <a14:m>
                <m:oMath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</p:txBody>
        </p:sp>
        <p:sp>
          <p:nvSpPr>
            <p:cNvPr id="183" name="assume this is asked unless otherwise stated"/>
            <p:cNvSpPr txBox="1"/>
            <p:nvPr/>
          </p:nvSpPr>
          <p:spPr>
            <a:xfrm>
              <a:off x="3201904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4860455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1"/>
            <p:cNvSpPr/>
            <p:nvPr/>
          </p:nvSpPr>
          <p:spPr>
            <a:xfrm>
              <a:off x="0" y="272235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3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24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5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26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7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0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31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2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33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4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7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38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9" name="how many times does this step run…"/>
          <p:cNvSpPr txBox="1"/>
          <p:nvPr/>
        </p:nvSpPr>
        <p:spPr>
          <a:xfrm>
            <a:off x="8658888" y="814304"/>
            <a:ext cx="4368574" cy="3854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8" algn="l">
              <a:lnSpc>
                <a:spcPct val="120000"/>
              </a:lnSpc>
              <a:defRPr b="0"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        3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40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1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44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45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6" name="how many times does this step run…"/>
          <p:cNvSpPr txBox="1"/>
          <p:nvPr/>
        </p:nvSpPr>
        <p:spPr>
          <a:xfrm>
            <a:off x="8658888" y="814304"/>
            <a:ext cx="4368574" cy="3854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5" algn="l">
              <a:lnSpc>
                <a:spcPct val="120000"/>
              </a:lnSpc>
              <a:defRPr b="0"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          2         3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47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8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1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52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3" name="how many times does this step run…"/>
          <p:cNvSpPr txBox="1"/>
          <p:nvPr/>
        </p:nvSpPr>
        <p:spPr>
          <a:xfrm>
            <a:off x="8658888" y="814304"/>
            <a:ext cx="4368574" cy="3854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             1           2         3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54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5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8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59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0" name="how many times does this step run…"/>
          <p:cNvSpPr txBox="1"/>
          <p:nvPr/>
        </p:nvSpPr>
        <p:spPr>
          <a:xfrm>
            <a:off x="8658888" y="814304"/>
            <a:ext cx="4368574" cy="3854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  0         1           2         3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61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2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65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66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7" name="how many times does this step run…"/>
          <p:cNvSpPr txBox="1"/>
          <p:nvPr/>
        </p:nvSpPr>
        <p:spPr>
          <a:xfrm>
            <a:off x="8658888" y="814304"/>
            <a:ext cx="4368574" cy="3880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0         1           2         3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68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569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72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73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4" name="how many times does this step run…"/>
          <p:cNvSpPr txBox="1"/>
          <p:nvPr/>
        </p:nvSpPr>
        <p:spPr>
          <a:xfrm>
            <a:off x="8658888" y="814304"/>
            <a:ext cx="4368574" cy="390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0         1           2         3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75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576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</a:t>
            </a: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85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79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80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81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84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82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83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8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95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89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90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91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94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92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93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9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2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05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99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00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01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04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02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03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0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15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09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10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11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14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12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13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1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17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19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20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21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24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22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23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2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27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28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30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31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32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33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34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37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38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39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41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42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43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46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44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45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48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49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50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52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53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54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57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55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56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59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60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61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63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64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65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68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66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67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70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71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72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74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75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76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79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77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78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81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82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83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85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86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87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90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88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89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92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93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94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97" name="# version A…"/>
          <p:cNvSpPr txBox="1"/>
          <p:nvPr/>
        </p:nvSpPr>
        <p:spPr>
          <a:xfrm>
            <a:off x="1139443" y="3930719"/>
            <a:ext cx="6898339" cy="287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version A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import itertools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matches = False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p in itertools.permutations(s1):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if p == s2: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matches = True</a:t>
            </a:r>
          </a:p>
        </p:txBody>
      </p:sp>
      <p:sp>
        <p:nvSpPr>
          <p:cNvPr id="698" name="what is the complexity of version A?   O( )"/>
          <p:cNvSpPr txBox="1"/>
          <p:nvPr/>
        </p:nvSpPr>
        <p:spPr>
          <a:xfrm>
            <a:off x="3641951" y="6952143"/>
            <a:ext cx="5549337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A?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*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</p:txBody>
      </p:sp>
      <p:sp>
        <p:nvSpPr>
          <p:cNvPr id="699" name="what is the complexity of version B?"/>
          <p:cNvSpPr txBox="1"/>
          <p:nvPr/>
        </p:nvSpPr>
        <p:spPr>
          <a:xfrm>
            <a:off x="3641951" y="7484064"/>
            <a:ext cx="7842344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is the complexity of version B?    </a:t>
            </a:r>
          </a:p>
        </p:txBody>
      </p:sp>
      <p:sp>
        <p:nvSpPr>
          <p:cNvPr id="700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701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704" name="Group"/>
          <p:cNvGrpSpPr/>
          <p:nvPr/>
        </p:nvGrpSpPr>
        <p:grpSpPr>
          <a:xfrm>
            <a:off x="8028151" y="3967864"/>
            <a:ext cx="4454236" cy="2471581"/>
            <a:chOff x="0" y="0"/>
            <a:chExt cx="4454235" cy="2471580"/>
          </a:xfrm>
        </p:grpSpPr>
        <p:sp>
          <p:nvSpPr>
            <p:cNvPr id="702" name="# version B…"/>
            <p:cNvSpPr txBox="1"/>
            <p:nvPr/>
          </p:nvSpPr>
          <p:spPr>
            <a:xfrm>
              <a:off x="0" y="0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 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Examples, merge sort, quick sort</a:t>
              </a:r>
            </a:p>
          </p:txBody>
        </p:sp>
        <p:sp>
          <p:nvSpPr>
            <p:cNvPr id="703" name="assumed sorted is O(N log N)"/>
            <p:cNvSpPr txBox="1"/>
            <p:nvPr/>
          </p:nvSpPr>
          <p:spPr>
            <a:xfrm>
              <a:off x="412670" y="1877079"/>
              <a:ext cx="3733952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07" name="# version A…"/>
          <p:cNvSpPr txBox="1"/>
          <p:nvPr/>
        </p:nvSpPr>
        <p:spPr>
          <a:xfrm>
            <a:off x="1139443" y="3930719"/>
            <a:ext cx="6898339" cy="287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version A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import itertools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matches = False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p in itertools.permutations(s1):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if p == s2: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matches = True</a:t>
            </a:r>
          </a:p>
        </p:txBody>
      </p:sp>
      <p:sp>
        <p:nvSpPr>
          <p:cNvPr id="708" name="what is the complexity of version A?   O( )"/>
          <p:cNvSpPr txBox="1"/>
          <p:nvPr/>
        </p:nvSpPr>
        <p:spPr>
          <a:xfrm>
            <a:off x="3641951" y="6952143"/>
            <a:ext cx="5549337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A?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*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</p:txBody>
      </p:sp>
      <p:sp>
        <p:nvSpPr>
          <p:cNvPr id="709" name="what is the complexity of version B?"/>
          <p:cNvSpPr txBox="1"/>
          <p:nvPr/>
        </p:nvSpPr>
        <p:spPr>
          <a:xfrm>
            <a:off x="3641951" y="7484064"/>
            <a:ext cx="7842344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is the complexity of version B?    </a:t>
            </a:r>
          </a:p>
        </p:txBody>
      </p:sp>
      <p:sp>
        <p:nvSpPr>
          <p:cNvPr id="710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711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714" name="Group"/>
          <p:cNvGrpSpPr/>
          <p:nvPr/>
        </p:nvGrpSpPr>
        <p:grpSpPr>
          <a:xfrm>
            <a:off x="8028151" y="3967864"/>
            <a:ext cx="4454236" cy="2471581"/>
            <a:chOff x="0" y="0"/>
            <a:chExt cx="4454235" cy="2471580"/>
          </a:xfrm>
        </p:grpSpPr>
        <p:sp>
          <p:nvSpPr>
            <p:cNvPr id="712" name="# version B…"/>
            <p:cNvSpPr txBox="1"/>
            <p:nvPr/>
          </p:nvSpPr>
          <p:spPr>
            <a:xfrm>
              <a:off x="0" y="0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Examples, merge sort, quick sort</a:t>
              </a:r>
            </a:p>
          </p:txBody>
        </p:sp>
        <p:sp>
          <p:nvSpPr>
            <p:cNvPr id="713" name="assumed sorted is O(N log N)"/>
            <p:cNvSpPr txBox="1"/>
            <p:nvPr/>
          </p:nvSpPr>
          <p:spPr>
            <a:xfrm>
              <a:off x="412670" y="1877079"/>
              <a:ext cx="3733952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1 = tuple(&quot;...&quot;) # could be any string…"/>
          <p:cNvSpPr txBox="1"/>
          <p:nvPr/>
        </p:nvSpPr>
        <p:spPr>
          <a:xfrm>
            <a:off x="3885386" y="889135"/>
            <a:ext cx="8797029" cy="337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17" name="# version A…"/>
          <p:cNvSpPr txBox="1"/>
          <p:nvPr/>
        </p:nvSpPr>
        <p:spPr>
          <a:xfrm>
            <a:off x="1139443" y="3930719"/>
            <a:ext cx="6898339" cy="287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version A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import itertools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matches = False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p in itertools.permutations(s1):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if p == s2: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matches = True</a:t>
            </a:r>
          </a:p>
        </p:txBody>
      </p:sp>
      <p:sp>
        <p:nvSpPr>
          <p:cNvPr id="718" name="what is the complexity of version A?   O( )"/>
          <p:cNvSpPr txBox="1"/>
          <p:nvPr/>
        </p:nvSpPr>
        <p:spPr>
          <a:xfrm>
            <a:off x="3641951" y="6952143"/>
            <a:ext cx="5549337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A?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*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</p:txBody>
      </p:sp>
      <p:sp>
        <p:nvSpPr>
          <p:cNvPr id="719" name="what is the complexity of version B?    O( )"/>
          <p:cNvSpPr txBox="1"/>
          <p:nvPr/>
        </p:nvSpPr>
        <p:spPr>
          <a:xfrm>
            <a:off x="3641951" y="7484064"/>
            <a:ext cx="7842344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B? 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</p:txBody>
      </p:sp>
      <p:grpSp>
        <p:nvGrpSpPr>
          <p:cNvPr id="722" name="Group"/>
          <p:cNvGrpSpPr/>
          <p:nvPr/>
        </p:nvGrpSpPr>
        <p:grpSpPr>
          <a:xfrm>
            <a:off x="8028151" y="3967864"/>
            <a:ext cx="4454236" cy="2471581"/>
            <a:chOff x="0" y="0"/>
            <a:chExt cx="4454235" cy="2471580"/>
          </a:xfrm>
        </p:grpSpPr>
        <p:sp>
          <p:nvSpPr>
            <p:cNvPr id="720" name="# version B…"/>
            <p:cNvSpPr txBox="1"/>
            <p:nvPr/>
          </p:nvSpPr>
          <p:spPr>
            <a:xfrm>
              <a:off x="0" y="0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Examples, merge sort, quick sort</a:t>
              </a:r>
            </a:p>
          </p:txBody>
        </p:sp>
        <p:sp>
          <p:nvSpPr>
            <p:cNvPr id="721" name="assumed sorted is O(N log N)"/>
            <p:cNvSpPr txBox="1"/>
            <p:nvPr/>
          </p:nvSpPr>
          <p:spPr>
            <a:xfrm>
              <a:off x="412670" y="1877079"/>
              <a:ext cx="3733952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723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724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# version A…"/>
          <p:cNvSpPr txBox="1"/>
          <p:nvPr/>
        </p:nvSpPr>
        <p:spPr>
          <a:xfrm>
            <a:off x="1139443" y="3930719"/>
            <a:ext cx="6898339" cy="287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version A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import itertools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matches = False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p in itertools.permutations(s1):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if p == s2: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matches = True</a:t>
            </a:r>
          </a:p>
        </p:txBody>
      </p:sp>
      <p:sp>
        <p:nvSpPr>
          <p:cNvPr id="727" name="what is the complexity of version A?   O( )"/>
          <p:cNvSpPr txBox="1"/>
          <p:nvPr/>
        </p:nvSpPr>
        <p:spPr>
          <a:xfrm>
            <a:off x="3641951" y="6952143"/>
            <a:ext cx="5549337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A?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*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</p:txBody>
      </p:sp>
      <p:sp>
        <p:nvSpPr>
          <p:cNvPr id="728" name="what is the complexity of version B?    O( ) = O( )"/>
          <p:cNvSpPr txBox="1"/>
          <p:nvPr/>
        </p:nvSpPr>
        <p:spPr>
          <a:xfrm>
            <a:off x="3641951" y="7484064"/>
            <a:ext cx="8108300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B? 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</p:txBody>
      </p:sp>
      <p:sp>
        <p:nvSpPr>
          <p:cNvPr id="729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730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733" name="Group"/>
          <p:cNvGrpSpPr/>
          <p:nvPr/>
        </p:nvGrpSpPr>
        <p:grpSpPr>
          <a:xfrm>
            <a:off x="8028151" y="3967864"/>
            <a:ext cx="4454236" cy="2471581"/>
            <a:chOff x="0" y="0"/>
            <a:chExt cx="4454235" cy="2471580"/>
          </a:xfrm>
        </p:grpSpPr>
        <p:sp>
          <p:nvSpPr>
            <p:cNvPr id="731" name="# version B…"/>
            <p:cNvSpPr txBox="1"/>
            <p:nvPr/>
          </p:nvSpPr>
          <p:spPr>
            <a:xfrm>
              <a:off x="0" y="0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Examples, merge sort, quick sort</a:t>
              </a:r>
            </a:p>
          </p:txBody>
        </p:sp>
        <p:sp>
          <p:nvSpPr>
            <p:cNvPr id="732" name="assumed sorted is O(N log N)"/>
            <p:cNvSpPr txBox="1"/>
            <p:nvPr/>
          </p:nvSpPr>
          <p:spPr>
            <a:xfrm>
              <a:off x="412670" y="1877079"/>
              <a:ext cx="3733952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734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# version A…"/>
          <p:cNvSpPr txBox="1"/>
          <p:nvPr/>
        </p:nvSpPr>
        <p:spPr>
          <a:xfrm>
            <a:off x="1139443" y="3930719"/>
            <a:ext cx="6898339" cy="287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version A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import itertools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matches = False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p in itertools.permutations(s1):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if p == s2: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matches = True</a:t>
            </a:r>
          </a:p>
        </p:txBody>
      </p:sp>
      <p:sp>
        <p:nvSpPr>
          <p:cNvPr id="737" name="what is the complexity of version A?   O( )"/>
          <p:cNvSpPr txBox="1"/>
          <p:nvPr/>
        </p:nvSpPr>
        <p:spPr>
          <a:xfrm>
            <a:off x="3641951" y="6952143"/>
            <a:ext cx="5549337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A?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*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</p:txBody>
      </p:sp>
      <p:sp>
        <p:nvSpPr>
          <p:cNvPr id="738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739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742" name="Group"/>
          <p:cNvGrpSpPr/>
          <p:nvPr/>
        </p:nvGrpSpPr>
        <p:grpSpPr>
          <a:xfrm>
            <a:off x="8028151" y="3967864"/>
            <a:ext cx="4454236" cy="2471581"/>
            <a:chOff x="0" y="0"/>
            <a:chExt cx="4454235" cy="2471580"/>
          </a:xfrm>
        </p:grpSpPr>
        <p:sp>
          <p:nvSpPr>
            <p:cNvPr id="740" name="# version B…"/>
            <p:cNvSpPr txBox="1"/>
            <p:nvPr/>
          </p:nvSpPr>
          <p:spPr>
            <a:xfrm>
              <a:off x="0" y="0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Examples, merge sort, quick sort</a:t>
              </a:r>
            </a:p>
          </p:txBody>
        </p:sp>
        <p:sp>
          <p:nvSpPr>
            <p:cNvPr id="741" name="assumed sorted is O(N log N)"/>
            <p:cNvSpPr txBox="1"/>
            <p:nvPr/>
          </p:nvSpPr>
          <p:spPr>
            <a:xfrm>
              <a:off x="412670" y="1877079"/>
              <a:ext cx="3733952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743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44" name="what is the complexity of version B?    O( ) = O( ) = O( )"/>
          <p:cNvSpPr txBox="1"/>
          <p:nvPr/>
        </p:nvSpPr>
        <p:spPr>
          <a:xfrm>
            <a:off x="3641951" y="7484064"/>
            <a:ext cx="9283898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B? 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# version A…"/>
          <p:cNvSpPr txBox="1"/>
          <p:nvPr/>
        </p:nvSpPr>
        <p:spPr>
          <a:xfrm>
            <a:off x="1139443" y="3930719"/>
            <a:ext cx="6898339" cy="287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# version A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import itertools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matches = False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p in itertools.permutations(s1):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if p == s2: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matches = True</a:t>
            </a:r>
          </a:p>
        </p:txBody>
      </p:sp>
      <p:sp>
        <p:nvSpPr>
          <p:cNvPr id="747" name="what is the complexity of version A?   O( )"/>
          <p:cNvSpPr txBox="1"/>
          <p:nvPr/>
        </p:nvSpPr>
        <p:spPr>
          <a:xfrm>
            <a:off x="3641951" y="6952143"/>
            <a:ext cx="5549337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A?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*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</p:txBody>
      </p:sp>
      <p:sp>
        <p:nvSpPr>
          <p:cNvPr id="748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749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752" name="Group"/>
          <p:cNvGrpSpPr/>
          <p:nvPr/>
        </p:nvGrpSpPr>
        <p:grpSpPr>
          <a:xfrm>
            <a:off x="8028151" y="3967864"/>
            <a:ext cx="4454236" cy="2471581"/>
            <a:chOff x="0" y="0"/>
            <a:chExt cx="4454235" cy="2471580"/>
          </a:xfrm>
        </p:grpSpPr>
        <p:sp>
          <p:nvSpPr>
            <p:cNvPr id="750" name="# version B…"/>
            <p:cNvSpPr txBox="1"/>
            <p:nvPr/>
          </p:nvSpPr>
          <p:spPr>
            <a:xfrm>
              <a:off x="0" y="0"/>
              <a:ext cx="4454236" cy="212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B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s1 = sorted(s1)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s2 = sorted(s2)  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(s1 == s2)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Examples, merge sort, quick sort</a:t>
              </a:r>
            </a:p>
          </p:txBody>
        </p:sp>
        <p:sp>
          <p:nvSpPr>
            <p:cNvPr id="751" name="assumed sorted is O(N log N)"/>
            <p:cNvSpPr txBox="1"/>
            <p:nvPr/>
          </p:nvSpPr>
          <p:spPr>
            <a:xfrm>
              <a:off x="412670" y="1877079"/>
              <a:ext cx="3733952" cy="59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assumed sorted is </a:t>
              </a:r>
              <a:r>
                <a:rPr sz="1300"/>
                <a:t>O</a:t>
              </a:r>
              <a:r>
                <a:t>(N log N)</a:t>
              </a:r>
            </a:p>
          </p:txBody>
        </p:sp>
      </p:grpSp>
      <p:sp>
        <p:nvSpPr>
          <p:cNvPr id="753" name="s1 = tuple(&quot;...&quot;) # could be any string…"/>
          <p:cNvSpPr txBox="1"/>
          <p:nvPr/>
        </p:nvSpPr>
        <p:spPr>
          <a:xfrm>
            <a:off x="3885386" y="889135"/>
            <a:ext cx="8797029" cy="355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 = N!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 = 3!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54" name="what is the complexity of version B?    O( )"/>
          <p:cNvSpPr txBox="1"/>
          <p:nvPr/>
        </p:nvSpPr>
        <p:spPr>
          <a:xfrm>
            <a:off x="3641951" y="7484064"/>
            <a:ext cx="9283898" cy="59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the complexity of version B?   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log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57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58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59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</a:t>
            </a:r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60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63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4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65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</a:t>
            </a:r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66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67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70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71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72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73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74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77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78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79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80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81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84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85" name="def selection_sort(L):…"/>
          <p:cNvSpPr txBox="1"/>
          <p:nvPr/>
        </p:nvSpPr>
        <p:spPr>
          <a:xfrm>
            <a:off x="1547471" y="865390"/>
            <a:ext cx="11251273" cy="6145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86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87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88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4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91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92" name="def selection_sort(L):…"/>
          <p:cNvSpPr txBox="1"/>
          <p:nvPr/>
        </p:nvSpPr>
        <p:spPr>
          <a:xfrm>
            <a:off x="1547471" y="865390"/>
            <a:ext cx="11251273" cy="6295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93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94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95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98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99" name="def selection_sort(L):…"/>
          <p:cNvSpPr txBox="1"/>
          <p:nvPr/>
        </p:nvSpPr>
        <p:spPr>
          <a:xfrm>
            <a:off x="1547471" y="865390"/>
            <a:ext cx="11251273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800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801" name="The complexity of selection sort is…"/>
          <p:cNvSpPr txBox="1"/>
          <p:nvPr/>
        </p:nvSpPr>
        <p:spPr>
          <a:xfrm>
            <a:off x="8986198" y="3150619"/>
            <a:ext cx="3869440" cy="102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</a:t>
            </a:r>
          </a:p>
        </p:txBody>
      </p:sp>
      <p:graphicFrame>
        <p:nvGraphicFramePr>
          <p:cNvPr id="802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05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06" name="def selection_sort(L):…"/>
          <p:cNvSpPr txBox="1"/>
          <p:nvPr/>
        </p:nvSpPr>
        <p:spPr>
          <a:xfrm>
            <a:off x="1547471" y="865390"/>
            <a:ext cx="11251273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807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808" name="The complexity of selection sort is…"/>
          <p:cNvSpPr txBox="1"/>
          <p:nvPr/>
        </p:nvSpPr>
        <p:spPr>
          <a:xfrm>
            <a:off x="8986198" y="3150619"/>
            <a:ext cx="3869440" cy="102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</a:t>
            </a:r>
          </a:p>
        </p:txBody>
      </p:sp>
      <p:graphicFrame>
        <p:nvGraphicFramePr>
          <p:cNvPr id="809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12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3" name="def selection_sort(L):…"/>
          <p:cNvSpPr txBox="1"/>
          <p:nvPr/>
        </p:nvSpPr>
        <p:spPr>
          <a:xfrm>
            <a:off x="1547471" y="865390"/>
            <a:ext cx="11251273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814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815" name="The complexity of selection sort is…"/>
          <p:cNvSpPr txBox="1"/>
          <p:nvPr/>
        </p:nvSpPr>
        <p:spPr>
          <a:xfrm>
            <a:off x="8986198" y="3150619"/>
            <a:ext cx="3869440" cy="102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</a:t>
            </a:r>
            <a14:m>
              <m:oMath>
                <m:sSup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)</a:t>
            </a:r>
          </a:p>
        </p:txBody>
      </p:sp>
      <p:graphicFrame>
        <p:nvGraphicFramePr>
          <p:cNvPr id="816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