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Complexity + Big O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>
            <a:lvl1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[320] OOP and Recursion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8358">
              <a:lnSpc>
                <a:spcPct val="90000"/>
              </a:lnSpc>
              <a:defRPr sz="3663"/>
            </a:pPr>
            <a:r>
              <a:t>Department of Computer Sciences</a:t>
            </a:r>
            <a:endParaRPr sz="3959"/>
          </a:p>
          <a:p>
            <a:pPr defTabSz="578358">
              <a:lnSpc>
                <a:spcPct val="90000"/>
              </a:lnSpc>
              <a:defRPr sz="3663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94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95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9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0" name="Line"/>
          <p:cNvSpPr/>
          <p:nvPr/>
        </p:nvSpPr>
        <p:spPr>
          <a:xfrm flipH="1" flipV="1">
            <a:off x="11180215" y="2975392"/>
            <a:ext cx="225778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1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1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1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1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17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18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19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0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1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22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27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28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3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3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3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3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3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3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9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40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1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2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4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47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48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5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5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5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5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5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5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9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60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1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2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6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5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6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7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68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69" name="Timeline"/>
          <p:cNvSpPr txBox="1"/>
          <p:nvPr/>
        </p:nvSpPr>
        <p:spPr>
          <a:xfrm>
            <a:off x="9501549" y="2473185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72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73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74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75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76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77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8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9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0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81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2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3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84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5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6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7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8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89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90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091" name="Timeline"/>
          <p:cNvSpPr txBox="1"/>
          <p:nvPr/>
        </p:nvSpPr>
        <p:spPr>
          <a:xfrm>
            <a:off x="9501549" y="2473185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94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95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96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97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98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99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0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1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2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103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4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5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106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7" name="Answer: 9, 8, 7"/>
          <p:cNvSpPr txBox="1"/>
          <p:nvPr/>
        </p:nvSpPr>
        <p:spPr>
          <a:xfrm>
            <a:off x="580393" y="9066546"/>
            <a:ext cx="2463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9, 8, 7</a:t>
            </a:r>
          </a:p>
        </p:txBody>
      </p:sp>
      <p:sp>
        <p:nvSpPr>
          <p:cNvPr id="1108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9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10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11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112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113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114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117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118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119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120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121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122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3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4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5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126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7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8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129" name="Call graph"/>
          <p:cNvSpPr txBox="1"/>
          <p:nvPr/>
        </p:nvSpPr>
        <p:spPr>
          <a:xfrm>
            <a:off x="464510" y="4151679"/>
            <a:ext cx="2193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1130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1" name="Answer: 9, 8, 7"/>
          <p:cNvSpPr txBox="1"/>
          <p:nvPr/>
        </p:nvSpPr>
        <p:spPr>
          <a:xfrm>
            <a:off x="580393" y="9066546"/>
            <a:ext cx="2463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9, 8, 7</a:t>
            </a:r>
          </a:p>
        </p:txBody>
      </p:sp>
      <p:sp>
        <p:nvSpPr>
          <p:cNvPr id="1132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3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4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5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136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137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138" name="Timeline"/>
          <p:cNvSpPr txBox="1"/>
          <p:nvPr/>
        </p:nvSpPr>
        <p:spPr>
          <a:xfrm>
            <a:off x="9501549" y="2487247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def M(n):…"/>
          <p:cNvSpPr txBox="1"/>
          <p:nvPr/>
        </p:nvSpPr>
        <p:spPr>
          <a:xfrm>
            <a:off x="2289703" y="482600"/>
            <a:ext cx="3733801" cy="323850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1" name="B = []…"/>
          <p:cNvSpPr txBox="1"/>
          <p:nvPr/>
        </p:nvSpPr>
        <p:spPr>
          <a:xfrm>
            <a:off x="6818110" y="477939"/>
            <a:ext cx="3733801" cy="32385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142" name="4"/>
          <p:cNvSpPr/>
          <p:nvPr/>
        </p:nvSpPr>
        <p:spPr>
          <a:xfrm>
            <a:off x="533400" y="825500"/>
            <a:ext cx="685800" cy="6731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5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4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5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53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54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55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204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205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Demo with Python Tutor</m:t>
                  </m:r>
                </m:oMath>
              </a14:m>
            </a:p>
          </p:txBody>
        </p:sp>
      </p:grpSp>
      <p:sp>
        <p:nvSpPr>
          <p:cNvPr id="207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 flipV="1">
            <a:off x="11180215" y="2975392"/>
            <a:ext cx="225778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5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5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6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6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62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6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6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67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68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69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70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71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2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7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77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78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79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80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81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182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3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4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5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8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8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9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9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92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93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194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195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6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7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8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9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0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03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04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05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06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07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08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09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10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1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2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3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4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5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1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1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2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2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22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23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24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25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26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2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2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3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37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238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39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40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41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42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43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44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45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46" name="Line"/>
          <p:cNvSpPr/>
          <p:nvPr/>
        </p:nvSpPr>
        <p:spPr>
          <a:xfrm flipV="1">
            <a:off x="10600481" y="5107367"/>
            <a:ext cx="1" cy="3393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2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5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57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258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59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60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61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62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63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64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65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66" name="Line"/>
          <p:cNvSpPr/>
          <p:nvPr/>
        </p:nvSpPr>
        <p:spPr>
          <a:xfrm flipV="1">
            <a:off x="10600481" y="5107367"/>
            <a:ext cx="1" cy="3393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2" name="Line"/>
          <p:cNvSpPr/>
          <p:nvPr/>
        </p:nvSpPr>
        <p:spPr>
          <a:xfrm>
            <a:off x="3826793" y="5298223"/>
            <a:ext cx="66916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3" name="Line"/>
          <p:cNvSpPr/>
          <p:nvPr/>
        </p:nvSpPr>
        <p:spPr>
          <a:xfrm>
            <a:off x="6465690" y="7715277"/>
            <a:ext cx="40527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4" name="Line"/>
          <p:cNvSpPr/>
          <p:nvPr/>
        </p:nvSpPr>
        <p:spPr>
          <a:xfrm>
            <a:off x="9326753" y="6804130"/>
            <a:ext cx="1094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5" name="Line"/>
          <p:cNvSpPr/>
          <p:nvPr/>
        </p:nvSpPr>
        <p:spPr>
          <a:xfrm>
            <a:off x="6465690" y="5892982"/>
            <a:ext cx="40527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6" name="Line"/>
          <p:cNvSpPr/>
          <p:nvPr/>
        </p:nvSpPr>
        <p:spPr>
          <a:xfrm>
            <a:off x="3772570" y="8308030"/>
            <a:ext cx="66916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7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8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81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82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grpSp>
        <p:nvGrpSpPr>
          <p:cNvPr id="1309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283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284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285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286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287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288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289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290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291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1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2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03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04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05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6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7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31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313" name="Answer: 3, 2, 1, 2, 3"/>
          <p:cNvSpPr txBox="1"/>
          <p:nvPr/>
        </p:nvSpPr>
        <p:spPr>
          <a:xfrm>
            <a:off x="609181" y="9165694"/>
            <a:ext cx="2443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3, 2, 1, 2, 3</a:t>
            </a:r>
          </a:p>
        </p:txBody>
      </p:sp>
      <p:sp>
        <p:nvSpPr>
          <p:cNvPr id="1314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grpSp>
        <p:nvGrpSpPr>
          <p:cNvPr id="1341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315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316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17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318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19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20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21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322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323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3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4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5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6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7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8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9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17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344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345" name="Answer: 3, 2, 1, 2, 3"/>
          <p:cNvSpPr txBox="1"/>
          <p:nvPr/>
        </p:nvSpPr>
        <p:spPr>
          <a:xfrm>
            <a:off x="609181" y="9165694"/>
            <a:ext cx="24433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3, 2, 1, 2, 3</a:t>
            </a:r>
          </a:p>
        </p:txBody>
      </p:sp>
      <p:sp>
        <p:nvSpPr>
          <p:cNvPr id="1346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347" name="Call graph"/>
          <p:cNvSpPr txBox="1"/>
          <p:nvPr/>
        </p:nvSpPr>
        <p:spPr>
          <a:xfrm>
            <a:off x="126740" y="4350891"/>
            <a:ext cx="212263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grpSp>
        <p:nvGrpSpPr>
          <p:cNvPr id="1374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348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349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50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351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52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53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54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355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356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6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7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8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69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70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71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72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77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8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8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84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85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386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387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9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9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39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39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9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39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9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9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0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0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0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03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04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05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0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0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1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1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13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4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15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6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17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2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2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2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2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2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6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27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8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29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30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1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34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35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36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37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8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39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0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41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42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3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4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45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46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7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5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5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5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5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5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5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5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6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6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6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1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22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23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24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sp>
        <p:nvSpPr>
          <p:cNvPr id="22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2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B = []…"/>
          <p:cNvSpPr txBox="1"/>
          <p:nvPr/>
        </p:nvSpPr>
        <p:spPr>
          <a:xfrm>
            <a:off x="2516435" y="348403"/>
            <a:ext cx="4002534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6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6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7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71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472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3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7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7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7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8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8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8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B = []…"/>
          <p:cNvSpPr txBox="1"/>
          <p:nvPr/>
        </p:nvSpPr>
        <p:spPr>
          <a:xfrm>
            <a:off x="2516435" y="348403"/>
            <a:ext cx="3995938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8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8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9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91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492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3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9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9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9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0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0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0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6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7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B = []…"/>
          <p:cNvSpPr txBox="1"/>
          <p:nvPr/>
        </p:nvSpPr>
        <p:spPr>
          <a:xfrm>
            <a:off x="2516435" y="348403"/>
            <a:ext cx="4002722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1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1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1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13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14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5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6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17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18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9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0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21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22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3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4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25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26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7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8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9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30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1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2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3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B = []…"/>
          <p:cNvSpPr txBox="1"/>
          <p:nvPr/>
        </p:nvSpPr>
        <p:spPr>
          <a:xfrm>
            <a:off x="2516435" y="348403"/>
            <a:ext cx="4005915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36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37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38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39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40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1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43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44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5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6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47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48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9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0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51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52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3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4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5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56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7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8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9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1564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560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1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62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63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B = []…"/>
          <p:cNvSpPr txBox="1"/>
          <p:nvPr/>
        </p:nvSpPr>
        <p:spPr>
          <a:xfrm>
            <a:off x="2516435" y="348403"/>
            <a:ext cx="4000680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67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68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69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70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7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2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3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74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7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6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7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78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79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0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1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82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83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4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5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6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87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8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9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90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91" name="Answer: [3, 6, 5, 2]"/>
          <p:cNvSpPr txBox="1"/>
          <p:nvPr/>
        </p:nvSpPr>
        <p:spPr>
          <a:xfrm>
            <a:off x="644379" y="9165694"/>
            <a:ext cx="23729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[3, 6, 5, 2]</a:t>
            </a:r>
          </a:p>
        </p:txBody>
      </p:sp>
      <p:grpSp>
        <p:nvGrpSpPr>
          <p:cNvPr id="1596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592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93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94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95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B = []…"/>
          <p:cNvSpPr txBox="1"/>
          <p:nvPr/>
        </p:nvSpPr>
        <p:spPr>
          <a:xfrm>
            <a:off x="2516435" y="348403"/>
            <a:ext cx="4001220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99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600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601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602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60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4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5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606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607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8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9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610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611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2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3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614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615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6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7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8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619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0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1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2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3" name="Call graph"/>
          <p:cNvSpPr txBox="1"/>
          <p:nvPr/>
        </p:nvSpPr>
        <p:spPr>
          <a:xfrm>
            <a:off x="126740" y="3990314"/>
            <a:ext cx="212263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1624" name="Answer: [3, 6, 5, 2]"/>
          <p:cNvSpPr txBox="1"/>
          <p:nvPr/>
        </p:nvSpPr>
        <p:spPr>
          <a:xfrm>
            <a:off x="644379" y="9165694"/>
            <a:ext cx="23729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[3, 6, 5, 2]</a:t>
            </a:r>
          </a:p>
        </p:txBody>
      </p:sp>
      <p:grpSp>
        <p:nvGrpSpPr>
          <p:cNvPr id="1629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625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6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27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28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929" y="1080503"/>
            <a:ext cx="3909476" cy="2325244"/>
          </a:xfrm>
          <a:prstGeom prst="rect">
            <a:avLst/>
          </a:prstGeom>
          <a:ln w="12700">
            <a:miter lim="400000"/>
          </a:ln>
        </p:spPr>
      </p:pic>
      <p:sp>
        <p:nvSpPr>
          <p:cNvPr id="1632" name="class Node:…"/>
          <p:cNvSpPr txBox="1"/>
          <p:nvPr/>
        </p:nvSpPr>
        <p:spPr>
          <a:xfrm>
            <a:off x="1494098" y="480447"/>
            <a:ext cx="6207165" cy="631848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class Node: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__init__(self, val):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self.val = 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self.next = None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tot(self):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self.next == None: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self.val + self.next.tot()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__getitem__(self, idx):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idx == 0: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self.next[idx-1]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 = Node(3)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 = Node(5)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 = Node(7)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A.next = B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B.next = C</a:t>
            </a:r>
          </a:p>
        </p:txBody>
      </p:sp>
      <p:sp>
        <p:nvSpPr>
          <p:cNvPr id="1633" name="finish the PythonTutor picture on the right…"/>
          <p:cNvSpPr txBox="1"/>
          <p:nvPr/>
        </p:nvSpPr>
        <p:spPr>
          <a:xfrm>
            <a:off x="1536181" y="7215332"/>
            <a:ext cx="7008611" cy="232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/>
          <a:lstStyle/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finish the PythonTutor picture on the right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B.tot()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A[0]</a:t>
            </a:r>
            <a:r>
              <a:t>? 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A[2]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kind of error does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A[-1]</a:t>
            </a:r>
            <a:r>
              <a:t> produce?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how would the PythonTutor change if we added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C.next = A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C[3]</a:t>
            </a:r>
            <a:r>
              <a:t> be, given above change?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 do, give above change?</a:t>
            </a:r>
          </a:p>
        </p:txBody>
      </p:sp>
      <p:sp>
        <p:nvSpPr>
          <p:cNvPr id="1634" name="5"/>
          <p:cNvSpPr/>
          <p:nvPr/>
        </p:nvSpPr>
        <p:spPr>
          <a:xfrm>
            <a:off x="527141" y="821955"/>
            <a:ext cx="690709" cy="6731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929" y="1080503"/>
            <a:ext cx="3909476" cy="2325244"/>
          </a:xfrm>
          <a:prstGeom prst="rect">
            <a:avLst/>
          </a:prstGeom>
          <a:ln w="12700">
            <a:miter lim="400000"/>
          </a:ln>
        </p:spPr>
      </p:pic>
      <p:sp>
        <p:nvSpPr>
          <p:cNvPr id="1637" name="class Node:…"/>
          <p:cNvSpPr txBox="1"/>
          <p:nvPr/>
        </p:nvSpPr>
        <p:spPr>
          <a:xfrm>
            <a:off x="1494098" y="480447"/>
            <a:ext cx="6207165" cy="631848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class Node: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__init__(self, val):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self.val = 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self.next = None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tot(self):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self.next == None: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self.val + self.next.tot()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__getitem__(self, idx):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idx == 0: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self.next[idx-1]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 = Node(3)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 = Node(5)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 = Node(7)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A.next = B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B.next = C</a:t>
            </a:r>
          </a:p>
        </p:txBody>
      </p:sp>
      <p:sp>
        <p:nvSpPr>
          <p:cNvPr id="1638" name="finish the PythonTutor picture on the right…"/>
          <p:cNvSpPr txBox="1"/>
          <p:nvPr/>
        </p:nvSpPr>
        <p:spPr>
          <a:xfrm>
            <a:off x="1536181" y="7215332"/>
            <a:ext cx="7008611" cy="232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/>
          <a:lstStyle/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finish the PythonTutor picture on the right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B.tot()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A[0]</a:t>
            </a:r>
            <a:r>
              <a:t>? 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A[2]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kind of error does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A[-1]</a:t>
            </a:r>
            <a:r>
              <a:t> produce?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how would the PythonTutor change if we added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C.next = A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C[3]</a:t>
            </a:r>
            <a:r>
              <a:t> be, given above change?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 do, give above change?</a:t>
            </a:r>
          </a:p>
        </p:txBody>
      </p:sp>
      <p:sp>
        <p:nvSpPr>
          <p:cNvPr id="1639" name="5"/>
          <p:cNvSpPr/>
          <p:nvPr/>
        </p:nvSpPr>
        <p:spPr>
          <a:xfrm>
            <a:off x="527141" y="821955"/>
            <a:ext cx="690709" cy="6731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40" name="Demo with Python Tutor"/>
          <p:cNvSpPr txBox="1"/>
          <p:nvPr/>
        </p:nvSpPr>
        <p:spPr>
          <a:xfrm>
            <a:off x="8045106" y="5705891"/>
            <a:ext cx="40299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Demo with Python Tutor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3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3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3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3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6" name="self…"/>
          <p:cNvSpPr txBox="1"/>
          <p:nvPr/>
        </p:nvSpPr>
        <p:spPr>
          <a:xfrm>
            <a:off x="4229170" y="3729587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age</a:t>
            </a:r>
          </a:p>
        </p:txBody>
      </p:sp>
      <p:sp>
        <p:nvSpPr>
          <p:cNvPr id="237" name="Rectangle"/>
          <p:cNvSpPr/>
          <p:nvPr/>
        </p:nvSpPr>
        <p:spPr>
          <a:xfrm>
            <a:off x="5233211" y="3858264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8" name="Rectangle"/>
          <p:cNvSpPr/>
          <p:nvPr/>
        </p:nvSpPr>
        <p:spPr>
          <a:xfrm>
            <a:off x="5233211" y="4427488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9" name="Rectangle"/>
          <p:cNvSpPr/>
          <p:nvPr/>
        </p:nvSpPr>
        <p:spPr>
          <a:xfrm>
            <a:off x="5233211" y="4996712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40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41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4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47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48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49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0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56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51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52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3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4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57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58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2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63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64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65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66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7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73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68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69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0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1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2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7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75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276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7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1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82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83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84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85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6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92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87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88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89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90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93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94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295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296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8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2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03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04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05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06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7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13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08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09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0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1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1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15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16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17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0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4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25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26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27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28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9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35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30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31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2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3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36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37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38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39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40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41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42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43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1"/>
          <p:cNvSpPr/>
          <p:nvPr/>
        </p:nvSpPr>
        <p:spPr>
          <a:xfrm>
            <a:off x="538479" y="1115299"/>
            <a:ext cx="482845" cy="53133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41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42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5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5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5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5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61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56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57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58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59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60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62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63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64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65" name="Line"/>
          <p:cNvSpPr/>
          <p:nvPr/>
        </p:nvSpPr>
        <p:spPr>
          <a:xfrm flipV="1">
            <a:off x="5458746" y="2286263"/>
            <a:ext cx="2540095" cy="38194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6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67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68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69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70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1" name="Line"/>
          <p:cNvSpPr/>
          <p:nvPr/>
        </p:nvSpPr>
        <p:spPr>
          <a:xfrm flipV="1">
            <a:off x="5484293" y="4710238"/>
            <a:ext cx="2983276" cy="21018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2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3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4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7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8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79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80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81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82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3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89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84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85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6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7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90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91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92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93" name="Line"/>
          <p:cNvSpPr/>
          <p:nvPr/>
        </p:nvSpPr>
        <p:spPr>
          <a:xfrm flipV="1">
            <a:off x="5458746" y="2286263"/>
            <a:ext cx="2540095" cy="38194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95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96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97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98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9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0" name="Line"/>
          <p:cNvSpPr/>
          <p:nvPr/>
        </p:nvSpPr>
        <p:spPr>
          <a:xfrm flipV="1">
            <a:off x="5484293" y="4710238"/>
            <a:ext cx="2983276" cy="21018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2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3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6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7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08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09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10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11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2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418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413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414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5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6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419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420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421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422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3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4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3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3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3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3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436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437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438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0" name="Line"/>
          <p:cNvSpPr/>
          <p:nvPr/>
        </p:nvSpPr>
        <p:spPr>
          <a:xfrm flipV="1">
            <a:off x="5512457" y="2284978"/>
            <a:ext cx="2471078" cy="4980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1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4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47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48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49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“Sam”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0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451" name="Line"/>
          <p:cNvSpPr/>
          <p:nvPr/>
        </p:nvSpPr>
        <p:spPr>
          <a:xfrm flipV="1">
            <a:off x="5512457" y="2284978"/>
            <a:ext cx="2471078" cy="4980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2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2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5" name="def fib(n):…"/>
          <p:cNvSpPr txBox="1"/>
          <p:nvPr/>
        </p:nvSpPr>
        <p:spPr>
          <a:xfrm>
            <a:off x="6758688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45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59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62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63" name="5!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6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67" name="5! = 5 * 4 * 3 * 2 * 1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1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46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47" name="the parent class of Dog is Pet.  Does Pet  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 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4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5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8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9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82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83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8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8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9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91" name="fact(5)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49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9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96" name="fact(5) = 5 *  fact(4)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49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0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0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0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0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0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0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1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1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1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1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1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</p:txBody>
      </p:sp>
      <p:sp>
        <p:nvSpPr>
          <p:cNvPr id="51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51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52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2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2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  <a:p>
            <a:pPr>
              <a:lnSpc>
                <a:spcPct val="130000"/>
              </a:lnSpc>
              <a:defRPr b="0"/>
            </a:pPr>
            <a:r>
              <a:t>fact(0) = 1</a:t>
            </a:r>
          </a:p>
        </p:txBody>
      </p:sp>
      <p:sp>
        <p:nvSpPr>
          <p:cNvPr id="52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2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2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2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3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3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3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3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3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3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4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4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4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4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4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4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5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5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5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5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5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5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6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6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6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6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6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6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56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57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59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7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71" name="fact(5) = 5 *  fact(4) = 5 * 24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7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7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76" name="fact(5) = 5 *  fact(4) = 5 * 24 = 120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 = 120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7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8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81" name="fact(5) = 5 *  fact(4) = 5 * 24 = 120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 = 120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8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  <p:sp>
        <p:nvSpPr>
          <p:cNvPr id="583" name="Answer: fact(5) = 120"/>
          <p:cNvSpPr txBox="1"/>
          <p:nvPr/>
        </p:nvSpPr>
        <p:spPr>
          <a:xfrm>
            <a:off x="779173" y="8398197"/>
            <a:ext cx="27926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fact(5) = 120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86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8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0" name="fib(6)"/>
          <p:cNvSpPr txBox="1"/>
          <p:nvPr/>
        </p:nvSpPr>
        <p:spPr>
          <a:xfrm>
            <a:off x="3377742" y="4625053"/>
            <a:ext cx="768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9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4" name="fib(6) = fib(5) + fib(4)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9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8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02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06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0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62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63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65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6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1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4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1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8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22" name="fib(6) = fib(5) + fib(4)…"/>
          <p:cNvSpPr txBox="1"/>
          <p:nvPr/>
        </p:nvSpPr>
        <p:spPr>
          <a:xfrm>
            <a:off x="1876364" y="4393913"/>
            <a:ext cx="377130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26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0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3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4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3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8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42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46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0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69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70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72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3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5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4" name="fib(6) = fib(5) + fib(4) = 5 + 3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5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8" name="fib(6) = fib(5) + fib(4) = 5 + 3 = 8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 = 8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6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62" name="fib(6) = fib(5) + fib(4) = 5 + 3 = 8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 = 8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  <p:sp>
        <p:nvSpPr>
          <p:cNvPr id="663" name="Answer: fib(6) = 8"/>
          <p:cNvSpPr txBox="1"/>
          <p:nvPr/>
        </p:nvSpPr>
        <p:spPr>
          <a:xfrm>
            <a:off x="1192119" y="8422236"/>
            <a:ext cx="23513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fib(6) =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def g(n):…"/>
          <p:cNvSpPr txBox="1"/>
          <p:nvPr/>
        </p:nvSpPr>
        <p:spPr>
          <a:xfrm>
            <a:off x="7351151" y="485239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666" name="def f(n):…"/>
          <p:cNvSpPr txBox="1"/>
          <p:nvPr/>
        </p:nvSpPr>
        <p:spPr>
          <a:xfrm>
            <a:off x="2285564" y="485239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67" name="3"/>
          <p:cNvSpPr/>
          <p:nvPr/>
        </p:nvSpPr>
        <p:spPr>
          <a:xfrm>
            <a:off x="614679" y="1242299"/>
            <a:ext cx="736601" cy="6985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0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7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7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7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8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8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8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8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687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9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9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9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9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69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69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0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0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0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0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0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06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07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8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1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77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78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80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1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2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1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1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1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1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17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18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19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20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1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2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3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4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2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2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2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3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3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3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3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3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40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4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4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4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4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47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48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49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50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1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2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3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4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5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6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7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60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61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62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63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64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65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66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67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8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9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0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1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2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3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4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77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78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79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80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81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82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83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84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85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8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1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2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3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794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9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9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9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0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0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0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0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0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1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2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813" name="8"/>
          <p:cNvSpPr txBox="1"/>
          <p:nvPr/>
        </p:nvSpPr>
        <p:spPr>
          <a:xfrm>
            <a:off x="9909426" y="6099138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814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1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1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1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2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2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2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2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2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0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1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2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3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834" name="8"/>
          <p:cNvSpPr txBox="1"/>
          <p:nvPr/>
        </p:nvSpPr>
        <p:spPr>
          <a:xfrm>
            <a:off x="9909426" y="6099138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83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38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39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40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41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42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43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44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45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8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1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2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857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854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55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56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858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6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6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6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6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6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66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67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68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69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0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1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2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3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4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5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6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880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877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78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79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881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882" name="Answer: 7, 8, 9"/>
          <p:cNvSpPr txBox="1"/>
          <p:nvPr/>
        </p:nvSpPr>
        <p:spPr>
          <a:xfrm>
            <a:off x="580393" y="9066546"/>
            <a:ext cx="2463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7, 8,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85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86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87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88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89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90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91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92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3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4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5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6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7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8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9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00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904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901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02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03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90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906" name="Call graph"/>
          <p:cNvSpPr txBox="1"/>
          <p:nvPr/>
        </p:nvSpPr>
        <p:spPr>
          <a:xfrm>
            <a:off x="465227" y="4393538"/>
            <a:ext cx="2193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907" name="Answer: 7, 8, 9"/>
          <p:cNvSpPr txBox="1"/>
          <p:nvPr/>
        </p:nvSpPr>
        <p:spPr>
          <a:xfrm>
            <a:off x="580393" y="9066546"/>
            <a:ext cx="2463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7, 8,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85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86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88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9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0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0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1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7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18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19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20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2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2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2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2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27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28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3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3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3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3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3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3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4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4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4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4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4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4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9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50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5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5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5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5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57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58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59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0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1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2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3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66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67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68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69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70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71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2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3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4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977" name="Timeline"/>
          <p:cNvSpPr txBox="1"/>
          <p:nvPr/>
        </p:nvSpPr>
        <p:spPr>
          <a:xfrm>
            <a:off x="9501549" y="247590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80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81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82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83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84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85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6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7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8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989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0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1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2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993" name="Timeline"/>
          <p:cNvSpPr txBox="1"/>
          <p:nvPr/>
        </p:nvSpPr>
        <p:spPr>
          <a:xfrm>
            <a:off x="9499600" y="2476500"/>
            <a:ext cx="15303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96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97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98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99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00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01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2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3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4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05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6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7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8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9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10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