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[320] Complexity + Big O"/>
          <p:cNvSpPr txBox="1"/>
          <p:nvPr>
            <p:ph type="title"/>
          </p:nvPr>
        </p:nvSpPr>
        <p:spPr>
          <a:xfrm>
            <a:off x="210739" y="2146300"/>
            <a:ext cx="12583322" cy="3302000"/>
          </a:xfrm>
          <a:prstGeom prst="rect">
            <a:avLst/>
          </a:prstGeom>
        </p:spPr>
        <p:txBody>
          <a:bodyPr/>
          <a:lstStyle/>
          <a:p>
            <a:pPr>
              <a:defRPr sz="73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[320] Complexity + Big O</a:t>
            </a:r>
          </a:p>
          <a:p>
            <a:pPr>
              <a:defRPr sz="73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(Worksheet: Complexity Analysis)</a:t>
            </a:r>
          </a:p>
        </p:txBody>
      </p:sp>
      <p:sp>
        <p:nvSpPr>
          <p:cNvPr id="138" name="Tyler Caraza-Harter"/>
          <p:cNvSpPr txBox="1"/>
          <p:nvPr>
            <p:ph type="body" sz="quarter" idx="1"/>
          </p:nvPr>
        </p:nvSpPr>
        <p:spPr>
          <a:xfrm>
            <a:off x="1270000" y="61468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78358">
              <a:lnSpc>
                <a:spcPct val="90000"/>
              </a:lnSpc>
              <a:defRPr sz="3663"/>
            </a:pPr>
            <a:r>
              <a:t>Department of Computer Sciences</a:t>
            </a:r>
            <a:endParaRPr sz="3959"/>
          </a:p>
          <a:p>
            <a:pPr defTabSz="578358">
              <a:lnSpc>
                <a:spcPct val="90000"/>
              </a:lnSpc>
              <a:defRPr sz="3663"/>
            </a:pPr>
            <a:r>
              <a:t>University of Wisconsin-Madison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Let f(N) = 2N2 + N + 12…"/>
          <p:cNvSpPr txBox="1"/>
          <p:nvPr/>
        </p:nvSpPr>
        <p:spPr>
          <a:xfrm>
            <a:off x="1461974" y="1459729"/>
            <a:ext cx="3629236" cy="5231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m:rPr>
                    <m:nor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</p:txBody>
      </p:sp>
      <p:sp>
        <p:nvSpPr>
          <p:cNvPr id="208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09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Let f(N) = 2N2 + N + 12…"/>
          <p:cNvSpPr txBox="1"/>
          <p:nvPr/>
        </p:nvSpPr>
        <p:spPr>
          <a:xfrm>
            <a:off x="1461974" y="1459729"/>
            <a:ext cx="3921171" cy="6368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m:rPr>
                    <m:nor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</p:txBody>
      </p:sp>
      <p:sp>
        <p:nvSpPr>
          <p:cNvPr id="214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15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m:rPr>
                    <m:nor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(tighter upper bound)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Assume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  <a:r>
              <a:t> and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12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≤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30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21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m:rPr>
                    <m:nor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(tighter upper bound)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Assume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  <a:r>
              <a:t> and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12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≤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30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However,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800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12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≰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600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27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m:rPr>
                    <m:nor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(tighter upper bound)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Assume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  <a:r>
              <a:t> and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12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≤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30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However,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800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12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≰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600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Therefore, the suggest value of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32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33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3"/>
          <p:cNvSpPr/>
          <p:nvPr/>
        </p:nvSpPr>
        <p:spPr>
          <a:xfrm>
            <a:off x="765125" y="1769184"/>
            <a:ext cx="917076" cy="86134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38" name="Group"/>
          <p:cNvGrpSpPr/>
          <p:nvPr/>
        </p:nvGrpSpPr>
        <p:grpSpPr>
          <a:xfrm>
            <a:off x="2131381" y="1507419"/>
            <a:ext cx="10175939" cy="6383223"/>
            <a:chOff x="0" y="-475305"/>
            <a:chExt cx="10175937" cy="6383222"/>
          </a:xfrm>
        </p:grpSpPr>
        <p:sp>
          <p:nvSpPr>
            <p:cNvPr id="236" name="nums = [...]…"/>
            <p:cNvSpPr txBox="1"/>
            <p:nvPr/>
          </p:nvSpPr>
          <p:spPr>
            <a:xfrm>
              <a:off x="0" y="0"/>
              <a:ext cx="6697877" cy="5907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nums = [...]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first100sum = 0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nums[:100]: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first100sum += x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print(first100sum)</a:t>
              </a:r>
            </a:p>
          </p:txBody>
        </p:sp>
        <p:sp>
          <p:nvSpPr>
            <p:cNvPr id="237" name="If we increase the size of nums from 20 items to 100 items, the code will probably take _______ times longer to run.…"/>
            <p:cNvSpPr txBox="1"/>
            <p:nvPr/>
          </p:nvSpPr>
          <p:spPr>
            <a:xfrm>
              <a:off x="4162595" y="-475306"/>
              <a:ext cx="6013343" cy="629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20 items to 100 items, the code will probably take _______ times longer to run.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100 to 1000, will the code take longer?   Yes / No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The complexity of the code is O(_____), with N=len(nums).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3"/>
          <p:cNvSpPr/>
          <p:nvPr/>
        </p:nvSpPr>
        <p:spPr>
          <a:xfrm>
            <a:off x="765125" y="1769185"/>
            <a:ext cx="917076" cy="86134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43" name="Group"/>
          <p:cNvGrpSpPr/>
          <p:nvPr/>
        </p:nvGrpSpPr>
        <p:grpSpPr>
          <a:xfrm>
            <a:off x="2131381" y="1507419"/>
            <a:ext cx="10175939" cy="6383223"/>
            <a:chOff x="0" y="-475305"/>
            <a:chExt cx="10175937" cy="6383222"/>
          </a:xfrm>
        </p:grpSpPr>
        <p:sp>
          <p:nvSpPr>
            <p:cNvPr id="241" name="nums = [...]…"/>
            <p:cNvSpPr txBox="1"/>
            <p:nvPr/>
          </p:nvSpPr>
          <p:spPr>
            <a:xfrm>
              <a:off x="0" y="0"/>
              <a:ext cx="6697876" cy="5907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nums = [...]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first100sum = 0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nums[:100]: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first100sum += x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print(first100sum)</a:t>
              </a:r>
            </a:p>
          </p:txBody>
        </p:sp>
        <p:sp>
          <p:nvSpPr>
            <p:cNvPr id="242" name="If we increase the size of nums from 20 items to 100 items, the code will probably take     times longer to run.…"/>
            <p:cNvSpPr txBox="1"/>
            <p:nvPr/>
          </p:nvSpPr>
          <p:spPr>
            <a:xfrm>
              <a:off x="4162595" y="-475306"/>
              <a:ext cx="6013343" cy="629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20 items to 100 items, the code will probably take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5</m:t>
                  </m:r>
                </m:oMath>
              </a14:m>
              <a:r>
                <a:t>  times longer to run.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100 to 1000, will the code take longer?   Yes / No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The complexity of the code is O(_____), with N=len(nums).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3"/>
          <p:cNvSpPr/>
          <p:nvPr/>
        </p:nvSpPr>
        <p:spPr>
          <a:xfrm>
            <a:off x="765125" y="1769185"/>
            <a:ext cx="917076" cy="86134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48" name="Group"/>
          <p:cNvGrpSpPr/>
          <p:nvPr/>
        </p:nvGrpSpPr>
        <p:grpSpPr>
          <a:xfrm>
            <a:off x="2131381" y="1507419"/>
            <a:ext cx="10175939" cy="6383223"/>
            <a:chOff x="0" y="-475305"/>
            <a:chExt cx="10175937" cy="6383222"/>
          </a:xfrm>
        </p:grpSpPr>
        <p:sp>
          <p:nvSpPr>
            <p:cNvPr id="246" name="nums = [...]…"/>
            <p:cNvSpPr txBox="1"/>
            <p:nvPr/>
          </p:nvSpPr>
          <p:spPr>
            <a:xfrm>
              <a:off x="0" y="0"/>
              <a:ext cx="6697876" cy="5907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nums = [...]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first100sum = 0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nums[:100]: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first100sum += x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print(first100sum)</a:t>
              </a:r>
            </a:p>
          </p:txBody>
        </p:sp>
        <p:sp>
          <p:nvSpPr>
            <p:cNvPr id="247" name="If we increase the size of nums from 20 items to 100 items, the code will probably take     times longer to run.…"/>
            <p:cNvSpPr txBox="1"/>
            <p:nvPr/>
          </p:nvSpPr>
          <p:spPr>
            <a:xfrm>
              <a:off x="4162595" y="-475306"/>
              <a:ext cx="6013343" cy="629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20 items to 100 items, the code will probably take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5</m:t>
                  </m:r>
                </m:oMath>
              </a14:m>
              <a:r>
                <a:t>  times longer to run.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100 to 1000, will the code take longer?   Yes / No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nor/>
                      </m:rPr>
                      <a:rPr xmlns:a="http://schemas.openxmlformats.org/drawingml/2006/main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No</m:t>
                    </m:r>
                  </m:oMath>
                </m:oMathPara>
              </a14:m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The complexity of the code is O(_____), with N=len(nums).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3"/>
          <p:cNvSpPr/>
          <p:nvPr/>
        </p:nvSpPr>
        <p:spPr>
          <a:xfrm>
            <a:off x="765125" y="1769185"/>
            <a:ext cx="917076" cy="86134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53" name="Group"/>
          <p:cNvGrpSpPr/>
          <p:nvPr/>
        </p:nvGrpSpPr>
        <p:grpSpPr>
          <a:xfrm>
            <a:off x="2131381" y="1507419"/>
            <a:ext cx="10175939" cy="6383223"/>
            <a:chOff x="0" y="-475305"/>
            <a:chExt cx="10175937" cy="6383222"/>
          </a:xfrm>
        </p:grpSpPr>
        <p:sp>
          <p:nvSpPr>
            <p:cNvPr id="251" name="nums = [...]…"/>
            <p:cNvSpPr txBox="1"/>
            <p:nvPr/>
          </p:nvSpPr>
          <p:spPr>
            <a:xfrm>
              <a:off x="0" y="0"/>
              <a:ext cx="6697876" cy="5907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nums = [...]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first100sum = 0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nums[:100]: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first100sum += x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print(first100sum)</a:t>
              </a:r>
            </a:p>
          </p:txBody>
        </p:sp>
        <p:sp>
          <p:nvSpPr>
            <p:cNvPr id="252" name="If we increase the size of nums from 20 items to 100 items, the code will probably take     times longer to run.…"/>
            <p:cNvSpPr txBox="1"/>
            <p:nvPr/>
          </p:nvSpPr>
          <p:spPr>
            <a:xfrm>
              <a:off x="4162595" y="-475306"/>
              <a:ext cx="6013343" cy="629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20 items to 100 items, the code will probably take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5</m:t>
                  </m:r>
                </m:oMath>
              </a14:m>
              <a:r>
                <a:t>  times longer to run.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100 to 1000, will the code take longer?   Yes / No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nor/>
                      </m:rPr>
                      <a:rPr xmlns:a="http://schemas.openxmlformats.org/drawingml/2006/main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No</m:t>
                    </m:r>
                  </m:oMath>
                </m:oMathPara>
              </a14:m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The complexity of the code is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a14:m>
              <a:r>
                <a:t>), with N=len(nums).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255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256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257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258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259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260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261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262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263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264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265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267" name="4"/>
          <p:cNvSpPr/>
          <p:nvPr/>
        </p:nvSpPr>
        <p:spPr>
          <a:xfrm>
            <a:off x="745255" y="1433341"/>
            <a:ext cx="795117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"/>
          <p:cNvGrpSpPr/>
          <p:nvPr/>
        </p:nvGrpSpPr>
        <p:grpSpPr>
          <a:xfrm>
            <a:off x="843552" y="1311330"/>
            <a:ext cx="11170158" cy="6685043"/>
            <a:chOff x="0" y="0"/>
            <a:chExt cx="11170156" cy="6685041"/>
          </a:xfrm>
        </p:grpSpPr>
        <p:sp>
          <p:nvSpPr>
            <p:cNvPr id="140" name="A step is any unit of work with bounded execution time (it doesn't keep getting slower with growing input size).…"/>
            <p:cNvSpPr txBox="1"/>
            <p:nvPr/>
          </p:nvSpPr>
          <p:spPr>
            <a:xfrm>
              <a:off x="619544" y="3710794"/>
              <a:ext cx="10423006" cy="2873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step</a:t>
              </a:r>
              <a:r>
                <a:t> is any unit of work with bounded execution time (it doesn't keep getting slower with growing input size).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We classify algorithm complexity by classifying the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order of growth</a:t>
              </a:r>
              <a:r>
                <a:t> of a function f(N), where f gives the number of steps the algorithm must perform for a given input size.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Big O definition: if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≤ C * g(N)</a:t>
              </a:r>
              <a:r>
                <a:t> for large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N</a:t>
              </a:r>
              <a:r>
                <a:t> values and some fixed constant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r>
                <a:t>, then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∈ O(g(N))</a:t>
              </a:r>
            </a:p>
          </p:txBody>
        </p:sp>
        <p:sp>
          <p:nvSpPr>
            <p:cNvPr id="141" name="Rectangle"/>
            <p:cNvSpPr/>
            <p:nvPr/>
          </p:nvSpPr>
          <p:spPr>
            <a:xfrm>
              <a:off x="577523" y="3610458"/>
              <a:ext cx="10592634" cy="307458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591839" y="3423048"/>
              <a:ext cx="1056400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3" name="def search(L, target):…"/>
            <p:cNvSpPr txBox="1"/>
            <p:nvPr/>
          </p:nvSpPr>
          <p:spPr>
            <a:xfrm>
              <a:off x="744087" y="134970"/>
              <a:ext cx="4228943" cy="2593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search(L, target):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for x in L: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if x == target: </a:t>
              </a:r>
              <a:r>
                <a:rPr>
                  <a:solidFill>
                    <a:srgbClr val="929292"/>
                  </a:solidFill>
                </a:rPr>
                <a:t>#line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return True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return False</a:t>
              </a:r>
            </a:p>
          </p:txBody>
        </p:sp>
        <p:sp>
          <p:nvSpPr>
            <p:cNvPr id="144" name="Let f(N) be the number of times line A executes, with N=len(L).  What is f(N) in each case?"/>
            <p:cNvSpPr txBox="1"/>
            <p:nvPr/>
          </p:nvSpPr>
          <p:spPr>
            <a:xfrm>
              <a:off x="5439568" y="0"/>
              <a:ext cx="5594262" cy="1185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Let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</a:t>
              </a:r>
              <a:r>
                <a:t> be the number of times line A executes, with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N=len(L)</a:t>
              </a:r>
              <a:r>
                <a:t>.  What is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f(N)</a:t>
              </a:r>
              <a:r>
                <a:t> in each case?</a:t>
              </a:r>
            </a:p>
          </p:txBody>
        </p:sp>
        <p:sp>
          <p:nvSpPr>
            <p:cNvPr id="145" name="Worst Case (target is at end of list):…"/>
            <p:cNvSpPr txBox="1"/>
            <p:nvPr/>
          </p:nvSpPr>
          <p:spPr>
            <a:xfrm>
              <a:off x="5502154" y="1148201"/>
              <a:ext cx="3760343" cy="1801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Worst Case</a:t>
              </a:r>
              <a:r>
                <a:t> (target is at end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Best Case</a:t>
              </a:r>
              <a:r>
                <a:t> (target is at beginning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Average Case</a:t>
              </a:r>
              <a:r>
                <a:t> (target in middle of list):</a:t>
              </a:r>
            </a:p>
          </p:txBody>
        </p:sp>
        <p:sp>
          <p:nvSpPr>
            <p:cNvPr id="146" name="f(N) = _________.…"/>
            <p:cNvSpPr txBox="1"/>
            <p:nvPr/>
          </p:nvSpPr>
          <p:spPr>
            <a:xfrm>
              <a:off x="9140229" y="1152670"/>
              <a:ext cx="1942269" cy="1792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_________</a:t>
              </a:r>
              <a:r>
                <a:rPr>
                  <a:solidFill>
                    <a:srgbClr val="FFFFFF"/>
                  </a:solidFill>
                </a:rPr>
                <a:t>.</a:t>
              </a:r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_________</a:t>
              </a:r>
              <a:r>
                <a:rPr>
                  <a:solidFill>
                    <a:srgbClr val="FFFFFF"/>
                  </a:solidFill>
                </a:rPr>
                <a:t>.</a:t>
              </a:r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_________</a:t>
              </a:r>
            </a:p>
          </p:txBody>
        </p:sp>
        <p:sp>
          <p:nvSpPr>
            <p:cNvPr id="147" name="assume this is asked unless otherwise stated"/>
            <p:cNvSpPr txBox="1"/>
            <p:nvPr/>
          </p:nvSpPr>
          <p:spPr>
            <a:xfrm>
              <a:off x="3237652" y="2129648"/>
              <a:ext cx="2253036" cy="1144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spcBef>
                  <a:spcPts val="300"/>
                </a:spcBef>
                <a:defRPr b="0" i="1"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assume this is asked unless otherwise stated</a:t>
              </a:r>
            </a:p>
          </p:txBody>
        </p:sp>
        <p:sp>
          <p:nvSpPr>
            <p:cNvPr id="148" name="Line"/>
            <p:cNvSpPr/>
            <p:nvPr/>
          </p:nvSpPr>
          <p:spPr>
            <a:xfrm flipV="1">
              <a:off x="4896203" y="1360552"/>
              <a:ext cx="635485" cy="835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9" name="1"/>
            <p:cNvSpPr/>
            <p:nvPr/>
          </p:nvSpPr>
          <p:spPr>
            <a:xfrm>
              <a:off x="0" y="274377"/>
              <a:ext cx="527074" cy="93278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ctr">
              <a:noAutofit/>
            </a:bodyPr>
            <a:lstStyle>
              <a:lvl1pPr>
                <a:defRPr b="0"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269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270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271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272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273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274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275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276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277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278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279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281" name="4"/>
          <p:cNvSpPr/>
          <p:nvPr/>
        </p:nvSpPr>
        <p:spPr>
          <a:xfrm>
            <a:off x="745255" y="1433341"/>
            <a:ext cx="795116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82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284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285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286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287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288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289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290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291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292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293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294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296" name="4"/>
          <p:cNvSpPr/>
          <p:nvPr/>
        </p:nvSpPr>
        <p:spPr>
          <a:xfrm>
            <a:off x="745255" y="1433341"/>
            <a:ext cx="795116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7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98" name="Oval"/>
          <p:cNvSpPr/>
          <p:nvPr/>
        </p:nvSpPr>
        <p:spPr>
          <a:xfrm>
            <a:off x="4151863" y="2781768"/>
            <a:ext cx="1676357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300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301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302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303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304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305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306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307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308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309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310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312" name="4"/>
          <p:cNvSpPr/>
          <p:nvPr/>
        </p:nvSpPr>
        <p:spPr>
          <a:xfrm>
            <a:off x="745255" y="1433341"/>
            <a:ext cx="795116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13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14" name="Oval"/>
          <p:cNvSpPr/>
          <p:nvPr/>
        </p:nvSpPr>
        <p:spPr>
          <a:xfrm>
            <a:off x="4151863" y="2781768"/>
            <a:ext cx="1676357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15" name="Oval"/>
          <p:cNvSpPr/>
          <p:nvPr/>
        </p:nvSpPr>
        <p:spPr>
          <a:xfrm>
            <a:off x="5727741" y="4533806"/>
            <a:ext cx="1948423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317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318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319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320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321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322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323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324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325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326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327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329" name="4"/>
          <p:cNvSpPr/>
          <p:nvPr/>
        </p:nvSpPr>
        <p:spPr>
          <a:xfrm>
            <a:off x="745255" y="1433341"/>
            <a:ext cx="795116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30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1" name="Oval"/>
          <p:cNvSpPr/>
          <p:nvPr/>
        </p:nvSpPr>
        <p:spPr>
          <a:xfrm>
            <a:off x="4151863" y="2781768"/>
            <a:ext cx="1676357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2" name="Oval"/>
          <p:cNvSpPr/>
          <p:nvPr/>
        </p:nvSpPr>
        <p:spPr>
          <a:xfrm>
            <a:off x="5727741" y="4533806"/>
            <a:ext cx="1948423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3" name="Oval"/>
          <p:cNvSpPr/>
          <p:nvPr/>
        </p:nvSpPr>
        <p:spPr>
          <a:xfrm>
            <a:off x="7528185" y="2947221"/>
            <a:ext cx="1973823" cy="939096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335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336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337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338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339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340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341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342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343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344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345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347" name="4"/>
          <p:cNvSpPr/>
          <p:nvPr/>
        </p:nvSpPr>
        <p:spPr>
          <a:xfrm>
            <a:off x="745255" y="1433341"/>
            <a:ext cx="795116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48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9" name="Oval"/>
          <p:cNvSpPr/>
          <p:nvPr/>
        </p:nvSpPr>
        <p:spPr>
          <a:xfrm>
            <a:off x="4151863" y="2781768"/>
            <a:ext cx="1676357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0" name="Oval"/>
          <p:cNvSpPr/>
          <p:nvPr/>
        </p:nvSpPr>
        <p:spPr>
          <a:xfrm>
            <a:off x="5727741" y="4533806"/>
            <a:ext cx="1948423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1" name="Oval"/>
          <p:cNvSpPr/>
          <p:nvPr/>
        </p:nvSpPr>
        <p:spPr>
          <a:xfrm>
            <a:off x="7528185" y="2947221"/>
            <a:ext cx="1973823" cy="939096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2" name="Oval"/>
          <p:cNvSpPr/>
          <p:nvPr/>
        </p:nvSpPr>
        <p:spPr>
          <a:xfrm>
            <a:off x="7880096" y="4686558"/>
            <a:ext cx="1513102" cy="964496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354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355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356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357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358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359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360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361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362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363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364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366" name="4"/>
          <p:cNvSpPr/>
          <p:nvPr/>
        </p:nvSpPr>
        <p:spPr>
          <a:xfrm>
            <a:off x="745255" y="1433341"/>
            <a:ext cx="906116" cy="95179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67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68" name="Oval"/>
          <p:cNvSpPr/>
          <p:nvPr/>
        </p:nvSpPr>
        <p:spPr>
          <a:xfrm>
            <a:off x="4151863" y="2781768"/>
            <a:ext cx="1676357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69" name="Oval"/>
          <p:cNvSpPr/>
          <p:nvPr/>
        </p:nvSpPr>
        <p:spPr>
          <a:xfrm>
            <a:off x="5727741" y="4533806"/>
            <a:ext cx="1948423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0" name="Oval"/>
          <p:cNvSpPr/>
          <p:nvPr/>
        </p:nvSpPr>
        <p:spPr>
          <a:xfrm>
            <a:off x="7528185" y="2947221"/>
            <a:ext cx="1973823" cy="939096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1" name="Oval"/>
          <p:cNvSpPr/>
          <p:nvPr/>
        </p:nvSpPr>
        <p:spPr>
          <a:xfrm>
            <a:off x="7880096" y="4686558"/>
            <a:ext cx="1513102" cy="964496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2" name="Oval"/>
          <p:cNvSpPr/>
          <p:nvPr/>
        </p:nvSpPr>
        <p:spPr>
          <a:xfrm>
            <a:off x="9773208" y="4665052"/>
            <a:ext cx="2121852" cy="1007509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377" name="Group"/>
          <p:cNvGrpSpPr/>
          <p:nvPr/>
        </p:nvGrpSpPr>
        <p:grpSpPr>
          <a:xfrm>
            <a:off x="1721034" y="2648733"/>
            <a:ext cx="10973144" cy="2616201"/>
            <a:chOff x="-1105788" y="0"/>
            <a:chExt cx="10973143" cy="2616200"/>
          </a:xfrm>
        </p:grpSpPr>
        <p:sp>
          <p:nvSpPr>
            <p:cNvPr id="375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376" name="What is the big O complexity?…"/>
            <p:cNvSpPr txBox="1"/>
            <p:nvPr/>
          </p:nvSpPr>
          <p:spPr>
            <a:xfrm>
              <a:off x="4805370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382" name="Group"/>
          <p:cNvGrpSpPr/>
          <p:nvPr/>
        </p:nvGrpSpPr>
        <p:grpSpPr>
          <a:xfrm>
            <a:off x="1721034" y="2648733"/>
            <a:ext cx="10973145" cy="2616201"/>
            <a:chOff x="-1105788" y="0"/>
            <a:chExt cx="10973143" cy="2616200"/>
          </a:xfrm>
        </p:grpSpPr>
        <p:sp>
          <p:nvSpPr>
            <p:cNvPr id="380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 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381" name="What is the big O complexity?…"/>
            <p:cNvSpPr txBox="1"/>
            <p:nvPr/>
          </p:nvSpPr>
          <p:spPr>
            <a:xfrm>
              <a:off x="4805371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387" name="Group"/>
          <p:cNvGrpSpPr/>
          <p:nvPr/>
        </p:nvGrpSpPr>
        <p:grpSpPr>
          <a:xfrm>
            <a:off x="1721034" y="2648733"/>
            <a:ext cx="10973145" cy="2616201"/>
            <a:chOff x="-1105788" y="0"/>
            <a:chExt cx="10973143" cy="2616200"/>
          </a:xfrm>
        </p:grpSpPr>
        <p:sp>
          <p:nvSpPr>
            <p:cNvPr id="385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386" name="What is the big O complexity?…"/>
            <p:cNvSpPr txBox="1"/>
            <p:nvPr/>
          </p:nvSpPr>
          <p:spPr>
            <a:xfrm>
              <a:off x="4805371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1721034" y="2648733"/>
            <a:ext cx="10973145" cy="2616201"/>
            <a:chOff x="-1105788" y="0"/>
            <a:chExt cx="10973143" cy="2616200"/>
          </a:xfrm>
        </p:grpSpPr>
        <p:sp>
          <p:nvSpPr>
            <p:cNvPr id="390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391" name="What is the big O complexity?…"/>
            <p:cNvSpPr txBox="1"/>
            <p:nvPr/>
          </p:nvSpPr>
          <p:spPr>
            <a:xfrm>
              <a:off x="4805371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"/>
          <p:cNvGrpSpPr/>
          <p:nvPr/>
        </p:nvGrpSpPr>
        <p:grpSpPr>
          <a:xfrm>
            <a:off x="843552" y="1311331"/>
            <a:ext cx="11170158" cy="6685042"/>
            <a:chOff x="0" y="0"/>
            <a:chExt cx="11170156" cy="6685041"/>
          </a:xfrm>
        </p:grpSpPr>
        <p:sp>
          <p:nvSpPr>
            <p:cNvPr id="152" name="A step is any unit of work with bounded execution time (it doesn't keep getting slower with growing input size).…"/>
            <p:cNvSpPr txBox="1"/>
            <p:nvPr/>
          </p:nvSpPr>
          <p:spPr>
            <a:xfrm>
              <a:off x="619544" y="3710794"/>
              <a:ext cx="10423006" cy="2873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step</a:t>
              </a:r>
              <a:r>
                <a:t> is any unit of work with bounded execution time (it doesn't keep getting slower with growing input size).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We classify algorithm complexity by classifying the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order of growth</a:t>
              </a:r>
              <a:r>
                <a:t> of a function f(N), where f gives the number of steps the algorithm must perform for a given input size.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Big O definition: if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≤ C * g(N)</a:t>
              </a:r>
              <a:r>
                <a:t> for large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N</a:t>
              </a:r>
              <a:r>
                <a:t> values and some fixed constant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r>
                <a:t>, then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∈ O(g(N))</a:t>
              </a:r>
            </a:p>
          </p:txBody>
        </p:sp>
        <p:sp>
          <p:nvSpPr>
            <p:cNvPr id="153" name="Rectangle"/>
            <p:cNvSpPr/>
            <p:nvPr/>
          </p:nvSpPr>
          <p:spPr>
            <a:xfrm>
              <a:off x="577523" y="3610458"/>
              <a:ext cx="10592634" cy="307458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591839" y="3423048"/>
              <a:ext cx="1056400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" name="def search(L, target):…"/>
            <p:cNvSpPr txBox="1"/>
            <p:nvPr/>
          </p:nvSpPr>
          <p:spPr>
            <a:xfrm>
              <a:off x="744087" y="134970"/>
              <a:ext cx="4228943" cy="2593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search(L, target):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for x in L: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if x == target: </a:t>
              </a:r>
              <a:r>
                <a:rPr>
                  <a:solidFill>
                    <a:srgbClr val="929292"/>
                  </a:solidFill>
                </a:rPr>
                <a:t>#line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return True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return False</a:t>
              </a:r>
            </a:p>
          </p:txBody>
        </p:sp>
        <p:sp>
          <p:nvSpPr>
            <p:cNvPr id="156" name="Let f(N) be the number of times line A executes, with N=len(L).  What is f(N) in each case?"/>
            <p:cNvSpPr txBox="1"/>
            <p:nvPr/>
          </p:nvSpPr>
          <p:spPr>
            <a:xfrm>
              <a:off x="5439568" y="0"/>
              <a:ext cx="5594262" cy="1185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Let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</a:t>
              </a:r>
              <a:r>
                <a:t> be the number of times line A executes, with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N=len(L)</a:t>
              </a:r>
              <a:r>
                <a:t>.  What is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f(N)</a:t>
              </a:r>
              <a:r>
                <a:t> in each case?</a:t>
              </a:r>
            </a:p>
          </p:txBody>
        </p:sp>
        <p:sp>
          <p:nvSpPr>
            <p:cNvPr id="157" name="Worst Case (target is at end of list):…"/>
            <p:cNvSpPr txBox="1"/>
            <p:nvPr/>
          </p:nvSpPr>
          <p:spPr>
            <a:xfrm>
              <a:off x="5502154" y="1148201"/>
              <a:ext cx="3760342" cy="1801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Worst Case</a:t>
              </a:r>
              <a:r>
                <a:t> (target is at end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Best Case</a:t>
              </a:r>
              <a:r>
                <a:t> (target is at beginning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Average Case</a:t>
              </a:r>
              <a:r>
                <a:t> (target in middle of list):</a:t>
              </a:r>
            </a:p>
          </p:txBody>
        </p:sp>
        <p:sp>
          <p:nvSpPr>
            <p:cNvPr id="158" name="f(N) =…"/>
            <p:cNvSpPr txBox="1"/>
            <p:nvPr/>
          </p:nvSpPr>
          <p:spPr>
            <a:xfrm>
              <a:off x="9140229" y="1152671"/>
              <a:ext cx="1942269" cy="1792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</a:t>
              </a:r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</a:t>
              </a:r>
            </a:p>
          </p:txBody>
        </p:sp>
        <p:sp>
          <p:nvSpPr>
            <p:cNvPr id="159" name="assume this is asked unless otherwise stated"/>
            <p:cNvSpPr txBox="1"/>
            <p:nvPr/>
          </p:nvSpPr>
          <p:spPr>
            <a:xfrm>
              <a:off x="3237652" y="2129648"/>
              <a:ext cx="2253036" cy="1144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spcBef>
                  <a:spcPts val="300"/>
                </a:spcBef>
                <a:defRPr b="0" i="1"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assume this is asked unless otherwise stated</a:t>
              </a:r>
            </a:p>
          </p:txBody>
        </p:sp>
        <p:sp>
          <p:nvSpPr>
            <p:cNvPr id="160" name="Line"/>
            <p:cNvSpPr/>
            <p:nvPr/>
          </p:nvSpPr>
          <p:spPr>
            <a:xfrm flipV="1">
              <a:off x="4896203" y="1360552"/>
              <a:ext cx="635485" cy="835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1" name="1"/>
            <p:cNvSpPr/>
            <p:nvPr/>
          </p:nvSpPr>
          <p:spPr>
            <a:xfrm>
              <a:off x="0" y="274377"/>
              <a:ext cx="527074" cy="93278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ctr">
              <a:noAutofit/>
            </a:bodyPr>
            <a:lstStyle>
              <a:lvl1pPr>
                <a:defRPr b="0"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397" name="Group"/>
          <p:cNvGrpSpPr/>
          <p:nvPr/>
        </p:nvGrpSpPr>
        <p:grpSpPr>
          <a:xfrm>
            <a:off x="1721034" y="2648733"/>
            <a:ext cx="10973145" cy="2616201"/>
            <a:chOff x="-1105788" y="0"/>
            <a:chExt cx="10973143" cy="2616200"/>
          </a:xfrm>
        </p:grpSpPr>
        <p:sp>
          <p:nvSpPr>
            <p:cNvPr id="395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396" name="What is the big O complexity?…"/>
            <p:cNvSpPr txBox="1"/>
            <p:nvPr/>
          </p:nvSpPr>
          <p:spPr>
            <a:xfrm>
              <a:off x="4805371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402" name="Group"/>
          <p:cNvGrpSpPr/>
          <p:nvPr/>
        </p:nvGrpSpPr>
        <p:grpSpPr>
          <a:xfrm>
            <a:off x="1721034" y="2648733"/>
            <a:ext cx="10973145" cy="2616201"/>
            <a:chOff x="-1105788" y="0"/>
            <a:chExt cx="10973143" cy="2616200"/>
          </a:xfrm>
        </p:grpSpPr>
        <p:sp>
          <p:nvSpPr>
            <p:cNvPr id="400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401" name="What is the big O complexity?…"/>
            <p:cNvSpPr txBox="1"/>
            <p:nvPr/>
          </p:nvSpPr>
          <p:spPr>
            <a:xfrm>
              <a:off x="4805371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nor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Calculate</m:t>
                    </m:r>
                    <m:r>
                      <m:rPr>
                        <m:nor/>
                      </m:rPr>
                      <a:rPr xmlns:a="http://schemas.openxmlformats.org/drawingml/2006/mai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avg</m:t>
                    </m:r>
                    <m:r>
                      <m:rPr>
                        <m:nor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outside the loop.</m:t>
                    </m:r>
                  </m:oMath>
                </m:oMathPara>
              </a14:m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05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06" name="how would you define the variable(s) to describe the size of the input data?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how would you define the variable(s) to describe the size of the input data?</a:t>
            </a:r>
          </a:p>
        </p:txBody>
      </p:sp>
      <p:sp>
        <p:nvSpPr>
          <p:cNvPr id="407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10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11" name="how would you define the variable(s) to describe the size of the input data?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how would you define the variable(s) to describe the size of the input data?</a:t>
            </a:r>
          </a:p>
        </p:txBody>
      </p:sp>
      <p:sp>
        <p:nvSpPr>
          <p:cNvPr id="412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15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16" name="how would you define the variable(s) to describe the size of the input data?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how would you define the variable(s) to describe the size of the input data?</a:t>
            </a:r>
          </a:p>
        </p:txBody>
      </p:sp>
      <p:sp>
        <p:nvSpPr>
          <p:cNvPr id="417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20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 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21" name="how would you define the variable(s) to describe the size of the input data?…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would you define the variable(s) to describe the size of the input data?</a:t>
            </a: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 and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</p:txBody>
      </p:sp>
      <p:sp>
        <p:nvSpPr>
          <p:cNvPr id="422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25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 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26" name="how would you define the variable(s) to describe the size of the input data?…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would you define the variable(s) to describe the size of the input data?</a:t>
            </a: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 and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</p:txBody>
      </p:sp>
      <p:sp>
        <p:nvSpPr>
          <p:cNvPr id="427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30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31" name="how would you define the variable(s) to describe the size of the input data?…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would you define the variable(s) to describe the size of the input data?</a:t>
            </a: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 and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</p:txBody>
      </p:sp>
      <p:sp>
        <p:nvSpPr>
          <p:cNvPr id="432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35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36" name="how would you define the variable(s) to describe the size of the input data?…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would you define the variable(s) to describe the size of the input data?</a:t>
            </a: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 and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</p:txBody>
      </p:sp>
      <p:sp>
        <p:nvSpPr>
          <p:cNvPr id="437" name="The complexity of code is…"/>
          <p:cNvSpPr txBox="1"/>
          <p:nvPr/>
        </p:nvSpPr>
        <p:spPr>
          <a:xfrm>
            <a:off x="6911661" y="3882178"/>
            <a:ext cx="5418208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) = 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) = 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)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roup"/>
          <p:cNvGrpSpPr/>
          <p:nvPr/>
        </p:nvGrpSpPr>
        <p:grpSpPr>
          <a:xfrm>
            <a:off x="1382877" y="889135"/>
            <a:ext cx="10657923" cy="6313067"/>
            <a:chOff x="0" y="-1021166"/>
            <a:chExt cx="10657921" cy="6313066"/>
          </a:xfrm>
        </p:grpSpPr>
        <p:sp>
          <p:nvSpPr>
            <p:cNvPr id="439" name="# version A…"/>
            <p:cNvSpPr txBox="1"/>
            <p:nvPr/>
          </p:nvSpPr>
          <p:spPr>
            <a:xfrm>
              <a:off x="0" y="1144054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 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440" name="# version B…"/>
            <p:cNvSpPr txBox="1"/>
            <p:nvPr/>
          </p:nvSpPr>
          <p:spPr>
            <a:xfrm>
              <a:off x="6255778" y="1144054"/>
              <a:ext cx="3995053" cy="212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B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sorted(s1)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sorted(s2)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(s1 == s2)</a:t>
              </a:r>
            </a:p>
          </p:txBody>
        </p:sp>
        <p:sp>
          <p:nvSpPr>
            <p:cNvPr id="441" name="s1 = tuple(&quot;...&quot;) # could be any string…"/>
            <p:cNvSpPr txBox="1"/>
            <p:nvPr/>
          </p:nvSpPr>
          <p:spPr>
            <a:xfrm>
              <a:off x="2502508" y="-1021167"/>
              <a:ext cx="8155414" cy="2784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tuple("...") # could be any string   </a:t>
              </a:r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tuple(“...")                        </a:t>
              </a:r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42" name="what is the complexity of version A?    O(____________)"/>
            <p:cNvSpPr txBox="1"/>
            <p:nvPr/>
          </p:nvSpPr>
          <p:spPr>
            <a:xfrm>
              <a:off x="2502508" y="4165478"/>
              <a:ext cx="5549336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 O(____________)</a:t>
              </a:r>
            </a:p>
          </p:txBody>
        </p:sp>
        <p:sp>
          <p:nvSpPr>
            <p:cNvPr id="443" name="what is the complexity of version B?    O(____________)"/>
            <p:cNvSpPr txBox="1"/>
            <p:nvPr/>
          </p:nvSpPr>
          <p:spPr>
            <a:xfrm>
              <a:off x="2502508" y="4697399"/>
              <a:ext cx="5549336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O(____________)</a:t>
              </a:r>
            </a:p>
          </p:txBody>
        </p:sp>
        <p:sp>
          <p:nvSpPr>
            <p:cNvPr id="444" name="assumed sorted is O(N log N)"/>
            <p:cNvSpPr txBox="1"/>
            <p:nvPr/>
          </p:nvSpPr>
          <p:spPr>
            <a:xfrm>
              <a:off x="6668448" y="3021134"/>
              <a:ext cx="3733953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assumed sorted is </a:t>
              </a:r>
              <a:r>
                <a:rPr sz="1300"/>
                <a:t>O</a:t>
              </a:r>
              <a:r>
                <a:t>(N log N)</a:t>
              </a:r>
            </a:p>
          </p:txBody>
        </p:sp>
      </p:grpSp>
      <p:sp>
        <p:nvSpPr>
          <p:cNvPr id="446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"/>
          <p:cNvGrpSpPr/>
          <p:nvPr/>
        </p:nvGrpSpPr>
        <p:grpSpPr>
          <a:xfrm>
            <a:off x="843552" y="1311331"/>
            <a:ext cx="11170158" cy="6685042"/>
            <a:chOff x="0" y="0"/>
            <a:chExt cx="11170156" cy="6685041"/>
          </a:xfrm>
        </p:grpSpPr>
        <p:sp>
          <p:nvSpPr>
            <p:cNvPr id="164" name="A step is any unit of work with bounded execution time (it doesn't keep getting slower with growing input size).…"/>
            <p:cNvSpPr txBox="1"/>
            <p:nvPr/>
          </p:nvSpPr>
          <p:spPr>
            <a:xfrm>
              <a:off x="619544" y="3710794"/>
              <a:ext cx="10423006" cy="2873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step</a:t>
              </a:r>
              <a:r>
                <a:t> is any unit of work with bounded execution time (it doesn't keep getting slower with growing input size).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We classify algorithm complexity by classifying the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order of growth</a:t>
              </a:r>
              <a:r>
                <a:t> of a function f(N), where f gives the number of steps the algorithm must perform for a given input size.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Big O definition: if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≤ C * g(N)</a:t>
              </a:r>
              <a:r>
                <a:t> for large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N</a:t>
              </a:r>
              <a:r>
                <a:t> values and some fixed constant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r>
                <a:t>, then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∈ O(g(N))</a:t>
              </a:r>
            </a:p>
          </p:txBody>
        </p:sp>
        <p:sp>
          <p:nvSpPr>
            <p:cNvPr id="165" name="Rectangle"/>
            <p:cNvSpPr/>
            <p:nvPr/>
          </p:nvSpPr>
          <p:spPr>
            <a:xfrm>
              <a:off x="577523" y="3610458"/>
              <a:ext cx="10592634" cy="307458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591839" y="3423048"/>
              <a:ext cx="1056400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7" name="def search(L, target):…"/>
            <p:cNvSpPr txBox="1"/>
            <p:nvPr/>
          </p:nvSpPr>
          <p:spPr>
            <a:xfrm>
              <a:off x="744087" y="134970"/>
              <a:ext cx="4228943" cy="2593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search(L, target):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for x in L: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if x == target: </a:t>
              </a:r>
              <a:r>
                <a:rPr>
                  <a:solidFill>
                    <a:srgbClr val="929292"/>
                  </a:solidFill>
                </a:rPr>
                <a:t>#line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return True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return False</a:t>
              </a:r>
            </a:p>
          </p:txBody>
        </p:sp>
        <p:sp>
          <p:nvSpPr>
            <p:cNvPr id="168" name="Let f(N) be the number of times line A executes, with N=len(L).  What is f(N) in each case?"/>
            <p:cNvSpPr txBox="1"/>
            <p:nvPr/>
          </p:nvSpPr>
          <p:spPr>
            <a:xfrm>
              <a:off x="5439568" y="0"/>
              <a:ext cx="5594262" cy="1185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Let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</a:t>
              </a:r>
              <a:r>
                <a:t> be the number of times line A executes, with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N=len(L)</a:t>
              </a:r>
              <a:r>
                <a:t>.  What is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f(N)</a:t>
              </a:r>
              <a:r>
                <a:t> in each case?</a:t>
              </a:r>
            </a:p>
          </p:txBody>
        </p:sp>
        <p:sp>
          <p:nvSpPr>
            <p:cNvPr id="169" name="Worst Case (target is at end of list):…"/>
            <p:cNvSpPr txBox="1"/>
            <p:nvPr/>
          </p:nvSpPr>
          <p:spPr>
            <a:xfrm>
              <a:off x="5502154" y="1148201"/>
              <a:ext cx="3760342" cy="1801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Worst Case</a:t>
              </a:r>
              <a:r>
                <a:t> (target is at end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Best Case</a:t>
              </a:r>
              <a:r>
                <a:t> (target is at beginning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Average Case</a:t>
              </a:r>
              <a:r>
                <a:t> (target in middle of list):</a:t>
              </a:r>
            </a:p>
          </p:txBody>
        </p:sp>
        <p:sp>
          <p:nvSpPr>
            <p:cNvPr id="170" name="f(N) =…"/>
            <p:cNvSpPr txBox="1"/>
            <p:nvPr/>
          </p:nvSpPr>
          <p:spPr>
            <a:xfrm>
              <a:off x="9140229" y="1152671"/>
              <a:ext cx="1942269" cy="1792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</a:t>
              </a:r>
            </a:p>
          </p:txBody>
        </p:sp>
        <p:sp>
          <p:nvSpPr>
            <p:cNvPr id="171" name="assume this is asked unless otherwise stated"/>
            <p:cNvSpPr txBox="1"/>
            <p:nvPr/>
          </p:nvSpPr>
          <p:spPr>
            <a:xfrm>
              <a:off x="3237652" y="2129648"/>
              <a:ext cx="2253036" cy="1144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spcBef>
                  <a:spcPts val="300"/>
                </a:spcBef>
                <a:defRPr b="0" i="1"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assume this is asked unless otherwise stated</a:t>
              </a:r>
            </a:p>
          </p:txBody>
        </p:sp>
        <p:sp>
          <p:nvSpPr>
            <p:cNvPr id="172" name="Line"/>
            <p:cNvSpPr/>
            <p:nvPr/>
          </p:nvSpPr>
          <p:spPr>
            <a:xfrm flipV="1">
              <a:off x="4896203" y="1360552"/>
              <a:ext cx="635485" cy="835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3" name="1"/>
            <p:cNvSpPr/>
            <p:nvPr/>
          </p:nvSpPr>
          <p:spPr>
            <a:xfrm>
              <a:off x="0" y="274377"/>
              <a:ext cx="694179" cy="93278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ctr">
              <a:noAutofit/>
            </a:bodyPr>
            <a:lstStyle>
              <a:lvl1pPr>
                <a:defRPr b="0"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roup"/>
          <p:cNvGrpSpPr/>
          <p:nvPr/>
        </p:nvGrpSpPr>
        <p:grpSpPr>
          <a:xfrm>
            <a:off x="1382877" y="889135"/>
            <a:ext cx="10657923" cy="6313067"/>
            <a:chOff x="0" y="-1021166"/>
            <a:chExt cx="10657921" cy="6313066"/>
          </a:xfrm>
        </p:grpSpPr>
        <p:sp>
          <p:nvSpPr>
            <p:cNvPr id="448" name="# version A…"/>
            <p:cNvSpPr txBox="1"/>
            <p:nvPr/>
          </p:nvSpPr>
          <p:spPr>
            <a:xfrm>
              <a:off x="0" y="1144054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 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449" name="# version B…"/>
            <p:cNvSpPr txBox="1"/>
            <p:nvPr/>
          </p:nvSpPr>
          <p:spPr>
            <a:xfrm>
              <a:off x="6255778" y="1144054"/>
              <a:ext cx="3995053" cy="212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B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sorted(s1)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sorted(s2)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(s1 == s2)</a:t>
              </a:r>
            </a:p>
          </p:txBody>
        </p:sp>
        <p:sp>
          <p:nvSpPr>
            <p:cNvPr id="450" name="s1 = tuple(&quot;...&quot;) # could be any string…"/>
            <p:cNvSpPr txBox="1"/>
            <p:nvPr/>
          </p:nvSpPr>
          <p:spPr>
            <a:xfrm>
              <a:off x="2502508" y="-1021167"/>
              <a:ext cx="8155414" cy="2784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tuple("...") # could be any string   </a:t>
              </a:r>
              <a14:m>
                <m:oMath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tuple(“...")                        </a:t>
              </a:r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51" name="what is the complexity of version A?    O(____________)"/>
            <p:cNvSpPr txBox="1"/>
            <p:nvPr/>
          </p:nvSpPr>
          <p:spPr>
            <a:xfrm>
              <a:off x="2502508" y="4165478"/>
              <a:ext cx="5549336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 O(____________)</a:t>
              </a:r>
            </a:p>
          </p:txBody>
        </p:sp>
        <p:sp>
          <p:nvSpPr>
            <p:cNvPr id="452" name="what is the complexity of version B?    O(____________)"/>
            <p:cNvSpPr txBox="1"/>
            <p:nvPr/>
          </p:nvSpPr>
          <p:spPr>
            <a:xfrm>
              <a:off x="2502508" y="4697399"/>
              <a:ext cx="5549336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O(____________)</a:t>
              </a:r>
            </a:p>
          </p:txBody>
        </p:sp>
        <p:sp>
          <p:nvSpPr>
            <p:cNvPr id="453" name="assumed sorted is O(N log N)"/>
            <p:cNvSpPr txBox="1"/>
            <p:nvPr/>
          </p:nvSpPr>
          <p:spPr>
            <a:xfrm>
              <a:off x="6668448" y="3021134"/>
              <a:ext cx="3733953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assumed sorted is </a:t>
              </a:r>
              <a:r>
                <a:rPr sz="1300"/>
                <a:t>O</a:t>
              </a:r>
              <a:r>
                <a:t>(N log N)</a:t>
              </a:r>
            </a:p>
          </p:txBody>
        </p:sp>
      </p:grpSp>
      <p:sp>
        <p:nvSpPr>
          <p:cNvPr id="455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roup"/>
          <p:cNvGrpSpPr/>
          <p:nvPr/>
        </p:nvGrpSpPr>
        <p:grpSpPr>
          <a:xfrm>
            <a:off x="1382877" y="889135"/>
            <a:ext cx="10657923" cy="6313067"/>
            <a:chOff x="0" y="-1021166"/>
            <a:chExt cx="10657921" cy="6313066"/>
          </a:xfrm>
        </p:grpSpPr>
        <p:sp>
          <p:nvSpPr>
            <p:cNvPr id="457" name="# version A…"/>
            <p:cNvSpPr txBox="1"/>
            <p:nvPr/>
          </p:nvSpPr>
          <p:spPr>
            <a:xfrm>
              <a:off x="0" y="1144054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 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458" name="# version B…"/>
            <p:cNvSpPr txBox="1"/>
            <p:nvPr/>
          </p:nvSpPr>
          <p:spPr>
            <a:xfrm>
              <a:off x="6255778" y="1144054"/>
              <a:ext cx="3995053" cy="212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B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sorted(s1)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sorted(s2)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(s1 == s2)</a:t>
              </a:r>
            </a:p>
          </p:txBody>
        </p:sp>
        <p:sp>
          <p:nvSpPr>
            <p:cNvPr id="459" name="s1 = tuple(&quot;...&quot;) # could be any string…"/>
            <p:cNvSpPr txBox="1"/>
            <p:nvPr/>
          </p:nvSpPr>
          <p:spPr>
            <a:xfrm>
              <a:off x="2502508" y="-1021167"/>
              <a:ext cx="8155414" cy="2784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tuple("...") # could be any string   </a:t>
              </a:r>
              <a14:m>
                <m:oMath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tuple(“...")                         </a:t>
              </a:r>
              <a14:m>
                <m:oMath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60" name="what is the complexity of version A?    O(____________)"/>
            <p:cNvSpPr txBox="1"/>
            <p:nvPr/>
          </p:nvSpPr>
          <p:spPr>
            <a:xfrm>
              <a:off x="2502508" y="4165478"/>
              <a:ext cx="5549336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 O(____________)</a:t>
              </a:r>
            </a:p>
          </p:txBody>
        </p:sp>
        <p:sp>
          <p:nvSpPr>
            <p:cNvPr id="461" name="what is the complexity of version B?    O(____________)"/>
            <p:cNvSpPr txBox="1"/>
            <p:nvPr/>
          </p:nvSpPr>
          <p:spPr>
            <a:xfrm>
              <a:off x="2502508" y="4697399"/>
              <a:ext cx="5549336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O(____________)</a:t>
              </a:r>
            </a:p>
          </p:txBody>
        </p:sp>
        <p:sp>
          <p:nvSpPr>
            <p:cNvPr id="462" name="assumed sorted is O(N log N)"/>
            <p:cNvSpPr txBox="1"/>
            <p:nvPr/>
          </p:nvSpPr>
          <p:spPr>
            <a:xfrm>
              <a:off x="6668448" y="3021134"/>
              <a:ext cx="3733953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assumed sorted is </a:t>
              </a:r>
              <a:r>
                <a:rPr sz="1300"/>
                <a:t>O</a:t>
              </a:r>
              <a:r>
                <a:t>(N log N)</a:t>
              </a:r>
            </a:p>
          </p:txBody>
        </p:sp>
      </p:grpSp>
      <p:sp>
        <p:nvSpPr>
          <p:cNvPr id="464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roup"/>
          <p:cNvGrpSpPr/>
          <p:nvPr/>
        </p:nvGrpSpPr>
        <p:grpSpPr>
          <a:xfrm>
            <a:off x="1382877" y="889135"/>
            <a:ext cx="10657923" cy="6313067"/>
            <a:chOff x="0" y="-1021166"/>
            <a:chExt cx="10657921" cy="6313066"/>
          </a:xfrm>
        </p:grpSpPr>
        <p:sp>
          <p:nvSpPr>
            <p:cNvPr id="466" name="# version A…"/>
            <p:cNvSpPr txBox="1"/>
            <p:nvPr/>
          </p:nvSpPr>
          <p:spPr>
            <a:xfrm>
              <a:off x="0" y="1144054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 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467" name="# version B…"/>
            <p:cNvSpPr txBox="1"/>
            <p:nvPr/>
          </p:nvSpPr>
          <p:spPr>
            <a:xfrm>
              <a:off x="6255778" y="1144054"/>
              <a:ext cx="3995053" cy="212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B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sorted(s1)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sorted(s2)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(s1 == s2)</a:t>
              </a:r>
            </a:p>
          </p:txBody>
        </p:sp>
        <p:sp>
          <p:nvSpPr>
            <p:cNvPr id="468" name="s1 = tuple(&quot;...&quot;) # could be any string…"/>
            <p:cNvSpPr txBox="1"/>
            <p:nvPr/>
          </p:nvSpPr>
          <p:spPr>
            <a:xfrm>
              <a:off x="2502508" y="-1021167"/>
              <a:ext cx="8155414" cy="2784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tuple("...") # could be any string   </a:t>
              </a:r>
              <a14:m>
                <m:oMath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tuple(“...")                         </a:t>
              </a:r>
              <a14:m>
                <m:oMath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Example, s1 = (A, B, C), then permutations of s1 are 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ABC  BCA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ACB  CAB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BAC  CBA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69" name="what is the complexity of version A?    O(____________)"/>
            <p:cNvSpPr txBox="1"/>
            <p:nvPr/>
          </p:nvSpPr>
          <p:spPr>
            <a:xfrm>
              <a:off x="2502508" y="4165478"/>
              <a:ext cx="5549336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 O(____________)</a:t>
              </a:r>
            </a:p>
          </p:txBody>
        </p:sp>
        <p:sp>
          <p:nvSpPr>
            <p:cNvPr id="470" name="what is the complexity of version B?    O(____________)"/>
            <p:cNvSpPr txBox="1"/>
            <p:nvPr/>
          </p:nvSpPr>
          <p:spPr>
            <a:xfrm>
              <a:off x="2502508" y="4697399"/>
              <a:ext cx="5549336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O(____________)</a:t>
              </a:r>
            </a:p>
          </p:txBody>
        </p:sp>
        <p:sp>
          <p:nvSpPr>
            <p:cNvPr id="471" name="assumed sorted is O(N log N)"/>
            <p:cNvSpPr txBox="1"/>
            <p:nvPr/>
          </p:nvSpPr>
          <p:spPr>
            <a:xfrm>
              <a:off x="6668448" y="3021134"/>
              <a:ext cx="3733953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assumed sorted is </a:t>
              </a:r>
              <a:r>
                <a:rPr sz="1300"/>
                <a:t>O</a:t>
              </a:r>
              <a:r>
                <a:t>(N log N)</a:t>
              </a:r>
            </a:p>
          </p:txBody>
        </p:sp>
      </p:grpSp>
      <p:sp>
        <p:nvSpPr>
          <p:cNvPr id="473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roup"/>
          <p:cNvGrpSpPr/>
          <p:nvPr/>
        </p:nvGrpSpPr>
        <p:grpSpPr>
          <a:xfrm>
            <a:off x="1382877" y="889135"/>
            <a:ext cx="10657923" cy="6313067"/>
            <a:chOff x="0" y="-1021166"/>
            <a:chExt cx="10657921" cy="6313066"/>
          </a:xfrm>
        </p:grpSpPr>
        <p:sp>
          <p:nvSpPr>
            <p:cNvPr id="475" name="# version A…"/>
            <p:cNvSpPr txBox="1"/>
            <p:nvPr/>
          </p:nvSpPr>
          <p:spPr>
            <a:xfrm>
              <a:off x="0" y="1144054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 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476" name="# version B…"/>
            <p:cNvSpPr txBox="1"/>
            <p:nvPr/>
          </p:nvSpPr>
          <p:spPr>
            <a:xfrm>
              <a:off x="6255778" y="1144054"/>
              <a:ext cx="3995053" cy="212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B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sorted(s1)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sorted(s2)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(s1 == s2)</a:t>
              </a:r>
            </a:p>
          </p:txBody>
        </p:sp>
        <p:sp>
          <p:nvSpPr>
            <p:cNvPr id="477" name="s1 = tuple(&quot;...&quot;) # could be any string…"/>
            <p:cNvSpPr txBox="1"/>
            <p:nvPr/>
          </p:nvSpPr>
          <p:spPr>
            <a:xfrm>
              <a:off x="2502508" y="-1021167"/>
              <a:ext cx="8155414" cy="2784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tuple("...") # could be any string   </a:t>
              </a:r>
              <a14:m>
                <m:oMath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tuple(“...")                         </a:t>
              </a:r>
              <a14:m>
                <m:oMath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Example, s1 = (A, B, C), then permutations of s1 are 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ABC  BCA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ACB  CAB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BAC  CBA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78" name="what is the complexity of version A?    O(____________)"/>
            <p:cNvSpPr txBox="1"/>
            <p:nvPr/>
          </p:nvSpPr>
          <p:spPr>
            <a:xfrm>
              <a:off x="2502508" y="4165478"/>
              <a:ext cx="5549336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 O(____________)</a:t>
              </a:r>
            </a:p>
          </p:txBody>
        </p:sp>
        <p:sp>
          <p:nvSpPr>
            <p:cNvPr id="479" name="what is the complexity of version B?    O(____________)"/>
            <p:cNvSpPr txBox="1"/>
            <p:nvPr/>
          </p:nvSpPr>
          <p:spPr>
            <a:xfrm>
              <a:off x="2502508" y="4697399"/>
              <a:ext cx="5549336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O(____________)</a:t>
              </a:r>
            </a:p>
          </p:txBody>
        </p:sp>
        <p:sp>
          <p:nvSpPr>
            <p:cNvPr id="480" name="assumed sorted is O(N log N)"/>
            <p:cNvSpPr txBox="1"/>
            <p:nvPr/>
          </p:nvSpPr>
          <p:spPr>
            <a:xfrm>
              <a:off x="6668448" y="3021134"/>
              <a:ext cx="3733953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assumed sorted is </a:t>
              </a:r>
              <a:r>
                <a:rPr sz="1300"/>
                <a:t>O</a:t>
              </a:r>
              <a:r>
                <a:t>(N log N)</a:t>
              </a:r>
            </a:p>
          </p:txBody>
        </p:sp>
      </p:grpSp>
      <p:sp>
        <p:nvSpPr>
          <p:cNvPr id="482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roup"/>
          <p:cNvGrpSpPr/>
          <p:nvPr/>
        </p:nvGrpSpPr>
        <p:grpSpPr>
          <a:xfrm>
            <a:off x="1382877" y="889135"/>
            <a:ext cx="10657923" cy="6313067"/>
            <a:chOff x="0" y="-1021166"/>
            <a:chExt cx="10657921" cy="6313066"/>
          </a:xfrm>
        </p:grpSpPr>
        <p:sp>
          <p:nvSpPr>
            <p:cNvPr id="484" name="# version A…"/>
            <p:cNvSpPr txBox="1"/>
            <p:nvPr/>
          </p:nvSpPr>
          <p:spPr>
            <a:xfrm>
              <a:off x="0" y="1144054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485" name="# version B…"/>
            <p:cNvSpPr txBox="1"/>
            <p:nvPr/>
          </p:nvSpPr>
          <p:spPr>
            <a:xfrm>
              <a:off x="6255778" y="1144054"/>
              <a:ext cx="3995053" cy="212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B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sorted(s1)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sorted(s2)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(s1 == s2)</a:t>
              </a:r>
            </a:p>
          </p:txBody>
        </p:sp>
        <p:sp>
          <p:nvSpPr>
            <p:cNvPr id="486" name="s1 = tuple(&quot;...&quot;) # could be any string…"/>
            <p:cNvSpPr txBox="1"/>
            <p:nvPr/>
          </p:nvSpPr>
          <p:spPr>
            <a:xfrm>
              <a:off x="2502508" y="-1021167"/>
              <a:ext cx="8155414" cy="2784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tuple("...") # could be any string   </a:t>
              </a:r>
              <a14:m>
                <m:oMath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tuple(“...")                         </a:t>
              </a:r>
              <a14:m>
                <m:oMath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Example, s1 = (A, B, C), then permutations of s1 are 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ABC  BCA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ACB  CAB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BAC  CBA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87" name="what is the complexity of version A?    O(____________)"/>
            <p:cNvSpPr txBox="1"/>
            <p:nvPr/>
          </p:nvSpPr>
          <p:spPr>
            <a:xfrm>
              <a:off x="2502508" y="4165478"/>
              <a:ext cx="5549336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 O(____________)</a:t>
              </a:r>
            </a:p>
          </p:txBody>
        </p:sp>
        <p:sp>
          <p:nvSpPr>
            <p:cNvPr id="488" name="what is the complexity of version B?    O(____________)"/>
            <p:cNvSpPr txBox="1"/>
            <p:nvPr/>
          </p:nvSpPr>
          <p:spPr>
            <a:xfrm>
              <a:off x="2502508" y="4697399"/>
              <a:ext cx="5549336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O(____________)</a:t>
              </a:r>
            </a:p>
          </p:txBody>
        </p:sp>
        <p:sp>
          <p:nvSpPr>
            <p:cNvPr id="489" name="assumed sorted is O(N log N)"/>
            <p:cNvSpPr txBox="1"/>
            <p:nvPr/>
          </p:nvSpPr>
          <p:spPr>
            <a:xfrm>
              <a:off x="6668448" y="3021134"/>
              <a:ext cx="3733953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assumed sorted is </a:t>
              </a:r>
              <a:r>
                <a:rPr sz="1300"/>
                <a:t>O</a:t>
              </a:r>
              <a:r>
                <a:t>(N log N)</a:t>
              </a:r>
            </a:p>
          </p:txBody>
        </p:sp>
      </p:grpSp>
      <p:sp>
        <p:nvSpPr>
          <p:cNvPr id="491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roup"/>
          <p:cNvGrpSpPr/>
          <p:nvPr/>
        </p:nvGrpSpPr>
        <p:grpSpPr>
          <a:xfrm>
            <a:off x="1382877" y="889135"/>
            <a:ext cx="10657923" cy="6313067"/>
            <a:chOff x="0" y="-1021166"/>
            <a:chExt cx="10657921" cy="6313066"/>
          </a:xfrm>
        </p:grpSpPr>
        <p:sp>
          <p:nvSpPr>
            <p:cNvPr id="493" name="# version A…"/>
            <p:cNvSpPr txBox="1"/>
            <p:nvPr/>
          </p:nvSpPr>
          <p:spPr>
            <a:xfrm>
              <a:off x="0" y="1144054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494" name="# version B…"/>
            <p:cNvSpPr txBox="1"/>
            <p:nvPr/>
          </p:nvSpPr>
          <p:spPr>
            <a:xfrm>
              <a:off x="6255778" y="1144054"/>
              <a:ext cx="3995053" cy="212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B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sorted(s1)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sorted(s2)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(s1 == s2)</a:t>
              </a:r>
            </a:p>
          </p:txBody>
        </p:sp>
        <p:sp>
          <p:nvSpPr>
            <p:cNvPr id="495" name="s1 = tuple(&quot;...&quot;) # could be any string…"/>
            <p:cNvSpPr txBox="1"/>
            <p:nvPr/>
          </p:nvSpPr>
          <p:spPr>
            <a:xfrm>
              <a:off x="2502508" y="-1021167"/>
              <a:ext cx="8155414" cy="2784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tuple("...") # could be any string   </a:t>
              </a:r>
              <a14:m>
                <m:oMath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tuple(“...")                         </a:t>
              </a:r>
              <a14:m>
                <m:oMath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Example, s1 = (A, B, C), then permutations of s1 are 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ABC  BCA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ACB  CAB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BAC  CBA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96" name="what is the complexity of version A?    O( )"/>
            <p:cNvSpPr txBox="1"/>
            <p:nvPr/>
          </p:nvSpPr>
          <p:spPr>
            <a:xfrm>
              <a:off x="2502508" y="4165478"/>
              <a:ext cx="5549336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complexity of version A? 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</m:oMath>
              </a14:m>
              <a:r>
                <a:t>)</a:t>
              </a:r>
            </a:p>
          </p:txBody>
        </p:sp>
        <p:sp>
          <p:nvSpPr>
            <p:cNvPr id="497" name="what is the complexity of version B?    O(____________)"/>
            <p:cNvSpPr txBox="1"/>
            <p:nvPr/>
          </p:nvSpPr>
          <p:spPr>
            <a:xfrm>
              <a:off x="2502508" y="4697399"/>
              <a:ext cx="5549336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O(____________)</a:t>
              </a:r>
            </a:p>
          </p:txBody>
        </p:sp>
        <p:sp>
          <p:nvSpPr>
            <p:cNvPr id="498" name="assumed sorted is O(N log N)"/>
            <p:cNvSpPr txBox="1"/>
            <p:nvPr/>
          </p:nvSpPr>
          <p:spPr>
            <a:xfrm>
              <a:off x="6668448" y="3021134"/>
              <a:ext cx="3733953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assumed sorted is </a:t>
              </a:r>
              <a:r>
                <a:rPr sz="1300"/>
                <a:t>O</a:t>
              </a:r>
              <a:r>
                <a:t>(N log N)</a:t>
              </a:r>
            </a:p>
          </p:txBody>
        </p:sp>
      </p:grpSp>
      <p:sp>
        <p:nvSpPr>
          <p:cNvPr id="500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roup"/>
          <p:cNvGrpSpPr/>
          <p:nvPr/>
        </p:nvGrpSpPr>
        <p:grpSpPr>
          <a:xfrm>
            <a:off x="1382877" y="889135"/>
            <a:ext cx="10775195" cy="6313067"/>
            <a:chOff x="0" y="-1021166"/>
            <a:chExt cx="10775194" cy="6313066"/>
          </a:xfrm>
        </p:grpSpPr>
        <p:sp>
          <p:nvSpPr>
            <p:cNvPr id="502" name="# version A…"/>
            <p:cNvSpPr txBox="1"/>
            <p:nvPr/>
          </p:nvSpPr>
          <p:spPr>
            <a:xfrm>
              <a:off x="0" y="1144054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503" name="# version B…"/>
            <p:cNvSpPr txBox="1"/>
            <p:nvPr/>
          </p:nvSpPr>
          <p:spPr>
            <a:xfrm>
              <a:off x="6255778" y="1144054"/>
              <a:ext cx="4454236" cy="212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B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sorted(s1)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sorted(s2)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(s1 == s2)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Example, merge sort, quick sort</a:t>
              </a:r>
            </a:p>
          </p:txBody>
        </p:sp>
        <p:sp>
          <p:nvSpPr>
            <p:cNvPr id="504" name="s1 = tuple(&quot;...&quot;) # could be any string…"/>
            <p:cNvSpPr txBox="1"/>
            <p:nvPr/>
          </p:nvSpPr>
          <p:spPr>
            <a:xfrm>
              <a:off x="2502508" y="-1021167"/>
              <a:ext cx="8272687" cy="2746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tuple("...") # could be any string   </a:t>
              </a:r>
              <a14:m>
                <m:oMath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tuple(“...")                         </a:t>
              </a:r>
              <a14:m>
                <m:oMath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Example, s1 = (A, B, C), then permutations of s1 are 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ABC  BCA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ACB  CAB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BAC  CBA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05" name="what is the complexity of version A?    O( )"/>
            <p:cNvSpPr txBox="1"/>
            <p:nvPr/>
          </p:nvSpPr>
          <p:spPr>
            <a:xfrm>
              <a:off x="2502508" y="4165478"/>
              <a:ext cx="5549336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complexity of version A? 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</m:oMath>
              </a14:m>
              <a:r>
                <a:t>)</a:t>
              </a:r>
            </a:p>
          </p:txBody>
        </p:sp>
        <p:sp>
          <p:nvSpPr>
            <p:cNvPr id="506" name="what is the complexity of version B?    O(____________)"/>
            <p:cNvSpPr txBox="1"/>
            <p:nvPr/>
          </p:nvSpPr>
          <p:spPr>
            <a:xfrm>
              <a:off x="2502508" y="4697399"/>
              <a:ext cx="5549336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O(____________)</a:t>
              </a:r>
            </a:p>
          </p:txBody>
        </p:sp>
        <p:sp>
          <p:nvSpPr>
            <p:cNvPr id="507" name="assumed sorted is O(N log N)"/>
            <p:cNvSpPr txBox="1"/>
            <p:nvPr/>
          </p:nvSpPr>
          <p:spPr>
            <a:xfrm>
              <a:off x="6668448" y="3021134"/>
              <a:ext cx="3733953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assumed sorted is </a:t>
              </a:r>
              <a:r>
                <a:rPr sz="1300"/>
                <a:t>O</a:t>
              </a:r>
              <a:r>
                <a:t>(N log N)</a:t>
              </a:r>
            </a:p>
          </p:txBody>
        </p:sp>
      </p:grpSp>
      <p:sp>
        <p:nvSpPr>
          <p:cNvPr id="509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roup"/>
          <p:cNvGrpSpPr/>
          <p:nvPr/>
        </p:nvGrpSpPr>
        <p:grpSpPr>
          <a:xfrm>
            <a:off x="1382877" y="889135"/>
            <a:ext cx="11299538" cy="6313067"/>
            <a:chOff x="0" y="-1021166"/>
            <a:chExt cx="11299536" cy="6313066"/>
          </a:xfrm>
        </p:grpSpPr>
        <p:sp>
          <p:nvSpPr>
            <p:cNvPr id="511" name="# version A…"/>
            <p:cNvSpPr txBox="1"/>
            <p:nvPr/>
          </p:nvSpPr>
          <p:spPr>
            <a:xfrm>
              <a:off x="0" y="1144054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512" name="# version B…"/>
            <p:cNvSpPr txBox="1"/>
            <p:nvPr/>
          </p:nvSpPr>
          <p:spPr>
            <a:xfrm>
              <a:off x="6255778" y="1144054"/>
              <a:ext cx="4454236" cy="212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B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sorted(s1)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sorted(s2)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(s1 == s2)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Example, merge sort, quick sort</a:t>
              </a:r>
            </a:p>
          </p:txBody>
        </p:sp>
        <p:sp>
          <p:nvSpPr>
            <p:cNvPr id="513" name="s1 = tuple(&quot;...&quot;) # could be any string…"/>
            <p:cNvSpPr txBox="1"/>
            <p:nvPr/>
          </p:nvSpPr>
          <p:spPr>
            <a:xfrm>
              <a:off x="2502508" y="-1021167"/>
              <a:ext cx="8797029" cy="28942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tuple("...") # could be any string   </a:t>
              </a:r>
              <a14:m>
                <m:oMath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tuple(“...")                         </a:t>
              </a:r>
              <a14:m>
                <m:oMath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Example, s1 = (A, B, C), then permutations of s1 are 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ABC  BCA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ACB  CAB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BAC  CBA</a:t>
              </a: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sz="1700"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14" name="what is the complexity of version A?   O( )"/>
            <p:cNvSpPr txBox="1"/>
            <p:nvPr/>
          </p:nvSpPr>
          <p:spPr>
            <a:xfrm>
              <a:off x="2502508" y="4165478"/>
              <a:ext cx="5549336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complexity of version A?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</m:oMath>
              </a14:m>
              <a:r>
                <a:t>)</a:t>
              </a:r>
            </a:p>
          </p:txBody>
        </p:sp>
        <p:sp>
          <p:nvSpPr>
            <p:cNvPr id="515" name="what is the complexity of version B?    O( ) = O( )"/>
            <p:cNvSpPr txBox="1"/>
            <p:nvPr/>
          </p:nvSpPr>
          <p:spPr>
            <a:xfrm>
              <a:off x="2502508" y="4697399"/>
              <a:ext cx="6851174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complexity of version B? 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 =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</p:txBody>
        </p:sp>
        <p:sp>
          <p:nvSpPr>
            <p:cNvPr id="516" name="assumed sorted is O(N log N)"/>
            <p:cNvSpPr txBox="1"/>
            <p:nvPr/>
          </p:nvSpPr>
          <p:spPr>
            <a:xfrm>
              <a:off x="6668448" y="3021134"/>
              <a:ext cx="3733953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assumed sorted is </a:t>
              </a:r>
              <a:r>
                <a:rPr sz="1300"/>
                <a:t>O</a:t>
              </a:r>
              <a:r>
                <a:t>(N log N)</a:t>
              </a:r>
            </a:p>
          </p:txBody>
        </p:sp>
      </p:grpSp>
      <p:sp>
        <p:nvSpPr>
          <p:cNvPr id="518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"/>
          <p:cNvGrpSpPr/>
          <p:nvPr/>
        </p:nvGrpSpPr>
        <p:grpSpPr>
          <a:xfrm>
            <a:off x="879300" y="1311331"/>
            <a:ext cx="11134410" cy="6685042"/>
            <a:chOff x="0" y="0"/>
            <a:chExt cx="11134408" cy="6685041"/>
          </a:xfrm>
        </p:grpSpPr>
        <p:sp>
          <p:nvSpPr>
            <p:cNvPr id="176" name="A step is any unit of work with bounded execution time (it doesn't keep getting slower with growing input size).…"/>
            <p:cNvSpPr txBox="1"/>
            <p:nvPr/>
          </p:nvSpPr>
          <p:spPr>
            <a:xfrm>
              <a:off x="583796" y="3710794"/>
              <a:ext cx="10423006" cy="2873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step</a:t>
              </a:r>
              <a:r>
                <a:t> is any unit of work with bounded execution time (it doesn't keep getting slower with growing input size).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We classify algorithm complexity by classifying the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order of growth</a:t>
              </a:r>
              <a:r>
                <a:t> of a function f(N), where f gives the number of steps the algorithm must perform for a given input size.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Big O definition: if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≤ C * g(N)</a:t>
              </a:r>
              <a:r>
                <a:t> for large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N</a:t>
              </a:r>
              <a:r>
                <a:t> values and some fixed constant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r>
                <a:t>, then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∈ O(g(N))</a:t>
              </a:r>
            </a:p>
          </p:txBody>
        </p:sp>
        <p:sp>
          <p:nvSpPr>
            <p:cNvPr id="177" name="Rectangle"/>
            <p:cNvSpPr/>
            <p:nvPr/>
          </p:nvSpPr>
          <p:spPr>
            <a:xfrm>
              <a:off x="541775" y="3610458"/>
              <a:ext cx="10592634" cy="307458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556091" y="3423048"/>
              <a:ext cx="1056400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9" name="def search(L, target):…"/>
            <p:cNvSpPr txBox="1"/>
            <p:nvPr/>
          </p:nvSpPr>
          <p:spPr>
            <a:xfrm>
              <a:off x="708339" y="134970"/>
              <a:ext cx="4228943" cy="2593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search(L, target):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for x in L: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if x == target: </a:t>
              </a:r>
              <a:r>
                <a:rPr>
                  <a:solidFill>
                    <a:srgbClr val="929292"/>
                  </a:solidFill>
                </a:rPr>
                <a:t>#line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return True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return False</a:t>
              </a:r>
            </a:p>
          </p:txBody>
        </p:sp>
        <p:sp>
          <p:nvSpPr>
            <p:cNvPr id="180" name="Let f(N) be the number of times line A executes, with N=len(L).  What is f(N) in each case?"/>
            <p:cNvSpPr txBox="1"/>
            <p:nvPr/>
          </p:nvSpPr>
          <p:spPr>
            <a:xfrm>
              <a:off x="5403820" y="0"/>
              <a:ext cx="5594262" cy="1185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Let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</a:t>
              </a:r>
              <a:r>
                <a:t> be the number of times line A executes, with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N=len(L)</a:t>
              </a:r>
              <a:r>
                <a:t>.  What is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f(N)</a:t>
              </a:r>
              <a:r>
                <a:t> in each case?</a:t>
              </a:r>
            </a:p>
          </p:txBody>
        </p:sp>
        <p:sp>
          <p:nvSpPr>
            <p:cNvPr id="181" name="Worst Case (target is at end of list):…"/>
            <p:cNvSpPr txBox="1"/>
            <p:nvPr/>
          </p:nvSpPr>
          <p:spPr>
            <a:xfrm>
              <a:off x="5466406" y="1148201"/>
              <a:ext cx="3760342" cy="1801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Worst Case</a:t>
              </a:r>
              <a:r>
                <a:t> (target is at end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Best Case</a:t>
              </a:r>
              <a:r>
                <a:t> (target is at beginning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Average Case</a:t>
              </a:r>
              <a:r>
                <a:t> (target in middle of list):</a:t>
              </a:r>
            </a:p>
          </p:txBody>
        </p:sp>
        <p:sp>
          <p:nvSpPr>
            <p:cNvPr id="182" name="f(N) =…"/>
            <p:cNvSpPr txBox="1"/>
            <p:nvPr/>
          </p:nvSpPr>
          <p:spPr>
            <a:xfrm>
              <a:off x="9104481" y="1152671"/>
              <a:ext cx="1942269" cy="1792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t>f(N) = </a:t>
              </a:r>
              <a14:m>
                <m:oMath>
                  <m:f>
                    <m:fPr>
                      <m:ctrlPr>
                        <a:rPr xmlns:a="http://schemas.openxmlformats.org/drawingml/2006/main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b"/>
                        </m:rPr>
                        <a:rPr xmlns:a="http://schemas.openxmlformats.org/drawingml/2006/main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m:rPr>
                          <m:sty m:val="b"/>
                        </m:rPr>
                        <a:rPr xmlns:a="http://schemas.openxmlformats.org/drawingml/2006/main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</a:p>
          </p:txBody>
        </p:sp>
        <p:sp>
          <p:nvSpPr>
            <p:cNvPr id="183" name="assume this is asked unless otherwise stated"/>
            <p:cNvSpPr txBox="1"/>
            <p:nvPr/>
          </p:nvSpPr>
          <p:spPr>
            <a:xfrm>
              <a:off x="3201904" y="2129648"/>
              <a:ext cx="2253036" cy="1144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spcBef>
                  <a:spcPts val="300"/>
                </a:spcBef>
                <a:defRPr b="0" i="1"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assume this is asked unless otherwise stated</a:t>
              </a:r>
            </a:p>
          </p:txBody>
        </p:sp>
        <p:sp>
          <p:nvSpPr>
            <p:cNvPr id="184" name="Line"/>
            <p:cNvSpPr/>
            <p:nvPr/>
          </p:nvSpPr>
          <p:spPr>
            <a:xfrm flipV="1">
              <a:off x="4860455" y="1360552"/>
              <a:ext cx="635485" cy="835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5" name="1"/>
            <p:cNvSpPr/>
            <p:nvPr/>
          </p:nvSpPr>
          <p:spPr>
            <a:xfrm>
              <a:off x="0" y="272235"/>
              <a:ext cx="694179" cy="93278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ctr">
              <a:noAutofit/>
            </a:bodyPr>
            <a:lstStyle>
              <a:lvl1pPr>
                <a:defRPr b="0"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8248" y="1639426"/>
            <a:ext cx="7138707" cy="4013609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Let f(N) = 2N2 + N + 12…"/>
          <p:cNvSpPr txBox="1"/>
          <p:nvPr/>
        </p:nvSpPr>
        <p:spPr>
          <a:xfrm>
            <a:off x="1461974" y="1459729"/>
            <a:ext cx="3629236" cy="5231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Let f(N) = 2N2 + N + 12…"/>
          <p:cNvSpPr txBox="1"/>
          <p:nvPr/>
        </p:nvSpPr>
        <p:spPr>
          <a:xfrm>
            <a:off x="1461974" y="1459729"/>
            <a:ext cx="3629236" cy="5231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</p:txBody>
      </p:sp>
      <p:sp>
        <p:nvSpPr>
          <p:cNvPr id="196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7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Let f(N) = 2N2 + N + 12…"/>
          <p:cNvSpPr txBox="1"/>
          <p:nvPr/>
        </p:nvSpPr>
        <p:spPr>
          <a:xfrm>
            <a:off x="1461974" y="1459729"/>
            <a:ext cx="3629236" cy="5231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</p:txBody>
      </p:sp>
      <p:sp>
        <p:nvSpPr>
          <p:cNvPr id="202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03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