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Gill Sans"/>
          <a:ea typeface="Gill Sans"/>
          <a:cs typeface="Gill Sans"/>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Gill Sans"/>
          <a:ea typeface="Gill Sans"/>
          <a:cs typeface="Gill Sans"/>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Gill Sans Light"/>
          <a:ea typeface="Gill Sans Light"/>
          <a:cs typeface="Gill Sans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Gill Sans"/>
          <a:ea typeface="Gill Sans"/>
          <a:cs typeface="Gill Sans"/>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Gill Sans"/>
          <a:ea typeface="Gill Sans"/>
          <a:cs typeface="Gill Sans"/>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Gill Sans"/>
          <a:ea typeface="Gill Sans"/>
          <a:cs typeface="Gill Sans"/>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Gill Sans"/>
        <a:ea typeface="Gill Sans"/>
        <a:cs typeface="Gill Sans"/>
        <a:sym typeface="Gill Sans"/>
      </a:defRPr>
    </a:lvl1pPr>
    <a:lvl2pPr indent="228600" defTabSz="457200" latinLnBrk="0">
      <a:lnSpc>
        <a:spcPct val="117999"/>
      </a:lnSpc>
      <a:defRPr sz="2200">
        <a:latin typeface="Gill Sans"/>
        <a:ea typeface="Gill Sans"/>
        <a:cs typeface="Gill Sans"/>
        <a:sym typeface="Gill Sans"/>
      </a:defRPr>
    </a:lvl2pPr>
    <a:lvl3pPr indent="457200" defTabSz="457200" latinLnBrk="0">
      <a:lnSpc>
        <a:spcPct val="117999"/>
      </a:lnSpc>
      <a:defRPr sz="2200">
        <a:latin typeface="Gill Sans"/>
        <a:ea typeface="Gill Sans"/>
        <a:cs typeface="Gill Sans"/>
        <a:sym typeface="Gill Sans"/>
      </a:defRPr>
    </a:lvl3pPr>
    <a:lvl4pPr indent="685800" defTabSz="457200" latinLnBrk="0">
      <a:lnSpc>
        <a:spcPct val="117999"/>
      </a:lnSpc>
      <a:defRPr sz="2200">
        <a:latin typeface="Gill Sans"/>
        <a:ea typeface="Gill Sans"/>
        <a:cs typeface="Gill Sans"/>
        <a:sym typeface="Gill Sans"/>
      </a:defRPr>
    </a:lvl4pPr>
    <a:lvl5pPr indent="914400" defTabSz="457200" latinLnBrk="0">
      <a:lnSpc>
        <a:spcPct val="117999"/>
      </a:lnSpc>
      <a:defRPr sz="2200">
        <a:latin typeface="Gill Sans"/>
        <a:ea typeface="Gill Sans"/>
        <a:cs typeface="Gill Sans"/>
        <a:sym typeface="Gill Sans"/>
      </a:defRPr>
    </a:lvl5pPr>
    <a:lvl6pPr indent="1143000" defTabSz="457200" latinLnBrk="0">
      <a:lnSpc>
        <a:spcPct val="117999"/>
      </a:lnSpc>
      <a:defRPr sz="2200">
        <a:latin typeface="Gill Sans"/>
        <a:ea typeface="Gill Sans"/>
        <a:cs typeface="Gill Sans"/>
        <a:sym typeface="Gill Sans"/>
      </a:defRPr>
    </a:lvl6pPr>
    <a:lvl7pPr indent="1371600" defTabSz="457200" latinLnBrk="0">
      <a:lnSpc>
        <a:spcPct val="117999"/>
      </a:lnSpc>
      <a:defRPr sz="2200">
        <a:latin typeface="Gill Sans"/>
        <a:ea typeface="Gill Sans"/>
        <a:cs typeface="Gill Sans"/>
        <a:sym typeface="Gill Sans"/>
      </a:defRPr>
    </a:lvl7pPr>
    <a:lvl8pPr indent="1600200" defTabSz="457200" latinLnBrk="0">
      <a:lnSpc>
        <a:spcPct val="117999"/>
      </a:lnSpc>
      <a:defRPr sz="2200">
        <a:latin typeface="Gill Sans"/>
        <a:ea typeface="Gill Sans"/>
        <a:cs typeface="Gill Sans"/>
        <a:sym typeface="Gill Sans"/>
      </a:defRPr>
    </a:lvl8pPr>
    <a:lvl9pPr indent="1828800" defTabSz="457200" latinLnBrk="0">
      <a:lnSpc>
        <a:spcPct val="117999"/>
      </a:lnSpc>
      <a:defRPr sz="2200">
        <a:latin typeface="Gill Sans"/>
        <a:ea typeface="Gill Sans"/>
        <a:cs typeface="Gill Sans"/>
        <a:sym typeface="Gill San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22"/>
          </p:nvPr>
        </p:nvSpPr>
        <p:spPr>
          <a:xfrm>
            <a:off x="1270000" y="4260849"/>
            <a:ext cx="10464800" cy="622301"/>
          </a:xfrm>
          <a:prstGeom prst="rect">
            <a:avLst/>
          </a:prstGeom>
        </p:spPr>
        <p:txBody>
          <a:bodyPr>
            <a:spAutoFit/>
          </a:bodyPr>
          <a:lstStyle>
            <a:lvl1pPr marL="0" indent="0" algn="ctr">
              <a:spcBef>
                <a:spcPts val="0"/>
              </a:spcBef>
              <a:buSzTx/>
              <a:buNone/>
              <a:defRPr sz="3400">
                <a:latin typeface="+mn-lt"/>
                <a:ea typeface="+mn-ea"/>
                <a:cs typeface="+mn-cs"/>
                <a:sym typeface="Gill Sans SemiBold"/>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lvl1pPr>
              <a:defRPr>
                <a:latin typeface="Gill Sans"/>
                <a:ea typeface="Gill Sans"/>
                <a:cs typeface="Gill Sans"/>
                <a:sym typeface="Gill Sans"/>
              </a:defRPr>
            </a:lvl1pPr>
          </a:lstStyle>
          <a:p>
            <a:pPr/>
            <a:r>
              <a:t>Title Text</a:t>
            </a:r>
          </a:p>
        </p:txBody>
      </p:sp>
      <p:sp>
        <p:nvSpPr>
          <p:cNvPr id="118" name="Body Level One…"/>
          <p:cNvSpPr txBox="1"/>
          <p:nvPr>
            <p:ph type="body" idx="1"/>
          </p:nvPr>
        </p:nvSpPr>
        <p:spPr>
          <a:prstGeom prst="rect">
            <a:avLst/>
          </a:prstGeom>
        </p:spPr>
        <p:txBody>
          <a:bodyPr/>
          <a:lstStyle>
            <a:lvl1pPr marL="444500" indent="-444500"/>
            <a:lvl2pPr marL="889000" indent="-444500"/>
            <a:lvl3pPr marL="1333500" indent="-444500"/>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26" name="Title Text"/>
          <p:cNvSpPr txBox="1"/>
          <p:nvPr>
            <p:ph type="title"/>
          </p:nvPr>
        </p:nvSpPr>
        <p:spPr>
          <a:xfrm>
            <a:off x="1270000" y="1638300"/>
            <a:ext cx="10464800" cy="3302000"/>
          </a:xfrm>
          <a:prstGeom prst="rect">
            <a:avLst/>
          </a:prstGeom>
        </p:spPr>
        <p:txBody>
          <a:bodyPr anchor="b"/>
          <a:lstStyle/>
          <a:p>
            <a:pPr/>
            <a:r>
              <a:t>Title Text</a:t>
            </a:r>
          </a:p>
        </p:txBody>
      </p:sp>
      <p:sp>
        <p:nvSpPr>
          <p:cNvPr id="127"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5" name="Title Text"/>
          <p:cNvSpPr txBox="1"/>
          <p:nvPr>
            <p:ph type="title"/>
          </p:nvPr>
        </p:nvSpPr>
        <p:spPr>
          <a:prstGeom prst="rect">
            <a:avLst/>
          </a:prstGeom>
        </p:spPr>
        <p:txBody>
          <a:bodyPr/>
          <a:lstStyle>
            <a:lvl1pPr>
              <a:defRPr>
                <a:latin typeface="Gill Sans Light"/>
                <a:ea typeface="Gill Sans Light"/>
                <a:cs typeface="Gill Sans Light"/>
                <a:sym typeface="Gill Sans Light"/>
              </a:defRPr>
            </a:lvl1pPr>
          </a:lstStyle>
          <a:p>
            <a:pPr/>
            <a:r>
              <a:t>Title Text</a:t>
            </a:r>
          </a:p>
        </p:txBody>
      </p:sp>
      <p:sp>
        <p:nvSpPr>
          <p:cNvPr id="136" name="Body Level One…"/>
          <p:cNvSpPr txBox="1"/>
          <p:nvPr>
            <p:ph type="body" idx="1"/>
          </p:nvPr>
        </p:nvSpPr>
        <p:spPr>
          <a:prstGeom prst="rect">
            <a:avLst/>
          </a:prstGeom>
        </p:spPr>
        <p:txBody>
          <a:bodyPr/>
          <a:lstStyle>
            <a:lvl1pPr>
              <a:defRPr>
                <a:latin typeface="Gill Sans Light"/>
                <a:ea typeface="Gill Sans Light"/>
                <a:cs typeface="Gill Sans Light"/>
                <a:sym typeface="Gill Sans Light"/>
              </a:defRPr>
            </a:lvl1pPr>
            <a:lvl2pPr>
              <a:defRPr>
                <a:latin typeface="Gill Sans Light"/>
                <a:ea typeface="Gill Sans Light"/>
                <a:cs typeface="Gill Sans Light"/>
                <a:sym typeface="Gill Sans Light"/>
              </a:defRPr>
            </a:lvl2pPr>
            <a:lvl3pPr>
              <a:defRPr>
                <a:latin typeface="Gill Sans Light"/>
                <a:ea typeface="Gill Sans Light"/>
                <a:cs typeface="Gill Sans Light"/>
                <a:sym typeface="Gill Sans Light"/>
              </a:defRPr>
            </a:lvl3pPr>
            <a:lvl4pPr>
              <a:defRPr>
                <a:latin typeface="Gill Sans Light"/>
                <a:ea typeface="Gill Sans Light"/>
                <a:cs typeface="Gill Sans Light"/>
                <a:sym typeface="Gill Sans Light"/>
              </a:defRPr>
            </a:lvl4pPr>
            <a:lvl5pPr>
              <a:defRPr>
                <a:latin typeface="Gill Sans Light"/>
                <a:ea typeface="Gill Sans Light"/>
                <a:cs typeface="Gill Sans Light"/>
                <a:sym typeface="Gill Sans Light"/>
              </a:defRPr>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44" name="Title Text"/>
          <p:cNvSpPr txBox="1"/>
          <p:nvPr>
            <p:ph type="title"/>
          </p:nvPr>
        </p:nvSpPr>
        <p:spPr>
          <a:prstGeom prst="rect">
            <a:avLst/>
          </a:prstGeom>
        </p:spPr>
        <p:txBody>
          <a:bodyPr/>
          <a:lstStyle>
            <a:lvl1pPr>
              <a:defRPr>
                <a:latin typeface="Gill Sans"/>
                <a:ea typeface="Gill Sans"/>
                <a:cs typeface="Gill Sans"/>
                <a:sym typeface="Gill Sans"/>
              </a:defRPr>
            </a:lvl1pPr>
          </a:lstStyle>
          <a:p>
            <a:pPr/>
            <a:r>
              <a:t>Title Text</a:t>
            </a:r>
          </a:p>
        </p:txBody>
      </p:sp>
      <p:sp>
        <p:nvSpPr>
          <p:cNvPr id="145" name="Body Level One…"/>
          <p:cNvSpPr txBox="1"/>
          <p:nvPr>
            <p:ph type="body" idx="1"/>
          </p:nvPr>
        </p:nvSpPr>
        <p:spPr>
          <a:prstGeom prst="rect">
            <a:avLst/>
          </a:prstGeom>
        </p:spPr>
        <p:txBody>
          <a:bodyPr/>
          <a:lstStyle>
            <a:lvl1pPr marL="444500" indent="-444500"/>
            <a:lvl2pPr marL="889000" indent="-444500"/>
            <a:lvl3pPr marL="1333500" indent="-444500"/>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lvl1pPr>
              <a:defRPr>
                <a:latin typeface="Gill Sans Light"/>
                <a:ea typeface="Gill Sans Light"/>
                <a:cs typeface="Gill Sans Light"/>
                <a:sym typeface="Gill Sans Light"/>
              </a:defRPr>
            </a:lvl1pPr>
          </a:lstStyle>
          <a:p>
            <a:pPr/>
            <a:r>
              <a:t>Title Text</a:t>
            </a:r>
          </a:p>
        </p:txBody>
      </p:sp>
      <p:sp>
        <p:nvSpPr>
          <p:cNvPr id="57" name="Body Level One…"/>
          <p:cNvSpPr txBox="1"/>
          <p:nvPr>
            <p:ph type="body" idx="1"/>
          </p:nvPr>
        </p:nvSpPr>
        <p:spPr>
          <a:prstGeom prst="rect">
            <a:avLst/>
          </a:prstGeom>
        </p:spPr>
        <p:txBody>
          <a:bodyPr/>
          <a:lstStyle>
            <a:lvl1pPr>
              <a:defRPr>
                <a:latin typeface="Gill Sans Light"/>
                <a:ea typeface="Gill Sans Light"/>
                <a:cs typeface="Gill Sans Light"/>
                <a:sym typeface="Gill Sans Light"/>
              </a:defRPr>
            </a:lvl1pPr>
            <a:lvl2pPr>
              <a:defRPr>
                <a:latin typeface="Gill Sans Light"/>
                <a:ea typeface="Gill Sans Light"/>
                <a:cs typeface="Gill Sans Light"/>
                <a:sym typeface="Gill Sans Light"/>
              </a:defRPr>
            </a:lvl2pPr>
            <a:lvl3pPr>
              <a:defRPr>
                <a:latin typeface="Gill Sans Light"/>
                <a:ea typeface="Gill Sans Light"/>
                <a:cs typeface="Gill Sans Light"/>
                <a:sym typeface="Gill Sans Light"/>
              </a:defRPr>
            </a:lvl3pPr>
            <a:lvl4pPr>
              <a:defRPr>
                <a:latin typeface="Gill Sans Light"/>
                <a:ea typeface="Gill Sans Light"/>
                <a:cs typeface="Gill Sans Light"/>
                <a:sym typeface="Gill Sans Light"/>
              </a:defRPr>
            </a:lvl4pPr>
            <a:lvl5pPr>
              <a:defRPr>
                <a:latin typeface="Gill Sans Light"/>
                <a:ea typeface="Gill Sans Light"/>
                <a:cs typeface="Gill Sans Light"/>
                <a:sym typeface="Gill Sans Light"/>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40263" y="9296400"/>
            <a:ext cx="317501" cy="330200"/>
          </a:xfrm>
          <a:prstGeom prst="rect">
            <a:avLst/>
          </a:prstGeom>
          <a:ln w="12700">
            <a:miter lim="400000"/>
          </a:ln>
        </p:spPr>
        <p:txBody>
          <a:bodyPr wrap="none" lIns="50800" tIns="50800" rIns="50800" bIns="50800">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Gill Sans SemiBold"/>
        </a:defRPr>
      </a:lvl9pPr>
    </p:titleStyle>
    <p:bodyStyle>
      <a:lvl1pPr marL="508000" marR="0" indent="-5080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1pPr>
      <a:lvl2pPr marL="952500" marR="0" indent="-5080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2pPr>
      <a:lvl3pPr marL="1397000" marR="0" indent="-5080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Gill Sans"/>
          <a:ea typeface="Gill Sans"/>
          <a:cs typeface="Gill San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320] Graph Search"/>
          <p:cNvSpPr txBox="1"/>
          <p:nvPr>
            <p:ph type="title"/>
          </p:nvPr>
        </p:nvSpPr>
        <p:spPr>
          <a:xfrm>
            <a:off x="210739" y="1638300"/>
            <a:ext cx="12583322" cy="3302000"/>
          </a:xfrm>
          <a:prstGeom prst="rect">
            <a:avLst/>
          </a:prstGeom>
          <a:solidFill>
            <a:srgbClr val="FFFFFF"/>
          </a:solidFill>
        </p:spPr>
        <p:txBody>
          <a:bodyPr/>
          <a:lstStyle/>
          <a:p>
            <a:pPr>
              <a:defRPr sz="5800">
                <a:latin typeface="Gill Sans Light"/>
                <a:ea typeface="Gill Sans Light"/>
                <a:cs typeface="Gill Sans Light"/>
                <a:sym typeface="Gill Sans Light"/>
              </a:defRPr>
            </a:pPr>
            <a:r>
              <a:t>[320] </a:t>
            </a:r>
            <a:r>
              <a:t>Trees</a:t>
            </a:r>
          </a:p>
        </p:txBody>
      </p:sp>
      <p:sp>
        <p:nvSpPr>
          <p:cNvPr id="156" name="Tyler Caraza-Harter"/>
          <p:cNvSpPr txBox="1"/>
          <p:nvPr>
            <p:ph type="body" sz="quarter" idx="1"/>
          </p:nvPr>
        </p:nvSpPr>
        <p:spPr>
          <a:xfrm>
            <a:off x="1270000" y="5422900"/>
            <a:ext cx="10464800" cy="1130300"/>
          </a:xfrm>
          <a:prstGeom prst="rect">
            <a:avLst/>
          </a:prstGeom>
          <a:solidFill>
            <a:srgbClr val="FFFFFF"/>
          </a:solidFill>
        </p:spPr>
        <p:txBody>
          <a:bodyPr/>
          <a:lstStyle/>
          <a:p>
            <a:pPr defTabSz="578358">
              <a:lnSpc>
                <a:spcPct val="90000"/>
              </a:lnSpc>
              <a:defRPr sz="3663">
                <a:solidFill>
                  <a:srgbClr val="5E5E5E"/>
                </a:solidFill>
              </a:defRPr>
            </a:pPr>
            <a:r>
              <a:t>Department of Computer Sciences</a:t>
            </a:r>
            <a:endParaRPr sz="3366">
              <a:latin typeface="Gill Sans Light"/>
              <a:ea typeface="Gill Sans Light"/>
              <a:cs typeface="Gill Sans Light"/>
              <a:sym typeface="Gill Sans Light"/>
            </a:endParaRPr>
          </a:p>
          <a:p>
            <a:pPr defTabSz="578358">
              <a:lnSpc>
                <a:spcPct val="90000"/>
              </a:lnSpc>
              <a:defRPr sz="3663">
                <a:solidFill>
                  <a:srgbClr val="5E5E5E"/>
                </a:solidFill>
              </a:defRPr>
            </a:pPr>
            <a:r>
              <a:t>University of Wisconsin-Madison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Review"/>
          <p:cNvSpPr txBox="1"/>
          <p:nvPr>
            <p:ph type="title"/>
          </p:nvPr>
        </p:nvSpPr>
        <p:spPr>
          <a:xfrm>
            <a:off x="952500" y="254000"/>
            <a:ext cx="11099800" cy="902346"/>
          </a:xfrm>
          <a:prstGeom prst="rect">
            <a:avLst/>
          </a:prstGeom>
        </p:spPr>
        <p:txBody>
          <a:bodyPr/>
          <a:lstStyle>
            <a:lvl1pPr algn="l">
              <a:defRPr sz="4800"/>
            </a:lvl1pPr>
          </a:lstStyle>
          <a:p>
            <a:pPr/>
            <a:r>
              <a:t>BST: example 2</a:t>
            </a:r>
          </a:p>
        </p:txBody>
      </p:sp>
      <p:sp>
        <p:nvSpPr>
          <p:cNvPr id="244"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2, 3, 1, 4, 5</a:t>
            </a:r>
          </a:p>
        </p:txBody>
      </p:sp>
      <p:sp>
        <p:nvSpPr>
          <p:cNvPr id="245"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248" name="25"/>
          <p:cNvGrpSpPr/>
          <p:nvPr/>
        </p:nvGrpSpPr>
        <p:grpSpPr>
          <a:xfrm>
            <a:off x="7976765" y="2476175"/>
            <a:ext cx="998291" cy="864247"/>
            <a:chOff x="0" y="0"/>
            <a:chExt cx="998290" cy="864245"/>
          </a:xfrm>
        </p:grpSpPr>
        <p:sp>
          <p:nvSpPr>
            <p:cNvPr id="246"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47"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Review"/>
          <p:cNvSpPr txBox="1"/>
          <p:nvPr>
            <p:ph type="title"/>
          </p:nvPr>
        </p:nvSpPr>
        <p:spPr>
          <a:xfrm>
            <a:off x="952500" y="254000"/>
            <a:ext cx="11099800" cy="902346"/>
          </a:xfrm>
          <a:prstGeom prst="rect">
            <a:avLst/>
          </a:prstGeom>
        </p:spPr>
        <p:txBody>
          <a:bodyPr/>
          <a:lstStyle>
            <a:lvl1pPr algn="l">
              <a:defRPr sz="4800"/>
            </a:lvl1pPr>
          </a:lstStyle>
          <a:p>
            <a:pPr/>
            <a:r>
              <a:t>BST: example 2</a:t>
            </a:r>
          </a:p>
        </p:txBody>
      </p:sp>
      <p:sp>
        <p:nvSpPr>
          <p:cNvPr id="251"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2, 3, 1, 4, 5</a:t>
            </a:r>
          </a:p>
        </p:txBody>
      </p:sp>
      <p:sp>
        <p:nvSpPr>
          <p:cNvPr id="25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255" name="25"/>
          <p:cNvGrpSpPr/>
          <p:nvPr/>
        </p:nvGrpSpPr>
        <p:grpSpPr>
          <a:xfrm>
            <a:off x="7976765" y="2476175"/>
            <a:ext cx="998291" cy="864247"/>
            <a:chOff x="0" y="0"/>
            <a:chExt cx="998290" cy="864245"/>
          </a:xfrm>
        </p:grpSpPr>
        <p:sp>
          <p:nvSpPr>
            <p:cNvPr id="253"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54"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grpSp>
        <p:nvGrpSpPr>
          <p:cNvPr id="258" name="24"/>
          <p:cNvGrpSpPr/>
          <p:nvPr/>
        </p:nvGrpSpPr>
        <p:grpSpPr>
          <a:xfrm>
            <a:off x="8814965" y="3769592"/>
            <a:ext cx="998291" cy="864246"/>
            <a:chOff x="0" y="0"/>
            <a:chExt cx="998290" cy="864245"/>
          </a:xfrm>
        </p:grpSpPr>
        <p:sp>
          <p:nvSpPr>
            <p:cNvPr id="256"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57"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259" name="Line"/>
          <p:cNvSpPr/>
          <p:nvPr/>
        </p:nvSpPr>
        <p:spPr>
          <a:xfrm>
            <a:off x="8831512" y="3207070"/>
            <a:ext cx="461045"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Review"/>
          <p:cNvSpPr txBox="1"/>
          <p:nvPr>
            <p:ph type="title"/>
          </p:nvPr>
        </p:nvSpPr>
        <p:spPr>
          <a:xfrm>
            <a:off x="952500" y="254000"/>
            <a:ext cx="11099800" cy="902346"/>
          </a:xfrm>
          <a:prstGeom prst="rect">
            <a:avLst/>
          </a:prstGeom>
        </p:spPr>
        <p:txBody>
          <a:bodyPr/>
          <a:lstStyle>
            <a:lvl1pPr algn="l">
              <a:defRPr sz="4800"/>
            </a:lvl1pPr>
          </a:lstStyle>
          <a:p>
            <a:pPr/>
            <a:r>
              <a:t>BST: example 2</a:t>
            </a:r>
          </a:p>
        </p:txBody>
      </p:sp>
      <p:sp>
        <p:nvSpPr>
          <p:cNvPr id="262"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2, 3, 1, 4, 5</a:t>
            </a:r>
          </a:p>
        </p:txBody>
      </p:sp>
      <p:sp>
        <p:nvSpPr>
          <p:cNvPr id="26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266" name="25"/>
          <p:cNvGrpSpPr/>
          <p:nvPr/>
        </p:nvGrpSpPr>
        <p:grpSpPr>
          <a:xfrm>
            <a:off x="7976765" y="2476175"/>
            <a:ext cx="998291" cy="864247"/>
            <a:chOff x="0" y="0"/>
            <a:chExt cx="998290" cy="864245"/>
          </a:xfrm>
        </p:grpSpPr>
        <p:sp>
          <p:nvSpPr>
            <p:cNvPr id="264"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65"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grpSp>
        <p:nvGrpSpPr>
          <p:cNvPr id="269" name="24"/>
          <p:cNvGrpSpPr/>
          <p:nvPr/>
        </p:nvGrpSpPr>
        <p:grpSpPr>
          <a:xfrm>
            <a:off x="8814965" y="3769592"/>
            <a:ext cx="998291" cy="864246"/>
            <a:chOff x="0" y="0"/>
            <a:chExt cx="998290" cy="864245"/>
          </a:xfrm>
        </p:grpSpPr>
        <p:sp>
          <p:nvSpPr>
            <p:cNvPr id="267"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68"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270" name="Line"/>
          <p:cNvSpPr/>
          <p:nvPr/>
        </p:nvSpPr>
        <p:spPr>
          <a:xfrm>
            <a:off x="8831512" y="3207070"/>
            <a:ext cx="461045"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73" name="24"/>
          <p:cNvGrpSpPr/>
          <p:nvPr/>
        </p:nvGrpSpPr>
        <p:grpSpPr>
          <a:xfrm>
            <a:off x="6849554" y="3709811"/>
            <a:ext cx="998291" cy="864247"/>
            <a:chOff x="0" y="0"/>
            <a:chExt cx="998290" cy="864245"/>
          </a:xfrm>
        </p:grpSpPr>
        <p:sp>
          <p:nvSpPr>
            <p:cNvPr id="271"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72"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sp>
        <p:nvSpPr>
          <p:cNvPr id="274" name="Line"/>
          <p:cNvSpPr/>
          <p:nvPr/>
        </p:nvSpPr>
        <p:spPr>
          <a:xfrm flipH="1">
            <a:off x="7617322" y="3207069"/>
            <a:ext cx="461045" cy="562523"/>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Review"/>
          <p:cNvSpPr txBox="1"/>
          <p:nvPr>
            <p:ph type="title"/>
          </p:nvPr>
        </p:nvSpPr>
        <p:spPr>
          <a:xfrm>
            <a:off x="952500" y="254000"/>
            <a:ext cx="11099800" cy="902346"/>
          </a:xfrm>
          <a:prstGeom prst="rect">
            <a:avLst/>
          </a:prstGeom>
        </p:spPr>
        <p:txBody>
          <a:bodyPr/>
          <a:lstStyle>
            <a:lvl1pPr algn="l">
              <a:defRPr sz="4800"/>
            </a:lvl1pPr>
          </a:lstStyle>
          <a:p>
            <a:pPr/>
            <a:r>
              <a:t>BST: example 2</a:t>
            </a:r>
          </a:p>
        </p:txBody>
      </p:sp>
      <p:sp>
        <p:nvSpPr>
          <p:cNvPr id="277"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2, 3, 1, 4, 5</a:t>
            </a:r>
          </a:p>
        </p:txBody>
      </p:sp>
      <p:sp>
        <p:nvSpPr>
          <p:cNvPr id="278"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281" name="25"/>
          <p:cNvGrpSpPr/>
          <p:nvPr/>
        </p:nvGrpSpPr>
        <p:grpSpPr>
          <a:xfrm>
            <a:off x="7976765" y="2476175"/>
            <a:ext cx="998291" cy="864247"/>
            <a:chOff x="0" y="0"/>
            <a:chExt cx="998290" cy="864245"/>
          </a:xfrm>
        </p:grpSpPr>
        <p:sp>
          <p:nvSpPr>
            <p:cNvPr id="279"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80"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grpSp>
        <p:nvGrpSpPr>
          <p:cNvPr id="284" name="24"/>
          <p:cNvGrpSpPr/>
          <p:nvPr/>
        </p:nvGrpSpPr>
        <p:grpSpPr>
          <a:xfrm>
            <a:off x="8814965" y="3769592"/>
            <a:ext cx="998291" cy="864246"/>
            <a:chOff x="0" y="0"/>
            <a:chExt cx="998290" cy="864245"/>
          </a:xfrm>
        </p:grpSpPr>
        <p:sp>
          <p:nvSpPr>
            <p:cNvPr id="282"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83"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285" name="Line"/>
          <p:cNvSpPr/>
          <p:nvPr/>
        </p:nvSpPr>
        <p:spPr>
          <a:xfrm>
            <a:off x="8831512" y="3207070"/>
            <a:ext cx="461045"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88" name="24"/>
          <p:cNvGrpSpPr/>
          <p:nvPr/>
        </p:nvGrpSpPr>
        <p:grpSpPr>
          <a:xfrm>
            <a:off x="6849554" y="3709811"/>
            <a:ext cx="998291" cy="864247"/>
            <a:chOff x="0" y="0"/>
            <a:chExt cx="998290" cy="864245"/>
          </a:xfrm>
        </p:grpSpPr>
        <p:sp>
          <p:nvSpPr>
            <p:cNvPr id="286"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87"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sp>
        <p:nvSpPr>
          <p:cNvPr id="289" name="Line"/>
          <p:cNvSpPr/>
          <p:nvPr/>
        </p:nvSpPr>
        <p:spPr>
          <a:xfrm flipH="1">
            <a:off x="7617322" y="3207069"/>
            <a:ext cx="461045" cy="562523"/>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92" name="24"/>
          <p:cNvGrpSpPr/>
          <p:nvPr/>
        </p:nvGrpSpPr>
        <p:grpSpPr>
          <a:xfrm>
            <a:off x="9673558" y="5026645"/>
            <a:ext cx="998291" cy="864247"/>
            <a:chOff x="0" y="0"/>
            <a:chExt cx="998290" cy="864245"/>
          </a:xfrm>
        </p:grpSpPr>
        <p:sp>
          <p:nvSpPr>
            <p:cNvPr id="290"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91" name="4"/>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grpSp>
      <p:sp>
        <p:nvSpPr>
          <p:cNvPr id="293" name="Line"/>
          <p:cNvSpPr/>
          <p:nvPr/>
        </p:nvSpPr>
        <p:spPr>
          <a:xfrm>
            <a:off x="9707812" y="4458987"/>
            <a:ext cx="461045" cy="562521"/>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Review"/>
          <p:cNvSpPr txBox="1"/>
          <p:nvPr>
            <p:ph type="title"/>
          </p:nvPr>
        </p:nvSpPr>
        <p:spPr>
          <a:xfrm>
            <a:off x="952500" y="254000"/>
            <a:ext cx="11099800" cy="902346"/>
          </a:xfrm>
          <a:prstGeom prst="rect">
            <a:avLst/>
          </a:prstGeom>
        </p:spPr>
        <p:txBody>
          <a:bodyPr/>
          <a:lstStyle>
            <a:lvl1pPr algn="l">
              <a:defRPr sz="4800"/>
            </a:lvl1pPr>
          </a:lstStyle>
          <a:p>
            <a:pPr/>
            <a:r>
              <a:t>BST: example 2</a:t>
            </a:r>
          </a:p>
        </p:txBody>
      </p:sp>
      <p:sp>
        <p:nvSpPr>
          <p:cNvPr id="296"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2, 3, 1, 4, 5</a:t>
            </a:r>
          </a:p>
        </p:txBody>
      </p:sp>
      <p:sp>
        <p:nvSpPr>
          <p:cNvPr id="297"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300" name="25"/>
          <p:cNvGrpSpPr/>
          <p:nvPr/>
        </p:nvGrpSpPr>
        <p:grpSpPr>
          <a:xfrm>
            <a:off x="7976765" y="2476175"/>
            <a:ext cx="998291" cy="864247"/>
            <a:chOff x="0" y="0"/>
            <a:chExt cx="998290" cy="864245"/>
          </a:xfrm>
        </p:grpSpPr>
        <p:sp>
          <p:nvSpPr>
            <p:cNvPr id="298"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99"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grpSp>
        <p:nvGrpSpPr>
          <p:cNvPr id="303" name="24"/>
          <p:cNvGrpSpPr/>
          <p:nvPr/>
        </p:nvGrpSpPr>
        <p:grpSpPr>
          <a:xfrm>
            <a:off x="8814965" y="3769592"/>
            <a:ext cx="998291" cy="864246"/>
            <a:chOff x="0" y="0"/>
            <a:chExt cx="998290" cy="864245"/>
          </a:xfrm>
        </p:grpSpPr>
        <p:sp>
          <p:nvSpPr>
            <p:cNvPr id="301"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02"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304" name="Line"/>
          <p:cNvSpPr/>
          <p:nvPr/>
        </p:nvSpPr>
        <p:spPr>
          <a:xfrm>
            <a:off x="8831512" y="3207070"/>
            <a:ext cx="461045"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07" name="24"/>
          <p:cNvGrpSpPr/>
          <p:nvPr/>
        </p:nvGrpSpPr>
        <p:grpSpPr>
          <a:xfrm>
            <a:off x="6849554" y="3709811"/>
            <a:ext cx="998291" cy="864247"/>
            <a:chOff x="0" y="0"/>
            <a:chExt cx="998290" cy="864245"/>
          </a:xfrm>
        </p:grpSpPr>
        <p:sp>
          <p:nvSpPr>
            <p:cNvPr id="305"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06"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sp>
        <p:nvSpPr>
          <p:cNvPr id="308" name="Line"/>
          <p:cNvSpPr/>
          <p:nvPr/>
        </p:nvSpPr>
        <p:spPr>
          <a:xfrm flipH="1">
            <a:off x="7617322" y="3207069"/>
            <a:ext cx="461045" cy="562523"/>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11" name="24"/>
          <p:cNvGrpSpPr/>
          <p:nvPr/>
        </p:nvGrpSpPr>
        <p:grpSpPr>
          <a:xfrm>
            <a:off x="9673558" y="5026645"/>
            <a:ext cx="998291" cy="864247"/>
            <a:chOff x="0" y="0"/>
            <a:chExt cx="998290" cy="864245"/>
          </a:xfrm>
        </p:grpSpPr>
        <p:sp>
          <p:nvSpPr>
            <p:cNvPr id="309"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10" name="4"/>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grpSp>
      <p:sp>
        <p:nvSpPr>
          <p:cNvPr id="312" name="Line"/>
          <p:cNvSpPr/>
          <p:nvPr/>
        </p:nvSpPr>
        <p:spPr>
          <a:xfrm>
            <a:off x="9707812" y="4458987"/>
            <a:ext cx="461045" cy="562521"/>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15" name="24"/>
          <p:cNvGrpSpPr/>
          <p:nvPr/>
        </p:nvGrpSpPr>
        <p:grpSpPr>
          <a:xfrm>
            <a:off x="10410159" y="6283697"/>
            <a:ext cx="998291" cy="902347"/>
            <a:chOff x="0" y="0"/>
            <a:chExt cx="998290" cy="902345"/>
          </a:xfrm>
        </p:grpSpPr>
        <p:sp>
          <p:nvSpPr>
            <p:cNvPr id="313" name="Oval"/>
            <p:cNvSpPr/>
            <p:nvPr/>
          </p:nvSpPr>
          <p:spPr>
            <a:xfrm>
              <a:off x="-1" y="0"/>
              <a:ext cx="998292" cy="9023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14" name="5"/>
            <p:cNvSpPr txBox="1"/>
            <p:nvPr/>
          </p:nvSpPr>
          <p:spPr>
            <a:xfrm>
              <a:off x="165246" y="12760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5</a:t>
              </a:r>
            </a:p>
          </p:txBody>
        </p:sp>
      </p:grpSp>
      <p:sp>
        <p:nvSpPr>
          <p:cNvPr id="316" name="Line"/>
          <p:cNvSpPr/>
          <p:nvPr/>
        </p:nvSpPr>
        <p:spPr>
          <a:xfrm>
            <a:off x="10544089" y="5721177"/>
            <a:ext cx="461045" cy="562521"/>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Review"/>
          <p:cNvSpPr txBox="1"/>
          <p:nvPr>
            <p:ph type="title"/>
          </p:nvPr>
        </p:nvSpPr>
        <p:spPr>
          <a:xfrm>
            <a:off x="4737100" y="4114800"/>
            <a:ext cx="3082975" cy="902346"/>
          </a:xfrm>
          <a:prstGeom prst="rect">
            <a:avLst/>
          </a:prstGeom>
        </p:spPr>
        <p:txBody>
          <a:bodyPr/>
          <a:lstStyle>
            <a:lvl1pPr algn="l">
              <a:defRPr sz="4800">
                <a:latin typeface="Gill Sans Light"/>
                <a:ea typeface="Gill Sans Light"/>
                <a:cs typeface="Gill Sans Light"/>
                <a:sym typeface="Gill Sans Light"/>
              </a:defRPr>
            </a:lvl1pPr>
          </a:lstStyle>
          <a:p>
            <a:pPr/>
            <a:r>
              <a:t>Tree Height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Review"/>
          <p:cNvSpPr txBox="1"/>
          <p:nvPr>
            <p:ph type="title"/>
          </p:nvPr>
        </p:nvSpPr>
        <p:spPr>
          <a:xfrm>
            <a:off x="952500" y="254000"/>
            <a:ext cx="11099800" cy="902346"/>
          </a:xfrm>
          <a:prstGeom prst="rect">
            <a:avLst/>
          </a:prstGeom>
        </p:spPr>
        <p:txBody>
          <a:bodyPr/>
          <a:lstStyle>
            <a:lvl1pPr algn="l">
              <a:defRPr sz="4800"/>
            </a:lvl1pPr>
          </a:lstStyle>
          <a:p>
            <a:pPr/>
            <a:r>
              <a:t>Tree Height</a:t>
            </a:r>
          </a:p>
        </p:txBody>
      </p:sp>
      <p:sp>
        <p:nvSpPr>
          <p:cNvPr id="321" name="Assume this insertion order for a BST: 25, 24, 21, 4, 3, 2, 11"/>
          <p:cNvSpPr txBox="1"/>
          <p:nvPr/>
        </p:nvSpPr>
        <p:spPr>
          <a:xfrm>
            <a:off x="1022350" y="1562099"/>
            <a:ext cx="10170369" cy="45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Height: the number of nodes on the longest root-to-leaf path (including the root)</a:t>
            </a:r>
          </a:p>
        </p:txBody>
      </p:sp>
      <p:sp>
        <p:nvSpPr>
          <p:cNvPr id="322" name="Draw the tree:"/>
          <p:cNvSpPr txBox="1"/>
          <p:nvPr/>
        </p:nvSpPr>
        <p:spPr>
          <a:xfrm>
            <a:off x="1842803" y="8648897"/>
            <a:ext cx="143128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Height = 3</a:t>
            </a:r>
          </a:p>
        </p:txBody>
      </p:sp>
      <p:grpSp>
        <p:nvGrpSpPr>
          <p:cNvPr id="325" name="25"/>
          <p:cNvGrpSpPr/>
          <p:nvPr/>
        </p:nvGrpSpPr>
        <p:grpSpPr>
          <a:xfrm>
            <a:off x="3272733" y="4424536"/>
            <a:ext cx="998291" cy="864247"/>
            <a:chOff x="0" y="0"/>
            <a:chExt cx="998290" cy="864245"/>
          </a:xfrm>
        </p:grpSpPr>
        <p:sp>
          <p:nvSpPr>
            <p:cNvPr id="323"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24"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326" name="Line"/>
          <p:cNvSpPr/>
          <p:nvPr/>
        </p:nvSpPr>
        <p:spPr>
          <a:xfrm flipH="1">
            <a:off x="2952828" y="5168130"/>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29" name="21"/>
          <p:cNvGrpSpPr/>
          <p:nvPr/>
        </p:nvGrpSpPr>
        <p:grpSpPr>
          <a:xfrm>
            <a:off x="4580833" y="5607372"/>
            <a:ext cx="998291" cy="864247"/>
            <a:chOff x="0" y="0"/>
            <a:chExt cx="998290" cy="864245"/>
          </a:xfrm>
        </p:grpSpPr>
        <p:sp>
          <p:nvSpPr>
            <p:cNvPr id="327"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28" name="5"/>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5</a:t>
              </a:r>
            </a:p>
          </p:txBody>
        </p:sp>
      </p:grpSp>
      <p:sp>
        <p:nvSpPr>
          <p:cNvPr id="330" name="Line"/>
          <p:cNvSpPr/>
          <p:nvPr/>
        </p:nvSpPr>
        <p:spPr>
          <a:xfrm>
            <a:off x="4144123" y="5168131"/>
            <a:ext cx="566217" cy="525886"/>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33" name="24"/>
          <p:cNvGrpSpPr/>
          <p:nvPr/>
        </p:nvGrpSpPr>
        <p:grpSpPr>
          <a:xfrm>
            <a:off x="2260541" y="5597302"/>
            <a:ext cx="998291" cy="864247"/>
            <a:chOff x="0" y="0"/>
            <a:chExt cx="998290" cy="864245"/>
          </a:xfrm>
        </p:grpSpPr>
        <p:sp>
          <p:nvSpPr>
            <p:cNvPr id="331"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32"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sp>
        <p:nvSpPr>
          <p:cNvPr id="334" name="Line"/>
          <p:cNvSpPr/>
          <p:nvPr/>
        </p:nvSpPr>
        <p:spPr>
          <a:xfrm flipH="1">
            <a:off x="1842804" y="6305848"/>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37" name="24"/>
          <p:cNvGrpSpPr/>
          <p:nvPr/>
        </p:nvGrpSpPr>
        <p:grpSpPr>
          <a:xfrm>
            <a:off x="1262250" y="6737970"/>
            <a:ext cx="998291" cy="864247"/>
            <a:chOff x="0" y="0"/>
            <a:chExt cx="998290" cy="864245"/>
          </a:xfrm>
        </p:grpSpPr>
        <p:sp>
          <p:nvSpPr>
            <p:cNvPr id="335"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36"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grpSp>
        <p:nvGrpSpPr>
          <p:cNvPr id="340" name="24"/>
          <p:cNvGrpSpPr/>
          <p:nvPr/>
        </p:nvGrpSpPr>
        <p:grpSpPr>
          <a:xfrm>
            <a:off x="3482233" y="6824415"/>
            <a:ext cx="998291" cy="864247"/>
            <a:chOff x="0" y="0"/>
            <a:chExt cx="998290" cy="864245"/>
          </a:xfrm>
        </p:grpSpPr>
        <p:sp>
          <p:nvSpPr>
            <p:cNvPr id="338"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39" name="4"/>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grpSp>
      <p:sp>
        <p:nvSpPr>
          <p:cNvPr id="341" name="Line"/>
          <p:cNvSpPr/>
          <p:nvPr/>
        </p:nvSpPr>
        <p:spPr>
          <a:xfrm flipH="1">
            <a:off x="4271024" y="6395244"/>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
        <p:nvSpPr>
          <p:cNvPr id="342" name="Draw the tree:"/>
          <p:cNvSpPr txBox="1"/>
          <p:nvPr/>
        </p:nvSpPr>
        <p:spPr>
          <a:xfrm>
            <a:off x="8708659" y="8649015"/>
            <a:ext cx="143128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Height = 4</a:t>
            </a:r>
          </a:p>
        </p:txBody>
      </p:sp>
      <p:grpSp>
        <p:nvGrpSpPr>
          <p:cNvPr id="345" name="25"/>
          <p:cNvGrpSpPr/>
          <p:nvPr/>
        </p:nvGrpSpPr>
        <p:grpSpPr>
          <a:xfrm>
            <a:off x="8524278" y="3495342"/>
            <a:ext cx="998291" cy="864247"/>
            <a:chOff x="0" y="0"/>
            <a:chExt cx="998290" cy="864245"/>
          </a:xfrm>
        </p:grpSpPr>
        <p:sp>
          <p:nvSpPr>
            <p:cNvPr id="343"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44"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grpSp>
        <p:nvGrpSpPr>
          <p:cNvPr id="348" name="24"/>
          <p:cNvGrpSpPr/>
          <p:nvPr/>
        </p:nvGrpSpPr>
        <p:grpSpPr>
          <a:xfrm>
            <a:off x="9362478" y="4788758"/>
            <a:ext cx="998291" cy="864247"/>
            <a:chOff x="0" y="0"/>
            <a:chExt cx="998290" cy="864245"/>
          </a:xfrm>
        </p:grpSpPr>
        <p:sp>
          <p:nvSpPr>
            <p:cNvPr id="346"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47"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349" name="Line"/>
          <p:cNvSpPr/>
          <p:nvPr/>
        </p:nvSpPr>
        <p:spPr>
          <a:xfrm>
            <a:off x="9379025" y="4226238"/>
            <a:ext cx="461045" cy="562521"/>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52" name="24"/>
          <p:cNvGrpSpPr/>
          <p:nvPr/>
        </p:nvGrpSpPr>
        <p:grpSpPr>
          <a:xfrm>
            <a:off x="7397067" y="4728979"/>
            <a:ext cx="998291" cy="864247"/>
            <a:chOff x="0" y="0"/>
            <a:chExt cx="998290" cy="864245"/>
          </a:xfrm>
        </p:grpSpPr>
        <p:sp>
          <p:nvSpPr>
            <p:cNvPr id="350"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51"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sp>
        <p:nvSpPr>
          <p:cNvPr id="353" name="Line"/>
          <p:cNvSpPr/>
          <p:nvPr/>
        </p:nvSpPr>
        <p:spPr>
          <a:xfrm flipH="1">
            <a:off x="8164835" y="4226236"/>
            <a:ext cx="461045"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56" name="24"/>
          <p:cNvGrpSpPr/>
          <p:nvPr/>
        </p:nvGrpSpPr>
        <p:grpSpPr>
          <a:xfrm>
            <a:off x="10221070" y="6045811"/>
            <a:ext cx="998291" cy="864247"/>
            <a:chOff x="0" y="0"/>
            <a:chExt cx="998290" cy="864245"/>
          </a:xfrm>
        </p:grpSpPr>
        <p:sp>
          <p:nvSpPr>
            <p:cNvPr id="354"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55" name="4"/>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grpSp>
      <p:sp>
        <p:nvSpPr>
          <p:cNvPr id="357" name="Line"/>
          <p:cNvSpPr/>
          <p:nvPr/>
        </p:nvSpPr>
        <p:spPr>
          <a:xfrm>
            <a:off x="10255325" y="5478153"/>
            <a:ext cx="461045"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360" name="24"/>
          <p:cNvGrpSpPr/>
          <p:nvPr/>
        </p:nvGrpSpPr>
        <p:grpSpPr>
          <a:xfrm>
            <a:off x="10957672" y="7302865"/>
            <a:ext cx="998292" cy="902347"/>
            <a:chOff x="0" y="0"/>
            <a:chExt cx="998290" cy="902345"/>
          </a:xfrm>
        </p:grpSpPr>
        <p:sp>
          <p:nvSpPr>
            <p:cNvPr id="358" name="Oval"/>
            <p:cNvSpPr/>
            <p:nvPr/>
          </p:nvSpPr>
          <p:spPr>
            <a:xfrm>
              <a:off x="-1" y="0"/>
              <a:ext cx="998292" cy="9023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359" name="5"/>
            <p:cNvSpPr txBox="1"/>
            <p:nvPr/>
          </p:nvSpPr>
          <p:spPr>
            <a:xfrm>
              <a:off x="165246" y="12760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5</a:t>
              </a:r>
            </a:p>
          </p:txBody>
        </p:sp>
      </p:grpSp>
      <p:sp>
        <p:nvSpPr>
          <p:cNvPr id="361" name="Line"/>
          <p:cNvSpPr/>
          <p:nvPr/>
        </p:nvSpPr>
        <p:spPr>
          <a:xfrm>
            <a:off x="11091602" y="6740343"/>
            <a:ext cx="461046" cy="56252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
        <p:nvSpPr>
          <p:cNvPr id="362" name="Assume this insertion order for a BST: 25, 24, 21, 4, 3, 2, 11"/>
          <p:cNvSpPr txBox="1"/>
          <p:nvPr/>
        </p:nvSpPr>
        <p:spPr>
          <a:xfrm>
            <a:off x="942717" y="2316897"/>
            <a:ext cx="3669685"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Tree with nodes </a:t>
            </a:r>
            <a:r>
              <a:rPr>
                <a:latin typeface="Helvetica Neue"/>
                <a:ea typeface="Helvetica Neue"/>
                <a:cs typeface="Helvetica Neue"/>
                <a:sym typeface="Helvetica Neue"/>
              </a:rPr>
              <a:t>3, 2, 5, 1, 4</a:t>
            </a:r>
          </a:p>
        </p:txBody>
      </p:sp>
      <p:sp>
        <p:nvSpPr>
          <p:cNvPr id="363" name="Assume this insertion order for a BST: 25, 24, 21, 4, 3, 2, 11"/>
          <p:cNvSpPr txBox="1"/>
          <p:nvPr/>
        </p:nvSpPr>
        <p:spPr>
          <a:xfrm>
            <a:off x="7459118" y="2274883"/>
            <a:ext cx="3669685"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Tree with nodes </a:t>
            </a:r>
            <a:r>
              <a:rPr>
                <a:latin typeface="Helvetica Neue"/>
                <a:ea typeface="Helvetica Neue"/>
                <a:cs typeface="Helvetica Neue"/>
                <a:sym typeface="Helvetica Neue"/>
              </a:rPr>
              <a:t>2, 3, 1, 4, 5</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366"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367"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370"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371"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372"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375"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376"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377"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378"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379"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Review"/>
          <p:cNvSpPr txBox="1"/>
          <p:nvPr>
            <p:ph type="title"/>
          </p:nvPr>
        </p:nvSpPr>
        <p:spPr>
          <a:xfrm>
            <a:off x="3872160" y="4114006"/>
            <a:ext cx="4835328" cy="1017440"/>
          </a:xfrm>
          <a:prstGeom prst="rect">
            <a:avLst/>
          </a:prstGeom>
        </p:spPr>
        <p:txBody>
          <a:bodyPr/>
          <a:lstStyle>
            <a:lvl1pPr algn="l">
              <a:defRPr sz="4800">
                <a:latin typeface="Gill Sans Light"/>
                <a:ea typeface="Gill Sans Light"/>
                <a:cs typeface="Gill Sans Light"/>
                <a:sym typeface="Gill Sans Light"/>
              </a:defRPr>
            </a:lvl1pPr>
          </a:lstStyle>
          <a:p>
            <a:pPr/>
            <a:r>
              <a:t>Adding BST Nodes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382"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38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384"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385"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386"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387"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388"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391"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39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393"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394"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395"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396"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397"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398"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399"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402"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40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404"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405"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406"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07"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408"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09"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410"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11"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412"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415"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416"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417"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418"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419"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420"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421"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422"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423"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24"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25"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26"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27"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430"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431"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432"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433"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434"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435"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436"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437"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438"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39"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40"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41"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42"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43"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44"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447"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448"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449"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450"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451"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452"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453"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454"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455"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56"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57"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58"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59"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60"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61"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
        <p:nvSpPr>
          <p:cNvPr id="462" name="would have probably been more…"/>
          <p:cNvSpPr txBox="1"/>
          <p:nvPr/>
        </p:nvSpPr>
        <p:spPr>
          <a:xfrm>
            <a:off x="7273552" y="298772"/>
            <a:ext cx="440129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82419"/>
                    <a:satOff val="-9513"/>
                    <a:lumOff val="-16343"/>
                  </a:schemeClr>
                </a:solidFill>
              </a:defRPr>
            </a:pPr>
            <a:r>
              <a:t>would have probably been more</a:t>
            </a:r>
          </a:p>
          <a:p>
            <a:pPr>
              <a:defRPr>
                <a:solidFill>
                  <a:schemeClr val="accent5">
                    <a:hueOff val="-82419"/>
                    <a:satOff val="-9513"/>
                    <a:lumOff val="-16343"/>
                  </a:schemeClr>
                </a:solidFill>
              </a:defRPr>
            </a:pPr>
            <a:r>
              <a:t>balanced if insert order randomized</a:t>
            </a:r>
          </a:p>
        </p:txBody>
      </p:sp>
      <p:sp>
        <p:nvSpPr>
          <p:cNvPr id="464" name="Connection Line"/>
          <p:cNvSpPr/>
          <p:nvPr/>
        </p:nvSpPr>
        <p:spPr>
          <a:xfrm>
            <a:off x="6233153" y="837141"/>
            <a:ext cx="1036539" cy="682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3798" y="9608"/>
                  <a:pt x="10998" y="2408"/>
                  <a:pt x="21600" y="0"/>
                </a:cubicBezTo>
              </a:path>
            </a:pathLst>
          </a:custGeom>
          <a:ln w="25400">
            <a:solidFill>
              <a:schemeClr val="accent5">
                <a:hueOff val="-82419"/>
                <a:satOff val="-9513"/>
                <a:lumOff val="-16343"/>
              </a:schemeClr>
            </a:solidFill>
            <a:miter lim="400000"/>
            <a:headEnd type="triangle"/>
          </a:ln>
        </p:spPr>
        <p:txBody>
          <a:bodyPr/>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467" name="Assume this insertion order for a BST: 25, 24, 21, 4, 3, 2, 11"/>
          <p:cNvSpPr txBox="1"/>
          <p:nvPr/>
        </p:nvSpPr>
        <p:spPr>
          <a:xfrm>
            <a:off x="1022350" y="1556163"/>
            <a:ext cx="7632606" cy="4690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25, 24, 21, 4, 3, 2, 11</a:t>
            </a:r>
          </a:p>
        </p:txBody>
      </p:sp>
      <p:sp>
        <p:nvSpPr>
          <p:cNvPr id="468"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469"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470"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471"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472"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473"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474"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475"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76"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77"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78"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79"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80"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81"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
        <p:nvSpPr>
          <p:cNvPr id="482" name="Rectangle"/>
          <p:cNvSpPr/>
          <p:nvPr/>
        </p:nvSpPr>
        <p:spPr>
          <a:xfrm>
            <a:off x="4470352" y="5809801"/>
            <a:ext cx="2056657" cy="3328740"/>
          </a:xfrm>
          <a:prstGeom prst="rect">
            <a:avLst/>
          </a:prstGeom>
          <a:ln w="38100">
            <a:solidFill>
              <a:srgbClr val="FF2600"/>
            </a:solidFill>
            <a:miter lim="400000"/>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83" name="all values…"/>
          <p:cNvSpPr txBox="1"/>
          <p:nvPr/>
        </p:nvSpPr>
        <p:spPr>
          <a:xfrm>
            <a:off x="4374119" y="7855272"/>
            <a:ext cx="2249123"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solidFill>
                  <a:schemeClr val="accent5">
                    <a:hueOff val="-82419"/>
                    <a:satOff val="-9513"/>
                    <a:lumOff val="-16343"/>
                  </a:schemeClr>
                </a:solidFill>
              </a:defRPr>
            </a:pPr>
            <a:r>
              <a:t>all values</a:t>
            </a:r>
          </a:p>
          <a:p>
            <a:pPr>
              <a:defRPr sz="2600">
                <a:solidFill>
                  <a:schemeClr val="accent5">
                    <a:hueOff val="-82419"/>
                    <a:satOff val="-9513"/>
                    <a:lumOff val="-16343"/>
                  </a:schemeClr>
                </a:solidFill>
              </a:defRPr>
            </a:pPr>
            <a:r>
              <a:t>between</a:t>
            </a:r>
          </a:p>
          <a:p>
            <a:pPr>
              <a:defRPr sz="2600">
                <a:solidFill>
                  <a:schemeClr val="accent5">
                    <a:hueOff val="-82419"/>
                    <a:satOff val="-9513"/>
                    <a:lumOff val="-16343"/>
                  </a:schemeClr>
                </a:solidFill>
              </a:defRPr>
            </a:pPr>
            <a:r>
              <a:t>4 and 21</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486" name="Which nodes will be checked if we're searching for 22?"/>
          <p:cNvSpPr txBox="1"/>
          <p:nvPr/>
        </p:nvSpPr>
        <p:spPr>
          <a:xfrm>
            <a:off x="1022350" y="1562099"/>
            <a:ext cx="66939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nodes will be checked if we're searching for 22?</a:t>
            </a:r>
          </a:p>
        </p:txBody>
      </p:sp>
      <p:sp>
        <p:nvSpPr>
          <p:cNvPr id="487"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488" name="25"/>
          <p:cNvSpPr/>
          <p:nvPr/>
        </p:nvSpPr>
        <p:spPr>
          <a:xfrm>
            <a:off x="8975055" y="217740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489" name="24"/>
          <p:cNvSpPr/>
          <p:nvPr/>
        </p:nvSpPr>
        <p:spPr>
          <a:xfrm>
            <a:off x="7793955" y="32600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490" name="21"/>
          <p:cNvSpPr/>
          <p:nvPr/>
        </p:nvSpPr>
        <p:spPr>
          <a:xfrm>
            <a:off x="6460455" y="436498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491"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492"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493"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494"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95"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96"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97"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98"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499"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00"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BST: example 3"/>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BST: example 3</a:t>
            </a:r>
          </a:p>
        </p:txBody>
      </p:sp>
      <p:sp>
        <p:nvSpPr>
          <p:cNvPr id="503" name="Which nodes will be checked if we're searching for 22?"/>
          <p:cNvSpPr txBox="1"/>
          <p:nvPr/>
        </p:nvSpPr>
        <p:spPr>
          <a:xfrm>
            <a:off x="1022350" y="1562099"/>
            <a:ext cx="66939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nodes will be checked if we're searching for 22?</a:t>
            </a:r>
          </a:p>
        </p:txBody>
      </p:sp>
      <p:sp>
        <p:nvSpPr>
          <p:cNvPr id="504"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505" name="25"/>
          <p:cNvSpPr/>
          <p:nvPr/>
        </p:nvSpPr>
        <p:spPr>
          <a:xfrm>
            <a:off x="8975055" y="2177405"/>
            <a:ext cx="998290" cy="864245"/>
          </a:xfrm>
          <a:prstGeom prst="ellipse">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5">
                    <a:hueOff val="-82419"/>
                    <a:satOff val="-9513"/>
                    <a:lumOff val="-16343"/>
                  </a:schemeClr>
                </a:solidFill>
                <a:latin typeface="Helvetica Neue"/>
                <a:ea typeface="Helvetica Neue"/>
                <a:cs typeface="Helvetica Neue"/>
                <a:sym typeface="Helvetica Neue"/>
              </a:defRPr>
            </a:lvl1pPr>
          </a:lstStyle>
          <a:p>
            <a:pPr/>
            <a:r>
              <a:t>25</a:t>
            </a:r>
          </a:p>
        </p:txBody>
      </p:sp>
      <p:sp>
        <p:nvSpPr>
          <p:cNvPr id="506" name="24"/>
          <p:cNvSpPr/>
          <p:nvPr/>
        </p:nvSpPr>
        <p:spPr>
          <a:xfrm>
            <a:off x="7793955" y="3260080"/>
            <a:ext cx="998290" cy="864245"/>
          </a:xfrm>
          <a:prstGeom prst="ellipse">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5">
                    <a:hueOff val="-82419"/>
                    <a:satOff val="-9513"/>
                    <a:lumOff val="-16343"/>
                  </a:schemeClr>
                </a:solidFill>
                <a:latin typeface="Helvetica Neue"/>
                <a:ea typeface="Helvetica Neue"/>
                <a:cs typeface="Helvetica Neue"/>
                <a:sym typeface="Helvetica Neue"/>
              </a:defRPr>
            </a:lvl1pPr>
          </a:lstStyle>
          <a:p>
            <a:pPr/>
            <a:r>
              <a:t>24</a:t>
            </a:r>
          </a:p>
        </p:txBody>
      </p:sp>
      <p:sp>
        <p:nvSpPr>
          <p:cNvPr id="507" name="21"/>
          <p:cNvSpPr/>
          <p:nvPr/>
        </p:nvSpPr>
        <p:spPr>
          <a:xfrm>
            <a:off x="6460455" y="4364980"/>
            <a:ext cx="998290" cy="864245"/>
          </a:xfrm>
          <a:prstGeom prst="ellipse">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5">
                    <a:hueOff val="-82419"/>
                    <a:satOff val="-9513"/>
                    <a:lumOff val="-16343"/>
                  </a:schemeClr>
                </a:solidFill>
                <a:latin typeface="Helvetica Neue"/>
                <a:ea typeface="Helvetica Neue"/>
                <a:cs typeface="Helvetica Neue"/>
                <a:sym typeface="Helvetica Neue"/>
              </a:defRPr>
            </a:lvl1pPr>
          </a:lstStyle>
          <a:p>
            <a:pPr/>
            <a:r>
              <a:t>21</a:t>
            </a:r>
          </a:p>
        </p:txBody>
      </p:sp>
      <p:sp>
        <p:nvSpPr>
          <p:cNvPr id="508" name="4"/>
          <p:cNvSpPr/>
          <p:nvPr/>
        </p:nvSpPr>
        <p:spPr>
          <a:xfrm>
            <a:off x="3524250" y="562292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509" name="3"/>
          <p:cNvSpPr/>
          <p:nvPr/>
        </p:nvSpPr>
        <p:spPr>
          <a:xfrm>
            <a:off x="2343150" y="67056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510" name="2"/>
          <p:cNvSpPr/>
          <p:nvPr/>
        </p:nvSpPr>
        <p:spPr>
          <a:xfrm>
            <a:off x="1009650" y="7810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511" name="Line"/>
          <p:cNvSpPr/>
          <p:nvPr/>
        </p:nvSpPr>
        <p:spPr>
          <a:xfrm flipH="1">
            <a:off x="8655149" y="2921000"/>
            <a:ext cx="419001" cy="42917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12" name="Line"/>
          <p:cNvSpPr/>
          <p:nvPr/>
        </p:nvSpPr>
        <p:spPr>
          <a:xfrm flipH="1">
            <a:off x="7347049" y="40166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13" name="Line"/>
          <p:cNvSpPr/>
          <p:nvPr/>
        </p:nvSpPr>
        <p:spPr>
          <a:xfrm flipH="1">
            <a:off x="4426048" y="4908798"/>
            <a:ext cx="2030910" cy="82897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14" name="Line"/>
          <p:cNvSpPr/>
          <p:nvPr/>
        </p:nvSpPr>
        <p:spPr>
          <a:xfrm flipH="1">
            <a:off x="3232248" y="63534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15" name="Line"/>
          <p:cNvSpPr/>
          <p:nvPr/>
        </p:nvSpPr>
        <p:spPr>
          <a:xfrm flipH="1">
            <a:off x="1924148" y="7483723"/>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16" name="Line"/>
          <p:cNvSpPr/>
          <p:nvPr/>
        </p:nvSpPr>
        <p:spPr>
          <a:xfrm>
            <a:off x="4318776" y="6353423"/>
            <a:ext cx="543868"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17" name="11"/>
          <p:cNvSpPr/>
          <p:nvPr/>
        </p:nvSpPr>
        <p:spPr>
          <a:xfrm>
            <a:off x="4733255" y="6667500"/>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
        <p:nvSpPr>
          <p:cNvPr id="518" name="empty"/>
          <p:cNvSpPr txBox="1"/>
          <p:nvPr/>
        </p:nvSpPr>
        <p:spPr>
          <a:xfrm>
            <a:off x="7540724" y="5378449"/>
            <a:ext cx="86975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empty</a:t>
            </a:r>
          </a:p>
        </p:txBody>
      </p:sp>
      <p:sp>
        <p:nvSpPr>
          <p:cNvPr id="519" name="Line"/>
          <p:cNvSpPr/>
          <p:nvPr/>
        </p:nvSpPr>
        <p:spPr>
          <a:xfrm>
            <a:off x="7344817" y="5146923"/>
            <a:ext cx="357337" cy="37663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Review"/>
          <p:cNvSpPr txBox="1"/>
          <p:nvPr>
            <p:ph type="title"/>
          </p:nvPr>
        </p:nvSpPr>
        <p:spPr>
          <a:xfrm>
            <a:off x="4737100" y="4114800"/>
            <a:ext cx="3082975" cy="902346"/>
          </a:xfrm>
          <a:prstGeom prst="rect">
            <a:avLst/>
          </a:prstGeom>
        </p:spPr>
        <p:txBody>
          <a:bodyPr/>
          <a:lstStyle>
            <a:lvl1pPr algn="l" defTabSz="531622">
              <a:defRPr sz="4368">
                <a:latin typeface="Gill Sans Light"/>
                <a:ea typeface="Gill Sans Light"/>
                <a:cs typeface="Gill Sans Light"/>
                <a:sym typeface="Gill Sans Light"/>
              </a:defRPr>
            </a:lvl1pPr>
          </a:lstStyle>
          <a:p>
            <a:pPr/>
            <a:r>
              <a:t>Balanced BST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eview"/>
          <p:cNvSpPr txBox="1"/>
          <p:nvPr>
            <p:ph type="title"/>
          </p:nvPr>
        </p:nvSpPr>
        <p:spPr>
          <a:xfrm>
            <a:off x="952500" y="254000"/>
            <a:ext cx="11099800" cy="902346"/>
          </a:xfrm>
          <a:prstGeom prst="rect">
            <a:avLst/>
          </a:prstGeom>
        </p:spPr>
        <p:txBody>
          <a:bodyPr/>
          <a:lstStyle>
            <a:lvl1pPr algn="l">
              <a:defRPr sz="4800">
                <a:latin typeface="Gill Sans Light"/>
                <a:ea typeface="Gill Sans Light"/>
                <a:cs typeface="Gill Sans Light"/>
                <a:sym typeface="Gill Sans Light"/>
              </a:defRPr>
            </a:lvl1pPr>
          </a:lstStyle>
          <a:p>
            <a:pPr/>
            <a:r>
              <a:t>BST: example 1</a:t>
            </a:r>
          </a:p>
        </p:txBody>
      </p:sp>
      <p:sp>
        <p:nvSpPr>
          <p:cNvPr id="161"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a:t>
            </a:r>
            <a:r>
              <a:t>  </a:t>
            </a:r>
            <a:r>
              <a:rPr>
                <a:latin typeface="Helvetica Neue"/>
                <a:ea typeface="Helvetica Neue"/>
                <a:cs typeface="Helvetica Neue"/>
                <a:sym typeface="Helvetica Neue"/>
              </a:rPr>
              <a:t>3, 2, 5, 1, 4</a:t>
            </a:r>
          </a:p>
        </p:txBody>
      </p:sp>
      <p:sp>
        <p:nvSpPr>
          <p:cNvPr id="16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Balanced BST: example 4"/>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Balanced BST: example 4</a:t>
            </a:r>
          </a:p>
        </p:txBody>
      </p:sp>
      <p:sp>
        <p:nvSpPr>
          <p:cNvPr id="524" name="Write down an insertion order that will produce a balanced tree..."/>
          <p:cNvSpPr txBox="1"/>
          <p:nvPr/>
        </p:nvSpPr>
        <p:spPr>
          <a:xfrm>
            <a:off x="1022350" y="1562099"/>
            <a:ext cx="80484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Write down an insertion order that will produce a balanced tree...</a:t>
            </a:r>
          </a:p>
        </p:txBody>
      </p:sp>
      <p:sp>
        <p:nvSpPr>
          <p:cNvPr id="525"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526" name="25"/>
          <p:cNvSpPr/>
          <p:nvPr/>
        </p:nvSpPr>
        <p:spPr>
          <a:xfrm>
            <a:off x="9991055"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527" name="24"/>
          <p:cNvSpPr/>
          <p:nvPr/>
        </p:nvSpPr>
        <p:spPr>
          <a:xfrm>
            <a:off x="8771855" y="4262048"/>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528" name="21"/>
          <p:cNvSpPr/>
          <p:nvPr/>
        </p:nvSpPr>
        <p:spPr>
          <a:xfrm>
            <a:off x="7438355" y="5366948"/>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529" name="4"/>
          <p:cNvSpPr/>
          <p:nvPr/>
        </p:nvSpPr>
        <p:spPr>
          <a:xfrm>
            <a:off x="38925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530" name="3"/>
          <p:cNvSpPr/>
          <p:nvPr/>
        </p:nvSpPr>
        <p:spPr>
          <a:xfrm>
            <a:off x="2838450" y="43380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531" name="2"/>
          <p:cNvSpPr/>
          <p:nvPr/>
        </p:nvSpPr>
        <p:spPr>
          <a:xfrm>
            <a:off x="15049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532" name="Line"/>
          <p:cNvSpPr/>
          <p:nvPr/>
        </p:nvSpPr>
        <p:spPr>
          <a:xfrm flipH="1">
            <a:off x="83249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33" name="Line"/>
          <p:cNvSpPr/>
          <p:nvPr/>
        </p:nvSpPr>
        <p:spPr>
          <a:xfrm flipH="1">
            <a:off x="3810049" y="3471515"/>
            <a:ext cx="2252068" cy="105256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34" name="Line"/>
          <p:cNvSpPr/>
          <p:nvPr/>
        </p:nvSpPr>
        <p:spPr>
          <a:xfrm flipH="1">
            <a:off x="2419448" y="51161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35" name="Line"/>
          <p:cNvSpPr/>
          <p:nvPr/>
        </p:nvSpPr>
        <p:spPr>
          <a:xfrm>
            <a:off x="6604775" y="3471515"/>
            <a:ext cx="2246711" cy="9146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36" name="11"/>
          <p:cNvSpPr/>
          <p:nvPr/>
        </p:nvSpPr>
        <p:spPr>
          <a:xfrm>
            <a:off x="5850855" y="2725115"/>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
        <p:nvSpPr>
          <p:cNvPr id="537" name="Line"/>
          <p:cNvSpPr/>
          <p:nvPr/>
        </p:nvSpPr>
        <p:spPr>
          <a:xfrm>
            <a:off x="96711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38" name="Line"/>
          <p:cNvSpPr/>
          <p:nvPr/>
        </p:nvSpPr>
        <p:spPr>
          <a:xfrm>
            <a:off x="3562448" y="50653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Balanced BST: example 4"/>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Balanced BST: example 4</a:t>
            </a:r>
          </a:p>
        </p:txBody>
      </p:sp>
      <p:sp>
        <p:nvSpPr>
          <p:cNvPr id="541" name="Write down an insertion order that will produce a balanced tree..."/>
          <p:cNvSpPr txBox="1"/>
          <p:nvPr/>
        </p:nvSpPr>
        <p:spPr>
          <a:xfrm>
            <a:off x="1022350" y="1562099"/>
            <a:ext cx="80484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Write down an insertion order that will produce a balanced tree...</a:t>
            </a:r>
          </a:p>
        </p:txBody>
      </p:sp>
      <p:sp>
        <p:nvSpPr>
          <p:cNvPr id="542"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543" name="25"/>
          <p:cNvSpPr/>
          <p:nvPr/>
        </p:nvSpPr>
        <p:spPr>
          <a:xfrm>
            <a:off x="9991055"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544" name="24"/>
          <p:cNvSpPr/>
          <p:nvPr/>
        </p:nvSpPr>
        <p:spPr>
          <a:xfrm>
            <a:off x="8771855" y="4262048"/>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545" name="21"/>
          <p:cNvSpPr/>
          <p:nvPr/>
        </p:nvSpPr>
        <p:spPr>
          <a:xfrm>
            <a:off x="7438355" y="5366948"/>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546" name="4"/>
          <p:cNvSpPr/>
          <p:nvPr/>
        </p:nvSpPr>
        <p:spPr>
          <a:xfrm>
            <a:off x="38925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547" name="3"/>
          <p:cNvSpPr/>
          <p:nvPr/>
        </p:nvSpPr>
        <p:spPr>
          <a:xfrm>
            <a:off x="2838450" y="43380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548" name="2"/>
          <p:cNvSpPr/>
          <p:nvPr/>
        </p:nvSpPr>
        <p:spPr>
          <a:xfrm>
            <a:off x="15049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549" name="Line"/>
          <p:cNvSpPr/>
          <p:nvPr/>
        </p:nvSpPr>
        <p:spPr>
          <a:xfrm flipH="1">
            <a:off x="83249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50" name="Line"/>
          <p:cNvSpPr/>
          <p:nvPr/>
        </p:nvSpPr>
        <p:spPr>
          <a:xfrm flipH="1">
            <a:off x="3810049" y="3471515"/>
            <a:ext cx="2252068" cy="105256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51" name="Line"/>
          <p:cNvSpPr/>
          <p:nvPr/>
        </p:nvSpPr>
        <p:spPr>
          <a:xfrm flipH="1">
            <a:off x="2419448" y="51161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52" name="Line"/>
          <p:cNvSpPr/>
          <p:nvPr/>
        </p:nvSpPr>
        <p:spPr>
          <a:xfrm>
            <a:off x="6604775" y="3471515"/>
            <a:ext cx="2246711" cy="9146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53" name="11"/>
          <p:cNvSpPr/>
          <p:nvPr/>
        </p:nvSpPr>
        <p:spPr>
          <a:xfrm>
            <a:off x="5850855" y="2725115"/>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
        <p:nvSpPr>
          <p:cNvPr id="554" name="Line"/>
          <p:cNvSpPr/>
          <p:nvPr/>
        </p:nvSpPr>
        <p:spPr>
          <a:xfrm>
            <a:off x="96711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55" name="Line"/>
          <p:cNvSpPr/>
          <p:nvPr/>
        </p:nvSpPr>
        <p:spPr>
          <a:xfrm>
            <a:off x="3562448" y="50653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56" name="One possible order of insertion: 11, 3, 24, 2, 4, 21, 25"/>
          <p:cNvSpPr txBox="1"/>
          <p:nvPr/>
        </p:nvSpPr>
        <p:spPr>
          <a:xfrm>
            <a:off x="1022350" y="6551117"/>
            <a:ext cx="11855753" cy="26711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Helvetica Neue"/>
                <a:ea typeface="Helvetica Neue"/>
                <a:cs typeface="Helvetica Neue"/>
                <a:sym typeface="Helvetica Neue"/>
              </a:defRPr>
            </a:pPr>
          </a:p>
          <a:p>
            <a:pPr algn="l">
              <a:defRPr>
                <a:latin typeface="Helvetica Neue"/>
                <a:ea typeface="Helvetica Neue"/>
                <a:cs typeface="Helvetica Neue"/>
                <a:sym typeface="Helvetica Neue"/>
              </a:defRPr>
            </a:pPr>
            <a:r>
              <a:t>One possible order of insertion: 11, 3, 24, 2, 4, 21, 25</a:t>
            </a:r>
          </a:p>
          <a:p>
            <a:pPr algn="l">
              <a:defRPr>
                <a:latin typeface="Helvetica Neue"/>
                <a:ea typeface="Helvetica Neue"/>
                <a:cs typeface="Helvetica Neue"/>
                <a:sym typeface="Helvetica Neue"/>
              </a:defRPr>
            </a:pPr>
          </a:p>
          <a:p>
            <a:pPr algn="l">
              <a:defRPr>
                <a:latin typeface="Helvetica Neue"/>
                <a:ea typeface="Helvetica Neue"/>
                <a:cs typeface="Helvetica Neue"/>
                <a:sym typeface="Helvetica Neue"/>
              </a:defRPr>
            </a:pPr>
          </a:p>
          <a:p>
            <a:pPr algn="l">
              <a:defRPr>
                <a:latin typeface="Helvetica Neue"/>
                <a:ea typeface="Helvetica Neue"/>
                <a:cs typeface="Helvetica Neue"/>
                <a:sym typeface="Helvetica Neue"/>
              </a:defRPr>
            </a:pPr>
          </a:p>
          <a:p>
            <a:pPr algn="l">
              <a:defRPr>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Balanced BST: example 4"/>
          <p:cNvSpPr txBox="1"/>
          <p:nvPr>
            <p:ph type="title"/>
          </p:nvPr>
        </p:nvSpPr>
        <p:spPr>
          <a:xfrm>
            <a:off x="952500" y="254000"/>
            <a:ext cx="11099800" cy="902345"/>
          </a:xfrm>
          <a:prstGeom prst="rect">
            <a:avLst/>
          </a:prstGeom>
        </p:spPr>
        <p:txBody>
          <a:bodyPr/>
          <a:lstStyle>
            <a:lvl1pPr algn="l">
              <a:defRPr sz="4800">
                <a:latin typeface="Gill Sans Light"/>
                <a:ea typeface="Gill Sans Light"/>
                <a:cs typeface="Gill Sans Light"/>
                <a:sym typeface="Gill Sans Light"/>
              </a:defRPr>
            </a:lvl1pPr>
          </a:lstStyle>
          <a:p>
            <a:pPr/>
            <a:r>
              <a:t>Balanced BST: example 4</a:t>
            </a:r>
          </a:p>
        </p:txBody>
      </p:sp>
      <p:sp>
        <p:nvSpPr>
          <p:cNvPr id="559" name="Write down an insertion order that will produce a balanced tree..."/>
          <p:cNvSpPr txBox="1"/>
          <p:nvPr/>
        </p:nvSpPr>
        <p:spPr>
          <a:xfrm>
            <a:off x="1022350" y="1562099"/>
            <a:ext cx="804847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Write down an insertion order that will produce a balanced tree...</a:t>
            </a:r>
          </a:p>
        </p:txBody>
      </p:sp>
      <p:sp>
        <p:nvSpPr>
          <p:cNvPr id="560"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
        <p:nvSpPr>
          <p:cNvPr id="561" name="25"/>
          <p:cNvSpPr/>
          <p:nvPr/>
        </p:nvSpPr>
        <p:spPr>
          <a:xfrm>
            <a:off x="9991055"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25</a:t>
            </a:r>
          </a:p>
        </p:txBody>
      </p:sp>
      <p:sp>
        <p:nvSpPr>
          <p:cNvPr id="562" name="24"/>
          <p:cNvSpPr/>
          <p:nvPr/>
        </p:nvSpPr>
        <p:spPr>
          <a:xfrm>
            <a:off x="8771855" y="4262048"/>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24</a:t>
            </a:r>
          </a:p>
        </p:txBody>
      </p:sp>
      <p:sp>
        <p:nvSpPr>
          <p:cNvPr id="563" name="21"/>
          <p:cNvSpPr/>
          <p:nvPr/>
        </p:nvSpPr>
        <p:spPr>
          <a:xfrm>
            <a:off x="7438355" y="5366948"/>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21</a:t>
            </a:r>
          </a:p>
        </p:txBody>
      </p:sp>
      <p:sp>
        <p:nvSpPr>
          <p:cNvPr id="564" name="4"/>
          <p:cNvSpPr/>
          <p:nvPr/>
        </p:nvSpPr>
        <p:spPr>
          <a:xfrm>
            <a:off x="38925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sp>
        <p:nvSpPr>
          <p:cNvPr id="565" name="3"/>
          <p:cNvSpPr/>
          <p:nvPr/>
        </p:nvSpPr>
        <p:spPr>
          <a:xfrm>
            <a:off x="2838450" y="43380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sp>
        <p:nvSpPr>
          <p:cNvPr id="566" name="2"/>
          <p:cNvSpPr/>
          <p:nvPr/>
        </p:nvSpPr>
        <p:spPr>
          <a:xfrm>
            <a:off x="1504950" y="5442915"/>
            <a:ext cx="998290" cy="864245"/>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sp>
        <p:nvSpPr>
          <p:cNvPr id="567" name="Line"/>
          <p:cNvSpPr/>
          <p:nvPr/>
        </p:nvSpPr>
        <p:spPr>
          <a:xfrm flipH="1">
            <a:off x="83249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68" name="Line"/>
          <p:cNvSpPr/>
          <p:nvPr/>
        </p:nvSpPr>
        <p:spPr>
          <a:xfrm flipH="1">
            <a:off x="3810049" y="3471515"/>
            <a:ext cx="2252068" cy="105256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69" name="Line"/>
          <p:cNvSpPr/>
          <p:nvPr/>
        </p:nvSpPr>
        <p:spPr>
          <a:xfrm flipH="1">
            <a:off x="2419448" y="51161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70" name="Line"/>
          <p:cNvSpPr/>
          <p:nvPr/>
        </p:nvSpPr>
        <p:spPr>
          <a:xfrm>
            <a:off x="6604775" y="3471515"/>
            <a:ext cx="2246711" cy="9146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71" name="11"/>
          <p:cNvSpPr/>
          <p:nvPr/>
        </p:nvSpPr>
        <p:spPr>
          <a:xfrm>
            <a:off x="5850855" y="2725115"/>
            <a:ext cx="998290" cy="864246"/>
          </a:xfrm>
          <a:prstGeom prst="ellipse">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3600">
                <a:solidFill>
                  <a:schemeClr val="accent1">
                    <a:lumOff val="-13575"/>
                  </a:schemeClr>
                </a:solidFill>
                <a:latin typeface="Helvetica Neue"/>
                <a:ea typeface="Helvetica Neue"/>
                <a:cs typeface="Helvetica Neue"/>
                <a:sym typeface="Helvetica Neue"/>
              </a:defRPr>
            </a:lvl1pPr>
          </a:lstStyle>
          <a:p>
            <a:pPr/>
            <a:r>
              <a:t>11</a:t>
            </a:r>
          </a:p>
        </p:txBody>
      </p:sp>
      <p:sp>
        <p:nvSpPr>
          <p:cNvPr id="572" name="Line"/>
          <p:cNvSpPr/>
          <p:nvPr/>
        </p:nvSpPr>
        <p:spPr>
          <a:xfrm>
            <a:off x="9671149" y="5018591"/>
            <a:ext cx="543868" cy="476549"/>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73" name="Line"/>
          <p:cNvSpPr/>
          <p:nvPr/>
        </p:nvSpPr>
        <p:spPr>
          <a:xfrm>
            <a:off x="3562448" y="5065338"/>
            <a:ext cx="543869" cy="476548"/>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Gill Sans SemiBold"/>
              </a:defRPr>
            </a:pPr>
          </a:p>
        </p:txBody>
      </p:sp>
      <p:sp>
        <p:nvSpPr>
          <p:cNvPr id="574" name="One possible order of insertion: 11, 3, 24, 2, 4, 21, 25…"/>
          <p:cNvSpPr txBox="1"/>
          <p:nvPr/>
        </p:nvSpPr>
        <p:spPr>
          <a:xfrm>
            <a:off x="1022350" y="6551117"/>
            <a:ext cx="11855753" cy="26711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latin typeface="Helvetica Neue"/>
                <a:ea typeface="Helvetica Neue"/>
                <a:cs typeface="Helvetica Neue"/>
                <a:sym typeface="Helvetica Neue"/>
              </a:defRPr>
            </a:pPr>
          </a:p>
          <a:p>
            <a:pPr algn="l">
              <a:defRPr>
                <a:latin typeface="Helvetica Neue"/>
                <a:ea typeface="Helvetica Neue"/>
                <a:cs typeface="Helvetica Neue"/>
                <a:sym typeface="Helvetica Neue"/>
              </a:defRPr>
            </a:pPr>
            <a:r>
              <a:t>One possible order of insertion: 11, 3, 24, 2, 4, 21, 25</a:t>
            </a:r>
          </a:p>
          <a:p>
            <a:pPr algn="l">
              <a:defRPr>
                <a:latin typeface="Helvetica Neue"/>
                <a:ea typeface="Helvetica Neue"/>
                <a:cs typeface="Helvetica Neue"/>
                <a:sym typeface="Helvetica Neue"/>
              </a:defRPr>
            </a:pPr>
          </a:p>
          <a:p>
            <a:pPr algn="l">
              <a:defRPr>
                <a:latin typeface="Helvetica Neue"/>
                <a:ea typeface="Helvetica Neue"/>
                <a:cs typeface="Helvetica Neue"/>
                <a:sym typeface="Helvetica Neue"/>
              </a:defRPr>
            </a:pPr>
            <a:r>
              <a:t>More orders of insertion can be obtained by switching the order of insertion of nodes that are at the same level. In this example, nodes 3 and 24 are at the same level, and the nodes 2, 4, 21 and 25 are at the same level. Therefore, there can be more than one order of insertion to obtain a balanced BST.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Review"/>
          <p:cNvSpPr txBox="1"/>
          <p:nvPr>
            <p:ph type="title"/>
          </p:nvPr>
        </p:nvSpPr>
        <p:spPr>
          <a:xfrm>
            <a:off x="952500" y="254000"/>
            <a:ext cx="11099800" cy="902346"/>
          </a:xfrm>
          <a:prstGeom prst="rect">
            <a:avLst/>
          </a:prstGeom>
        </p:spPr>
        <p:txBody>
          <a:bodyPr/>
          <a:lstStyle>
            <a:lvl1pPr algn="l">
              <a:defRPr sz="4800">
                <a:latin typeface="Gill Sans Light"/>
                <a:ea typeface="Gill Sans Light"/>
                <a:cs typeface="Gill Sans Light"/>
                <a:sym typeface="Gill Sans Light"/>
              </a:defRPr>
            </a:lvl1pPr>
          </a:lstStyle>
          <a:p>
            <a:pPr/>
            <a:r>
              <a:t>BST: example 1</a:t>
            </a:r>
          </a:p>
        </p:txBody>
      </p:sp>
      <p:sp>
        <p:nvSpPr>
          <p:cNvPr id="165"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3, 2, 5, 1, 4</a:t>
            </a:r>
          </a:p>
        </p:txBody>
      </p:sp>
      <p:sp>
        <p:nvSpPr>
          <p:cNvPr id="166"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169" name="25"/>
          <p:cNvGrpSpPr/>
          <p:nvPr/>
        </p:nvGrpSpPr>
        <p:grpSpPr>
          <a:xfrm>
            <a:off x="8975055" y="2177405"/>
            <a:ext cx="998291" cy="864247"/>
            <a:chOff x="0" y="0"/>
            <a:chExt cx="998290" cy="864245"/>
          </a:xfrm>
        </p:grpSpPr>
        <p:sp>
          <p:nvSpPr>
            <p:cNvPr id="167"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168"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view"/>
          <p:cNvSpPr txBox="1"/>
          <p:nvPr>
            <p:ph type="title"/>
          </p:nvPr>
        </p:nvSpPr>
        <p:spPr>
          <a:xfrm>
            <a:off x="952500" y="254000"/>
            <a:ext cx="11099800" cy="902346"/>
          </a:xfrm>
          <a:prstGeom prst="rect">
            <a:avLst/>
          </a:prstGeom>
        </p:spPr>
        <p:txBody>
          <a:bodyPr/>
          <a:lstStyle>
            <a:lvl1pPr algn="l">
              <a:defRPr sz="4800">
                <a:latin typeface="Gill Sans Light"/>
                <a:ea typeface="Gill Sans Light"/>
                <a:cs typeface="Gill Sans Light"/>
                <a:sym typeface="Gill Sans Light"/>
              </a:defRPr>
            </a:lvl1pPr>
          </a:lstStyle>
          <a:p>
            <a:pPr/>
            <a:r>
              <a:t>BST: example 1</a:t>
            </a:r>
          </a:p>
        </p:txBody>
      </p:sp>
      <p:sp>
        <p:nvSpPr>
          <p:cNvPr id="172"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3, 2, 5, 1, 4</a:t>
            </a:r>
          </a:p>
        </p:txBody>
      </p:sp>
      <p:sp>
        <p:nvSpPr>
          <p:cNvPr id="173"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176" name="25"/>
          <p:cNvGrpSpPr/>
          <p:nvPr/>
        </p:nvGrpSpPr>
        <p:grpSpPr>
          <a:xfrm>
            <a:off x="8975055" y="2177405"/>
            <a:ext cx="998291" cy="864247"/>
            <a:chOff x="0" y="0"/>
            <a:chExt cx="998290" cy="864245"/>
          </a:xfrm>
        </p:grpSpPr>
        <p:sp>
          <p:nvSpPr>
            <p:cNvPr id="174"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175"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177" name="Line"/>
          <p:cNvSpPr/>
          <p:nvPr/>
        </p:nvSpPr>
        <p:spPr>
          <a:xfrm flipH="1">
            <a:off x="8655149" y="2921000"/>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180" name="24"/>
          <p:cNvGrpSpPr/>
          <p:nvPr/>
        </p:nvGrpSpPr>
        <p:grpSpPr>
          <a:xfrm>
            <a:off x="7962862" y="3350171"/>
            <a:ext cx="998291" cy="864247"/>
            <a:chOff x="0" y="0"/>
            <a:chExt cx="998290" cy="864245"/>
          </a:xfrm>
        </p:grpSpPr>
        <p:sp>
          <p:nvSpPr>
            <p:cNvPr id="178"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179"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Review"/>
          <p:cNvSpPr txBox="1"/>
          <p:nvPr>
            <p:ph type="title"/>
          </p:nvPr>
        </p:nvSpPr>
        <p:spPr>
          <a:xfrm>
            <a:off x="952500" y="254000"/>
            <a:ext cx="11099800" cy="902346"/>
          </a:xfrm>
          <a:prstGeom prst="rect">
            <a:avLst/>
          </a:prstGeom>
        </p:spPr>
        <p:txBody>
          <a:bodyPr/>
          <a:lstStyle>
            <a:lvl1pPr algn="l">
              <a:defRPr sz="4800">
                <a:latin typeface="Gill Sans Light"/>
                <a:ea typeface="Gill Sans Light"/>
                <a:cs typeface="Gill Sans Light"/>
                <a:sym typeface="Gill Sans Light"/>
              </a:defRPr>
            </a:lvl1pPr>
          </a:lstStyle>
          <a:p>
            <a:pPr/>
            <a:r>
              <a:t>BST: example 1</a:t>
            </a:r>
          </a:p>
        </p:txBody>
      </p:sp>
      <p:sp>
        <p:nvSpPr>
          <p:cNvPr id="183"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3, 2, 5, 1, 4</a:t>
            </a:r>
          </a:p>
        </p:txBody>
      </p:sp>
      <p:sp>
        <p:nvSpPr>
          <p:cNvPr id="184"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187" name="25"/>
          <p:cNvGrpSpPr/>
          <p:nvPr/>
        </p:nvGrpSpPr>
        <p:grpSpPr>
          <a:xfrm>
            <a:off x="8975055" y="2177405"/>
            <a:ext cx="998291" cy="864247"/>
            <a:chOff x="0" y="0"/>
            <a:chExt cx="998290" cy="864245"/>
          </a:xfrm>
        </p:grpSpPr>
        <p:sp>
          <p:nvSpPr>
            <p:cNvPr id="185"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186"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188" name="Line"/>
          <p:cNvSpPr/>
          <p:nvPr/>
        </p:nvSpPr>
        <p:spPr>
          <a:xfrm flipH="1">
            <a:off x="8655149" y="2921000"/>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191" name="21"/>
          <p:cNvGrpSpPr/>
          <p:nvPr/>
        </p:nvGrpSpPr>
        <p:grpSpPr>
          <a:xfrm>
            <a:off x="10283155" y="3360242"/>
            <a:ext cx="998291" cy="864247"/>
            <a:chOff x="0" y="0"/>
            <a:chExt cx="998290" cy="864245"/>
          </a:xfrm>
        </p:grpSpPr>
        <p:sp>
          <p:nvSpPr>
            <p:cNvPr id="189"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190" name="5"/>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5</a:t>
              </a:r>
            </a:p>
          </p:txBody>
        </p:sp>
      </p:grpSp>
      <p:sp>
        <p:nvSpPr>
          <p:cNvPr id="192" name="Line"/>
          <p:cNvSpPr/>
          <p:nvPr/>
        </p:nvSpPr>
        <p:spPr>
          <a:xfrm>
            <a:off x="9846443" y="2920999"/>
            <a:ext cx="566217" cy="525886"/>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195" name="24"/>
          <p:cNvGrpSpPr/>
          <p:nvPr/>
        </p:nvGrpSpPr>
        <p:grpSpPr>
          <a:xfrm>
            <a:off x="7962862" y="3350171"/>
            <a:ext cx="998291" cy="864247"/>
            <a:chOff x="0" y="0"/>
            <a:chExt cx="998290" cy="864245"/>
          </a:xfrm>
        </p:grpSpPr>
        <p:sp>
          <p:nvSpPr>
            <p:cNvPr id="193"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194"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eview"/>
          <p:cNvSpPr txBox="1"/>
          <p:nvPr>
            <p:ph type="title"/>
          </p:nvPr>
        </p:nvSpPr>
        <p:spPr>
          <a:xfrm>
            <a:off x="952500" y="254000"/>
            <a:ext cx="11099800" cy="902346"/>
          </a:xfrm>
          <a:prstGeom prst="rect">
            <a:avLst/>
          </a:prstGeom>
        </p:spPr>
        <p:txBody>
          <a:bodyPr/>
          <a:lstStyle>
            <a:lvl1pPr algn="l">
              <a:defRPr sz="4800">
                <a:latin typeface="Gill Sans Light"/>
                <a:ea typeface="Gill Sans Light"/>
                <a:cs typeface="Gill Sans Light"/>
                <a:sym typeface="Gill Sans Light"/>
              </a:defRPr>
            </a:lvl1pPr>
          </a:lstStyle>
          <a:p>
            <a:pPr/>
            <a:r>
              <a:t>BST: example 1</a:t>
            </a:r>
          </a:p>
        </p:txBody>
      </p:sp>
      <p:sp>
        <p:nvSpPr>
          <p:cNvPr id="198"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3, 2, 5, 1, 4</a:t>
            </a:r>
          </a:p>
        </p:txBody>
      </p:sp>
      <p:sp>
        <p:nvSpPr>
          <p:cNvPr id="199"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202" name="25"/>
          <p:cNvGrpSpPr/>
          <p:nvPr/>
        </p:nvGrpSpPr>
        <p:grpSpPr>
          <a:xfrm>
            <a:off x="8975055" y="2177405"/>
            <a:ext cx="998291" cy="864247"/>
            <a:chOff x="0" y="0"/>
            <a:chExt cx="998290" cy="864245"/>
          </a:xfrm>
        </p:grpSpPr>
        <p:sp>
          <p:nvSpPr>
            <p:cNvPr id="200"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01"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203" name="Line"/>
          <p:cNvSpPr/>
          <p:nvPr/>
        </p:nvSpPr>
        <p:spPr>
          <a:xfrm flipH="1">
            <a:off x="8655149" y="2921000"/>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06" name="21"/>
          <p:cNvGrpSpPr/>
          <p:nvPr/>
        </p:nvGrpSpPr>
        <p:grpSpPr>
          <a:xfrm>
            <a:off x="10283155" y="3360242"/>
            <a:ext cx="998291" cy="864247"/>
            <a:chOff x="0" y="0"/>
            <a:chExt cx="998290" cy="864245"/>
          </a:xfrm>
        </p:grpSpPr>
        <p:sp>
          <p:nvSpPr>
            <p:cNvPr id="204"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05" name="5"/>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5</a:t>
              </a:r>
            </a:p>
          </p:txBody>
        </p:sp>
      </p:grpSp>
      <p:sp>
        <p:nvSpPr>
          <p:cNvPr id="207" name="Line"/>
          <p:cNvSpPr/>
          <p:nvPr/>
        </p:nvSpPr>
        <p:spPr>
          <a:xfrm>
            <a:off x="9846443" y="2920999"/>
            <a:ext cx="566217" cy="525886"/>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10" name="24"/>
          <p:cNvGrpSpPr/>
          <p:nvPr/>
        </p:nvGrpSpPr>
        <p:grpSpPr>
          <a:xfrm>
            <a:off x="7962862" y="3350171"/>
            <a:ext cx="998291" cy="864247"/>
            <a:chOff x="0" y="0"/>
            <a:chExt cx="998290" cy="864245"/>
          </a:xfrm>
        </p:grpSpPr>
        <p:sp>
          <p:nvSpPr>
            <p:cNvPr id="208"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09"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sp>
        <p:nvSpPr>
          <p:cNvPr id="211" name="Line"/>
          <p:cNvSpPr/>
          <p:nvPr/>
        </p:nvSpPr>
        <p:spPr>
          <a:xfrm flipH="1">
            <a:off x="7545124" y="4058716"/>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14" name="24"/>
          <p:cNvGrpSpPr/>
          <p:nvPr/>
        </p:nvGrpSpPr>
        <p:grpSpPr>
          <a:xfrm>
            <a:off x="6964571" y="4490839"/>
            <a:ext cx="998291" cy="864247"/>
            <a:chOff x="0" y="0"/>
            <a:chExt cx="998290" cy="864245"/>
          </a:xfrm>
        </p:grpSpPr>
        <p:sp>
          <p:nvSpPr>
            <p:cNvPr id="212"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13"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view"/>
          <p:cNvSpPr txBox="1"/>
          <p:nvPr>
            <p:ph type="title"/>
          </p:nvPr>
        </p:nvSpPr>
        <p:spPr>
          <a:xfrm>
            <a:off x="952500" y="254000"/>
            <a:ext cx="11099800" cy="902346"/>
          </a:xfrm>
          <a:prstGeom prst="rect">
            <a:avLst/>
          </a:prstGeom>
        </p:spPr>
        <p:txBody>
          <a:bodyPr/>
          <a:lstStyle>
            <a:lvl1pPr algn="l">
              <a:defRPr sz="4800">
                <a:latin typeface="Gill Sans Light"/>
                <a:ea typeface="Gill Sans Light"/>
                <a:cs typeface="Gill Sans Light"/>
                <a:sym typeface="Gill Sans Light"/>
              </a:defRPr>
            </a:lvl1pPr>
          </a:lstStyle>
          <a:p>
            <a:pPr/>
            <a:r>
              <a:t>BST: example 1</a:t>
            </a:r>
          </a:p>
        </p:txBody>
      </p:sp>
      <p:sp>
        <p:nvSpPr>
          <p:cNvPr id="217"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3, 2, 5, 1, 4</a:t>
            </a:r>
          </a:p>
        </p:txBody>
      </p:sp>
      <p:sp>
        <p:nvSpPr>
          <p:cNvPr id="218"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grpSp>
        <p:nvGrpSpPr>
          <p:cNvPr id="221" name="25"/>
          <p:cNvGrpSpPr/>
          <p:nvPr/>
        </p:nvGrpSpPr>
        <p:grpSpPr>
          <a:xfrm>
            <a:off x="8975055" y="2177405"/>
            <a:ext cx="998291" cy="864247"/>
            <a:chOff x="0" y="0"/>
            <a:chExt cx="998290" cy="864245"/>
          </a:xfrm>
        </p:grpSpPr>
        <p:sp>
          <p:nvSpPr>
            <p:cNvPr id="219"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20" name="3"/>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3</a:t>
              </a:r>
            </a:p>
          </p:txBody>
        </p:sp>
      </p:grpSp>
      <p:sp>
        <p:nvSpPr>
          <p:cNvPr id="222" name="Line"/>
          <p:cNvSpPr/>
          <p:nvPr/>
        </p:nvSpPr>
        <p:spPr>
          <a:xfrm flipH="1">
            <a:off x="8655149" y="2921000"/>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25" name="21"/>
          <p:cNvGrpSpPr/>
          <p:nvPr/>
        </p:nvGrpSpPr>
        <p:grpSpPr>
          <a:xfrm>
            <a:off x="10283155" y="3360242"/>
            <a:ext cx="998291" cy="864247"/>
            <a:chOff x="0" y="0"/>
            <a:chExt cx="998290" cy="864245"/>
          </a:xfrm>
        </p:grpSpPr>
        <p:sp>
          <p:nvSpPr>
            <p:cNvPr id="223"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24" name="5"/>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5</a:t>
              </a:r>
            </a:p>
          </p:txBody>
        </p:sp>
      </p:grpSp>
      <p:sp>
        <p:nvSpPr>
          <p:cNvPr id="226" name="Line"/>
          <p:cNvSpPr/>
          <p:nvPr/>
        </p:nvSpPr>
        <p:spPr>
          <a:xfrm>
            <a:off x="9846443" y="2920999"/>
            <a:ext cx="566217" cy="525886"/>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29" name="24"/>
          <p:cNvGrpSpPr/>
          <p:nvPr/>
        </p:nvGrpSpPr>
        <p:grpSpPr>
          <a:xfrm>
            <a:off x="7962862" y="3350171"/>
            <a:ext cx="998291" cy="864247"/>
            <a:chOff x="0" y="0"/>
            <a:chExt cx="998290" cy="864245"/>
          </a:xfrm>
        </p:grpSpPr>
        <p:sp>
          <p:nvSpPr>
            <p:cNvPr id="227"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28" name="2"/>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2</a:t>
              </a:r>
            </a:p>
          </p:txBody>
        </p:sp>
      </p:grpSp>
      <p:sp>
        <p:nvSpPr>
          <p:cNvPr id="230" name="Line"/>
          <p:cNvSpPr/>
          <p:nvPr/>
        </p:nvSpPr>
        <p:spPr>
          <a:xfrm flipH="1">
            <a:off x="7545124" y="4058716"/>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grpSp>
        <p:nvGrpSpPr>
          <p:cNvPr id="233" name="24"/>
          <p:cNvGrpSpPr/>
          <p:nvPr/>
        </p:nvGrpSpPr>
        <p:grpSpPr>
          <a:xfrm>
            <a:off x="6964571" y="4490839"/>
            <a:ext cx="998291" cy="864247"/>
            <a:chOff x="0" y="0"/>
            <a:chExt cx="998290" cy="864245"/>
          </a:xfrm>
        </p:grpSpPr>
        <p:sp>
          <p:nvSpPr>
            <p:cNvPr id="231"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32" name="1"/>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1</a:t>
              </a:r>
            </a:p>
          </p:txBody>
        </p:sp>
      </p:grpSp>
      <p:grpSp>
        <p:nvGrpSpPr>
          <p:cNvPr id="236" name="24"/>
          <p:cNvGrpSpPr/>
          <p:nvPr/>
        </p:nvGrpSpPr>
        <p:grpSpPr>
          <a:xfrm>
            <a:off x="9184554" y="4577284"/>
            <a:ext cx="998291" cy="864247"/>
            <a:chOff x="0" y="0"/>
            <a:chExt cx="998290" cy="864245"/>
          </a:xfrm>
        </p:grpSpPr>
        <p:sp>
          <p:nvSpPr>
            <p:cNvPr id="234" name="Oval"/>
            <p:cNvSpPr/>
            <p:nvPr/>
          </p:nvSpPr>
          <p:spPr>
            <a:xfrm>
              <a:off x="-1" y="0"/>
              <a:ext cx="998292" cy="864246"/>
            </a:xfrm>
            <a:prstGeom prst="ellipse">
              <a:avLst/>
            </a:prstGeom>
            <a:noFill/>
            <a:ln w="38100" cap="flat">
              <a:solidFill>
                <a:srgbClr val="000000"/>
              </a:solidFill>
              <a:prstDash val="solid"/>
              <a:miter lim="400000"/>
            </a:ln>
            <a:effectLst/>
          </p:spPr>
          <p:txBody>
            <a:bodyPr wrap="square" lIns="50800" tIns="50800" rIns="50800" bIns="50800" numCol="1" anchor="ctr">
              <a:noAutofit/>
            </a:bodyPr>
            <a:lstStyle/>
            <a:p>
              <a:pPr>
                <a:defRPr b="1" sz="3600">
                  <a:solidFill>
                    <a:schemeClr val="accent1">
                      <a:lumOff val="-13575"/>
                    </a:schemeClr>
                  </a:solidFill>
                  <a:latin typeface="Helvetica Neue"/>
                  <a:ea typeface="Helvetica Neue"/>
                  <a:cs typeface="Helvetica Neue"/>
                  <a:sym typeface="Helvetica Neue"/>
                </a:defRPr>
              </a:pPr>
            </a:p>
          </p:txBody>
        </p:sp>
        <p:sp>
          <p:nvSpPr>
            <p:cNvPr id="235" name="4"/>
            <p:cNvSpPr txBox="1"/>
            <p:nvPr/>
          </p:nvSpPr>
          <p:spPr>
            <a:xfrm>
              <a:off x="165246" y="108553"/>
              <a:ext cx="667799" cy="647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1" sz="3600">
                  <a:solidFill>
                    <a:schemeClr val="accent1">
                      <a:lumOff val="-13575"/>
                    </a:schemeClr>
                  </a:solidFill>
                  <a:latin typeface="Helvetica Neue"/>
                  <a:ea typeface="Helvetica Neue"/>
                  <a:cs typeface="Helvetica Neue"/>
                  <a:sym typeface="Helvetica Neue"/>
                </a:defRPr>
              </a:lvl1pPr>
            </a:lstStyle>
            <a:p>
              <a:pPr/>
              <a:r>
                <a:t>4</a:t>
              </a:r>
            </a:p>
          </p:txBody>
        </p:sp>
      </p:grpSp>
      <p:sp>
        <p:nvSpPr>
          <p:cNvPr id="237" name="Line"/>
          <p:cNvSpPr/>
          <p:nvPr/>
        </p:nvSpPr>
        <p:spPr>
          <a:xfrm flipH="1">
            <a:off x="9973344" y="4148112"/>
            <a:ext cx="419002" cy="429172"/>
          </a:xfrm>
          <a:prstGeom prst="line">
            <a:avLst/>
          </a:prstGeom>
          <a:ln w="25400">
            <a:solidFill>
              <a:srgbClr val="000000"/>
            </a:solidFill>
            <a:miter lim="400000"/>
            <a:tailEnd type="triangle"/>
          </a:ln>
        </p:spPr>
        <p:txBody>
          <a:bodyPr lIns="45718" tIns="45718" rIns="45718" bIns="45718"/>
          <a:lstStyle/>
          <a:p>
            <a:pPr>
              <a:defRPr>
                <a:latin typeface="+mn-lt"/>
                <a:ea typeface="+mn-ea"/>
                <a:cs typeface="+mn-cs"/>
                <a:sym typeface="Gill Sans SemiBold"/>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Review"/>
          <p:cNvSpPr txBox="1"/>
          <p:nvPr>
            <p:ph type="title"/>
          </p:nvPr>
        </p:nvSpPr>
        <p:spPr>
          <a:xfrm>
            <a:off x="952500" y="254000"/>
            <a:ext cx="11099800" cy="902346"/>
          </a:xfrm>
          <a:prstGeom prst="rect">
            <a:avLst/>
          </a:prstGeom>
        </p:spPr>
        <p:txBody>
          <a:bodyPr/>
          <a:lstStyle>
            <a:lvl1pPr algn="l">
              <a:defRPr sz="4800"/>
            </a:lvl1pPr>
          </a:lstStyle>
          <a:p>
            <a:pPr/>
            <a:r>
              <a:t>BST: example 2</a:t>
            </a:r>
          </a:p>
        </p:txBody>
      </p:sp>
      <p:sp>
        <p:nvSpPr>
          <p:cNvPr id="240" name="Assume this insertion order for a BST: 25, 24, 21, 4, 3, 2, 11"/>
          <p:cNvSpPr txBox="1"/>
          <p:nvPr/>
        </p:nvSpPr>
        <p:spPr>
          <a:xfrm>
            <a:off x="1022349" y="1569186"/>
            <a:ext cx="6361539" cy="46907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Assume this insertion order for a BST:  </a:t>
            </a:r>
            <a:r>
              <a:rPr>
                <a:latin typeface="Helvetica Neue"/>
                <a:ea typeface="Helvetica Neue"/>
                <a:cs typeface="Helvetica Neue"/>
                <a:sym typeface="Helvetica Neue"/>
              </a:rPr>
              <a:t>2, 3, 1, 4, 5</a:t>
            </a:r>
          </a:p>
        </p:txBody>
      </p:sp>
      <p:sp>
        <p:nvSpPr>
          <p:cNvPr id="241" name="Draw the tree:"/>
          <p:cNvSpPr txBox="1"/>
          <p:nvPr/>
        </p:nvSpPr>
        <p:spPr>
          <a:xfrm>
            <a:off x="1022350" y="2451099"/>
            <a:ext cx="18863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Draw the tree: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