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/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Complexity + Big O</a:t>
            </a:r>
          </a:p>
          <a:p>
            <a: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(Worksheet: Complexity Analysis)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6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4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(tighter upper bound)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Assume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r>
              <a:t> and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≤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30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However,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800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12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≰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600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Therefore, the suggest value of </a:t>
            </a:r>
            <a14:m>
              <m:oMath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3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4" name="If we increase the size of nums from 20 items to 100 items, the code will probably take _______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_______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48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49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3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4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O(_____),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3"/>
          <p:cNvSpPr/>
          <p:nvPr/>
        </p:nvSpPr>
        <p:spPr>
          <a:xfrm>
            <a:off x="765125" y="1769185"/>
            <a:ext cx="917076" cy="8613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2131381" y="1507419"/>
            <a:ext cx="10175939" cy="6383223"/>
            <a:chOff x="0" y="-475305"/>
            <a:chExt cx="10175937" cy="6383222"/>
          </a:xfrm>
        </p:grpSpPr>
        <p:sp>
          <p:nvSpPr>
            <p:cNvPr id="258" name="nums = [...]…"/>
            <p:cNvSpPr txBox="1"/>
            <p:nvPr/>
          </p:nvSpPr>
          <p:spPr>
            <a:xfrm>
              <a:off x="0" y="0"/>
              <a:ext cx="6697876" cy="5907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nums = [...]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first100sum = 0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nums[:100]: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first100sum += x</a:t>
              </a:r>
            </a:p>
            <a:p>
              <a:pPr algn="l">
                <a:defRPr b="0" sz="21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print(first100sum)</a:t>
              </a:r>
            </a:p>
          </p:txBody>
        </p:sp>
        <p:sp>
          <p:nvSpPr>
            <p:cNvPr id="259" name="If we increase the size of nums from 20 items to 100 items, the code will probably take     times longer to run.…"/>
            <p:cNvSpPr txBox="1"/>
            <p:nvPr/>
          </p:nvSpPr>
          <p:spPr>
            <a:xfrm>
              <a:off x="4162595" y="-475306"/>
              <a:ext cx="6013343" cy="629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20 items to 100 items, the code will probably take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a14:m>
              <a:r>
                <a:t>  times longer to run.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If we increase the size of nums from 100 to 1000, will the code take longer?   Yes / No</a:t>
              </a: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No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The complexity of the code is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a14:m>
              <a:r>
                <a:t>), with N=len(nums).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62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63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64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65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66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67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68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69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70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71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72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74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40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41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44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45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46" name="f(N) = _________.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  <a:r>
                <a:rPr>
                  <a:solidFill>
                    <a:srgbClr val="FFFFFF"/>
                  </a:solidFill>
                </a:rPr>
                <a:t>.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_________</a:t>
              </a:r>
            </a:p>
          </p:txBody>
        </p:sp>
        <p:sp>
          <p:nvSpPr>
            <p:cNvPr id="147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76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77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78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79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80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81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82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83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84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285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286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288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9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291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292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293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294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295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296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297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298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299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00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01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03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4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5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07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08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09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10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11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12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13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14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15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16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17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19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0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2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24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25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26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27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28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29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30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31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32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33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34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36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7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8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9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42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43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44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45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46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47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48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49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50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51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52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54" name="4"/>
          <p:cNvSpPr/>
          <p:nvPr/>
        </p:nvSpPr>
        <p:spPr>
          <a:xfrm>
            <a:off x="745255" y="1433341"/>
            <a:ext cx="795116" cy="70870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5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6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7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8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9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"/>
          <p:cNvGrpSpPr/>
          <p:nvPr/>
        </p:nvGrpSpPr>
        <p:grpSpPr>
          <a:xfrm>
            <a:off x="1846613" y="1017972"/>
            <a:ext cx="10305721" cy="5128499"/>
            <a:chOff x="0" y="0"/>
            <a:chExt cx="10305719" cy="5128498"/>
          </a:xfrm>
        </p:grpSpPr>
        <p:sp>
          <p:nvSpPr>
            <p:cNvPr id="361" name="Each of the following list operations are either O(1) or O(N), where N is len(L).  Circle those you think are O(N)."/>
            <p:cNvSpPr txBox="1"/>
            <p:nvPr/>
          </p:nvSpPr>
          <p:spPr>
            <a:xfrm>
              <a:off x="0" y="0"/>
              <a:ext cx="10305720" cy="1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Each of the following list operations are either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O(1)</a:t>
              </a:r>
              <a:r>
                <a:t> or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, where N is len(L).  Circle those you think are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O(N)</a:t>
              </a:r>
              <a:r>
                <a:t>.</a:t>
              </a:r>
            </a:p>
          </p:txBody>
        </p:sp>
        <p:sp>
          <p:nvSpPr>
            <p:cNvPr id="362" name="L.pop(-1)"/>
            <p:cNvSpPr txBox="1"/>
            <p:nvPr/>
          </p:nvSpPr>
          <p:spPr>
            <a:xfrm>
              <a:off x="2511831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L.pop(-1)</a:t>
              </a:r>
            </a:p>
          </p:txBody>
        </p:sp>
        <p:sp>
          <p:nvSpPr>
            <p:cNvPr id="363" name="L.pop(0)"/>
            <p:cNvSpPr txBox="1"/>
            <p:nvPr/>
          </p:nvSpPr>
          <p:spPr>
            <a:xfrm>
              <a:off x="2511831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L.pop(0)</a:t>
              </a:r>
            </a:p>
          </p:txBody>
        </p:sp>
        <p:sp>
          <p:nvSpPr>
            <p:cNvPr id="364" name="L.append(x)"/>
            <p:cNvSpPr txBox="1"/>
            <p:nvPr/>
          </p:nvSpPr>
          <p:spPr>
            <a:xfrm>
              <a:off x="226388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L.append(x)</a:t>
              </a:r>
            </a:p>
          </p:txBody>
        </p:sp>
        <p:sp>
          <p:nvSpPr>
            <p:cNvPr id="365" name="L.insert(0, x)"/>
            <p:cNvSpPr txBox="1"/>
            <p:nvPr/>
          </p:nvSpPr>
          <p:spPr>
            <a:xfrm>
              <a:off x="226388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L.insert(0, x)</a:t>
              </a:r>
            </a:p>
          </p:txBody>
        </p:sp>
        <p:sp>
          <p:nvSpPr>
            <p:cNvPr id="366" name="x = sum(L)"/>
            <p:cNvSpPr txBox="1"/>
            <p:nvPr/>
          </p:nvSpPr>
          <p:spPr>
            <a:xfrm>
              <a:off x="609092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sum(L)</a:t>
              </a:r>
            </a:p>
          </p:txBody>
        </p:sp>
        <p:sp>
          <p:nvSpPr>
            <p:cNvPr id="367" name="x = max(L)"/>
            <p:cNvSpPr txBox="1"/>
            <p:nvPr/>
          </p:nvSpPr>
          <p:spPr>
            <a:xfrm>
              <a:off x="6090923" y="143385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max(L)</a:t>
              </a:r>
            </a:p>
          </p:txBody>
        </p:sp>
        <p:sp>
          <p:nvSpPr>
            <p:cNvPr id="368" name="L2.extend(L)"/>
            <p:cNvSpPr txBox="1"/>
            <p:nvPr/>
          </p:nvSpPr>
          <p:spPr>
            <a:xfrm>
              <a:off x="4075163" y="3150771"/>
              <a:ext cx="2155394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L2.extend(L)</a:t>
              </a:r>
            </a:p>
          </p:txBody>
        </p:sp>
        <p:sp>
          <p:nvSpPr>
            <p:cNvPr id="369" name="x = L[0]"/>
            <p:cNvSpPr txBox="1"/>
            <p:nvPr/>
          </p:nvSpPr>
          <p:spPr>
            <a:xfrm>
              <a:off x="4107329" y="1433851"/>
              <a:ext cx="2155395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L[0]</a:t>
              </a:r>
            </a:p>
          </p:txBody>
        </p:sp>
        <p:sp>
          <p:nvSpPr>
            <p:cNvPr id="370" name="found = X in L"/>
            <p:cNvSpPr txBox="1"/>
            <p:nvPr/>
          </p:nvSpPr>
          <p:spPr>
            <a:xfrm>
              <a:off x="7988272" y="3150771"/>
              <a:ext cx="2009649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found = X in L</a:t>
              </a:r>
            </a:p>
          </p:txBody>
        </p:sp>
        <p:sp>
          <p:nvSpPr>
            <p:cNvPr id="371" name="x = len(L)"/>
            <p:cNvSpPr txBox="1"/>
            <p:nvPr/>
          </p:nvSpPr>
          <p:spPr>
            <a:xfrm>
              <a:off x="7988272" y="1433851"/>
              <a:ext cx="1664423" cy="1977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7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x = len(L)</a:t>
              </a:r>
            </a:p>
          </p:txBody>
        </p:sp>
      </p:grpSp>
      <p:sp>
        <p:nvSpPr>
          <p:cNvPr id="373" name="4"/>
          <p:cNvSpPr/>
          <p:nvPr/>
        </p:nvSpPr>
        <p:spPr>
          <a:xfrm>
            <a:off x="745255" y="1433341"/>
            <a:ext cx="906116" cy="95179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4" name="Oval"/>
          <p:cNvSpPr/>
          <p:nvPr/>
        </p:nvSpPr>
        <p:spPr>
          <a:xfrm>
            <a:off x="1925315" y="2781768"/>
            <a:ext cx="2121852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5" name="Oval"/>
          <p:cNvSpPr/>
          <p:nvPr/>
        </p:nvSpPr>
        <p:spPr>
          <a:xfrm>
            <a:off x="4151863" y="2781768"/>
            <a:ext cx="1676357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6" name="Oval"/>
          <p:cNvSpPr/>
          <p:nvPr/>
        </p:nvSpPr>
        <p:spPr>
          <a:xfrm>
            <a:off x="5727741" y="4533806"/>
            <a:ext cx="1948423" cy="1270001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7" name="Oval"/>
          <p:cNvSpPr/>
          <p:nvPr/>
        </p:nvSpPr>
        <p:spPr>
          <a:xfrm>
            <a:off x="7528185" y="2947221"/>
            <a:ext cx="1973823" cy="9390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Oval"/>
          <p:cNvSpPr/>
          <p:nvPr/>
        </p:nvSpPr>
        <p:spPr>
          <a:xfrm>
            <a:off x="7880096" y="4686558"/>
            <a:ext cx="1513102" cy="96449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9" name="Oval"/>
          <p:cNvSpPr/>
          <p:nvPr/>
        </p:nvSpPr>
        <p:spPr>
          <a:xfrm>
            <a:off x="9773208" y="4665052"/>
            <a:ext cx="2121852" cy="1007509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8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8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39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39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39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52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53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56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57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58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59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1"/>
            <p:cNvSpPr/>
            <p:nvPr/>
          </p:nvSpPr>
          <p:spPr>
            <a:xfrm>
              <a:off x="0" y="274377"/>
              <a:ext cx="527074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2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3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5"/>
          <p:cNvSpPr/>
          <p:nvPr/>
        </p:nvSpPr>
        <p:spPr>
          <a:xfrm>
            <a:off x="454298" y="922066"/>
            <a:ext cx="710067" cy="5638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1721034" y="2648733"/>
            <a:ext cx="10973145" cy="2616201"/>
            <a:chOff x="-1105788" y="0"/>
            <a:chExt cx="10973143" cy="2616200"/>
          </a:xfrm>
        </p:grpSpPr>
        <p:sp>
          <p:nvSpPr>
            <p:cNvPr id="407" name="L = [...]…"/>
            <p:cNvSpPr txBox="1"/>
            <p:nvPr/>
          </p:nvSpPr>
          <p:spPr>
            <a:xfrm>
              <a:off x="-1105789" y="-1"/>
              <a:ext cx="5045531" cy="26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L = [...]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x in L: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avg = sum(L) / len(L)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20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x &gt; 2*avg:</a:t>
              </a:r>
            </a:p>
            <a:p>
              <a:pPr algn="l">
                <a:defRPr b="0"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print("outlier", x)</a:t>
              </a:r>
            </a:p>
          </p:txBody>
        </p:sp>
        <p:sp>
          <p:nvSpPr>
            <p:cNvPr id="408" name="What is the big O complexity?…"/>
            <p:cNvSpPr txBox="1"/>
            <p:nvPr/>
          </p:nvSpPr>
          <p:spPr>
            <a:xfrm>
              <a:off x="4805371" y="161043"/>
              <a:ext cx="5061985" cy="2294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big O complexity?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b"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Is there a way to optimize the code?</a:t>
              </a:r>
            </a:p>
            <a:p>
              <a:pPr algn="l">
                <a:lnSpc>
                  <a:spcPct val="120000"/>
                </a:lnSpc>
                <a:defRPr b="0" sz="21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14:m>
                <m:oMathPara>
                  <m:oMathParaPr>
                    <m:jc m:val="left"/>
                  </m:oMathParaPr>
                  <m:oMath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Calculate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m:rPr>
                        <m:nor/>
                      </m:rPr>
                      <a:rPr xmlns:a="http://schemas.openxmlformats.org/drawingml/2006/mai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outside the loop.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3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18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1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3" name="how would you define the variable(s) to describe the size of the input data?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how would you define the variable(s) to describe the size of the input data?</a:t>
            </a:r>
          </a:p>
        </p:txBody>
      </p:sp>
      <p:sp>
        <p:nvSpPr>
          <p:cNvPr id="42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28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2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3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4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7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38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39" name="The complexity of code is…"/>
          <p:cNvSpPr txBox="1"/>
          <p:nvPr/>
        </p:nvSpPr>
        <p:spPr>
          <a:xfrm>
            <a:off x="7344970" y="3882178"/>
            <a:ext cx="4984899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6"/>
          <p:cNvSpPr/>
          <p:nvPr/>
        </p:nvSpPr>
        <p:spPr>
          <a:xfrm>
            <a:off x="854821" y="1010301"/>
            <a:ext cx="826984" cy="60376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2" name="A = [...]…"/>
          <p:cNvSpPr txBox="1"/>
          <p:nvPr/>
        </p:nvSpPr>
        <p:spPr>
          <a:xfrm>
            <a:off x="2297288" y="1741580"/>
            <a:ext cx="4801899" cy="397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A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B = [...]  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for x in A: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y in B: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m:rPr>
                    <m:nor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steps</m:t>
                </m:r>
              </m:oMath>
            </a14:m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print(x*y)</a:t>
            </a:r>
          </a:p>
        </p:txBody>
      </p:sp>
      <p:sp>
        <p:nvSpPr>
          <p:cNvPr id="443" name="how would you define the variable(s) to describe the size of the input data?…"/>
          <p:cNvSpPr txBox="1"/>
          <p:nvPr/>
        </p:nvSpPr>
        <p:spPr>
          <a:xfrm>
            <a:off x="7344970" y="1996292"/>
            <a:ext cx="4551590" cy="149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would you define the variable(s) to describe the size of the input data?</a:t>
            </a: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 and 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  <p:sp>
        <p:nvSpPr>
          <p:cNvPr id="444" name="The complexity of code is…"/>
          <p:cNvSpPr txBox="1"/>
          <p:nvPr/>
        </p:nvSpPr>
        <p:spPr>
          <a:xfrm>
            <a:off x="6911661" y="3882178"/>
            <a:ext cx="5418208" cy="1653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code is 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14:m>
              <m:oMath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) = 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4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9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0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"/>
          <p:cNvGrpSpPr/>
          <p:nvPr/>
        </p:nvGrpSpPr>
        <p:grpSpPr>
          <a:xfrm>
            <a:off x="843552" y="1311331"/>
            <a:ext cx="11170158" cy="6685042"/>
            <a:chOff x="0" y="0"/>
            <a:chExt cx="11170156" cy="6685041"/>
          </a:xfrm>
        </p:grpSpPr>
        <p:sp>
          <p:nvSpPr>
            <p:cNvPr id="164" name="A step is any unit of work with bounded execution time (it doesn't keep getting slower with growing input size).…"/>
            <p:cNvSpPr txBox="1"/>
            <p:nvPr/>
          </p:nvSpPr>
          <p:spPr>
            <a:xfrm>
              <a:off x="619544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65" name="Rectangle"/>
            <p:cNvSpPr/>
            <p:nvPr/>
          </p:nvSpPr>
          <p:spPr>
            <a:xfrm>
              <a:off x="577523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591839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def search(L, target):…"/>
            <p:cNvSpPr txBox="1"/>
            <p:nvPr/>
          </p:nvSpPr>
          <p:spPr>
            <a:xfrm>
              <a:off x="744087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68" name="Let f(N) be the number of times line A executes, with N=len(L).  What is f(N) in each case?"/>
            <p:cNvSpPr txBox="1"/>
            <p:nvPr/>
          </p:nvSpPr>
          <p:spPr>
            <a:xfrm>
              <a:off x="5439568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69" name="Worst Case (target is at end of list):…"/>
            <p:cNvSpPr txBox="1"/>
            <p:nvPr/>
          </p:nvSpPr>
          <p:spPr>
            <a:xfrm>
              <a:off x="5502154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70" name="f(N) =…"/>
            <p:cNvSpPr txBox="1"/>
            <p:nvPr/>
          </p:nvSpPr>
          <p:spPr>
            <a:xfrm>
              <a:off x="9140229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________</a:t>
              </a:r>
            </a:p>
          </p:txBody>
        </p:sp>
        <p:sp>
          <p:nvSpPr>
            <p:cNvPr id="171" name="assume this is asked unless otherwise stated"/>
            <p:cNvSpPr txBox="1"/>
            <p:nvPr/>
          </p:nvSpPr>
          <p:spPr>
            <a:xfrm>
              <a:off x="3237652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4896203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" name="1"/>
            <p:cNvSpPr/>
            <p:nvPr/>
          </p:nvSpPr>
          <p:spPr>
            <a:xfrm>
              <a:off x="0" y="274377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3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54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56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7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0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61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63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26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2600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4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7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68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70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1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4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75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6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77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8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1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82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3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84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5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8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89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0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91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2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5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496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7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498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9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2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03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4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05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06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9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10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1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12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3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6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17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" name="how many times does this step run…"/>
          <p:cNvSpPr txBox="1"/>
          <p:nvPr/>
        </p:nvSpPr>
        <p:spPr>
          <a:xfrm>
            <a:off x="8658888" y="814304"/>
            <a:ext cx="4368574" cy="385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19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0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"/>
          <p:cNvGrpSpPr/>
          <p:nvPr/>
        </p:nvGrpSpPr>
        <p:grpSpPr>
          <a:xfrm>
            <a:off x="879300" y="1311331"/>
            <a:ext cx="11134410" cy="6685042"/>
            <a:chOff x="0" y="0"/>
            <a:chExt cx="11134408" cy="6685041"/>
          </a:xfrm>
        </p:grpSpPr>
        <p:sp>
          <p:nvSpPr>
            <p:cNvPr id="176" name="A step is any unit of work with bounded execution time (it doesn't keep getting slower with growing input size).…"/>
            <p:cNvSpPr txBox="1"/>
            <p:nvPr/>
          </p:nvSpPr>
          <p:spPr>
            <a:xfrm>
              <a:off x="583796" y="3710794"/>
              <a:ext cx="10423006" cy="287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A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step</a:t>
              </a:r>
              <a:r>
                <a:t> is any unit of work with bounded execution time (it doesn't keep getting slower with growing input size).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We classify algorithm complexity by classifying the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order of growth</a:t>
              </a:r>
              <a:r>
                <a:t> of a function f(N), where f gives the number of steps the algorithm must perform for a given input size.</a:t>
              </a: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Big O definition: if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≤ C * g(N)</a:t>
              </a:r>
              <a:r>
                <a:t> for large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r>
                <a:t> values and some fixed constant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r>
                <a:t>, then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 ∈ O(g(N))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541775" y="3610458"/>
              <a:ext cx="10592634" cy="30745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556091" y="3423048"/>
              <a:ext cx="105640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" name="def search(L, target):…"/>
            <p:cNvSpPr txBox="1"/>
            <p:nvPr/>
          </p:nvSpPr>
          <p:spPr>
            <a:xfrm>
              <a:off x="708339" y="134970"/>
              <a:ext cx="4228943" cy="2593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def search(L, target):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for x in L: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if x == target: </a:t>
              </a:r>
              <a:r>
                <a:rPr>
                  <a:solidFill>
                    <a:srgbClr val="929292"/>
                  </a:solidFill>
                </a:rPr>
                <a:t>#line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return True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return False</a:t>
              </a:r>
            </a:p>
          </p:txBody>
        </p:sp>
        <p:sp>
          <p:nvSpPr>
            <p:cNvPr id="180" name="Let f(N) be the number of times line A executes, with N=len(L).  What is f(N) in each case?"/>
            <p:cNvSpPr txBox="1"/>
            <p:nvPr/>
          </p:nvSpPr>
          <p:spPr>
            <a:xfrm>
              <a:off x="5403820" y="0"/>
              <a:ext cx="5594262" cy="1185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Let </a:t>
              </a: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f(N)</a:t>
              </a:r>
              <a:r>
                <a:t> be the number of times line A executes,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N=len(L)</a:t>
              </a:r>
              <a:r>
                <a:t>.  What is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f(N)</a:t>
              </a:r>
              <a:r>
                <a:t> in each case?</a:t>
              </a:r>
            </a:p>
          </p:txBody>
        </p:sp>
        <p:sp>
          <p:nvSpPr>
            <p:cNvPr id="181" name="Worst Case (target is at end of list):…"/>
            <p:cNvSpPr txBox="1"/>
            <p:nvPr/>
          </p:nvSpPr>
          <p:spPr>
            <a:xfrm>
              <a:off x="5466406" y="1148201"/>
              <a:ext cx="3760342" cy="1801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Worst Case</a:t>
              </a:r>
              <a:r>
                <a:t> (target is at end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Best Case</a:t>
              </a:r>
              <a:r>
                <a:t> (target is at beginning of list):</a:t>
              </a:r>
            </a:p>
            <a:p>
              <a:pPr algn="l">
                <a:spcBef>
                  <a:spcPts val="300"/>
                </a:spcBef>
                <a:defRPr b="0" sz="17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Average Case</a:t>
              </a:r>
              <a:r>
                <a:t> (target in middle of list):</a:t>
              </a:r>
            </a:p>
          </p:txBody>
        </p:sp>
        <p:sp>
          <p:nvSpPr>
            <p:cNvPr id="182" name="f(N) =…"/>
            <p:cNvSpPr txBox="1"/>
            <p:nvPr/>
          </p:nvSpPr>
          <p:spPr>
            <a:xfrm>
              <a:off x="9104481" y="1152671"/>
              <a:ext cx="1942269" cy="1792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  <a:p>
              <a:pPr algn="l">
                <a:spcBef>
                  <a:spcPts val="300"/>
                </a:spcBef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f(N) =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t>f(N) = </a:t>
              </a:r>
              <a14:m>
                <m:oMath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</a:p>
          </p:txBody>
        </p:sp>
        <p:sp>
          <p:nvSpPr>
            <p:cNvPr id="183" name="assume this is asked unless otherwise stated"/>
            <p:cNvSpPr txBox="1"/>
            <p:nvPr/>
          </p:nvSpPr>
          <p:spPr>
            <a:xfrm>
              <a:off x="3201904" y="2129648"/>
              <a:ext cx="2253036" cy="1144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spcBef>
                  <a:spcPts val="300"/>
                </a:spcBef>
                <a:defRPr b="0" i="1" sz="16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assume this is asked unless otherwise stated</a:t>
              </a: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4860455" y="1360552"/>
              <a:ext cx="635485" cy="8357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9467" tIns="29467" rIns="29467" bIns="29467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1"/>
            <p:cNvSpPr/>
            <p:nvPr/>
          </p:nvSpPr>
          <p:spPr>
            <a:xfrm>
              <a:off x="0" y="272235"/>
              <a:ext cx="694179" cy="93278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ctr">
              <a:noAutofit/>
            </a:bodyPr>
            <a:lstStyle>
              <a:lvl1pPr>
                <a:defRPr b="0"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3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24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5" name="how many times does this step run…"/>
          <p:cNvSpPr txBox="1"/>
          <p:nvPr/>
        </p:nvSpPr>
        <p:spPr>
          <a:xfrm>
            <a:off x="8658888" y="814304"/>
            <a:ext cx="4368574" cy="388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26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527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7"/>
          <p:cNvSpPr/>
          <p:nvPr/>
        </p:nvSpPr>
        <p:spPr>
          <a:xfrm>
            <a:off x="511103" y="877691"/>
            <a:ext cx="736194" cy="67573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0" name="# assume L is already sorted, N=len(L)…"/>
          <p:cNvSpPr txBox="1"/>
          <p:nvPr/>
        </p:nvSpPr>
        <p:spPr>
          <a:xfrm>
            <a:off x="2154194" y="998385"/>
            <a:ext cx="7651173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# assume L is already sorted, N=len(L)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def binary_search(L, target):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left_idx = 0 # inclusive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right_idx = len(L) # exclusive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while right_idx - left_idx &gt; 1: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mid_idx = (right_idx + left_idx) // 2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mid = L[mid_idx]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if target &gt;= mid: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left_idx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else: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        right_idx = mid_idx</a:t>
            </a: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600">
                <a:latin typeface="Courier"/>
                <a:ea typeface="Courier"/>
                <a:cs typeface="Courier"/>
                <a:sym typeface="Courier"/>
              </a:defRPr>
            </a:pPr>
            <a:r>
              <a:t>    return right_idx &gt; left_idx and L[left_idx] == target</a:t>
            </a:r>
          </a:p>
        </p:txBody>
      </p:sp>
      <p:sp>
        <p:nvSpPr>
          <p:cNvPr id="531" name="Callout"/>
          <p:cNvSpPr/>
          <p:nvPr/>
        </p:nvSpPr>
        <p:spPr>
          <a:xfrm>
            <a:off x="3096175" y="1281817"/>
            <a:ext cx="4894263" cy="245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790" y="10908"/>
                </a:lnTo>
                <a:lnTo>
                  <a:pt x="310" y="10908"/>
                </a:lnTo>
                <a:cubicBezTo>
                  <a:pt x="139" y="10908"/>
                  <a:pt x="0" y="11186"/>
                  <a:pt x="0" y="11526"/>
                </a:cubicBezTo>
                <a:lnTo>
                  <a:pt x="0" y="20985"/>
                </a:lnTo>
                <a:cubicBezTo>
                  <a:pt x="0" y="21326"/>
                  <a:pt x="139" y="21600"/>
                  <a:pt x="310" y="21600"/>
                </a:cubicBezTo>
                <a:lnTo>
                  <a:pt x="14182" y="21600"/>
                </a:lnTo>
                <a:cubicBezTo>
                  <a:pt x="14353" y="21600"/>
                  <a:pt x="14492" y="21326"/>
                  <a:pt x="14492" y="20985"/>
                </a:cubicBezTo>
                <a:lnTo>
                  <a:pt x="14492" y="12253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2" name="how many times does this step run…"/>
          <p:cNvSpPr txBox="1"/>
          <p:nvPr/>
        </p:nvSpPr>
        <p:spPr>
          <a:xfrm>
            <a:off x="8658888" y="814304"/>
            <a:ext cx="4368574" cy="390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 many times does this step run 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when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1?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2?</a:t>
            </a: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N = 4? N = 8?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20000"/>
              </a:lnSpc>
              <a:defRPr b="0" sz="1800"/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is the number of times this step runs, then f(N)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binary search is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o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g</m:t>
                </m:r>
                <m:r>
                  <m:rPr>
                    <m:sty m:val="b"/>
                  </m:rP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)</a:t>
            </a:r>
          </a:p>
          <a:p>
            <a:pPr algn="l">
              <a:lnSpc>
                <a:spcPct val="12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lnSpc>
                <a:spcPct val="120000"/>
              </a:lnSpc>
              <a:defRPr b="0" sz="11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graphicFrame>
        <p:nvGraphicFramePr>
          <p:cNvPr id="533" name="Table 1"/>
          <p:cNvGraphicFramePr/>
          <p:nvPr/>
        </p:nvGraphicFramePr>
        <p:xfrm>
          <a:off x="1628325" y="5408382"/>
          <a:ext cx="9364635" cy="228521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{2708684C-4D16-4618-839F-0558EEFCDFE6}</a:tableStyleId>
              </a:tblPr>
              <a:tblGrid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  <a:gridCol w="936463"/>
              </a:tblGrid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noFill/>
                  </a:tcPr>
                </a:tc>
              </a:tr>
              <a:tr h="38086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cut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olidFill>
                            <a:srgbClr val="FF2600"/>
                          </a:solidFill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R w="25400">
                      <a:solidFill>
                        <a:srgbClr val="FF26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FF26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1"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534" name="Assume target = 20"/>
          <p:cNvSpPr txBox="1"/>
          <p:nvPr/>
        </p:nvSpPr>
        <p:spPr>
          <a:xfrm>
            <a:off x="2891309" y="4771550"/>
            <a:ext cx="21459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Assume target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</a:t>
            </a: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4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3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3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3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4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4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4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4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5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4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4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4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5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5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5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5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6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5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5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5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6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6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6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6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73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67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68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69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72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70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71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74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575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84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78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79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80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83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81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82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85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586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595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589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590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591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594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592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593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596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597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06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00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01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02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05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03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04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07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08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17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11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12" name="what is the complexity of version A?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A?   </a:t>
              </a:r>
            </a:p>
          </p:txBody>
        </p:sp>
        <p:sp>
          <p:nvSpPr>
            <p:cNvPr id="613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16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14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15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18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19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2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28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22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23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24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27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25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26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29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30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39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33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34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35" name="what is the complexity of version B?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what is the complexity of version B?    </a:t>
              </a:r>
            </a:p>
          </p:txBody>
        </p:sp>
        <p:grpSp>
          <p:nvGrpSpPr>
            <p:cNvPr id="638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36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37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40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41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50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44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45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46" name="what is the complexity of version B?    O( )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grpSp>
          <p:nvGrpSpPr>
            <p:cNvPr id="649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47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48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51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52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61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55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56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57" name="what is the complexity of version B?    O( ) = O( )"/>
            <p:cNvSpPr txBox="1"/>
            <p:nvPr/>
          </p:nvSpPr>
          <p:spPr>
            <a:xfrm>
              <a:off x="2502508" y="3553345"/>
              <a:ext cx="7842344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grpSp>
          <p:nvGrpSpPr>
            <p:cNvPr id="660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58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59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62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63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1 = tuple(&quot;...&quot;) # could be any string…"/>
          <p:cNvSpPr txBox="1"/>
          <p:nvPr/>
        </p:nvSpPr>
        <p:spPr>
          <a:xfrm>
            <a:off x="3885386" y="889135"/>
            <a:ext cx="8797029" cy="289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s1 = tuple("...") # could be any string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s2 = tuple(“...")                         </a:t>
            </a:r>
            <a14:m>
              <m:oMath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700">
                <a:latin typeface="Courier"/>
                <a:ea typeface="Courier"/>
                <a:cs typeface="Courier"/>
                <a:sym typeface="Courier"/>
              </a:defRPr>
            </a:pPr>
            <a:r>
              <a:t>For Example, s1 = (A, B, C), then permutations of s1 are 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ABC  BCA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ACB  CAB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BAC  CBA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Total choices = N*(N-1)* (N-2)*. . .*2*1</a:t>
            </a:r>
          </a:p>
          <a:p>
            <a:pPr lvl="3"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Therefore, total permutations for (A,B,C) = 3*2*1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grpSp>
        <p:nvGrpSpPr>
          <p:cNvPr id="672" name="Group"/>
          <p:cNvGrpSpPr/>
          <p:nvPr/>
        </p:nvGrpSpPr>
        <p:grpSpPr>
          <a:xfrm>
            <a:off x="1139443" y="3930719"/>
            <a:ext cx="11342943" cy="4147847"/>
            <a:chOff x="0" y="0"/>
            <a:chExt cx="11342942" cy="4147845"/>
          </a:xfrm>
        </p:grpSpPr>
        <p:sp>
          <p:nvSpPr>
            <p:cNvPr id="666" name="# version A…"/>
            <p:cNvSpPr txBox="1"/>
            <p:nvPr/>
          </p:nvSpPr>
          <p:spPr>
            <a:xfrm>
              <a:off x="0" y="0"/>
              <a:ext cx="6898339" cy="2878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# version A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import itertools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matches = False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for p in itertools.permutations(s1):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if p == s2: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steps</m:t>
                  </m:r>
                </m:oMath>
              </a14:m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matches = True</a:t>
              </a:r>
            </a:p>
          </p:txBody>
        </p:sp>
        <p:sp>
          <p:nvSpPr>
            <p:cNvPr id="667" name="what is the complexity of version A?   O( )"/>
            <p:cNvSpPr txBox="1"/>
            <p:nvPr/>
          </p:nvSpPr>
          <p:spPr>
            <a:xfrm>
              <a:off x="2502508" y="3021424"/>
              <a:ext cx="554933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A?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!</m:t>
                  </m:r>
                </m:oMath>
              </a14:m>
              <a:r>
                <a:t>)</a:t>
              </a:r>
            </a:p>
          </p:txBody>
        </p:sp>
        <p:sp>
          <p:nvSpPr>
            <p:cNvPr id="668" name="what is the complexity of version B?    O( ) = O( ) = O( )"/>
            <p:cNvSpPr txBox="1"/>
            <p:nvPr/>
          </p:nvSpPr>
          <p:spPr>
            <a:xfrm>
              <a:off x="2502508" y="3553345"/>
              <a:ext cx="8516416" cy="59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18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what is the complexity of version B?   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 = O(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19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t>)</a:t>
              </a: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6888707" y="37144"/>
              <a:ext cx="4454236" cy="2471581"/>
              <a:chOff x="0" y="0"/>
              <a:chExt cx="4454235" cy="2471580"/>
            </a:xfrm>
          </p:grpSpPr>
          <p:sp>
            <p:nvSpPr>
              <p:cNvPr id="669" name="# version B…"/>
              <p:cNvSpPr txBox="1"/>
              <p:nvPr/>
            </p:nvSpPr>
            <p:spPr>
              <a:xfrm>
                <a:off x="0" y="0"/>
                <a:ext cx="4454236" cy="212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# version B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s1 = sorted(s1)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s2 = sorted(s2)     </a:t>
                </a:r>
                <a14:m>
                  <m:oMath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matches = (s1 == s2)</a:t>
                </a:r>
              </a:p>
              <a:p>
                <a:pPr algn="l">
                  <a:defRPr b="0" sz="18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  <a:p>
                <a:pPr algn="l">
                  <a:defRPr b="0" sz="17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Examples, merge sort, quick sort</a:t>
                </a:r>
              </a:p>
            </p:txBody>
          </p:sp>
          <p:sp>
            <p:nvSpPr>
              <p:cNvPr id="670" name="assumed sorted is O(N log N)"/>
              <p:cNvSpPr txBox="1"/>
              <p:nvPr/>
            </p:nvSpPr>
            <p:spPr>
              <a:xfrm>
                <a:off x="412670" y="1877079"/>
                <a:ext cx="3733952" cy="594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l">
                  <a:defRPr b="0" sz="1800">
                    <a:latin typeface="Gill Sans Light"/>
                    <a:ea typeface="Gill Sans Light"/>
                    <a:cs typeface="Gill Sans Light"/>
                    <a:sym typeface="Gill Sans Light"/>
                  </a:defRPr>
                </a:pPr>
                <a:r>
                  <a:t>assumed sorted is </a:t>
                </a:r>
                <a:r>
                  <a:rPr sz="1300"/>
                  <a:t>O</a:t>
                </a:r>
                <a:r>
                  <a:t>(N log N)</a:t>
                </a:r>
              </a:p>
            </p:txBody>
          </p:sp>
        </p:grpSp>
      </p:grpSp>
      <p:sp>
        <p:nvSpPr>
          <p:cNvPr id="673" name="8"/>
          <p:cNvSpPr/>
          <p:nvPr/>
        </p:nvSpPr>
        <p:spPr>
          <a:xfrm>
            <a:off x="782533" y="1026113"/>
            <a:ext cx="685115" cy="59585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graphicFrame>
        <p:nvGraphicFramePr>
          <p:cNvPr id="674" name="Table 1"/>
          <p:cNvGraphicFramePr/>
          <p:nvPr/>
        </p:nvGraphicFramePr>
        <p:xfrm>
          <a:off x="6232905" y="2202088"/>
          <a:ext cx="5093548" cy="766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846807"/>
                <a:gridCol w="846807"/>
                <a:gridCol w="846807"/>
                <a:gridCol w="846807"/>
                <a:gridCol w="846807"/>
                <a:gridCol w="846807"/>
              </a:tblGrid>
              <a:tr h="7533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N-1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N-2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2 
choices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Gill Sans"/>
                        </a:rPr>
                        <a:t>1 
choice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77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78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79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</a:t>
            </a:r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680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83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84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85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</a:t>
            </a:r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686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687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0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91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92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693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694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7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98" name="def selection_sort(L):…"/>
          <p:cNvSpPr txBox="1"/>
          <p:nvPr/>
        </p:nvSpPr>
        <p:spPr>
          <a:xfrm>
            <a:off x="1547471" y="865390"/>
            <a:ext cx="11251273" cy="601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699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00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01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04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5" name="def selection_sort(L):…"/>
          <p:cNvSpPr txBox="1"/>
          <p:nvPr/>
        </p:nvSpPr>
        <p:spPr>
          <a:xfrm>
            <a:off x="1547471" y="865390"/>
            <a:ext cx="11251273" cy="6145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06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07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08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11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2" name="def selection_sort(L):…"/>
          <p:cNvSpPr txBox="1"/>
          <p:nvPr/>
        </p:nvSpPr>
        <p:spPr>
          <a:xfrm>
            <a:off x="1547471" y="865390"/>
            <a:ext cx="11251273" cy="6295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13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14" name="The complexity of selection sort is…"/>
          <p:cNvSpPr txBox="1"/>
          <p:nvPr/>
        </p:nvSpPr>
        <p:spPr>
          <a:xfrm>
            <a:off x="8986198" y="3303875"/>
            <a:ext cx="3869440" cy="7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O(____________)</a:t>
            </a:r>
          </a:p>
        </p:txBody>
      </p:sp>
      <p:graphicFrame>
        <p:nvGraphicFramePr>
          <p:cNvPr id="715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9"/>
          <p:cNvSpPr/>
          <p:nvPr/>
        </p:nvSpPr>
        <p:spPr>
          <a:xfrm>
            <a:off x="534204" y="1034019"/>
            <a:ext cx="613790" cy="63845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18" name="Callout"/>
          <p:cNvSpPr/>
          <p:nvPr/>
        </p:nvSpPr>
        <p:spPr>
          <a:xfrm>
            <a:off x="3125740" y="1273980"/>
            <a:ext cx="4168776" cy="13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482" y="12005"/>
                </a:lnTo>
                <a:lnTo>
                  <a:pt x="134" y="12005"/>
                </a:lnTo>
                <a:cubicBezTo>
                  <a:pt x="60" y="12005"/>
                  <a:pt x="0" y="12188"/>
                  <a:pt x="0" y="12414"/>
                </a:cubicBezTo>
                <a:lnTo>
                  <a:pt x="0" y="21191"/>
                </a:lnTo>
                <a:cubicBezTo>
                  <a:pt x="0" y="21417"/>
                  <a:pt x="60" y="21600"/>
                  <a:pt x="134" y="21600"/>
                </a:cubicBezTo>
                <a:lnTo>
                  <a:pt x="16914" y="21600"/>
                </a:lnTo>
                <a:cubicBezTo>
                  <a:pt x="16988" y="21600"/>
                  <a:pt x="17047" y="21417"/>
                  <a:pt x="17047" y="21191"/>
                </a:cubicBezTo>
                <a:lnTo>
                  <a:pt x="17047" y="13590"/>
                </a:lnTo>
                <a:lnTo>
                  <a:pt x="21600" y="0"/>
                </a:lnTo>
                <a:close/>
              </a:path>
            </a:pathLst>
          </a:custGeom>
          <a:ln w="6350">
            <a:solidFill>
              <a:srgbClr val="929292"/>
            </a:solidFill>
            <a:miter lim="400000"/>
          </a:ln>
        </p:spPr>
        <p:txBody>
          <a:bodyPr lIns="29467" tIns="29467" rIns="29467" bIns="29467" anchor="ctr"/>
          <a:lstStyle/>
          <a:p>
            <a:pPr>
              <a:defRPr b="0"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9" name="def selection_sort(L):…"/>
          <p:cNvSpPr txBox="1"/>
          <p:nvPr/>
        </p:nvSpPr>
        <p:spPr>
          <a:xfrm>
            <a:off x="1547471" y="865390"/>
            <a:ext cx="11251273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def selection_sort(L):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i in range(len(L)):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idx_min = i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j in range(i, len(L)):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L[j] &lt; L[idx_min]: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idx_min = j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# swap values at i and idx_min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L[idx_min], L[i] = L[i], L[idx_min]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nums = [2, 4, 3, 1]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selection_sort(nums)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print(nums)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720" name="if this runs f(N) times, where N=len(L),…"/>
          <p:cNvSpPr txBox="1"/>
          <p:nvPr/>
        </p:nvSpPr>
        <p:spPr>
          <a:xfrm>
            <a:off x="7370573" y="865395"/>
            <a:ext cx="5267312" cy="277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this runs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</a:t>
            </a:r>
            <a:r>
              <a:t> times, where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N=len(L)</a:t>
            </a:r>
            <a:r>
              <a:t>,</a:t>
            </a:r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f(N)</a:t>
            </a:r>
            <a:r>
              <a:t> = </a:t>
            </a:r>
            <a14:m>
              <m:oMath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b"/>
                  </m:rP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1700"/>
              <a:t>=</a:t>
            </a:r>
            <a14:m>
              <m:oMath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8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endParaRPr sz="1700"/>
          </a:p>
          <a:p>
            <a:pPr algn="l">
              <a:lnSpc>
                <a:spcPct val="17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00"/>
          </a:p>
        </p:txBody>
      </p:sp>
      <p:sp>
        <p:nvSpPr>
          <p:cNvPr id="721" name="The complexity of selection sort is…"/>
          <p:cNvSpPr txBox="1"/>
          <p:nvPr/>
        </p:nvSpPr>
        <p:spPr>
          <a:xfrm>
            <a:off x="8986198" y="3150619"/>
            <a:ext cx="3869440" cy="102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>
            <a:spAutoFit/>
          </a:bodyPr>
          <a:lstStyle/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The complexity of selection sort is</a:t>
            </a:r>
          </a:p>
          <a:p>
            <a:pPr algn="l">
              <a:lnSpc>
                <a:spcPct val="160000"/>
              </a:lnSpc>
              <a:defRPr b="0" sz="1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O(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19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b"/>
                          </m:rPr>
                          <a:rPr xmlns:a="http://schemas.openxmlformats.org/drawingml/2006/main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) = O(</a:t>
            </a:r>
            <a14:m>
              <m:oMath>
                <m:sSup>
                  <m:e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m:rPr>
                        <m:sty m:val="b"/>
                      </m:rPr>
                      <a:rPr xmlns:a="http://schemas.openxmlformats.org/drawingml/2006/main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)</a:t>
            </a:r>
          </a:p>
        </p:txBody>
      </p:sp>
      <p:graphicFrame>
        <p:nvGraphicFramePr>
          <p:cNvPr id="722" name="Table 1"/>
          <p:cNvGraphicFramePr/>
          <p:nvPr/>
        </p:nvGraphicFramePr>
        <p:xfrm>
          <a:off x="1153014" y="4621457"/>
          <a:ext cx="5267312" cy="50927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2633655"/>
                <a:gridCol w="2633655"/>
              </a:tblGrid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# of items for the inner for loop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2075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524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N-2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 . 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Gill San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659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2"/>
          <p:cNvSpPr/>
          <p:nvPr/>
        </p:nvSpPr>
        <p:spPr>
          <a:xfrm>
            <a:off x="713946" y="1597100"/>
            <a:ext cx="466943" cy="48834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3712" y="1639426"/>
            <a:ext cx="7187779" cy="404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Let f(N) = 2N2 + N + 12…"/>
          <p:cNvSpPr txBox="1"/>
          <p:nvPr/>
        </p:nvSpPr>
        <p:spPr>
          <a:xfrm>
            <a:off x="1461974" y="1459729"/>
            <a:ext cx="3978917" cy="799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Let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= 2N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 + N + 12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If we want 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what is a good lower bound on N?  Let's have C=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t>.       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To show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, do we pick 1, 2, or 4 for the C?  After picking C, what should we choose for N's lower bound?  </a:t>
            </a:r>
            <a14:m>
              <m:oMath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4</m:t>
                </m:r>
                <m:r>
                  <m:rPr>
                    <m:nor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≥</m:t>
                </m:r>
                <m:r>
                  <m:rPr>
                    <m:sty m:val="b"/>
                  </m:rPr>
                  <a:rPr xmlns:a="http://schemas.openxmlformats.org/drawingml/2006/main" sz="20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What is more informative to show?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  <a:r>
              <a:t>?   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Somebody claims </a:t>
            </a:r>
            <a:r>
              <a:rPr>
                <a:latin typeface="Arial"/>
                <a:ea typeface="Arial"/>
                <a:cs typeface="Arial"/>
                <a:sym typeface="Arial"/>
              </a:rPr>
              <a:t>f(N) ∈ O(N)</a:t>
            </a:r>
            <a:r>
              <a:t>, offering C=30 and N&gt;0.  Suggest an N value to counter their claim.</a:t>
            </a: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spcBef>
                <a:spcPts val="200"/>
              </a:spcBef>
              <a:defRPr b="0" sz="190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Line"/>
          <p:cNvSpPr/>
          <p:nvPr/>
        </p:nvSpPr>
        <p:spPr>
          <a:xfrm flipV="1">
            <a:off x="8834686" y="4323771"/>
            <a:ext cx="1" cy="78249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V="1">
            <a:off x="9469686" y="4181549"/>
            <a:ext cx="1" cy="10669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