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Relationship Id="rId105" Type="http://schemas.openxmlformats.org/officeDocument/2006/relationships/slide" Target="slides/slide98.xml"/><Relationship Id="rId106" Type="http://schemas.openxmlformats.org/officeDocument/2006/relationships/slide" Target="slides/slide99.xml"/><Relationship Id="rId107" Type="http://schemas.openxmlformats.org/officeDocument/2006/relationships/slide" Target="slides/slide100.xml"/><Relationship Id="rId108" Type="http://schemas.openxmlformats.org/officeDocument/2006/relationships/slide" Target="slides/slide101.xml"/><Relationship Id="rId109" Type="http://schemas.openxmlformats.org/officeDocument/2006/relationships/slide" Target="slides/slide102.xml"/><Relationship Id="rId110" Type="http://schemas.openxmlformats.org/officeDocument/2006/relationships/slide" Target="slides/slide103.xml"/><Relationship Id="rId111" Type="http://schemas.openxmlformats.org/officeDocument/2006/relationships/slide" Target="slides/slide104.xml"/><Relationship Id="rId112" Type="http://schemas.openxmlformats.org/officeDocument/2006/relationships/slide" Target="slides/slide105.xml"/><Relationship Id="rId113" Type="http://schemas.openxmlformats.org/officeDocument/2006/relationships/slide" Target="slides/slide106.xml"/><Relationship Id="rId114" Type="http://schemas.openxmlformats.org/officeDocument/2006/relationships/slide" Target="slides/slide107.xml"/><Relationship Id="rId115" Type="http://schemas.openxmlformats.org/officeDocument/2006/relationships/slide" Target="slides/slide108.xml"/><Relationship Id="rId116" Type="http://schemas.openxmlformats.org/officeDocument/2006/relationships/slide" Target="slides/slide109.xml"/><Relationship Id="rId117" Type="http://schemas.openxmlformats.org/officeDocument/2006/relationships/slide" Target="slides/slide110.xml"/><Relationship Id="rId118" Type="http://schemas.openxmlformats.org/officeDocument/2006/relationships/slide" Target="slides/slide111.xml"/><Relationship Id="rId119" Type="http://schemas.openxmlformats.org/officeDocument/2006/relationships/slide" Target="slides/slide112.xml"/><Relationship Id="rId120" Type="http://schemas.openxmlformats.org/officeDocument/2006/relationships/slide" Target="slides/slide113.xml"/><Relationship Id="rId121" Type="http://schemas.openxmlformats.org/officeDocument/2006/relationships/slide" Target="slides/slide114.xml"/><Relationship Id="rId122" Type="http://schemas.openxmlformats.org/officeDocument/2006/relationships/slide" Target="slides/slide115.xml"/><Relationship Id="rId123" Type="http://schemas.openxmlformats.org/officeDocument/2006/relationships/slide" Target="slides/slide116.xml"/><Relationship Id="rId124" Type="http://schemas.openxmlformats.org/officeDocument/2006/relationships/slide" Target="slides/slide117.xml"/><Relationship Id="rId125" Type="http://schemas.openxmlformats.org/officeDocument/2006/relationships/slide" Target="slides/slide118.xml"/><Relationship Id="rId126" Type="http://schemas.openxmlformats.org/officeDocument/2006/relationships/slide" Target="slides/slide119.xml"/><Relationship Id="rId127" Type="http://schemas.openxmlformats.org/officeDocument/2006/relationships/slide" Target="slides/slide120.xml"/><Relationship Id="rId128" Type="http://schemas.openxmlformats.org/officeDocument/2006/relationships/slide" Target="slides/slide121.xml"/><Relationship Id="rId129" Type="http://schemas.openxmlformats.org/officeDocument/2006/relationships/slide" Target="slides/slide122.xml"/><Relationship Id="rId130" Type="http://schemas.openxmlformats.org/officeDocument/2006/relationships/slide" Target="slides/slide123.xml"/><Relationship Id="rId131" Type="http://schemas.openxmlformats.org/officeDocument/2006/relationships/slide" Target="slides/slide124.xml"/><Relationship Id="rId132" Type="http://schemas.openxmlformats.org/officeDocument/2006/relationships/slide" Target="slides/slide125.xml"/><Relationship Id="rId133" Type="http://schemas.openxmlformats.org/officeDocument/2006/relationships/slide" Target="slides/slide126.xml"/><Relationship Id="rId134" Type="http://schemas.openxmlformats.org/officeDocument/2006/relationships/slide" Target="slides/slide127.xml"/><Relationship Id="rId135" Type="http://schemas.openxmlformats.org/officeDocument/2006/relationships/slide" Target="slides/slide128.xml"/><Relationship Id="rId136" Type="http://schemas.openxmlformats.org/officeDocument/2006/relationships/slide" Target="slides/slide129.xml"/><Relationship Id="rId137" Type="http://schemas.openxmlformats.org/officeDocument/2006/relationships/slide" Target="slides/slide130.xml"/><Relationship Id="rId138" Type="http://schemas.openxmlformats.org/officeDocument/2006/relationships/slide" Target="slides/slide131.xml"/><Relationship Id="rId139" Type="http://schemas.openxmlformats.org/officeDocument/2006/relationships/slide" Target="slides/slide132.xml"/><Relationship Id="rId140" Type="http://schemas.openxmlformats.org/officeDocument/2006/relationships/slide" Target="slides/slide133.xml"/><Relationship Id="rId141" Type="http://schemas.openxmlformats.org/officeDocument/2006/relationships/slide" Target="slides/slide134.xml"/><Relationship Id="rId142" Type="http://schemas.openxmlformats.org/officeDocument/2006/relationships/slide" Target="slides/slide135.xml"/><Relationship Id="rId143" Type="http://schemas.openxmlformats.org/officeDocument/2006/relationships/slide" Target="slides/slide136.xml"/><Relationship Id="rId144" Type="http://schemas.openxmlformats.org/officeDocument/2006/relationships/slide" Target="slides/slide13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5" name="Shape 13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Complexity + Big O"/>
          <p:cNvSpPr txBox="1"/>
          <p:nvPr>
            <p:ph type="title"/>
          </p:nvPr>
        </p:nvSpPr>
        <p:spPr>
          <a:xfrm>
            <a:off x="210739" y="2146300"/>
            <a:ext cx="12583322" cy="3302000"/>
          </a:xfrm>
          <a:prstGeom prst="rect">
            <a:avLst/>
          </a:prstGeom>
        </p:spPr>
        <p:txBody>
          <a:bodyPr/>
          <a:lstStyle>
            <a:lvl1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pPr/>
            <a:r>
              <a:t>[320] OOP and Recursion</a:t>
            </a:r>
          </a:p>
        </p:txBody>
      </p:sp>
      <p:sp>
        <p:nvSpPr>
          <p:cNvPr id="138" name="Tyler Caraza-Harter"/>
          <p:cNvSpPr txBox="1"/>
          <p:nvPr>
            <p:ph type="body" sz="quarter" idx="1"/>
          </p:nvPr>
        </p:nvSpPr>
        <p:spPr>
          <a:xfrm>
            <a:off x="1270000" y="61468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78358">
              <a:lnSpc>
                <a:spcPct val="90000"/>
              </a:lnSpc>
              <a:defRPr sz="3663"/>
            </a:pPr>
            <a:r>
              <a:t>Department of Computer Sciences</a:t>
            </a:r>
            <a:endParaRPr sz="3959"/>
          </a:p>
          <a:p>
            <a:pPr defTabSz="578358">
              <a:lnSpc>
                <a:spcPct val="90000"/>
              </a:lnSpc>
              <a:defRPr sz="3663"/>
            </a:pPr>
            <a:r>
              <a:t>University of Wisconsin-Madison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94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95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97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8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9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0" name="Line"/>
          <p:cNvSpPr/>
          <p:nvPr/>
        </p:nvSpPr>
        <p:spPr>
          <a:xfrm flipH="1" flipV="1">
            <a:off x="11180215" y="2975392"/>
            <a:ext cx="225778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1" name="Line"/>
          <p:cNvSpPr/>
          <p:nvPr/>
        </p:nvSpPr>
        <p:spPr>
          <a:xfrm flipH="1" flipV="1">
            <a:off x="10164674" y="2975392"/>
            <a:ext cx="225779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13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14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15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16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17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18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19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0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1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22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3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4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5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26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27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028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31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32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33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34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35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36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37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38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39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40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1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2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043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4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5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46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47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048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51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52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53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54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55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56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57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58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59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60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1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2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063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4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5" name="Line"/>
          <p:cNvSpPr/>
          <p:nvPr/>
        </p:nvSpPr>
        <p:spPr>
          <a:xfrm>
            <a:off x="3793302" y="7681473"/>
            <a:ext cx="63572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6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67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68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069" name="Timeline"/>
          <p:cNvSpPr txBox="1"/>
          <p:nvPr/>
        </p:nvSpPr>
        <p:spPr>
          <a:xfrm>
            <a:off x="9501549" y="2473185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72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73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74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75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76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77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78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79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0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81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2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3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084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5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6" name="Line"/>
          <p:cNvSpPr/>
          <p:nvPr/>
        </p:nvSpPr>
        <p:spPr>
          <a:xfrm>
            <a:off x="3793302" y="7681473"/>
            <a:ext cx="63572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7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88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89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090" name="7"/>
          <p:cNvSpPr txBox="1"/>
          <p:nvPr/>
        </p:nvSpPr>
        <p:spPr>
          <a:xfrm>
            <a:off x="10750771" y="720378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1091" name="Timeline"/>
          <p:cNvSpPr txBox="1"/>
          <p:nvPr/>
        </p:nvSpPr>
        <p:spPr>
          <a:xfrm>
            <a:off x="9501549" y="2473185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094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095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096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097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98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99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0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1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2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103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4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5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106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7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8" name="Line"/>
          <p:cNvSpPr/>
          <p:nvPr/>
        </p:nvSpPr>
        <p:spPr>
          <a:xfrm>
            <a:off x="3793302" y="7681473"/>
            <a:ext cx="63572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09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10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111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112" name="7"/>
          <p:cNvSpPr txBox="1"/>
          <p:nvPr/>
        </p:nvSpPr>
        <p:spPr>
          <a:xfrm>
            <a:off x="10750771" y="720378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1113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114" name="Answer: g(7) = 9, 8, 7"/>
          <p:cNvSpPr txBox="1"/>
          <p:nvPr/>
        </p:nvSpPr>
        <p:spPr>
          <a:xfrm>
            <a:off x="580393" y="9066546"/>
            <a:ext cx="3684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Answer: g(7) = 9, 8, 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1117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1118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1119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1120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121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122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3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4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5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126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7" name="Line"/>
          <p:cNvSpPr/>
          <p:nvPr/>
        </p:nvSpPr>
        <p:spPr>
          <a:xfrm>
            <a:off x="1560902" y="7195117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28" name="print(7)"/>
          <p:cNvSpPr txBox="1"/>
          <p:nvPr/>
        </p:nvSpPr>
        <p:spPr>
          <a:xfrm>
            <a:off x="2632269" y="7452873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print(7)</a:t>
            </a:r>
          </a:p>
        </p:txBody>
      </p:sp>
      <p:sp>
        <p:nvSpPr>
          <p:cNvPr id="1129" name="Call graph"/>
          <p:cNvSpPr txBox="1"/>
          <p:nvPr/>
        </p:nvSpPr>
        <p:spPr>
          <a:xfrm>
            <a:off x="464510" y="4151679"/>
            <a:ext cx="2193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Call graph</a:t>
            </a:r>
          </a:p>
        </p:txBody>
      </p:sp>
      <p:sp>
        <p:nvSpPr>
          <p:cNvPr id="1130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31" name="Answer: g(7) = 9, 8, 7"/>
          <p:cNvSpPr txBox="1"/>
          <p:nvPr/>
        </p:nvSpPr>
        <p:spPr>
          <a:xfrm>
            <a:off x="580393" y="9066546"/>
            <a:ext cx="36842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Answer: g(7) = 9, 8, 7</a:t>
            </a:r>
          </a:p>
        </p:txBody>
      </p:sp>
      <p:sp>
        <p:nvSpPr>
          <p:cNvPr id="1132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33" name="Line"/>
          <p:cNvSpPr/>
          <p:nvPr/>
        </p:nvSpPr>
        <p:spPr>
          <a:xfrm>
            <a:off x="3793302" y="7681473"/>
            <a:ext cx="635725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34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35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136" name="8"/>
          <p:cNvSpPr txBox="1"/>
          <p:nvPr/>
        </p:nvSpPr>
        <p:spPr>
          <a:xfrm>
            <a:off x="10750771" y="6173116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1137" name="7"/>
          <p:cNvSpPr txBox="1"/>
          <p:nvPr/>
        </p:nvSpPr>
        <p:spPr>
          <a:xfrm>
            <a:off x="10750771" y="720378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1138" name="Timeline"/>
          <p:cNvSpPr txBox="1"/>
          <p:nvPr/>
        </p:nvSpPr>
        <p:spPr>
          <a:xfrm>
            <a:off x="9501549" y="2487247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def M(n):…"/>
          <p:cNvSpPr txBox="1"/>
          <p:nvPr/>
        </p:nvSpPr>
        <p:spPr>
          <a:xfrm>
            <a:off x="2289703" y="482600"/>
            <a:ext cx="3733801" cy="323850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41" name="B = []…"/>
          <p:cNvSpPr txBox="1"/>
          <p:nvPr/>
        </p:nvSpPr>
        <p:spPr>
          <a:xfrm>
            <a:off x="6818110" y="477939"/>
            <a:ext cx="3733801" cy="32385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142" name="4"/>
          <p:cNvSpPr/>
          <p:nvPr/>
        </p:nvSpPr>
        <p:spPr>
          <a:xfrm>
            <a:off x="533400" y="825500"/>
            <a:ext cx="685800" cy="6731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45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48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49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52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53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54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55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206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204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205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Demo with Python Tutor</m:t>
                  </m:r>
                </m:oMath>
              </a14:m>
            </a:p>
          </p:txBody>
        </p:sp>
      </p:grpSp>
      <p:sp>
        <p:nvSpPr>
          <p:cNvPr id="207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8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09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0" name="Line"/>
          <p:cNvSpPr/>
          <p:nvPr/>
        </p:nvSpPr>
        <p:spPr>
          <a:xfrm flipH="1" flipV="1">
            <a:off x="11180215" y="2975392"/>
            <a:ext cx="225778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1" name="Line"/>
          <p:cNvSpPr/>
          <p:nvPr/>
        </p:nvSpPr>
        <p:spPr>
          <a:xfrm flipH="1" flipV="1">
            <a:off x="10164674" y="2975392"/>
            <a:ext cx="225779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58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59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60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61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162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63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66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67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68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69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170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171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72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73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76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77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78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79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180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181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182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3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4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85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188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189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190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191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192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193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194" name="print(1)"/>
          <p:cNvSpPr txBox="1"/>
          <p:nvPr/>
        </p:nvSpPr>
        <p:spPr>
          <a:xfrm>
            <a:off x="7517920" y="6518693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1195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6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7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8" name="Line"/>
          <p:cNvSpPr/>
          <p:nvPr/>
        </p:nvSpPr>
        <p:spPr>
          <a:xfrm>
            <a:off x="6127431" y="6804130"/>
            <a:ext cx="136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199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02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03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204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05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206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07" name="print(2)"/>
          <p:cNvSpPr txBox="1"/>
          <p:nvPr/>
        </p:nvSpPr>
        <p:spPr>
          <a:xfrm>
            <a:off x="4754248" y="7429841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08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209" name="print(1)"/>
          <p:cNvSpPr txBox="1"/>
          <p:nvPr/>
        </p:nvSpPr>
        <p:spPr>
          <a:xfrm>
            <a:off x="7517920" y="6518693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1210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1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2" name="Line"/>
          <p:cNvSpPr/>
          <p:nvPr/>
        </p:nvSpPr>
        <p:spPr>
          <a:xfrm>
            <a:off x="3378095" y="7066615"/>
            <a:ext cx="1641110" cy="5489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3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4" name="Line"/>
          <p:cNvSpPr/>
          <p:nvPr/>
        </p:nvSpPr>
        <p:spPr>
          <a:xfrm>
            <a:off x="6127431" y="6804130"/>
            <a:ext cx="136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15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18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19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220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21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222" name="print(3)"/>
          <p:cNvSpPr txBox="1"/>
          <p:nvPr/>
        </p:nvSpPr>
        <p:spPr>
          <a:xfrm>
            <a:off x="2006904" y="8022594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23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24" name="print(2)"/>
          <p:cNvSpPr txBox="1"/>
          <p:nvPr/>
        </p:nvSpPr>
        <p:spPr>
          <a:xfrm>
            <a:off x="4754248" y="7429841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25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226" name="print(1)"/>
          <p:cNvSpPr txBox="1"/>
          <p:nvPr/>
        </p:nvSpPr>
        <p:spPr>
          <a:xfrm>
            <a:off x="7517920" y="6518693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1227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28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29" name="Line"/>
          <p:cNvSpPr/>
          <p:nvPr/>
        </p:nvSpPr>
        <p:spPr>
          <a:xfrm>
            <a:off x="3378095" y="7066615"/>
            <a:ext cx="1641110" cy="5489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0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1" name="Line"/>
          <p:cNvSpPr/>
          <p:nvPr/>
        </p:nvSpPr>
        <p:spPr>
          <a:xfrm>
            <a:off x="6127431" y="6804130"/>
            <a:ext cx="136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2" name="Line"/>
          <p:cNvSpPr/>
          <p:nvPr/>
        </p:nvSpPr>
        <p:spPr>
          <a:xfrm>
            <a:off x="1448480" y="7196757"/>
            <a:ext cx="1108277" cy="8874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33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36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37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238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239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40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241" name="print(3)"/>
          <p:cNvSpPr txBox="1"/>
          <p:nvPr/>
        </p:nvSpPr>
        <p:spPr>
          <a:xfrm>
            <a:off x="2006904" y="8022594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42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43" name="print(2)"/>
          <p:cNvSpPr txBox="1"/>
          <p:nvPr/>
        </p:nvSpPr>
        <p:spPr>
          <a:xfrm>
            <a:off x="4754248" y="7429841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44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245" name="print(1)"/>
          <p:cNvSpPr txBox="1"/>
          <p:nvPr/>
        </p:nvSpPr>
        <p:spPr>
          <a:xfrm>
            <a:off x="7517920" y="6518693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1246" name="Line"/>
          <p:cNvSpPr/>
          <p:nvPr/>
        </p:nvSpPr>
        <p:spPr>
          <a:xfrm flipV="1">
            <a:off x="10600481" y="5107367"/>
            <a:ext cx="1" cy="33935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47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48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49" name="Line"/>
          <p:cNvSpPr/>
          <p:nvPr/>
        </p:nvSpPr>
        <p:spPr>
          <a:xfrm>
            <a:off x="3378095" y="7066615"/>
            <a:ext cx="1641110" cy="5489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0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1" name="Line"/>
          <p:cNvSpPr/>
          <p:nvPr/>
        </p:nvSpPr>
        <p:spPr>
          <a:xfrm>
            <a:off x="6127431" y="6804130"/>
            <a:ext cx="136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2" name="Line"/>
          <p:cNvSpPr/>
          <p:nvPr/>
        </p:nvSpPr>
        <p:spPr>
          <a:xfrm>
            <a:off x="1448480" y="7196757"/>
            <a:ext cx="1108277" cy="8874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53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56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57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258" name="M(3)"/>
          <p:cNvSpPr txBox="1"/>
          <p:nvPr/>
        </p:nvSpPr>
        <p:spPr>
          <a:xfrm>
            <a:off x="640920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M(3)</a:t>
            </a:r>
          </a:p>
        </p:txBody>
      </p:sp>
      <p:sp>
        <p:nvSpPr>
          <p:cNvPr id="1259" name="print(3)"/>
          <p:cNvSpPr txBox="1"/>
          <p:nvPr/>
        </p:nvSpPr>
        <p:spPr>
          <a:xfrm>
            <a:off x="2115351" y="5012787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60" name="M(2)"/>
          <p:cNvSpPr txBox="1"/>
          <p:nvPr/>
        </p:nvSpPr>
        <p:spPr>
          <a:xfrm>
            <a:off x="2284359" y="6518693"/>
            <a:ext cx="109427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M(2)</a:t>
            </a:r>
          </a:p>
        </p:txBody>
      </p:sp>
      <p:sp>
        <p:nvSpPr>
          <p:cNvPr id="1261" name="print(3)"/>
          <p:cNvSpPr txBox="1"/>
          <p:nvPr/>
        </p:nvSpPr>
        <p:spPr>
          <a:xfrm>
            <a:off x="2006904" y="8022594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print(3)</a:t>
            </a:r>
          </a:p>
        </p:txBody>
      </p:sp>
      <p:sp>
        <p:nvSpPr>
          <p:cNvPr id="1262" name="print(2)"/>
          <p:cNvSpPr txBox="1"/>
          <p:nvPr/>
        </p:nvSpPr>
        <p:spPr>
          <a:xfrm>
            <a:off x="4754248" y="5607545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63" name="print(2)"/>
          <p:cNvSpPr txBox="1"/>
          <p:nvPr/>
        </p:nvSpPr>
        <p:spPr>
          <a:xfrm>
            <a:off x="4754248" y="7429841"/>
            <a:ext cx="1649184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print(2)</a:t>
            </a:r>
          </a:p>
        </p:txBody>
      </p:sp>
      <p:sp>
        <p:nvSpPr>
          <p:cNvPr id="1264" name="M(1)"/>
          <p:cNvSpPr txBox="1"/>
          <p:nvPr/>
        </p:nvSpPr>
        <p:spPr>
          <a:xfrm>
            <a:off x="5010073" y="6518693"/>
            <a:ext cx="1094273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M(1)</a:t>
            </a:r>
          </a:p>
        </p:txBody>
      </p:sp>
      <p:sp>
        <p:nvSpPr>
          <p:cNvPr id="1265" name="print(1)"/>
          <p:cNvSpPr txBox="1"/>
          <p:nvPr/>
        </p:nvSpPr>
        <p:spPr>
          <a:xfrm>
            <a:off x="7517920" y="6518693"/>
            <a:ext cx="164918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print(1)</a:t>
            </a:r>
          </a:p>
        </p:txBody>
      </p:sp>
      <p:sp>
        <p:nvSpPr>
          <p:cNvPr id="1266" name="Line"/>
          <p:cNvSpPr/>
          <p:nvPr/>
        </p:nvSpPr>
        <p:spPr>
          <a:xfrm flipV="1">
            <a:off x="10600481" y="5107367"/>
            <a:ext cx="1" cy="339352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67" name="Line"/>
          <p:cNvSpPr/>
          <p:nvPr/>
        </p:nvSpPr>
        <p:spPr>
          <a:xfrm flipV="1">
            <a:off x="1462484" y="5621907"/>
            <a:ext cx="1080269" cy="8649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68" name="Line"/>
          <p:cNvSpPr/>
          <p:nvPr/>
        </p:nvSpPr>
        <p:spPr>
          <a:xfrm flipV="1">
            <a:off x="3297670" y="6093492"/>
            <a:ext cx="1801362" cy="54819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69" name="Line"/>
          <p:cNvSpPr/>
          <p:nvPr/>
        </p:nvSpPr>
        <p:spPr>
          <a:xfrm>
            <a:off x="3378095" y="7066615"/>
            <a:ext cx="1641110" cy="54895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0" name="Line"/>
          <p:cNvSpPr/>
          <p:nvPr/>
        </p:nvSpPr>
        <p:spPr>
          <a:xfrm>
            <a:off x="3373025" y="6804130"/>
            <a:ext cx="164361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1" name="Line"/>
          <p:cNvSpPr/>
          <p:nvPr/>
        </p:nvSpPr>
        <p:spPr>
          <a:xfrm>
            <a:off x="6127431" y="6804130"/>
            <a:ext cx="136740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2" name="Line"/>
          <p:cNvSpPr/>
          <p:nvPr/>
        </p:nvSpPr>
        <p:spPr>
          <a:xfrm>
            <a:off x="3826793" y="5298223"/>
            <a:ext cx="669162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3" name="Line"/>
          <p:cNvSpPr/>
          <p:nvPr/>
        </p:nvSpPr>
        <p:spPr>
          <a:xfrm>
            <a:off x="6465690" y="7715277"/>
            <a:ext cx="40527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4" name="Line"/>
          <p:cNvSpPr/>
          <p:nvPr/>
        </p:nvSpPr>
        <p:spPr>
          <a:xfrm>
            <a:off x="9326753" y="6804130"/>
            <a:ext cx="109427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5" name="Line"/>
          <p:cNvSpPr/>
          <p:nvPr/>
        </p:nvSpPr>
        <p:spPr>
          <a:xfrm>
            <a:off x="6465690" y="5892982"/>
            <a:ext cx="405273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6" name="Line"/>
          <p:cNvSpPr/>
          <p:nvPr/>
        </p:nvSpPr>
        <p:spPr>
          <a:xfrm>
            <a:off x="3772570" y="8308030"/>
            <a:ext cx="669162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7" name="Line"/>
          <p:cNvSpPr/>
          <p:nvPr/>
        </p:nvSpPr>
        <p:spPr>
          <a:xfrm>
            <a:off x="1448480" y="7196757"/>
            <a:ext cx="1108277" cy="88740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278" name="Line"/>
          <p:cNvSpPr/>
          <p:nvPr/>
        </p:nvSpPr>
        <p:spPr>
          <a:xfrm>
            <a:off x="1613845" y="6841823"/>
            <a:ext cx="76354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281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282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grpSp>
        <p:nvGrpSpPr>
          <p:cNvPr id="1309" name="Group"/>
          <p:cNvGrpSpPr/>
          <p:nvPr/>
        </p:nvGrpSpPr>
        <p:grpSpPr>
          <a:xfrm>
            <a:off x="640920" y="5012787"/>
            <a:ext cx="10918349" cy="3580681"/>
            <a:chOff x="0" y="0"/>
            <a:chExt cx="10918347" cy="3580680"/>
          </a:xfrm>
        </p:grpSpPr>
        <p:sp>
          <p:nvSpPr>
            <p:cNvPr id="1283" name="M(3)"/>
            <p:cNvSpPr txBox="1"/>
            <p:nvPr/>
          </p:nvSpPr>
          <p:spPr>
            <a:xfrm>
              <a:off x="0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M(3)</a:t>
              </a:r>
            </a:p>
          </p:txBody>
        </p:sp>
        <p:sp>
          <p:nvSpPr>
            <p:cNvPr id="1284" name="print(3)"/>
            <p:cNvSpPr txBox="1"/>
            <p:nvPr/>
          </p:nvSpPr>
          <p:spPr>
            <a:xfrm>
              <a:off x="1474430" y="0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285" name="M(2)"/>
            <p:cNvSpPr txBox="1"/>
            <p:nvPr/>
          </p:nvSpPr>
          <p:spPr>
            <a:xfrm>
              <a:off x="1643439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M(2)</a:t>
              </a:r>
            </a:p>
          </p:txBody>
        </p:sp>
        <p:sp>
          <p:nvSpPr>
            <p:cNvPr id="1286" name="print(3)"/>
            <p:cNvSpPr txBox="1"/>
            <p:nvPr/>
          </p:nvSpPr>
          <p:spPr>
            <a:xfrm>
              <a:off x="1365983" y="3009806"/>
              <a:ext cx="164918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287" name="print(2)"/>
            <p:cNvSpPr txBox="1"/>
            <p:nvPr/>
          </p:nvSpPr>
          <p:spPr>
            <a:xfrm>
              <a:off x="4113327" y="594757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288" name="print(2)"/>
            <p:cNvSpPr txBox="1"/>
            <p:nvPr/>
          </p:nvSpPr>
          <p:spPr>
            <a:xfrm>
              <a:off x="4113327" y="2417053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289" name="M(1)"/>
            <p:cNvSpPr txBox="1"/>
            <p:nvPr/>
          </p:nvSpPr>
          <p:spPr>
            <a:xfrm>
              <a:off x="4369152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M(1)</a:t>
              </a:r>
            </a:p>
          </p:txBody>
        </p:sp>
        <p:sp>
          <p:nvSpPr>
            <p:cNvPr id="1290" name="print(1)"/>
            <p:cNvSpPr txBox="1"/>
            <p:nvPr/>
          </p:nvSpPr>
          <p:spPr>
            <a:xfrm>
              <a:off x="6876999" y="1505906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print(1)</a:t>
              </a:r>
            </a:p>
          </p:txBody>
        </p:sp>
        <p:sp>
          <p:nvSpPr>
            <p:cNvPr id="1291" name="Line"/>
            <p:cNvSpPr/>
            <p:nvPr/>
          </p:nvSpPr>
          <p:spPr>
            <a:xfrm flipV="1">
              <a:off x="9959561" y="94579"/>
              <a:ext cx="1" cy="33935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 flipV="1">
              <a:off x="821563" y="609120"/>
              <a:ext cx="1080269" cy="864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 flipV="1">
              <a:off x="2656749" y="1080705"/>
              <a:ext cx="1801362" cy="5481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2737174" y="2053827"/>
              <a:ext cx="1641110" cy="5489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2732104" y="1791342"/>
              <a:ext cx="164361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5486510" y="1791342"/>
              <a:ext cx="13674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3185872" y="285436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5824770" y="2702490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8685833" y="1791342"/>
              <a:ext cx="1094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5824770" y="880194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01" name="3"/>
            <p:cNvSpPr txBox="1"/>
            <p:nvPr/>
          </p:nvSpPr>
          <p:spPr>
            <a:xfrm>
              <a:off x="10502454" y="0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02" name="2"/>
            <p:cNvSpPr txBox="1"/>
            <p:nvPr/>
          </p:nvSpPr>
          <p:spPr>
            <a:xfrm>
              <a:off x="10502454" y="602022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03" name="1"/>
            <p:cNvSpPr txBox="1"/>
            <p:nvPr/>
          </p:nvSpPr>
          <p:spPr>
            <a:xfrm>
              <a:off x="10502454" y="1505906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04" name="2"/>
            <p:cNvSpPr txBox="1"/>
            <p:nvPr/>
          </p:nvSpPr>
          <p:spPr>
            <a:xfrm>
              <a:off x="10502454" y="2417053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05" name="Line"/>
            <p:cNvSpPr/>
            <p:nvPr/>
          </p:nvSpPr>
          <p:spPr>
            <a:xfrm>
              <a:off x="3131649" y="3295243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06" name="3"/>
            <p:cNvSpPr txBox="1"/>
            <p:nvPr/>
          </p:nvSpPr>
          <p:spPr>
            <a:xfrm>
              <a:off x="10502454" y="3009806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07" name="Line"/>
            <p:cNvSpPr/>
            <p:nvPr/>
          </p:nvSpPr>
          <p:spPr>
            <a:xfrm>
              <a:off x="807559" y="2183970"/>
              <a:ext cx="1108277" cy="8874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972925" y="1829036"/>
              <a:ext cx="7635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312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313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grpSp>
        <p:nvGrpSpPr>
          <p:cNvPr id="1340" name="Group"/>
          <p:cNvGrpSpPr/>
          <p:nvPr/>
        </p:nvGrpSpPr>
        <p:grpSpPr>
          <a:xfrm>
            <a:off x="640920" y="5012787"/>
            <a:ext cx="10918349" cy="3580681"/>
            <a:chOff x="0" y="0"/>
            <a:chExt cx="10918347" cy="3580680"/>
          </a:xfrm>
        </p:grpSpPr>
        <p:sp>
          <p:nvSpPr>
            <p:cNvPr id="1314" name="M(3)"/>
            <p:cNvSpPr txBox="1"/>
            <p:nvPr/>
          </p:nvSpPr>
          <p:spPr>
            <a:xfrm>
              <a:off x="0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M(3)</a:t>
              </a:r>
            </a:p>
          </p:txBody>
        </p:sp>
        <p:sp>
          <p:nvSpPr>
            <p:cNvPr id="1315" name="print(3)"/>
            <p:cNvSpPr txBox="1"/>
            <p:nvPr/>
          </p:nvSpPr>
          <p:spPr>
            <a:xfrm>
              <a:off x="1474430" y="0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316" name="M(2)"/>
            <p:cNvSpPr txBox="1"/>
            <p:nvPr/>
          </p:nvSpPr>
          <p:spPr>
            <a:xfrm>
              <a:off x="1643439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M(2)</a:t>
              </a:r>
            </a:p>
          </p:txBody>
        </p:sp>
        <p:sp>
          <p:nvSpPr>
            <p:cNvPr id="1317" name="print(3)"/>
            <p:cNvSpPr txBox="1"/>
            <p:nvPr/>
          </p:nvSpPr>
          <p:spPr>
            <a:xfrm>
              <a:off x="1365983" y="3009806"/>
              <a:ext cx="164918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318" name="print(2)"/>
            <p:cNvSpPr txBox="1"/>
            <p:nvPr/>
          </p:nvSpPr>
          <p:spPr>
            <a:xfrm>
              <a:off x="4113327" y="594757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319" name="print(2)"/>
            <p:cNvSpPr txBox="1"/>
            <p:nvPr/>
          </p:nvSpPr>
          <p:spPr>
            <a:xfrm>
              <a:off x="4113327" y="2417053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320" name="M(1)"/>
            <p:cNvSpPr txBox="1"/>
            <p:nvPr/>
          </p:nvSpPr>
          <p:spPr>
            <a:xfrm>
              <a:off x="4369152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M(1)</a:t>
              </a:r>
            </a:p>
          </p:txBody>
        </p:sp>
        <p:sp>
          <p:nvSpPr>
            <p:cNvPr id="1321" name="print(1)"/>
            <p:cNvSpPr txBox="1"/>
            <p:nvPr/>
          </p:nvSpPr>
          <p:spPr>
            <a:xfrm>
              <a:off x="6876999" y="1505906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print(1)</a:t>
              </a:r>
            </a:p>
          </p:txBody>
        </p:sp>
        <p:sp>
          <p:nvSpPr>
            <p:cNvPr id="1322" name="Line"/>
            <p:cNvSpPr/>
            <p:nvPr/>
          </p:nvSpPr>
          <p:spPr>
            <a:xfrm flipV="1">
              <a:off x="9959561" y="94579"/>
              <a:ext cx="1" cy="33935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 flipV="1">
              <a:off x="821563" y="609120"/>
              <a:ext cx="1080269" cy="864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 flipV="1">
              <a:off x="2656749" y="1080705"/>
              <a:ext cx="1801362" cy="5481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2737174" y="2053827"/>
              <a:ext cx="1641110" cy="5489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2732104" y="1791342"/>
              <a:ext cx="164361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5486510" y="1791342"/>
              <a:ext cx="13674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3185872" y="285436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5824770" y="2702490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8685833" y="1791342"/>
              <a:ext cx="1094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5824770" y="880194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2" name="3"/>
            <p:cNvSpPr txBox="1"/>
            <p:nvPr/>
          </p:nvSpPr>
          <p:spPr>
            <a:xfrm>
              <a:off x="10502454" y="0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3" name="2"/>
            <p:cNvSpPr txBox="1"/>
            <p:nvPr/>
          </p:nvSpPr>
          <p:spPr>
            <a:xfrm>
              <a:off x="10502454" y="602022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4" name="1"/>
            <p:cNvSpPr txBox="1"/>
            <p:nvPr/>
          </p:nvSpPr>
          <p:spPr>
            <a:xfrm>
              <a:off x="10502454" y="1505906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35" name="2"/>
            <p:cNvSpPr txBox="1"/>
            <p:nvPr/>
          </p:nvSpPr>
          <p:spPr>
            <a:xfrm>
              <a:off x="10502454" y="2417053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36" name="Line"/>
            <p:cNvSpPr/>
            <p:nvPr/>
          </p:nvSpPr>
          <p:spPr>
            <a:xfrm>
              <a:off x="3131649" y="3295243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7" name="3"/>
            <p:cNvSpPr txBox="1"/>
            <p:nvPr/>
          </p:nvSpPr>
          <p:spPr>
            <a:xfrm>
              <a:off x="10502454" y="3009806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38" name="Line"/>
            <p:cNvSpPr/>
            <p:nvPr/>
          </p:nvSpPr>
          <p:spPr>
            <a:xfrm>
              <a:off x="807559" y="2183970"/>
              <a:ext cx="1108277" cy="8874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972925" y="1829036"/>
              <a:ext cx="7635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1341" name="Answer: M(3) = 3, 2, 1, 2, 3"/>
          <p:cNvSpPr txBox="1"/>
          <p:nvPr/>
        </p:nvSpPr>
        <p:spPr>
          <a:xfrm>
            <a:off x="727979" y="9100561"/>
            <a:ext cx="33781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M(3) = 3, 2, 1, 2,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4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15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16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17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def M(n):…"/>
          <p:cNvSpPr txBox="1"/>
          <p:nvPr/>
        </p:nvSpPr>
        <p:spPr>
          <a:xfrm>
            <a:off x="2281999" y="477767"/>
            <a:ext cx="3732853" cy="324030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M(n):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&gt; 1: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M(n-1)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M(3) print?</a:t>
            </a:r>
          </a:p>
        </p:txBody>
      </p:sp>
      <p:sp>
        <p:nvSpPr>
          <p:cNvPr id="1344" name="4 a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a</a:t>
            </a:r>
          </a:p>
        </p:txBody>
      </p:sp>
      <p:sp>
        <p:nvSpPr>
          <p:cNvPr id="1345" name="Answer: M(3) = 3, 2, 1, 2, 3"/>
          <p:cNvSpPr txBox="1"/>
          <p:nvPr/>
        </p:nvSpPr>
        <p:spPr>
          <a:xfrm>
            <a:off x="727979" y="9100561"/>
            <a:ext cx="337810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M(3) = 3, 2, 1, 2, 3</a:t>
            </a:r>
          </a:p>
        </p:txBody>
      </p:sp>
      <p:sp>
        <p:nvSpPr>
          <p:cNvPr id="1346" name="Timeline"/>
          <p:cNvSpPr txBox="1"/>
          <p:nvPr/>
        </p:nvSpPr>
        <p:spPr>
          <a:xfrm>
            <a:off x="9681780" y="4306168"/>
            <a:ext cx="1837403" cy="57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347" name="Call graph"/>
          <p:cNvSpPr txBox="1"/>
          <p:nvPr/>
        </p:nvSpPr>
        <p:spPr>
          <a:xfrm>
            <a:off x="126740" y="4350891"/>
            <a:ext cx="212263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Call graph</a:t>
            </a:r>
          </a:p>
        </p:txBody>
      </p:sp>
      <p:grpSp>
        <p:nvGrpSpPr>
          <p:cNvPr id="1374" name="Group"/>
          <p:cNvGrpSpPr/>
          <p:nvPr/>
        </p:nvGrpSpPr>
        <p:grpSpPr>
          <a:xfrm>
            <a:off x="640920" y="5012787"/>
            <a:ext cx="10918349" cy="3580681"/>
            <a:chOff x="0" y="0"/>
            <a:chExt cx="10918347" cy="3580680"/>
          </a:xfrm>
        </p:grpSpPr>
        <p:sp>
          <p:nvSpPr>
            <p:cNvPr id="1348" name="M(3)"/>
            <p:cNvSpPr txBox="1"/>
            <p:nvPr/>
          </p:nvSpPr>
          <p:spPr>
            <a:xfrm>
              <a:off x="0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M(3)</a:t>
              </a:r>
            </a:p>
          </p:txBody>
        </p:sp>
        <p:sp>
          <p:nvSpPr>
            <p:cNvPr id="1349" name="print(3)"/>
            <p:cNvSpPr txBox="1"/>
            <p:nvPr/>
          </p:nvSpPr>
          <p:spPr>
            <a:xfrm>
              <a:off x="1474430" y="0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350" name="M(2)"/>
            <p:cNvSpPr txBox="1"/>
            <p:nvPr/>
          </p:nvSpPr>
          <p:spPr>
            <a:xfrm>
              <a:off x="1643439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M(2)</a:t>
              </a:r>
            </a:p>
          </p:txBody>
        </p:sp>
        <p:sp>
          <p:nvSpPr>
            <p:cNvPr id="1351" name="print(3)"/>
            <p:cNvSpPr txBox="1"/>
            <p:nvPr/>
          </p:nvSpPr>
          <p:spPr>
            <a:xfrm>
              <a:off x="1365983" y="3009806"/>
              <a:ext cx="164918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print(3)</a:t>
              </a:r>
            </a:p>
          </p:txBody>
        </p:sp>
        <p:sp>
          <p:nvSpPr>
            <p:cNvPr id="1352" name="print(2)"/>
            <p:cNvSpPr txBox="1"/>
            <p:nvPr/>
          </p:nvSpPr>
          <p:spPr>
            <a:xfrm>
              <a:off x="4113327" y="594757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353" name="print(2)"/>
            <p:cNvSpPr txBox="1"/>
            <p:nvPr/>
          </p:nvSpPr>
          <p:spPr>
            <a:xfrm>
              <a:off x="4113327" y="2417053"/>
              <a:ext cx="1649185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print(2)</a:t>
              </a:r>
            </a:p>
          </p:txBody>
        </p:sp>
        <p:sp>
          <p:nvSpPr>
            <p:cNvPr id="1354" name="M(1)"/>
            <p:cNvSpPr txBox="1"/>
            <p:nvPr/>
          </p:nvSpPr>
          <p:spPr>
            <a:xfrm>
              <a:off x="4369152" y="1505906"/>
              <a:ext cx="1094273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M(1)</a:t>
              </a:r>
            </a:p>
          </p:txBody>
        </p:sp>
        <p:sp>
          <p:nvSpPr>
            <p:cNvPr id="1355" name="print(1)"/>
            <p:cNvSpPr txBox="1"/>
            <p:nvPr/>
          </p:nvSpPr>
          <p:spPr>
            <a:xfrm>
              <a:off x="6876999" y="1505906"/>
              <a:ext cx="164918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print(1)</a:t>
              </a:r>
            </a:p>
          </p:txBody>
        </p:sp>
        <p:sp>
          <p:nvSpPr>
            <p:cNvPr id="1356" name="Line"/>
            <p:cNvSpPr/>
            <p:nvPr/>
          </p:nvSpPr>
          <p:spPr>
            <a:xfrm flipV="1">
              <a:off x="9959561" y="94579"/>
              <a:ext cx="1" cy="33935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 flipV="1">
              <a:off x="821563" y="609120"/>
              <a:ext cx="1080269" cy="86498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 flipV="1">
              <a:off x="2656749" y="1080705"/>
              <a:ext cx="1801362" cy="54819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2737174" y="2053827"/>
              <a:ext cx="1641110" cy="54895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2732104" y="1791342"/>
              <a:ext cx="164361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5486510" y="1791342"/>
              <a:ext cx="136740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3185872" y="285436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5824770" y="2702490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8685833" y="1791342"/>
              <a:ext cx="1094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5824770" y="880194"/>
              <a:ext cx="405272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66" name="3"/>
            <p:cNvSpPr txBox="1"/>
            <p:nvPr/>
          </p:nvSpPr>
          <p:spPr>
            <a:xfrm>
              <a:off x="10502454" y="0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67" name="2"/>
            <p:cNvSpPr txBox="1"/>
            <p:nvPr/>
          </p:nvSpPr>
          <p:spPr>
            <a:xfrm>
              <a:off x="10502454" y="602022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68" name="1"/>
            <p:cNvSpPr txBox="1"/>
            <p:nvPr/>
          </p:nvSpPr>
          <p:spPr>
            <a:xfrm>
              <a:off x="10502454" y="1505906"/>
              <a:ext cx="415894" cy="570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1</a:t>
              </a:r>
            </a:p>
          </p:txBody>
        </p:sp>
        <p:sp>
          <p:nvSpPr>
            <p:cNvPr id="1369" name="2"/>
            <p:cNvSpPr txBox="1"/>
            <p:nvPr/>
          </p:nvSpPr>
          <p:spPr>
            <a:xfrm>
              <a:off x="10502454" y="2417053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  <p:sp>
          <p:nvSpPr>
            <p:cNvPr id="1370" name="Line"/>
            <p:cNvSpPr/>
            <p:nvPr/>
          </p:nvSpPr>
          <p:spPr>
            <a:xfrm>
              <a:off x="3131649" y="3295243"/>
              <a:ext cx="669162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71" name="3"/>
            <p:cNvSpPr txBox="1"/>
            <p:nvPr/>
          </p:nvSpPr>
          <p:spPr>
            <a:xfrm>
              <a:off x="10502454" y="3009806"/>
              <a:ext cx="415894" cy="5708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372" name="Line"/>
            <p:cNvSpPr/>
            <p:nvPr/>
          </p:nvSpPr>
          <p:spPr>
            <a:xfrm>
              <a:off x="807559" y="2183970"/>
              <a:ext cx="1108277" cy="88740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972925" y="1829036"/>
              <a:ext cx="76354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77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8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38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84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385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386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387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9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39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392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393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39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395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398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399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00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01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02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03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04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05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08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09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10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11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2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13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4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15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16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17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2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2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22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23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25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6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27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28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29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430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1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34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35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36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37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38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39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0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441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42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3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4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45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446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47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B = []…"/>
          <p:cNvSpPr txBox="1"/>
          <p:nvPr/>
        </p:nvSpPr>
        <p:spPr>
          <a:xfrm>
            <a:off x="2516435" y="348403"/>
            <a:ext cx="3997737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5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5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52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53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55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456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7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58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459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60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1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2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63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464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65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0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21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22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23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24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sp>
        <p:nvSpPr>
          <p:cNvPr id="225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26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B = []…"/>
          <p:cNvSpPr txBox="1"/>
          <p:nvPr/>
        </p:nvSpPr>
        <p:spPr>
          <a:xfrm>
            <a:off x="2516435" y="348403"/>
            <a:ext cx="4002534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68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69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70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71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472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3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75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476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7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78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479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480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1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2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483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484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85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B = []…"/>
          <p:cNvSpPr txBox="1"/>
          <p:nvPr/>
        </p:nvSpPr>
        <p:spPr>
          <a:xfrm>
            <a:off x="2516435" y="348403"/>
            <a:ext cx="3995938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488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489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490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491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492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3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4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495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496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7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498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499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500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1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2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503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504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5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6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07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B = []…"/>
          <p:cNvSpPr txBox="1"/>
          <p:nvPr/>
        </p:nvSpPr>
        <p:spPr>
          <a:xfrm>
            <a:off x="2516435" y="348403"/>
            <a:ext cx="4002722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510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511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512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513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514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15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16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517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518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19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0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521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522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3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4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525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526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7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8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29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530" name="Line"/>
          <p:cNvSpPr/>
          <p:nvPr/>
        </p:nvSpPr>
        <p:spPr>
          <a:xfrm>
            <a:off x="9523698" y="4612049"/>
            <a:ext cx="1584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1" name="Line"/>
          <p:cNvSpPr/>
          <p:nvPr/>
        </p:nvSpPr>
        <p:spPr>
          <a:xfrm>
            <a:off x="8061852" y="5766222"/>
            <a:ext cx="3046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2" name="Line"/>
          <p:cNvSpPr/>
          <p:nvPr/>
        </p:nvSpPr>
        <p:spPr>
          <a:xfrm>
            <a:off x="6285483" y="7070122"/>
            <a:ext cx="48134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33" name="Line"/>
          <p:cNvSpPr/>
          <p:nvPr/>
        </p:nvSpPr>
        <p:spPr>
          <a:xfrm>
            <a:off x="4552239" y="8150492"/>
            <a:ext cx="65564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B = []…"/>
          <p:cNvSpPr txBox="1"/>
          <p:nvPr/>
        </p:nvSpPr>
        <p:spPr>
          <a:xfrm>
            <a:off x="2516435" y="348403"/>
            <a:ext cx="4005915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536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537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538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539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540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1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2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543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544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5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6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547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548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49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0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551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552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3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4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5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556" name="Line"/>
          <p:cNvSpPr/>
          <p:nvPr/>
        </p:nvSpPr>
        <p:spPr>
          <a:xfrm>
            <a:off x="9523698" y="4612049"/>
            <a:ext cx="1584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7" name="Line"/>
          <p:cNvSpPr/>
          <p:nvPr/>
        </p:nvSpPr>
        <p:spPr>
          <a:xfrm>
            <a:off x="8061852" y="5766222"/>
            <a:ext cx="3046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8" name="Line"/>
          <p:cNvSpPr/>
          <p:nvPr/>
        </p:nvSpPr>
        <p:spPr>
          <a:xfrm>
            <a:off x="6285483" y="7070122"/>
            <a:ext cx="48134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59" name="Line"/>
          <p:cNvSpPr/>
          <p:nvPr/>
        </p:nvSpPr>
        <p:spPr>
          <a:xfrm>
            <a:off x="4552239" y="8150492"/>
            <a:ext cx="65564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1564" name="Group"/>
          <p:cNvGrpSpPr/>
          <p:nvPr/>
        </p:nvGrpSpPr>
        <p:grpSpPr>
          <a:xfrm>
            <a:off x="11487911" y="4408324"/>
            <a:ext cx="266701" cy="3997989"/>
            <a:chOff x="0" y="0"/>
            <a:chExt cx="266700" cy="3997987"/>
          </a:xfrm>
        </p:grpSpPr>
        <p:sp>
          <p:nvSpPr>
            <p:cNvPr id="1560" name="3"/>
            <p:cNvSpPr txBox="1"/>
            <p:nvPr/>
          </p:nvSpPr>
          <p:spPr>
            <a:xfrm>
              <a:off x="0" y="-1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61" name="6"/>
            <p:cNvSpPr txBox="1"/>
            <p:nvPr/>
          </p:nvSpPr>
          <p:spPr>
            <a:xfrm>
              <a:off x="0" y="11541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62" name="5"/>
            <p:cNvSpPr txBox="1"/>
            <p:nvPr/>
          </p:nvSpPr>
          <p:spPr>
            <a:xfrm>
              <a:off x="0" y="24580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63" name="2"/>
            <p:cNvSpPr txBox="1"/>
            <p:nvPr/>
          </p:nvSpPr>
          <p:spPr>
            <a:xfrm>
              <a:off x="0" y="3540787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B = []…"/>
          <p:cNvSpPr txBox="1"/>
          <p:nvPr/>
        </p:nvSpPr>
        <p:spPr>
          <a:xfrm>
            <a:off x="2516435" y="348403"/>
            <a:ext cx="4000680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567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568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569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570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571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72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73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574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575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76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77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578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579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0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1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582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583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4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5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6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587" name="Line"/>
          <p:cNvSpPr/>
          <p:nvPr/>
        </p:nvSpPr>
        <p:spPr>
          <a:xfrm>
            <a:off x="9523698" y="4612049"/>
            <a:ext cx="1584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8" name="Line"/>
          <p:cNvSpPr/>
          <p:nvPr/>
        </p:nvSpPr>
        <p:spPr>
          <a:xfrm>
            <a:off x="8061852" y="5766222"/>
            <a:ext cx="3046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89" name="Line"/>
          <p:cNvSpPr/>
          <p:nvPr/>
        </p:nvSpPr>
        <p:spPr>
          <a:xfrm>
            <a:off x="6285483" y="7070122"/>
            <a:ext cx="48134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90" name="Line"/>
          <p:cNvSpPr/>
          <p:nvPr/>
        </p:nvSpPr>
        <p:spPr>
          <a:xfrm>
            <a:off x="4552239" y="8150492"/>
            <a:ext cx="65564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591" name="Answer: [3, 6, 5, 2]"/>
          <p:cNvSpPr txBox="1"/>
          <p:nvPr/>
        </p:nvSpPr>
        <p:spPr>
          <a:xfrm>
            <a:off x="644379" y="9165694"/>
            <a:ext cx="237291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[3, 6, 5, 2]</a:t>
            </a:r>
          </a:p>
        </p:txBody>
      </p:sp>
      <p:grpSp>
        <p:nvGrpSpPr>
          <p:cNvPr id="1596" name="Group"/>
          <p:cNvGrpSpPr/>
          <p:nvPr/>
        </p:nvGrpSpPr>
        <p:grpSpPr>
          <a:xfrm>
            <a:off x="11487911" y="4408324"/>
            <a:ext cx="266701" cy="3997989"/>
            <a:chOff x="0" y="0"/>
            <a:chExt cx="266700" cy="3997987"/>
          </a:xfrm>
        </p:grpSpPr>
        <p:sp>
          <p:nvSpPr>
            <p:cNvPr id="1592" name="3"/>
            <p:cNvSpPr txBox="1"/>
            <p:nvPr/>
          </p:nvSpPr>
          <p:spPr>
            <a:xfrm>
              <a:off x="0" y="-1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593" name="6"/>
            <p:cNvSpPr txBox="1"/>
            <p:nvPr/>
          </p:nvSpPr>
          <p:spPr>
            <a:xfrm>
              <a:off x="0" y="11541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594" name="5"/>
            <p:cNvSpPr txBox="1"/>
            <p:nvPr/>
          </p:nvSpPr>
          <p:spPr>
            <a:xfrm>
              <a:off x="0" y="24580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595" name="2"/>
            <p:cNvSpPr txBox="1"/>
            <p:nvPr/>
          </p:nvSpPr>
          <p:spPr>
            <a:xfrm>
              <a:off x="0" y="3540787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B = []…"/>
          <p:cNvSpPr txBox="1"/>
          <p:nvPr/>
        </p:nvSpPr>
        <p:spPr>
          <a:xfrm>
            <a:off x="2516435" y="348403"/>
            <a:ext cx="4001220" cy="3063667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B = []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def h(A):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if len(A) &gt; 0: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h(A[1:])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        B.append(A[0])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h([2, 5, 6, 3])</a:t>
            </a:r>
          </a:p>
          <a:p>
            <a:pPr algn="l">
              <a:defRPr b="0" sz="2300">
                <a:latin typeface="Courier"/>
                <a:ea typeface="Courier"/>
                <a:cs typeface="Courier"/>
                <a:sym typeface="Courier"/>
              </a:defRPr>
            </a:pPr>
            <a:r>
              <a:t># what is in B?</a:t>
            </a:r>
          </a:p>
        </p:txBody>
      </p:sp>
      <p:sp>
        <p:nvSpPr>
          <p:cNvPr id="1599" name="4 b"/>
          <p:cNvSpPr/>
          <p:nvPr/>
        </p:nvSpPr>
        <p:spPr>
          <a:xfrm>
            <a:off x="538479" y="823199"/>
            <a:ext cx="689026" cy="66937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4 b</a:t>
            </a:r>
          </a:p>
        </p:txBody>
      </p:sp>
      <p:sp>
        <p:nvSpPr>
          <p:cNvPr id="1600" name="h([2, 5, 6, 3])"/>
          <p:cNvSpPr txBox="1"/>
          <p:nvPr/>
        </p:nvSpPr>
        <p:spPr>
          <a:xfrm>
            <a:off x="1163501" y="6691468"/>
            <a:ext cx="16393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h([2, 5, 6, 3])</a:t>
            </a:r>
          </a:p>
        </p:txBody>
      </p:sp>
      <p:sp>
        <p:nvSpPr>
          <p:cNvPr id="1601" name="h([5, 6, 3])"/>
          <p:cNvSpPr txBox="1"/>
          <p:nvPr/>
        </p:nvSpPr>
        <p:spPr>
          <a:xfrm>
            <a:off x="3037775" y="5537622"/>
            <a:ext cx="13659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h([5, 6, 3])</a:t>
            </a:r>
          </a:p>
        </p:txBody>
      </p:sp>
      <p:sp>
        <p:nvSpPr>
          <p:cNvPr id="1602" name="B.append(2)"/>
          <p:cNvSpPr txBox="1"/>
          <p:nvPr/>
        </p:nvSpPr>
        <p:spPr>
          <a:xfrm>
            <a:off x="2926824" y="7924236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B.append(2)</a:t>
            </a:r>
          </a:p>
        </p:txBody>
      </p:sp>
      <p:sp>
        <p:nvSpPr>
          <p:cNvPr id="1603" name="Line"/>
          <p:cNvSpPr/>
          <p:nvPr/>
        </p:nvSpPr>
        <p:spPr>
          <a:xfrm flipV="1">
            <a:off x="2213556" y="6065897"/>
            <a:ext cx="1155386" cy="6718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04" name="Line"/>
          <p:cNvSpPr/>
          <p:nvPr/>
        </p:nvSpPr>
        <p:spPr>
          <a:xfrm>
            <a:off x="2213555" y="7145644"/>
            <a:ext cx="1155465" cy="67113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05" name="h([6, 3])"/>
          <p:cNvSpPr txBox="1"/>
          <p:nvPr/>
        </p:nvSpPr>
        <p:spPr>
          <a:xfrm>
            <a:off x="5145627" y="4383449"/>
            <a:ext cx="10925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h([6, 3])</a:t>
            </a:r>
          </a:p>
        </p:txBody>
      </p:sp>
      <p:sp>
        <p:nvSpPr>
          <p:cNvPr id="1606" name="B.append(5)"/>
          <p:cNvSpPr txBox="1"/>
          <p:nvPr/>
        </p:nvSpPr>
        <p:spPr>
          <a:xfrm>
            <a:off x="4633553" y="6819813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B.append(5)</a:t>
            </a:r>
          </a:p>
        </p:txBody>
      </p:sp>
      <p:sp>
        <p:nvSpPr>
          <p:cNvPr id="1607" name="Line"/>
          <p:cNvSpPr/>
          <p:nvPr/>
        </p:nvSpPr>
        <p:spPr>
          <a:xfrm flipV="1">
            <a:off x="4119401" y="4870782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08" name="Line"/>
          <p:cNvSpPr/>
          <p:nvPr/>
        </p:nvSpPr>
        <p:spPr>
          <a:xfrm>
            <a:off x="4119358" y="6077240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09" name="B.append(6)"/>
          <p:cNvSpPr txBox="1"/>
          <p:nvPr/>
        </p:nvSpPr>
        <p:spPr>
          <a:xfrm>
            <a:off x="6436437" y="5537622"/>
            <a:ext cx="15878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B.append(6)</a:t>
            </a:r>
          </a:p>
        </p:txBody>
      </p:sp>
      <p:sp>
        <p:nvSpPr>
          <p:cNvPr id="1610" name="h([3])"/>
          <p:cNvSpPr txBox="1"/>
          <p:nvPr/>
        </p:nvSpPr>
        <p:spPr>
          <a:xfrm>
            <a:off x="6820786" y="3308854"/>
            <a:ext cx="8191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h([3])</a:t>
            </a:r>
          </a:p>
        </p:txBody>
      </p:sp>
      <p:sp>
        <p:nvSpPr>
          <p:cNvPr id="1611" name="Line"/>
          <p:cNvSpPr/>
          <p:nvPr/>
        </p:nvSpPr>
        <p:spPr>
          <a:xfrm flipV="1">
            <a:off x="5927899" y="3747783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2" name="Line"/>
          <p:cNvSpPr/>
          <p:nvPr/>
        </p:nvSpPr>
        <p:spPr>
          <a:xfrm>
            <a:off x="5927857" y="4882125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3" name="h([])"/>
          <p:cNvSpPr txBox="1"/>
          <p:nvPr/>
        </p:nvSpPr>
        <p:spPr>
          <a:xfrm>
            <a:off x="8572869" y="2292432"/>
            <a:ext cx="6667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h([])</a:t>
            </a:r>
          </a:p>
        </p:txBody>
      </p:sp>
      <p:sp>
        <p:nvSpPr>
          <p:cNvPr id="1614" name="B.append(3)"/>
          <p:cNvSpPr txBox="1"/>
          <p:nvPr/>
        </p:nvSpPr>
        <p:spPr>
          <a:xfrm>
            <a:off x="7898282" y="4383449"/>
            <a:ext cx="158784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B.append(3)</a:t>
            </a:r>
          </a:p>
        </p:txBody>
      </p:sp>
      <p:sp>
        <p:nvSpPr>
          <p:cNvPr id="1615" name="Line"/>
          <p:cNvSpPr/>
          <p:nvPr/>
        </p:nvSpPr>
        <p:spPr>
          <a:xfrm flipV="1">
            <a:off x="7538252" y="2720937"/>
            <a:ext cx="1155386" cy="67186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6" name="Line"/>
          <p:cNvSpPr/>
          <p:nvPr/>
        </p:nvSpPr>
        <p:spPr>
          <a:xfrm>
            <a:off x="7352933" y="3759126"/>
            <a:ext cx="1155465" cy="67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7" name="Line"/>
          <p:cNvSpPr/>
          <p:nvPr/>
        </p:nvSpPr>
        <p:spPr>
          <a:xfrm flipV="1">
            <a:off x="11158939" y="1550628"/>
            <a:ext cx="1" cy="7323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18" name="Timeline"/>
          <p:cNvSpPr txBox="1"/>
          <p:nvPr/>
        </p:nvSpPr>
        <p:spPr>
          <a:xfrm>
            <a:off x="10569802" y="929284"/>
            <a:ext cx="11782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1619" name="Line"/>
          <p:cNvSpPr/>
          <p:nvPr/>
        </p:nvSpPr>
        <p:spPr>
          <a:xfrm>
            <a:off x="9523698" y="4612049"/>
            <a:ext cx="158497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20" name="Line"/>
          <p:cNvSpPr/>
          <p:nvPr/>
        </p:nvSpPr>
        <p:spPr>
          <a:xfrm>
            <a:off x="8061852" y="5766222"/>
            <a:ext cx="30468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21" name="Line"/>
          <p:cNvSpPr/>
          <p:nvPr/>
        </p:nvSpPr>
        <p:spPr>
          <a:xfrm>
            <a:off x="6285483" y="7070122"/>
            <a:ext cx="48134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22" name="Line"/>
          <p:cNvSpPr/>
          <p:nvPr/>
        </p:nvSpPr>
        <p:spPr>
          <a:xfrm>
            <a:off x="4552239" y="8150492"/>
            <a:ext cx="655643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23" name="Call graph"/>
          <p:cNvSpPr txBox="1"/>
          <p:nvPr/>
        </p:nvSpPr>
        <p:spPr>
          <a:xfrm>
            <a:off x="126740" y="3990314"/>
            <a:ext cx="2122634" cy="570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Call graph</a:t>
            </a:r>
          </a:p>
        </p:txBody>
      </p:sp>
      <p:sp>
        <p:nvSpPr>
          <p:cNvPr id="1624" name="Answer: [3, 6, 5, 2]"/>
          <p:cNvSpPr txBox="1"/>
          <p:nvPr/>
        </p:nvSpPr>
        <p:spPr>
          <a:xfrm>
            <a:off x="644379" y="9165694"/>
            <a:ext cx="237291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[3, 6, 5, 2]</a:t>
            </a:r>
          </a:p>
        </p:txBody>
      </p:sp>
      <p:grpSp>
        <p:nvGrpSpPr>
          <p:cNvPr id="1629" name="Group"/>
          <p:cNvGrpSpPr/>
          <p:nvPr/>
        </p:nvGrpSpPr>
        <p:grpSpPr>
          <a:xfrm>
            <a:off x="11487911" y="4408324"/>
            <a:ext cx="266701" cy="3997989"/>
            <a:chOff x="0" y="0"/>
            <a:chExt cx="266700" cy="3997987"/>
          </a:xfrm>
        </p:grpSpPr>
        <p:sp>
          <p:nvSpPr>
            <p:cNvPr id="1625" name="3"/>
            <p:cNvSpPr txBox="1"/>
            <p:nvPr/>
          </p:nvSpPr>
          <p:spPr>
            <a:xfrm>
              <a:off x="0" y="-1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3</a:t>
              </a:r>
            </a:p>
          </p:txBody>
        </p:sp>
        <p:sp>
          <p:nvSpPr>
            <p:cNvPr id="1626" name="6"/>
            <p:cNvSpPr txBox="1"/>
            <p:nvPr/>
          </p:nvSpPr>
          <p:spPr>
            <a:xfrm>
              <a:off x="0" y="11541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6</a:t>
              </a:r>
            </a:p>
          </p:txBody>
        </p:sp>
        <p:sp>
          <p:nvSpPr>
            <p:cNvPr id="1627" name="5"/>
            <p:cNvSpPr txBox="1"/>
            <p:nvPr/>
          </p:nvSpPr>
          <p:spPr>
            <a:xfrm>
              <a:off x="0" y="2458073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1628" name="2"/>
            <p:cNvSpPr txBox="1"/>
            <p:nvPr/>
          </p:nvSpPr>
          <p:spPr>
            <a:xfrm>
              <a:off x="0" y="3540787"/>
              <a:ext cx="266701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/>
              </a:lvl1pPr>
            </a:lstStyle>
            <a:p>
              <a:pPr/>
              <a:r>
                <a:t>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1929" y="1080503"/>
            <a:ext cx="3909476" cy="2325244"/>
          </a:xfrm>
          <a:prstGeom prst="rect">
            <a:avLst/>
          </a:prstGeom>
          <a:ln w="12700">
            <a:miter lim="400000"/>
          </a:ln>
        </p:spPr>
      </p:pic>
      <p:sp>
        <p:nvSpPr>
          <p:cNvPr id="1632" name="class Node:…"/>
          <p:cNvSpPr txBox="1"/>
          <p:nvPr/>
        </p:nvSpPr>
        <p:spPr>
          <a:xfrm>
            <a:off x="1494098" y="480447"/>
            <a:ext cx="6207165" cy="631848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class Node: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__init__(self, val):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self.val = 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self.next = None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tot(self):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if self.next == None: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return self.val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return self.val + self.next.tot()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__getitem__(self, idx):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if idx == 0: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return self.val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return self.next[idx-1]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A = Node(3)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B = Node(5)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C = Node(7)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A.next = B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B.next = C</a:t>
            </a:r>
          </a:p>
        </p:txBody>
      </p:sp>
      <p:sp>
        <p:nvSpPr>
          <p:cNvPr id="1633" name="finish the PythonTutor picture on the right…"/>
          <p:cNvSpPr txBox="1"/>
          <p:nvPr/>
        </p:nvSpPr>
        <p:spPr>
          <a:xfrm>
            <a:off x="1536181" y="7215332"/>
            <a:ext cx="7008611" cy="232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/>
          <a:lstStyle/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finish the PythonTutor picture on the right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C.tot()</a:t>
            </a:r>
            <a:r>
              <a:t>? 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B.tot()</a:t>
            </a:r>
            <a:r>
              <a:t>? 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A.tot()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A[0]</a:t>
            </a:r>
            <a:r>
              <a:t>? 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A[2]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kind of error does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A[-1]</a:t>
            </a:r>
            <a:r>
              <a:t> produce?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how would the PythonTutor change if we added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C.next = A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would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C[3]</a:t>
            </a:r>
            <a:r>
              <a:t> be, given above change?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would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A.tot()</a:t>
            </a:r>
            <a:r>
              <a:t> do, give above change?</a:t>
            </a:r>
          </a:p>
        </p:txBody>
      </p:sp>
      <p:sp>
        <p:nvSpPr>
          <p:cNvPr id="1634" name="5"/>
          <p:cNvSpPr/>
          <p:nvPr/>
        </p:nvSpPr>
        <p:spPr>
          <a:xfrm>
            <a:off x="527141" y="821955"/>
            <a:ext cx="690709" cy="6731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451929" y="1080503"/>
            <a:ext cx="3909476" cy="2325244"/>
          </a:xfrm>
          <a:prstGeom prst="rect">
            <a:avLst/>
          </a:prstGeom>
          <a:ln w="12700">
            <a:miter lim="400000"/>
          </a:ln>
        </p:spPr>
      </p:pic>
      <p:sp>
        <p:nvSpPr>
          <p:cNvPr id="1637" name="class Node:…"/>
          <p:cNvSpPr txBox="1"/>
          <p:nvPr/>
        </p:nvSpPr>
        <p:spPr>
          <a:xfrm>
            <a:off x="1494098" y="480447"/>
            <a:ext cx="6207165" cy="631848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class Node: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__init__(self, val):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self.val = 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self.next = None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tot(self):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if self.next == None: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return self.val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return self.val + self.next.tot()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def __getitem__(self, idx):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if idx == 0: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   return self.val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  return self.next[idx-1]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A = Node(3)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B = Node(5)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C = Node(7)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A.next = B</a:t>
            </a:r>
          </a:p>
          <a:p>
            <a:pPr algn="l">
              <a:defRPr b="0" sz="2000">
                <a:latin typeface="Courier"/>
                <a:ea typeface="Courier"/>
                <a:cs typeface="Courier"/>
                <a:sym typeface="Courier"/>
              </a:defRPr>
            </a:pPr>
            <a:r>
              <a:t>B.next = C</a:t>
            </a:r>
          </a:p>
        </p:txBody>
      </p:sp>
      <p:sp>
        <p:nvSpPr>
          <p:cNvPr id="1638" name="finish the PythonTutor picture on the right…"/>
          <p:cNvSpPr txBox="1"/>
          <p:nvPr/>
        </p:nvSpPr>
        <p:spPr>
          <a:xfrm>
            <a:off x="1536181" y="7215332"/>
            <a:ext cx="7008611" cy="232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/>
          <a:lstStyle/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finish the PythonTutor picture on the right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C.tot()</a:t>
            </a:r>
            <a:r>
              <a:t>? 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B.tot()</a:t>
            </a:r>
            <a:r>
              <a:t>? 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A.tot()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is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A[0]</a:t>
            </a:r>
            <a:r>
              <a:t>? 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A[2]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kind of error does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A[-1]</a:t>
            </a:r>
            <a:r>
              <a:t> produce?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how would the PythonTutor change if we added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C.next = A</a:t>
            </a:r>
            <a:r>
              <a:t>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would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C[3]</a:t>
            </a:r>
            <a:r>
              <a:t> be, given above change?</a:t>
            </a:r>
          </a:p>
          <a:p>
            <a:pPr marL="152400" indent="-152400" algn="l">
              <a:buSzPct val="100000"/>
              <a:buAutoNum type="arabicPeriod" startAt="1"/>
              <a:defRPr b="0" sz="20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 what would 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A.tot()</a:t>
            </a:r>
            <a:r>
              <a:t> do, give above change?</a:t>
            </a:r>
          </a:p>
        </p:txBody>
      </p:sp>
      <p:sp>
        <p:nvSpPr>
          <p:cNvPr id="1639" name="5"/>
          <p:cNvSpPr/>
          <p:nvPr/>
        </p:nvSpPr>
        <p:spPr>
          <a:xfrm>
            <a:off x="527141" y="821955"/>
            <a:ext cx="690709" cy="6731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640" name="Demo with Python Tutor"/>
          <p:cNvSpPr txBox="1"/>
          <p:nvPr/>
        </p:nvSpPr>
        <p:spPr>
          <a:xfrm>
            <a:off x="8045106" y="5705891"/>
            <a:ext cx="402996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Demo with Python Tutor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9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30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31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32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33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234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35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36" name="self…"/>
          <p:cNvSpPr txBox="1"/>
          <p:nvPr/>
        </p:nvSpPr>
        <p:spPr>
          <a:xfrm>
            <a:off x="4229170" y="3729587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self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name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age</a:t>
            </a:r>
          </a:p>
        </p:txBody>
      </p:sp>
      <p:sp>
        <p:nvSpPr>
          <p:cNvPr id="237" name="Rectangle"/>
          <p:cNvSpPr/>
          <p:nvPr/>
        </p:nvSpPr>
        <p:spPr>
          <a:xfrm>
            <a:off x="5233211" y="3858264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38" name="Rectangle"/>
          <p:cNvSpPr/>
          <p:nvPr/>
        </p:nvSpPr>
        <p:spPr>
          <a:xfrm>
            <a:off x="5233211" y="4427488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39" name="Rectangle"/>
          <p:cNvSpPr/>
          <p:nvPr/>
        </p:nvSpPr>
        <p:spPr>
          <a:xfrm>
            <a:off x="5233211" y="4996712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240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241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45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46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47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48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249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50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256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251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252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53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54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55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257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258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1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62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63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64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65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266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67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273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268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269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70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71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72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274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275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276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77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80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81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282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283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284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285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286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292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287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288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89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90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291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293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294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295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296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7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298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01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02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303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304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305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306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07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313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308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309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10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11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12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14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315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316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317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8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19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0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23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24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325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326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327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328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29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335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330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331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32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33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34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36" name="self…"/>
          <p:cNvSpPr txBox="1"/>
          <p:nvPr/>
        </p:nvSpPr>
        <p:spPr>
          <a:xfrm>
            <a:off x="4235520" y="5952932"/>
            <a:ext cx="1924204" cy="1066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self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name</a:t>
            </a:r>
          </a:p>
        </p:txBody>
      </p:sp>
      <p:sp>
        <p:nvSpPr>
          <p:cNvPr id="337" name="Rectangle"/>
          <p:cNvSpPr/>
          <p:nvPr/>
        </p:nvSpPr>
        <p:spPr>
          <a:xfrm>
            <a:off x="5233211" y="6028532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38" name="Rectangle"/>
          <p:cNvSpPr/>
          <p:nvPr/>
        </p:nvSpPr>
        <p:spPr>
          <a:xfrm>
            <a:off x="5233211" y="6597756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39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340" name="Pet.__init__"/>
          <p:cNvSpPr txBox="1"/>
          <p:nvPr/>
        </p:nvSpPr>
        <p:spPr>
          <a:xfrm>
            <a:off x="2617550" y="6257731"/>
            <a:ext cx="16366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Pet.__init__</a:t>
            </a:r>
          </a:p>
        </p:txBody>
      </p:sp>
      <p:sp>
        <p:nvSpPr>
          <p:cNvPr id="341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342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343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4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5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46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1"/>
          <p:cNvSpPr/>
          <p:nvPr/>
        </p:nvSpPr>
        <p:spPr>
          <a:xfrm>
            <a:off x="538479" y="1115299"/>
            <a:ext cx="482845" cy="531335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43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41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42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49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50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351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352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353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354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55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361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356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357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58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59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60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62" name="self…"/>
          <p:cNvSpPr txBox="1"/>
          <p:nvPr/>
        </p:nvSpPr>
        <p:spPr>
          <a:xfrm>
            <a:off x="4235520" y="5952932"/>
            <a:ext cx="1924204" cy="1066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self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name</a:t>
            </a:r>
          </a:p>
        </p:txBody>
      </p:sp>
      <p:sp>
        <p:nvSpPr>
          <p:cNvPr id="363" name="Rectangle"/>
          <p:cNvSpPr/>
          <p:nvPr/>
        </p:nvSpPr>
        <p:spPr>
          <a:xfrm>
            <a:off x="5233211" y="6028532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64" name="Rectangle"/>
          <p:cNvSpPr/>
          <p:nvPr/>
        </p:nvSpPr>
        <p:spPr>
          <a:xfrm>
            <a:off x="5233211" y="6597756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65" name="Line"/>
          <p:cNvSpPr/>
          <p:nvPr/>
        </p:nvSpPr>
        <p:spPr>
          <a:xfrm flipV="1">
            <a:off x="5458746" y="2286263"/>
            <a:ext cx="2540095" cy="38194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66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367" name="Pet.__init__"/>
          <p:cNvSpPr txBox="1"/>
          <p:nvPr/>
        </p:nvSpPr>
        <p:spPr>
          <a:xfrm>
            <a:off x="2617550" y="6257731"/>
            <a:ext cx="16366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Pet.__init__</a:t>
            </a:r>
          </a:p>
        </p:txBody>
      </p:sp>
      <p:sp>
        <p:nvSpPr>
          <p:cNvPr id="368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369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370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1" name="Line"/>
          <p:cNvSpPr/>
          <p:nvPr/>
        </p:nvSpPr>
        <p:spPr>
          <a:xfrm flipV="1">
            <a:off x="5484293" y="4710238"/>
            <a:ext cx="2983276" cy="21018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2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3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4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377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78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379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380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381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382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383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389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384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385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86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87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388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390" name="self…"/>
          <p:cNvSpPr txBox="1"/>
          <p:nvPr/>
        </p:nvSpPr>
        <p:spPr>
          <a:xfrm>
            <a:off x="4235520" y="5952932"/>
            <a:ext cx="1924204" cy="1066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self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name</a:t>
            </a:r>
          </a:p>
        </p:txBody>
      </p:sp>
      <p:sp>
        <p:nvSpPr>
          <p:cNvPr id="391" name="Rectangle"/>
          <p:cNvSpPr/>
          <p:nvPr/>
        </p:nvSpPr>
        <p:spPr>
          <a:xfrm>
            <a:off x="5233211" y="6028532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92" name="Rectangle"/>
          <p:cNvSpPr/>
          <p:nvPr/>
        </p:nvSpPr>
        <p:spPr>
          <a:xfrm>
            <a:off x="5233211" y="6597756"/>
            <a:ext cx="404620" cy="305999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393" name="Line"/>
          <p:cNvSpPr/>
          <p:nvPr/>
        </p:nvSpPr>
        <p:spPr>
          <a:xfrm flipV="1">
            <a:off x="5458746" y="2286263"/>
            <a:ext cx="2540095" cy="381941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4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395" name="Pet.__init__"/>
          <p:cNvSpPr txBox="1"/>
          <p:nvPr/>
        </p:nvSpPr>
        <p:spPr>
          <a:xfrm>
            <a:off x="2617550" y="6257731"/>
            <a:ext cx="16366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Pet.__init__</a:t>
            </a:r>
          </a:p>
        </p:txBody>
      </p:sp>
      <p:sp>
        <p:nvSpPr>
          <p:cNvPr id="396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397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398" name="Line"/>
          <p:cNvSpPr/>
          <p:nvPr/>
        </p:nvSpPr>
        <p:spPr>
          <a:xfrm flipH="1">
            <a:off x="9373190" y="2555071"/>
            <a:ext cx="656378" cy="1710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399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0" name="Line"/>
          <p:cNvSpPr/>
          <p:nvPr/>
        </p:nvSpPr>
        <p:spPr>
          <a:xfrm flipV="1">
            <a:off x="5484293" y="4710238"/>
            <a:ext cx="2983276" cy="210180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1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2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3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06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07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408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409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410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411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12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grpSp>
        <p:nvGrpSpPr>
          <p:cNvPr id="418" name="Group"/>
          <p:cNvGrpSpPr/>
          <p:nvPr/>
        </p:nvGrpSpPr>
        <p:grpSpPr>
          <a:xfrm>
            <a:off x="4229170" y="2231284"/>
            <a:ext cx="3771267" cy="3200104"/>
            <a:chOff x="0" y="0"/>
            <a:chExt cx="3771266" cy="3200102"/>
          </a:xfrm>
        </p:grpSpPr>
        <p:sp>
          <p:nvSpPr>
            <p:cNvPr id="413" name="self…"/>
            <p:cNvSpPr txBox="1"/>
            <p:nvPr/>
          </p:nvSpPr>
          <p:spPr>
            <a:xfrm>
              <a:off x="0" y="1498302"/>
              <a:ext cx="1924203" cy="1701801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/>
            <a:p>
              <a:pPr algn="l">
                <a:defRPr b="0" sz="2200"/>
              </a:pPr>
              <a:r>
                <a:t>self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name</a:t>
              </a:r>
            </a:p>
            <a:p>
              <a:pPr algn="l">
                <a:defRPr b="0" sz="2200"/>
              </a:pPr>
            </a:p>
            <a:p>
              <a:pPr algn="l">
                <a:defRPr b="0" sz="2200"/>
              </a:pPr>
              <a:r>
                <a:t>age</a:t>
              </a:r>
            </a:p>
          </p:txBody>
        </p:sp>
        <p:sp>
          <p:nvSpPr>
            <p:cNvPr id="414" name="Rectangle"/>
            <p:cNvSpPr/>
            <p:nvPr/>
          </p:nvSpPr>
          <p:spPr>
            <a:xfrm>
              <a:off x="1004041" y="1626980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415" name="Rectangle"/>
            <p:cNvSpPr/>
            <p:nvPr/>
          </p:nvSpPr>
          <p:spPr>
            <a:xfrm>
              <a:off x="1004041" y="2196204"/>
              <a:ext cx="404619" cy="305998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416" name="Rectangle"/>
            <p:cNvSpPr/>
            <p:nvPr/>
          </p:nvSpPr>
          <p:spPr>
            <a:xfrm>
              <a:off x="1004041" y="2765427"/>
              <a:ext cx="404619" cy="305999"/>
            </a:xfrm>
            <a:prstGeom prst="rect">
              <a:avLst/>
            </a:prstGeom>
            <a:solidFill>
              <a:srgbClr val="E8E8E8"/>
            </a:solidFill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2000"/>
              </a:pPr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1229576" y="0"/>
              <a:ext cx="2541691" cy="170412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</a:p>
          </p:txBody>
        </p:sp>
      </p:grpSp>
      <p:sp>
        <p:nvSpPr>
          <p:cNvPr id="419" name="Dog.__init__"/>
          <p:cNvSpPr txBox="1"/>
          <p:nvPr/>
        </p:nvSpPr>
        <p:spPr>
          <a:xfrm>
            <a:off x="2352653" y="4351887"/>
            <a:ext cx="17682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Dog.__init__</a:t>
            </a:r>
          </a:p>
        </p:txBody>
      </p:sp>
      <p:sp>
        <p:nvSpPr>
          <p:cNvPr id="420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421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422" name="Line"/>
          <p:cNvSpPr/>
          <p:nvPr/>
        </p:nvSpPr>
        <p:spPr>
          <a:xfrm flipH="1">
            <a:off x="9373190" y="2555071"/>
            <a:ext cx="656378" cy="1710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3" name="Line"/>
          <p:cNvSpPr/>
          <p:nvPr/>
        </p:nvSpPr>
        <p:spPr>
          <a:xfrm>
            <a:off x="5472067" y="4508165"/>
            <a:ext cx="300011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4" name="Line"/>
          <p:cNvSpPr/>
          <p:nvPr/>
        </p:nvSpPr>
        <p:spPr>
          <a:xfrm>
            <a:off x="5489420" y="5234713"/>
            <a:ext cx="3297823" cy="48909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5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26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29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30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431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432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433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434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Gill Sans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5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436" name="“Sam”"/>
          <p:cNvSpPr txBox="1"/>
          <p:nvPr/>
        </p:nvSpPr>
        <p:spPr>
          <a:xfrm>
            <a:off x="8630619" y="4279565"/>
            <a:ext cx="87912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“Sam”</a:t>
            </a:r>
          </a:p>
        </p:txBody>
      </p:sp>
      <p:sp>
        <p:nvSpPr>
          <p:cNvPr id="437" name="1"/>
          <p:cNvSpPr txBox="1"/>
          <p:nvPr/>
        </p:nvSpPr>
        <p:spPr>
          <a:xfrm>
            <a:off x="8936833" y="5537730"/>
            <a:ext cx="2667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1</a:t>
            </a:r>
          </a:p>
        </p:txBody>
      </p:sp>
      <p:sp>
        <p:nvSpPr>
          <p:cNvPr id="438" name="Line"/>
          <p:cNvSpPr/>
          <p:nvPr/>
        </p:nvSpPr>
        <p:spPr>
          <a:xfrm flipH="1">
            <a:off x="9373190" y="2555071"/>
            <a:ext cx="656378" cy="171020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39" name="Line"/>
          <p:cNvSpPr/>
          <p:nvPr/>
        </p:nvSpPr>
        <p:spPr>
          <a:xfrm>
            <a:off x="9288441" y="1878412"/>
            <a:ext cx="2849913" cy="3887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1" h="21343" fill="norm" stroke="1" extrusionOk="0">
                <a:moveTo>
                  <a:pt x="4146" y="564"/>
                </a:moveTo>
                <a:cubicBezTo>
                  <a:pt x="7260" y="-257"/>
                  <a:pt x="10739" y="-179"/>
                  <a:pt x="13765" y="780"/>
                </a:cubicBezTo>
                <a:cubicBezTo>
                  <a:pt x="16180" y="1545"/>
                  <a:pt x="18149" y="2828"/>
                  <a:pt x="19362" y="4427"/>
                </a:cubicBezTo>
                <a:cubicBezTo>
                  <a:pt x="20826" y="5863"/>
                  <a:pt x="21600" y="7566"/>
                  <a:pt x="21581" y="9307"/>
                </a:cubicBezTo>
                <a:cubicBezTo>
                  <a:pt x="21560" y="11186"/>
                  <a:pt x="20617" y="13007"/>
                  <a:pt x="18900" y="14489"/>
                </a:cubicBezTo>
                <a:cubicBezTo>
                  <a:pt x="17738" y="15489"/>
                  <a:pt x="16391" y="16385"/>
                  <a:pt x="14890" y="17154"/>
                </a:cubicBezTo>
                <a:cubicBezTo>
                  <a:pt x="13246" y="17998"/>
                  <a:pt x="11434" y="18681"/>
                  <a:pt x="9508" y="19185"/>
                </a:cubicBezTo>
                <a:cubicBezTo>
                  <a:pt x="7723" y="19701"/>
                  <a:pt x="5905" y="20160"/>
                  <a:pt x="4057" y="20562"/>
                </a:cubicBezTo>
                <a:cubicBezTo>
                  <a:pt x="2718" y="20853"/>
                  <a:pt x="1365" y="21113"/>
                  <a:pt x="0" y="2134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0" name="Line"/>
          <p:cNvSpPr/>
          <p:nvPr/>
        </p:nvSpPr>
        <p:spPr>
          <a:xfrm flipV="1">
            <a:off x="5512457" y="2284978"/>
            <a:ext cx="2471078" cy="4980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1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444" name="Line"/>
          <p:cNvSpPr/>
          <p:nvPr/>
        </p:nvSpPr>
        <p:spPr>
          <a:xfrm flipV="1">
            <a:off x="7137400" y="883354"/>
            <a:ext cx="0" cy="7394266"/>
          </a:xfrm>
          <a:prstGeom prst="line">
            <a:avLst/>
          </a:prstGeom>
          <a:ln w="25400">
            <a:solidFill>
              <a:srgbClr val="0433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45" name="Frames"/>
          <p:cNvSpPr txBox="1"/>
          <p:nvPr/>
        </p:nvSpPr>
        <p:spPr>
          <a:xfrm>
            <a:off x="4688083" y="720035"/>
            <a:ext cx="10063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Frames</a:t>
            </a:r>
          </a:p>
        </p:txBody>
      </p:sp>
      <p:sp>
        <p:nvSpPr>
          <p:cNvPr id="446" name="Objects"/>
          <p:cNvSpPr txBox="1"/>
          <p:nvPr/>
        </p:nvSpPr>
        <p:spPr>
          <a:xfrm>
            <a:off x="8828420" y="720035"/>
            <a:ext cx="10827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Objects</a:t>
            </a:r>
          </a:p>
        </p:txBody>
      </p:sp>
      <p:sp>
        <p:nvSpPr>
          <p:cNvPr id="447" name="Pet…"/>
          <p:cNvSpPr txBox="1"/>
          <p:nvPr/>
        </p:nvSpPr>
        <p:spPr>
          <a:xfrm>
            <a:off x="4229170" y="1381670"/>
            <a:ext cx="1924204" cy="1701801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2200"/>
            </a:pPr>
            <a:r>
              <a:t>Pet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Dog</a:t>
            </a:r>
          </a:p>
          <a:p>
            <a:pPr algn="l">
              <a:defRPr b="0" sz="2200"/>
            </a:pPr>
          </a:p>
          <a:p>
            <a:pPr algn="l">
              <a:defRPr b="0" sz="2200"/>
            </a:pPr>
            <a:r>
              <a:t>pup</a:t>
            </a:r>
          </a:p>
        </p:txBody>
      </p:sp>
      <p:sp>
        <p:nvSpPr>
          <p:cNvPr id="448" name="Arrows from Pet and Dog are not drawn to keep the figure clean."/>
          <p:cNvSpPr txBox="1"/>
          <p:nvPr/>
        </p:nvSpPr>
        <p:spPr>
          <a:xfrm>
            <a:off x="236680" y="2149105"/>
            <a:ext cx="3503313" cy="6477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 sz="1900"/>
            </a:lvl1pPr>
          </a:lstStyle>
          <a:p>
            <a:pPr/>
            <a:r>
              <a:t>Arrows from Pet and Dog are not drawn to keep the figure clean.</a:t>
            </a:r>
          </a:p>
        </p:txBody>
      </p:sp>
      <p:graphicFrame>
        <p:nvGraphicFramePr>
          <p:cNvPr id="449" name="Table 1"/>
          <p:cNvGraphicFramePr/>
          <p:nvPr/>
        </p:nvGraphicFramePr>
        <p:xfrm>
          <a:off x="8115077" y="1733332"/>
          <a:ext cx="2206679" cy="10111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{C7B018BB-80A7-4F77-B60F-C8B233D01FF8}</a:tableStyleId>
              </a:tblPr>
              <a:tblGrid>
                <a:gridCol w="1096988"/>
                <a:gridCol w="1096988"/>
              </a:tblGrid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“Sam”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</a:tcPr>
                </a:tc>
              </a:tr>
              <a:tr h="499237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name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50" name="Rectangle"/>
          <p:cNvSpPr/>
          <p:nvPr/>
        </p:nvSpPr>
        <p:spPr>
          <a:xfrm>
            <a:off x="5233211" y="2673573"/>
            <a:ext cx="404620" cy="305998"/>
          </a:xfrm>
          <a:prstGeom prst="rect">
            <a:avLst/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l">
              <a:defRPr b="0" sz="2000"/>
            </a:pPr>
          </a:p>
        </p:txBody>
      </p:sp>
      <p:sp>
        <p:nvSpPr>
          <p:cNvPr id="451" name="Line"/>
          <p:cNvSpPr/>
          <p:nvPr/>
        </p:nvSpPr>
        <p:spPr>
          <a:xfrm flipV="1">
            <a:off x="5512457" y="2284978"/>
            <a:ext cx="2471078" cy="49808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452" name="class Pet:…"/>
          <p:cNvSpPr txBox="1"/>
          <p:nvPr/>
        </p:nvSpPr>
        <p:spPr>
          <a:xfrm>
            <a:off x="8307549" y="6799071"/>
            <a:ext cx="4563866" cy="2901951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Pet: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self.name = name </a:t>
            </a:r>
            <a:r>
              <a:rPr b="1" i="1"/>
              <a:t># A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class Dog(Pet):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def __init__(self, name, age):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self.age = age</a:t>
            </a: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    Pet.__init__(self, name) </a:t>
            </a:r>
            <a:r>
              <a:rPr b="1" i="1"/>
              <a:t># B</a:t>
            </a:r>
            <a:endParaRPr b="1" i="1"/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1800">
                <a:latin typeface="Courier"/>
                <a:ea typeface="Courier"/>
                <a:cs typeface="Courier"/>
                <a:sym typeface="Courier"/>
              </a:defRPr>
            </a:pPr>
            <a:r>
              <a:t>pup = Dog("Sam", 1) </a:t>
            </a:r>
            <a:r>
              <a:rPr b="1" i="1"/>
              <a:t># 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2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455" name="def fib(n):…"/>
          <p:cNvSpPr txBox="1"/>
          <p:nvPr/>
        </p:nvSpPr>
        <p:spPr>
          <a:xfrm>
            <a:off x="6758688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456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59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62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63" name="5!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</a:t>
            </a: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66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67" name="5! = 5 * 4 * 3 * 2 * 1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7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71" name="5! = 5 * 4 * 3 * 2 * 1…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</a:p>
          <a:p>
            <a:pPr>
              <a:defRPr b="0"/>
            </a:pP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46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47" name="the parent class of Dog is Pet.  Does Pet  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 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74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75" name="5! = 5 * 4 * 3 * 2 * 1…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78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79" name="5! = 5 * 4 * 3 * 2 * 1…"/>
          <p:cNvSpPr txBox="1"/>
          <p:nvPr/>
        </p:nvSpPr>
        <p:spPr>
          <a:xfrm>
            <a:off x="7999455" y="655016"/>
            <a:ext cx="3946053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82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83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86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8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9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91" name="fact(5)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49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49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496" name="fact(5) = 5 *  fact(4)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49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0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0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50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0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0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50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1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1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</a:p>
        </p:txBody>
      </p:sp>
      <p:sp>
        <p:nvSpPr>
          <p:cNvPr id="51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1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1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</a:t>
            </a:r>
          </a:p>
        </p:txBody>
      </p:sp>
      <p:sp>
        <p:nvSpPr>
          <p:cNvPr id="51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53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51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52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2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2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</a:t>
            </a:r>
          </a:p>
          <a:p>
            <a:pPr>
              <a:lnSpc>
                <a:spcPct val="130000"/>
              </a:lnSpc>
              <a:defRPr b="0"/>
            </a:pPr>
            <a:r>
              <a:t>fact(0) = 1</a:t>
            </a:r>
          </a:p>
        </p:txBody>
      </p:sp>
      <p:sp>
        <p:nvSpPr>
          <p:cNvPr id="52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2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2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2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3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3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3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3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3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3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4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4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4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4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4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4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5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5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5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5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5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5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6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61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6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6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66" name="fact(5) = 5 *  fact(4)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6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58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56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57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59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7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71" name="fact(5) = 5 *  fact(4) = 5 * 24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 = 5 * 24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7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75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76" name="fact(5) = 5 *  fact(4) = 5 * 24 = 120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 = 5 * 24 = 120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77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2 a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a</a:t>
            </a:r>
          </a:p>
        </p:txBody>
      </p:sp>
      <p:sp>
        <p:nvSpPr>
          <p:cNvPr id="580" name="def fact(n):…"/>
          <p:cNvSpPr txBox="1"/>
          <p:nvPr/>
        </p:nvSpPr>
        <p:spPr>
          <a:xfrm>
            <a:off x="2292339" y="488041"/>
            <a:ext cx="4152689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fact(n):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== 0: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1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n * fact(n-1)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fact(5)</a:t>
            </a:r>
          </a:p>
        </p:txBody>
      </p:sp>
      <p:sp>
        <p:nvSpPr>
          <p:cNvPr id="581" name="fact(5) = 5 *  fact(4) = 5 * 24 = 120…"/>
          <p:cNvSpPr txBox="1"/>
          <p:nvPr/>
        </p:nvSpPr>
        <p:spPr>
          <a:xfrm>
            <a:off x="1665046" y="4697169"/>
            <a:ext cx="5407274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fact(5) = 5 *  fact(4) = 5 * 24 = 120</a:t>
            </a:r>
          </a:p>
          <a:p>
            <a:pPr>
              <a:lnSpc>
                <a:spcPct val="130000"/>
              </a:lnSpc>
              <a:defRPr b="0"/>
            </a:pPr>
            <a:r>
              <a:t>fact(4) = 4 * fact(3) = 4 * 6 = 24</a:t>
            </a:r>
          </a:p>
          <a:p>
            <a:pPr>
              <a:lnSpc>
                <a:spcPct val="130000"/>
              </a:lnSpc>
              <a:defRPr b="0"/>
            </a:pPr>
            <a:r>
              <a:t>fact(3) = 3 * fact(2) = 3 * 2 = 6</a:t>
            </a:r>
          </a:p>
          <a:p>
            <a:pPr>
              <a:lnSpc>
                <a:spcPct val="130000"/>
              </a:lnSpc>
              <a:defRPr b="0"/>
            </a:pPr>
            <a:r>
              <a:t>fact(2) = 2 * fact(1) =  2 * 1 = 2</a:t>
            </a:r>
          </a:p>
          <a:p>
            <a:pPr>
              <a:lnSpc>
                <a:spcPct val="130000"/>
              </a:lnSpc>
              <a:defRPr b="0"/>
            </a:pPr>
            <a:r>
              <a:t>fact(1) = 1 * fact(0) = 1 * 1 = 1</a:t>
            </a:r>
          </a:p>
          <a:p>
            <a:pPr>
              <a:lnSpc>
                <a:spcPct val="130000"/>
              </a:lnSpc>
              <a:defRPr b="0"/>
            </a:pPr>
            <a:r>
              <a:t>fact(0) = 1 (base case)</a:t>
            </a:r>
          </a:p>
        </p:txBody>
      </p:sp>
      <p:sp>
        <p:nvSpPr>
          <p:cNvPr id="582" name="5! = 5 * 4 * 3 * 2 * 1…"/>
          <p:cNvSpPr txBox="1"/>
          <p:nvPr/>
        </p:nvSpPr>
        <p:spPr>
          <a:xfrm>
            <a:off x="7999455" y="477216"/>
            <a:ext cx="3946053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/>
            </a:pPr>
            <a:r>
              <a:t>5! = 5 * 4 * 3 * 2 * 1</a:t>
            </a:r>
          </a:p>
          <a:p>
            <a:pPr>
              <a:defRPr b="0"/>
            </a:pPr>
            <a:r>
              <a:t>= 5 * 4!</a:t>
            </a:r>
          </a:p>
          <a:p>
            <a:pPr>
              <a:defRPr b="0"/>
            </a:pPr>
            <a:r>
              <a:t>4! = 4 * 3!</a:t>
            </a:r>
          </a:p>
          <a:p>
            <a:pPr>
              <a:defRPr b="0"/>
            </a:pPr>
            <a:r>
              <a:t>. . . </a:t>
            </a:r>
          </a:p>
          <a:p>
            <a:pPr>
              <a:defRPr b="0"/>
            </a:pPr>
          </a:p>
          <a:p>
            <a:pPr>
              <a:defRPr b="0"/>
            </a:pPr>
            <a:r>
              <a:t>In general, N! = N *  (N-1)!</a:t>
            </a:r>
          </a:p>
          <a:p>
            <a:pPr>
              <a:defRPr b="0"/>
            </a:pPr>
            <a:r>
              <a:t>And fact(N) = N!</a:t>
            </a:r>
          </a:p>
        </p:txBody>
      </p:sp>
      <p:sp>
        <p:nvSpPr>
          <p:cNvPr id="583" name="Answer: fact(5) = 120"/>
          <p:cNvSpPr txBox="1"/>
          <p:nvPr/>
        </p:nvSpPr>
        <p:spPr>
          <a:xfrm>
            <a:off x="779173" y="8398197"/>
            <a:ext cx="27926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fact(5) = 120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586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589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590" name="fib(6)"/>
          <p:cNvSpPr txBox="1"/>
          <p:nvPr/>
        </p:nvSpPr>
        <p:spPr>
          <a:xfrm>
            <a:off x="3377742" y="4625053"/>
            <a:ext cx="768550" cy="276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593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594" name="fib(6) = fib(5) + fib(4)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597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598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01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02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05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06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09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10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</a:t>
            </a:r>
          </a:p>
          <a:p>
            <a:pPr>
              <a:lnSpc>
                <a:spcPct val="130000"/>
              </a:lnSpc>
              <a:defRPr b="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64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62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63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65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66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13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14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17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18" name="fib(6) = fib(5) + fib(4)…"/>
          <p:cNvSpPr txBox="1"/>
          <p:nvPr/>
        </p:nvSpPr>
        <p:spPr>
          <a:xfrm>
            <a:off x="2376129" y="4393913"/>
            <a:ext cx="277177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21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22" name="fib(6) = fib(5) + fib(4)…"/>
          <p:cNvSpPr txBox="1"/>
          <p:nvPr/>
        </p:nvSpPr>
        <p:spPr>
          <a:xfrm>
            <a:off x="1876364" y="4393913"/>
            <a:ext cx="3771306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25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26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29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30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33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34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37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38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41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42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45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46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49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50" name="fib(6) = fib(5) + fib(4)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 = 5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"/>
          <p:cNvSpPr/>
          <p:nvPr/>
        </p:nvSpPr>
        <p:spPr>
          <a:xfrm>
            <a:off x="538479" y="1115299"/>
            <a:ext cx="478907" cy="533304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71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69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70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72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73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74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53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54" name="fib(6) = fib(5) + fib(4) = 5 + 3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 = 5 + 3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 = 5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57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58" name="fib(6) = fib(5) + fib(4) = 5 + 3 = 8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 = 5 + 3 = 8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 = 5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2 b"/>
          <p:cNvSpPr/>
          <p:nvPr/>
        </p:nvSpPr>
        <p:spPr>
          <a:xfrm>
            <a:off x="609600" y="1244600"/>
            <a:ext cx="736600" cy="69850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2 b</a:t>
            </a:r>
          </a:p>
        </p:txBody>
      </p:sp>
      <p:sp>
        <p:nvSpPr>
          <p:cNvPr id="661" name="def fib(n):…"/>
          <p:cNvSpPr txBox="1"/>
          <p:nvPr/>
        </p:nvSpPr>
        <p:spPr>
          <a:xfrm>
            <a:off x="2286000" y="488041"/>
            <a:ext cx="5225874" cy="2569150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def fib(n):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if n &lt; 2: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    return n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    return fib(n-1) + fib(n-2)</a:t>
            </a: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 sz="2200">
                <a:latin typeface="Courier"/>
                <a:ea typeface="Courier"/>
                <a:cs typeface="Courier"/>
                <a:sym typeface="Courier"/>
              </a:defRPr>
            </a:pPr>
            <a:r>
              <a:t># what is fib(6)?</a:t>
            </a:r>
          </a:p>
        </p:txBody>
      </p:sp>
      <p:sp>
        <p:nvSpPr>
          <p:cNvPr id="662" name="fib(6) = fib(5) + fib(4) = 5 + 3 = 8…"/>
          <p:cNvSpPr txBox="1"/>
          <p:nvPr/>
        </p:nvSpPr>
        <p:spPr>
          <a:xfrm>
            <a:off x="1626482" y="4393913"/>
            <a:ext cx="4271070" cy="32308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lnSpc>
                <a:spcPct val="130000"/>
              </a:lnSpc>
              <a:defRPr b="0"/>
            </a:pPr>
            <a:r>
              <a:t>fib(6) = fib(5) + fib(4) = 5 + 3 = 8</a:t>
            </a:r>
          </a:p>
          <a:p>
            <a:pPr>
              <a:lnSpc>
                <a:spcPct val="130000"/>
              </a:lnSpc>
              <a:defRPr b="0"/>
            </a:pPr>
            <a:r>
              <a:t>fib(5) = fib(4) + fib(3) = 3 + 2 = 5</a:t>
            </a:r>
          </a:p>
          <a:p>
            <a:pPr>
              <a:lnSpc>
                <a:spcPct val="130000"/>
              </a:lnSpc>
              <a:defRPr b="0"/>
            </a:pPr>
            <a:r>
              <a:t>fib(4) = fib(3) + fib(2) = 2 + 1 = 3</a:t>
            </a:r>
          </a:p>
          <a:p>
            <a:pPr>
              <a:lnSpc>
                <a:spcPct val="130000"/>
              </a:lnSpc>
              <a:defRPr b="0"/>
            </a:pPr>
            <a:r>
              <a:t>fib(3) = fib(2) + fib(1) = 1 + 1 = 2</a:t>
            </a:r>
          </a:p>
          <a:p>
            <a:pPr>
              <a:lnSpc>
                <a:spcPct val="130000"/>
              </a:lnSpc>
              <a:defRPr b="0"/>
            </a:pPr>
            <a:r>
              <a:t>fib(2) = fib(1) + fib(0) = 1 + 0 = 1</a:t>
            </a:r>
          </a:p>
          <a:p>
            <a:pPr>
              <a:lnSpc>
                <a:spcPct val="130000"/>
              </a:lnSpc>
              <a:defRPr b="0"/>
            </a:pPr>
            <a:r>
              <a:t>fib(1) = 1</a:t>
            </a:r>
          </a:p>
          <a:p>
            <a:pPr>
              <a:lnSpc>
                <a:spcPct val="130000"/>
              </a:lnSpc>
              <a:defRPr b="0"/>
            </a:pPr>
            <a:r>
              <a:t>fib(0) = 0 </a:t>
            </a:r>
          </a:p>
        </p:txBody>
      </p:sp>
      <p:sp>
        <p:nvSpPr>
          <p:cNvPr id="663" name="Answer: fib(6) = 8"/>
          <p:cNvSpPr txBox="1"/>
          <p:nvPr/>
        </p:nvSpPr>
        <p:spPr>
          <a:xfrm>
            <a:off x="1192119" y="8422236"/>
            <a:ext cx="23513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Answer: fib(6) =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def g(n):…"/>
          <p:cNvSpPr txBox="1"/>
          <p:nvPr/>
        </p:nvSpPr>
        <p:spPr>
          <a:xfrm>
            <a:off x="7351151" y="485239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666" name="def f(n):…"/>
          <p:cNvSpPr txBox="1"/>
          <p:nvPr/>
        </p:nvSpPr>
        <p:spPr>
          <a:xfrm>
            <a:off x="2285564" y="485239"/>
            <a:ext cx="3940478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67" name="3"/>
          <p:cNvSpPr/>
          <p:nvPr/>
        </p:nvSpPr>
        <p:spPr>
          <a:xfrm>
            <a:off x="614679" y="1242299"/>
            <a:ext cx="736601" cy="69850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70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73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674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77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678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679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680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83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684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685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686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687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8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691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692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693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694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695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696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7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69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01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02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03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04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05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06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07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08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09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10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79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77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78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80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81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82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13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14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15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16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17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18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19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20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1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2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3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24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27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28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29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30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31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32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33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34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5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6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7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39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40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43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44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45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46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47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48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49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50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1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2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3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4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5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6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57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60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61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62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63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64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65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66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67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68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69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0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1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2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3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74" name="7"/>
          <p:cNvSpPr txBox="1"/>
          <p:nvPr/>
        </p:nvSpPr>
        <p:spPr>
          <a:xfrm>
            <a:off x="9909426" y="5204555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775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78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79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80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781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782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783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784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785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6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7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8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89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0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1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2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793" name="7"/>
          <p:cNvSpPr txBox="1"/>
          <p:nvPr/>
        </p:nvSpPr>
        <p:spPr>
          <a:xfrm>
            <a:off x="9909426" y="5204555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794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797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798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799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00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01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02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03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04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5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6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7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09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10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11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12" name="7"/>
          <p:cNvSpPr txBox="1"/>
          <p:nvPr/>
        </p:nvSpPr>
        <p:spPr>
          <a:xfrm>
            <a:off x="9909426" y="5204555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813" name="8"/>
          <p:cNvSpPr txBox="1"/>
          <p:nvPr/>
        </p:nvSpPr>
        <p:spPr>
          <a:xfrm>
            <a:off x="9909426" y="6099138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814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817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818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819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20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21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22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23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24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5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6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7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8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29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0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1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2" name="Line"/>
          <p:cNvSpPr/>
          <p:nvPr/>
        </p:nvSpPr>
        <p:spPr>
          <a:xfrm>
            <a:off x="7806475" y="6968688"/>
            <a:ext cx="1775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33" name="7"/>
          <p:cNvSpPr txBox="1"/>
          <p:nvPr/>
        </p:nvSpPr>
        <p:spPr>
          <a:xfrm>
            <a:off x="9909426" y="5204555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7</a:t>
            </a:r>
          </a:p>
        </p:txBody>
      </p:sp>
      <p:sp>
        <p:nvSpPr>
          <p:cNvPr id="834" name="8"/>
          <p:cNvSpPr txBox="1"/>
          <p:nvPr/>
        </p:nvSpPr>
        <p:spPr>
          <a:xfrm>
            <a:off x="9909426" y="6099138"/>
            <a:ext cx="346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8</a:t>
            </a:r>
          </a:p>
        </p:txBody>
      </p:sp>
      <p:sp>
        <p:nvSpPr>
          <p:cNvPr id="835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838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839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840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41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42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43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44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45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6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7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8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49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0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1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2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53" name="Line"/>
          <p:cNvSpPr/>
          <p:nvPr/>
        </p:nvSpPr>
        <p:spPr>
          <a:xfrm>
            <a:off x="7806475" y="6968688"/>
            <a:ext cx="1775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857" name="Group"/>
          <p:cNvGrpSpPr/>
          <p:nvPr/>
        </p:nvGrpSpPr>
        <p:grpSpPr>
          <a:xfrm>
            <a:off x="9909426" y="5204555"/>
            <a:ext cx="346388" cy="1992734"/>
            <a:chOff x="0" y="0"/>
            <a:chExt cx="346387" cy="1992733"/>
          </a:xfrm>
        </p:grpSpPr>
        <p:sp>
          <p:nvSpPr>
            <p:cNvPr id="854" name="7"/>
            <p:cNvSpPr txBox="1"/>
            <p:nvPr/>
          </p:nvSpPr>
          <p:spPr>
            <a:xfrm>
              <a:off x="0" y="0"/>
              <a:ext cx="34638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55" name="8"/>
            <p:cNvSpPr txBox="1"/>
            <p:nvPr/>
          </p:nvSpPr>
          <p:spPr>
            <a:xfrm>
              <a:off x="0" y="894582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56" name="9"/>
            <p:cNvSpPr txBox="1"/>
            <p:nvPr/>
          </p:nvSpPr>
          <p:spPr>
            <a:xfrm>
              <a:off x="0" y="1535533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858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861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862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863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64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65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66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67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68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69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0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1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2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3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4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5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76" name="Line"/>
          <p:cNvSpPr/>
          <p:nvPr/>
        </p:nvSpPr>
        <p:spPr>
          <a:xfrm>
            <a:off x="7806475" y="6968688"/>
            <a:ext cx="1775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880" name="Group"/>
          <p:cNvGrpSpPr/>
          <p:nvPr/>
        </p:nvGrpSpPr>
        <p:grpSpPr>
          <a:xfrm>
            <a:off x="9909426" y="5204555"/>
            <a:ext cx="346388" cy="1992734"/>
            <a:chOff x="0" y="0"/>
            <a:chExt cx="346387" cy="1992733"/>
          </a:xfrm>
        </p:grpSpPr>
        <p:sp>
          <p:nvSpPr>
            <p:cNvPr id="877" name="7"/>
            <p:cNvSpPr txBox="1"/>
            <p:nvPr/>
          </p:nvSpPr>
          <p:spPr>
            <a:xfrm>
              <a:off x="0" y="0"/>
              <a:ext cx="34638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878" name="8"/>
            <p:cNvSpPr txBox="1"/>
            <p:nvPr/>
          </p:nvSpPr>
          <p:spPr>
            <a:xfrm>
              <a:off x="0" y="894582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879" name="9"/>
            <p:cNvSpPr txBox="1"/>
            <p:nvPr/>
          </p:nvSpPr>
          <p:spPr>
            <a:xfrm>
              <a:off x="0" y="1535533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881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882" name="Answer: f(7) = 7, 8, 9"/>
          <p:cNvSpPr txBox="1"/>
          <p:nvPr/>
        </p:nvSpPr>
        <p:spPr>
          <a:xfrm>
            <a:off x="580393" y="9066546"/>
            <a:ext cx="2989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Answer: f(7) = 7, 8,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def f(n):…"/>
          <p:cNvSpPr txBox="1"/>
          <p:nvPr/>
        </p:nvSpPr>
        <p:spPr>
          <a:xfrm>
            <a:off x="2280534" y="481888"/>
            <a:ext cx="3937001" cy="2787254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f(n):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f(n + 1)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f(7) print?</a:t>
            </a:r>
          </a:p>
        </p:txBody>
      </p:sp>
      <p:sp>
        <p:nvSpPr>
          <p:cNvPr id="885" name="3 a"/>
          <p:cNvSpPr/>
          <p:nvPr/>
        </p:nvSpPr>
        <p:spPr>
          <a:xfrm>
            <a:off x="614679" y="1242299"/>
            <a:ext cx="731413" cy="694180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a</a:t>
            </a:r>
          </a:p>
        </p:txBody>
      </p:sp>
      <p:sp>
        <p:nvSpPr>
          <p:cNvPr id="886" name="f(7)"/>
          <p:cNvSpPr txBox="1"/>
          <p:nvPr/>
        </p:nvSpPr>
        <p:spPr>
          <a:xfrm>
            <a:off x="963512" y="6341589"/>
            <a:ext cx="65521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f(7)</a:t>
            </a:r>
          </a:p>
        </p:txBody>
      </p:sp>
      <p:sp>
        <p:nvSpPr>
          <p:cNvPr id="887" name="print(7)"/>
          <p:cNvSpPr txBox="1"/>
          <p:nvPr/>
        </p:nvSpPr>
        <p:spPr>
          <a:xfrm>
            <a:off x="2582286" y="5223605"/>
            <a:ext cx="1271474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print(7)</a:t>
            </a:r>
          </a:p>
        </p:txBody>
      </p:sp>
      <p:sp>
        <p:nvSpPr>
          <p:cNvPr id="888" name="f(8)"/>
          <p:cNvSpPr txBox="1"/>
          <p:nvPr/>
        </p:nvSpPr>
        <p:spPr>
          <a:xfrm>
            <a:off x="2890417" y="7209196"/>
            <a:ext cx="655212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f(8)</a:t>
            </a:r>
          </a:p>
        </p:txBody>
      </p:sp>
      <p:sp>
        <p:nvSpPr>
          <p:cNvPr id="889" name="print(8)"/>
          <p:cNvSpPr txBox="1"/>
          <p:nvPr/>
        </p:nvSpPr>
        <p:spPr>
          <a:xfrm>
            <a:off x="4480647" y="604436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890" name="f(9)"/>
          <p:cNvSpPr txBox="1"/>
          <p:nvPr/>
        </p:nvSpPr>
        <p:spPr>
          <a:xfrm>
            <a:off x="5035150" y="7963148"/>
            <a:ext cx="70128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f(9)</a:t>
            </a:r>
          </a:p>
        </p:txBody>
      </p:sp>
      <p:sp>
        <p:nvSpPr>
          <p:cNvPr id="891" name="print(9)"/>
          <p:cNvSpPr txBox="1"/>
          <p:nvPr/>
        </p:nvSpPr>
        <p:spPr>
          <a:xfrm>
            <a:off x="6410298" y="6685312"/>
            <a:ext cx="137356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892" name="Line"/>
          <p:cNvSpPr/>
          <p:nvPr/>
        </p:nvSpPr>
        <p:spPr>
          <a:xfrm flipV="1">
            <a:off x="9617676" y="4880205"/>
            <a:ext cx="1" cy="3730879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3" name="Line"/>
          <p:cNvSpPr/>
          <p:nvPr/>
        </p:nvSpPr>
        <p:spPr>
          <a:xfrm flipV="1">
            <a:off x="1610485" y="5679860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4" name="Line"/>
          <p:cNvSpPr/>
          <p:nvPr/>
        </p:nvSpPr>
        <p:spPr>
          <a:xfrm flipV="1">
            <a:off x="3551796" y="6548667"/>
            <a:ext cx="937093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5" name="Line"/>
          <p:cNvSpPr/>
          <p:nvPr/>
        </p:nvSpPr>
        <p:spPr>
          <a:xfrm flipV="1">
            <a:off x="5554617" y="7233018"/>
            <a:ext cx="937094" cy="7215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6" name="Line"/>
          <p:cNvSpPr/>
          <p:nvPr/>
        </p:nvSpPr>
        <p:spPr>
          <a:xfrm>
            <a:off x="1610433" y="6696077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7" name="Line"/>
          <p:cNvSpPr/>
          <p:nvPr/>
        </p:nvSpPr>
        <p:spPr>
          <a:xfrm>
            <a:off x="3551744" y="7541702"/>
            <a:ext cx="1365580" cy="53644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8" name="Line"/>
          <p:cNvSpPr/>
          <p:nvPr/>
        </p:nvSpPr>
        <p:spPr>
          <a:xfrm>
            <a:off x="3922809" y="5445066"/>
            <a:ext cx="561311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899" name="Line"/>
          <p:cNvSpPr/>
          <p:nvPr/>
        </p:nvSpPr>
        <p:spPr>
          <a:xfrm>
            <a:off x="5924086" y="6327738"/>
            <a:ext cx="361051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00" name="Line"/>
          <p:cNvSpPr/>
          <p:nvPr/>
        </p:nvSpPr>
        <p:spPr>
          <a:xfrm>
            <a:off x="7806475" y="6968688"/>
            <a:ext cx="177538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grpSp>
        <p:nvGrpSpPr>
          <p:cNvPr id="904" name="Group"/>
          <p:cNvGrpSpPr/>
          <p:nvPr/>
        </p:nvGrpSpPr>
        <p:grpSpPr>
          <a:xfrm>
            <a:off x="9909426" y="5204555"/>
            <a:ext cx="346388" cy="1992734"/>
            <a:chOff x="0" y="0"/>
            <a:chExt cx="346387" cy="1992733"/>
          </a:xfrm>
        </p:grpSpPr>
        <p:sp>
          <p:nvSpPr>
            <p:cNvPr id="901" name="7"/>
            <p:cNvSpPr txBox="1"/>
            <p:nvPr/>
          </p:nvSpPr>
          <p:spPr>
            <a:xfrm>
              <a:off x="0" y="0"/>
              <a:ext cx="346388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7</a:t>
              </a:r>
            </a:p>
          </p:txBody>
        </p:sp>
        <p:sp>
          <p:nvSpPr>
            <p:cNvPr id="902" name="8"/>
            <p:cNvSpPr txBox="1"/>
            <p:nvPr/>
          </p:nvSpPr>
          <p:spPr>
            <a:xfrm>
              <a:off x="0" y="894582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8</a:t>
              </a:r>
            </a:p>
          </p:txBody>
        </p:sp>
        <p:sp>
          <p:nvSpPr>
            <p:cNvPr id="903" name="9"/>
            <p:cNvSpPr txBox="1"/>
            <p:nvPr/>
          </p:nvSpPr>
          <p:spPr>
            <a:xfrm>
              <a:off x="0" y="1535533"/>
              <a:ext cx="346388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/>
              </a:lvl1pPr>
            </a:lstStyle>
            <a:p>
              <a:pPr/>
              <a:r>
                <a:t>9</a:t>
              </a:r>
            </a:p>
          </p:txBody>
        </p:sp>
      </p:grpSp>
      <p:sp>
        <p:nvSpPr>
          <p:cNvPr id="905" name="Timeline"/>
          <p:cNvSpPr txBox="1"/>
          <p:nvPr/>
        </p:nvSpPr>
        <p:spPr>
          <a:xfrm>
            <a:off x="8855804" y="439353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  <p:sp>
        <p:nvSpPr>
          <p:cNvPr id="906" name="Call graph"/>
          <p:cNvSpPr txBox="1"/>
          <p:nvPr/>
        </p:nvSpPr>
        <p:spPr>
          <a:xfrm>
            <a:off x="465227" y="4393538"/>
            <a:ext cx="21937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/>
            <a:r>
              <a:t>Call graph</a:t>
            </a:r>
          </a:p>
        </p:txBody>
      </p:sp>
      <p:sp>
        <p:nvSpPr>
          <p:cNvPr id="907" name="Answer: f(7) = 7, 8, 9"/>
          <p:cNvSpPr txBox="1"/>
          <p:nvPr/>
        </p:nvSpPr>
        <p:spPr>
          <a:xfrm>
            <a:off x="580393" y="9066546"/>
            <a:ext cx="2989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Answer: f(7) = 7, 8,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1"/>
          <p:cNvSpPr/>
          <p:nvPr/>
        </p:nvSpPr>
        <p:spPr>
          <a:xfrm>
            <a:off x="538479" y="1115299"/>
            <a:ext cx="480679" cy="532057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grpSp>
        <p:nvGrpSpPr>
          <p:cNvPr id="187" name="Group"/>
          <p:cNvGrpSpPr/>
          <p:nvPr/>
        </p:nvGrpSpPr>
        <p:grpSpPr>
          <a:xfrm>
            <a:off x="1896311" y="1694463"/>
            <a:ext cx="10656770" cy="4924827"/>
            <a:chOff x="-505629" y="14513"/>
            <a:chExt cx="10656769" cy="4924825"/>
          </a:xfrm>
        </p:grpSpPr>
        <p:sp>
          <p:nvSpPr>
            <p:cNvPr id="185" name="class Pet:…"/>
            <p:cNvSpPr txBox="1"/>
            <p:nvPr/>
          </p:nvSpPr>
          <p:spPr>
            <a:xfrm>
              <a:off x="5370710" y="14513"/>
              <a:ext cx="4780431" cy="4390285"/>
            </a:xfrm>
            <a:prstGeom prst="rect">
              <a:avLst/>
            </a:prstGeom>
            <a:noFill/>
            <a:ln w="6350" cap="flat">
              <a:solidFill>
                <a:srgbClr val="929292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Pet: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self.name = name </a:t>
              </a:r>
              <a:r>
                <a:rPr b="1" i="1"/>
                <a:t># A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class Dog(Pet):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def __init__(self, name, age):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self.age = age</a:t>
              </a: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Pet.__init__(self, name) </a:t>
              </a:r>
              <a:r>
                <a:rPr b="1" i="1"/>
                <a:t># B</a:t>
              </a:r>
              <a:endParaRPr b="1" i="1"/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</a:p>
            <a:p>
              <a:pPr algn="l">
                <a:defRPr b="0" sz="18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pup = Dog("Sam", 1) </a:t>
              </a:r>
              <a:r>
                <a:rPr b="1" i="1"/>
                <a:t># C</a:t>
              </a:r>
            </a:p>
          </p:txBody>
        </p:sp>
        <p:sp>
          <p:nvSpPr>
            <p:cNvPr id="186" name="the parent class of Dog is Pet.  Does Pet have a parent type?  If so, what is it?…"/>
            <p:cNvSpPr txBox="1"/>
            <p:nvPr/>
          </p:nvSpPr>
          <p:spPr>
            <a:xfrm>
              <a:off x="-505630" y="612582"/>
              <a:ext cx="4922834" cy="4326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9467" tIns="29467" rIns="29467" bIns="29467" numCol="1" anchor="t">
              <a:noAutofit/>
            </a:bodyPr>
            <a:lstStyle/>
            <a:p>
              <a:pPr marL="190500" indent="-190500" algn="l">
                <a:spcBef>
                  <a:spcPts val="800"/>
                </a:spcBef>
                <a:buSzPct val="100000"/>
                <a:buAutoNum type="arabicPeriod" startAt="1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the parent class of Dog is Pet.  Does Pet have a parent type?  If so, what is it?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</a:t>
              </a:r>
              <a:r>
                <a:rPr b="1">
                  <a:latin typeface="Gill Sans"/>
                  <a:ea typeface="Gill Sans"/>
                  <a:cs typeface="Gill Sans"/>
                  <a:sym typeface="Gill Sans"/>
                </a:rPr>
                <a:t>   </a:t>
              </a:r>
              <a14:m>
                <m:oMath>
                  <m:r>
                    <m:rPr>
                      <m:nor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object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2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C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3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how many arguments does line B pass?</a:t>
              </a:r>
            </a:p>
            <a:p>
              <a:pPr algn="l">
                <a:spcBef>
                  <a:spcPts val="800"/>
                </a:spcBef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                 </a:t>
              </a:r>
              <a14:m>
                <m:oMath>
                  <m:r>
                    <m:rPr>
                      <m:sty m:val="b"/>
                    </m:rPr>
                    <a:rPr xmlns:a="http://schemas.openxmlformats.org/drawingml/2006/main" sz="2300" i="1">
                      <a:solidFill>
                        <a:srgbClr val="0000FF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a14:m>
            </a:p>
            <a:p>
              <a:pPr marL="190500" indent="-190500" algn="l">
                <a:spcBef>
                  <a:spcPts val="800"/>
                </a:spcBef>
                <a:buSzPct val="100000"/>
                <a:buAutoNum type="arabicPeriod" startAt="4"/>
                <a:defRPr b="0" sz="2200"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t> on another paper, draw what the frames and object(s) will look like after line A.  (check with PythonTutor)</a:t>
              </a:r>
            </a:p>
          </p:txBody>
        </p:sp>
      </p:grpSp>
      <p:sp>
        <p:nvSpPr>
          <p:cNvPr id="188" name="Line"/>
          <p:cNvSpPr/>
          <p:nvPr/>
        </p:nvSpPr>
        <p:spPr>
          <a:xfrm flipV="1">
            <a:off x="10287736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89" name="Line"/>
          <p:cNvSpPr/>
          <p:nvPr/>
        </p:nvSpPr>
        <p:spPr>
          <a:xfrm flipV="1">
            <a:off x="8818540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0" name="Line"/>
          <p:cNvSpPr/>
          <p:nvPr/>
        </p:nvSpPr>
        <p:spPr>
          <a:xfrm flipV="1">
            <a:off x="9819247" y="4185698"/>
            <a:ext cx="1310892" cy="902245"/>
          </a:xfrm>
          <a:prstGeom prst="line">
            <a:avLst/>
          </a:prstGeom>
          <a:ln w="38100">
            <a:solidFill>
              <a:srgbClr val="0433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91" name="Line"/>
          <p:cNvSpPr/>
          <p:nvPr/>
        </p:nvSpPr>
        <p:spPr>
          <a:xfrm flipH="1" flipV="1">
            <a:off x="10164674" y="2975392"/>
            <a:ext cx="225779" cy="14976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10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13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14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17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18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19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20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23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24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25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26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27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28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31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32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33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34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35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36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37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38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41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42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43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44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45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46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47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48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49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50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53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54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55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56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57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58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59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60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61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62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63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66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67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68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69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70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71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2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3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4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5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76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977" name="Timeline"/>
          <p:cNvSpPr txBox="1"/>
          <p:nvPr/>
        </p:nvSpPr>
        <p:spPr>
          <a:xfrm>
            <a:off x="9501549" y="2475908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80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81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82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83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984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985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86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87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88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989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90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91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992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993" name="Timeline"/>
          <p:cNvSpPr txBox="1"/>
          <p:nvPr/>
        </p:nvSpPr>
        <p:spPr>
          <a:xfrm>
            <a:off x="9499600" y="2476500"/>
            <a:ext cx="1530330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def g(n):…"/>
          <p:cNvSpPr txBox="1"/>
          <p:nvPr/>
        </p:nvSpPr>
        <p:spPr>
          <a:xfrm>
            <a:off x="2282946" y="488408"/>
            <a:ext cx="3940478" cy="2787255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def g(n):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if n &lt; 9: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    g(n + 1)    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    print(n)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# what does g(7) print?</a:t>
            </a:r>
          </a:p>
        </p:txBody>
      </p:sp>
      <p:sp>
        <p:nvSpPr>
          <p:cNvPr id="996" name="3 b"/>
          <p:cNvSpPr/>
          <p:nvPr/>
        </p:nvSpPr>
        <p:spPr>
          <a:xfrm>
            <a:off x="614679" y="1242299"/>
            <a:ext cx="732484" cy="700026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9467" tIns="29467" rIns="29467" bIns="29467" anchor="ctr"/>
          <a:lstStyle>
            <a:lvl1pPr>
              <a:defRPr b="0" sz="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3 b</a:t>
            </a:r>
          </a:p>
        </p:txBody>
      </p:sp>
      <p:sp>
        <p:nvSpPr>
          <p:cNvPr id="997" name="g(7)"/>
          <p:cNvSpPr txBox="1"/>
          <p:nvPr/>
        </p:nvSpPr>
        <p:spPr>
          <a:xfrm>
            <a:off x="1061260" y="6667429"/>
            <a:ext cx="5938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g(7)</a:t>
            </a:r>
          </a:p>
        </p:txBody>
      </p:sp>
      <p:sp>
        <p:nvSpPr>
          <p:cNvPr id="998" name="g(8)"/>
          <p:cNvSpPr txBox="1"/>
          <p:nvPr/>
        </p:nvSpPr>
        <p:spPr>
          <a:xfrm>
            <a:off x="3032412" y="5612484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g(8)</a:t>
            </a:r>
          </a:p>
        </p:txBody>
      </p:sp>
      <p:sp>
        <p:nvSpPr>
          <p:cNvPr id="999" name="g(9)"/>
          <p:cNvSpPr txBox="1"/>
          <p:nvPr/>
        </p:nvSpPr>
        <p:spPr>
          <a:xfrm>
            <a:off x="4938257" y="4648199"/>
            <a:ext cx="5938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g(9)</a:t>
            </a:r>
          </a:p>
        </p:txBody>
      </p:sp>
      <p:sp>
        <p:nvSpPr>
          <p:cNvPr id="1000" name="print(9)"/>
          <p:cNvSpPr txBox="1"/>
          <p:nvPr/>
        </p:nvSpPr>
        <p:spPr>
          <a:xfrm>
            <a:off x="6790921" y="3566469"/>
            <a:ext cx="105757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print(9)</a:t>
            </a:r>
          </a:p>
        </p:txBody>
      </p:sp>
      <p:sp>
        <p:nvSpPr>
          <p:cNvPr id="1001" name="Line"/>
          <p:cNvSpPr/>
          <p:nvPr/>
        </p:nvSpPr>
        <p:spPr>
          <a:xfrm flipV="1">
            <a:off x="1732787" y="6084699"/>
            <a:ext cx="1223614" cy="70113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2" name="Line"/>
          <p:cNvSpPr/>
          <p:nvPr/>
        </p:nvSpPr>
        <p:spPr>
          <a:xfrm flipV="1">
            <a:off x="3644535" y="5009776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3" name="Line"/>
          <p:cNvSpPr/>
          <p:nvPr/>
        </p:nvSpPr>
        <p:spPr>
          <a:xfrm flipV="1">
            <a:off x="5489592" y="4024200"/>
            <a:ext cx="1223614" cy="7011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4" name="print(8)"/>
          <p:cNvSpPr txBox="1"/>
          <p:nvPr/>
        </p:nvSpPr>
        <p:spPr>
          <a:xfrm>
            <a:off x="4706383" y="6474762"/>
            <a:ext cx="105757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pPr/>
            <a:r>
              <a:t>print(8)</a:t>
            </a:r>
          </a:p>
        </p:txBody>
      </p:sp>
      <p:sp>
        <p:nvSpPr>
          <p:cNvPr id="1005" name="Line"/>
          <p:cNvSpPr/>
          <p:nvPr/>
        </p:nvSpPr>
        <p:spPr>
          <a:xfrm>
            <a:off x="3525247" y="6202733"/>
            <a:ext cx="1052260" cy="4832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6" name="Line"/>
          <p:cNvSpPr/>
          <p:nvPr/>
        </p:nvSpPr>
        <p:spPr>
          <a:xfrm flipV="1">
            <a:off x="10266714" y="3269628"/>
            <a:ext cx="1" cy="514291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7" name="Line"/>
          <p:cNvSpPr/>
          <p:nvPr/>
        </p:nvSpPr>
        <p:spPr>
          <a:xfrm>
            <a:off x="5867416" y="6703362"/>
            <a:ext cx="42831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8" name="Line"/>
          <p:cNvSpPr/>
          <p:nvPr/>
        </p:nvSpPr>
        <p:spPr>
          <a:xfrm>
            <a:off x="7941530" y="3795069"/>
            <a:ext cx="221944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</a:p>
        </p:txBody>
      </p:sp>
      <p:sp>
        <p:nvSpPr>
          <p:cNvPr id="1009" name="9"/>
          <p:cNvSpPr txBox="1"/>
          <p:nvPr/>
        </p:nvSpPr>
        <p:spPr>
          <a:xfrm>
            <a:off x="10750771" y="3264823"/>
            <a:ext cx="346389" cy="10604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9</a:t>
            </a:r>
          </a:p>
        </p:txBody>
      </p:sp>
      <p:sp>
        <p:nvSpPr>
          <p:cNvPr id="1010" name="Timeline"/>
          <p:cNvSpPr txBox="1"/>
          <p:nvPr/>
        </p:nvSpPr>
        <p:spPr>
          <a:xfrm>
            <a:off x="9501549" y="2470462"/>
            <a:ext cx="1530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/>
            </a:lvl1pPr>
          </a:lstStyle>
          <a:p>
            <a:pPr/>
            <a:r>
              <a:t>Timeline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