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0"/>
  </p:notesMasterIdLst>
  <p:handoutMasterIdLst>
    <p:handoutMasterId r:id="rId11"/>
  </p:handoutMasterIdLst>
  <p:sldIdLst>
    <p:sldId id="498" r:id="rId5"/>
    <p:sldId id="590" r:id="rId6"/>
    <p:sldId id="591" r:id="rId7"/>
    <p:sldId id="592" r:id="rId8"/>
    <p:sldId id="580" r:id="rId9"/>
  </p:sldIdLst>
  <p:sldSz cx="9144000" cy="6858000" type="screen4x3"/>
  <p:notesSz cx="7010400" cy="9296400"/>
  <p:custDataLst>
    <p:tags r:id="rId12"/>
  </p:custData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B5E"/>
    <a:srgbClr val="FFFFFF"/>
    <a:srgbClr val="A9852A"/>
    <a:srgbClr val="16457F"/>
    <a:srgbClr val="003E7E"/>
    <a:srgbClr val="948151"/>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71323" autoAdjust="0"/>
  </p:normalViewPr>
  <p:slideViewPr>
    <p:cSldViewPr snapToGrid="0">
      <p:cViewPr varScale="1">
        <p:scale>
          <a:sx n="85" d="100"/>
          <a:sy n="85" d="100"/>
        </p:scale>
        <p:origin x="132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5" d="100"/>
          <a:sy n="95" d="100"/>
        </p:scale>
        <p:origin x="2604" y="6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50B4ACE9-521E-4DAE-AC93-B13FA8EFD717}" type="datetime1">
              <a:rPr lang="en-US"/>
              <a:pPr>
                <a:defRPr/>
              </a:pPr>
              <a:t>3/17/2017</a:t>
            </a:fld>
            <a:endParaRPr lang="en-US" dirty="0"/>
          </a:p>
        </p:txBody>
      </p:sp>
      <p:sp>
        <p:nvSpPr>
          <p:cNvPr id="4" name="Footer Placeholder 3"/>
          <p:cNvSpPr>
            <a:spLocks noGrp="1"/>
          </p:cNvSpPr>
          <p:nvPr>
            <p:ph type="ftr" sz="quarter" idx="2"/>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5" name="Slide Number Placeholder 4"/>
          <p:cNvSpPr>
            <a:spLocks noGrp="1"/>
          </p:cNvSpPr>
          <p:nvPr>
            <p:ph type="sldNum" sz="quarter" idx="3"/>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6E3FA0A4-0C48-4DE0-A8B4-4B4286CB8F81}" type="slidenum">
              <a:rPr lang="en-US"/>
              <a:pPr>
                <a:defRPr/>
              </a:pPr>
              <a:t>‹#›</a:t>
            </a:fld>
            <a:endParaRPr lang="en-US" dirty="0"/>
          </a:p>
        </p:txBody>
      </p:sp>
    </p:spTree>
    <p:extLst>
      <p:ext uri="{BB962C8B-B14F-4D97-AF65-F5344CB8AC3E}">
        <p14:creationId xmlns:p14="http://schemas.microsoft.com/office/powerpoint/2010/main" val="274320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4"/>
            <a:ext cx="3038475" cy="465138"/>
          </a:xfrm>
          <a:prstGeom prst="rect">
            <a:avLst/>
          </a:prstGeom>
        </p:spPr>
        <p:txBody>
          <a:bodyPr vert="horz" wrap="square" lIns="93178" tIns="46588" rIns="93178" bIns="46588" numCol="1" anchor="t"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wrap="square" lIns="93178" tIns="46588" rIns="93178" bIns="46588" numCol="1" anchor="t" anchorCtr="0" compatLnSpc="1">
            <a:prstTxWarp prst="textNoShape">
              <a:avLst/>
            </a:prstTxWarp>
          </a:bodyPr>
          <a:lstStyle>
            <a:lvl1pPr algn="r" eaLnBrk="0" hangingPunct="0">
              <a:defRPr sz="1200">
                <a:ea typeface="ＭＳ Ｐゴシック" pitchFamily="64" charset="-128"/>
                <a:cs typeface="+mn-cs"/>
              </a:defRPr>
            </a:lvl1pPr>
          </a:lstStyle>
          <a:p>
            <a:pPr>
              <a:defRPr/>
            </a:pPr>
            <a:fld id="{BFB28848-AAF4-4281-9A04-1CA40C7FB520}" type="datetime1">
              <a:rPr lang="en-US"/>
              <a:pPr>
                <a:defRPr/>
              </a:pPr>
              <a:t>3/17/2017</a:t>
            </a:fld>
            <a:endParaRPr lang="en-US"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wrap="square" lIns="93178" tIns="46588" rIns="93178" bIns="46588"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675" y="4416431"/>
            <a:ext cx="5607050" cy="4183063"/>
          </a:xfrm>
          <a:prstGeom prst="rect">
            <a:avLst/>
          </a:prstGeom>
        </p:spPr>
        <p:txBody>
          <a:bodyPr vert="horz" wrap="square" lIns="93178" tIns="46588" rIns="93178"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6" y="8829679"/>
            <a:ext cx="3038475" cy="465138"/>
          </a:xfrm>
          <a:prstGeom prst="rect">
            <a:avLst/>
          </a:prstGeom>
        </p:spPr>
        <p:txBody>
          <a:bodyPr vert="horz" wrap="square" lIns="93178" tIns="46588" rIns="93178" bIns="46588" numCol="1" anchor="b" anchorCtr="0" compatLnSpc="1">
            <a:prstTxWarp prst="textNoShape">
              <a:avLst/>
            </a:prstTxWarp>
          </a:bodyPr>
          <a:lstStyle>
            <a:lvl1pPr eaLnBrk="0" hangingPunct="0">
              <a:defRPr sz="1200">
                <a:ea typeface="ＭＳ Ｐゴシック" pitchFamily="64" charset="-128"/>
                <a:cs typeface="+mn-cs"/>
              </a:defRPr>
            </a:lvl1pPr>
          </a:lstStyle>
          <a:p>
            <a:pPr>
              <a:defRPr/>
            </a:pPr>
            <a:endParaRPr lang="en-US" dirty="0"/>
          </a:p>
        </p:txBody>
      </p:sp>
      <p:sp>
        <p:nvSpPr>
          <p:cNvPr id="7" name="Slide Number Placeholder 6"/>
          <p:cNvSpPr>
            <a:spLocks noGrp="1"/>
          </p:cNvSpPr>
          <p:nvPr>
            <p:ph type="sldNum" sz="quarter" idx="5"/>
          </p:nvPr>
        </p:nvSpPr>
        <p:spPr>
          <a:xfrm>
            <a:off x="3970342" y="8829679"/>
            <a:ext cx="3038475" cy="465138"/>
          </a:xfrm>
          <a:prstGeom prst="rect">
            <a:avLst/>
          </a:prstGeom>
        </p:spPr>
        <p:txBody>
          <a:bodyPr vert="horz" wrap="square" lIns="93178" tIns="46588" rIns="93178" bIns="46588" numCol="1" anchor="b" anchorCtr="0" compatLnSpc="1">
            <a:prstTxWarp prst="textNoShape">
              <a:avLst/>
            </a:prstTxWarp>
          </a:bodyPr>
          <a:lstStyle>
            <a:lvl1pPr algn="r" eaLnBrk="0" hangingPunct="0">
              <a:defRPr sz="1200">
                <a:ea typeface="ＭＳ Ｐゴシック" pitchFamily="64" charset="-128"/>
                <a:cs typeface="+mn-cs"/>
              </a:defRPr>
            </a:lvl1pPr>
          </a:lstStyle>
          <a:p>
            <a:pPr>
              <a:defRPr/>
            </a:pPr>
            <a:fld id="{5D8C15BD-F359-48A5-86FB-188731903FC7}" type="slidenum">
              <a:rPr lang="en-US"/>
              <a:pPr>
                <a:defRPr/>
              </a:pPr>
              <a:t>‹#›</a:t>
            </a:fld>
            <a:endParaRPr lang="en-US" dirty="0"/>
          </a:p>
        </p:txBody>
      </p:sp>
    </p:spTree>
    <p:extLst>
      <p:ext uri="{BB962C8B-B14F-4D97-AF65-F5344CB8AC3E}">
        <p14:creationId xmlns:p14="http://schemas.microsoft.com/office/powerpoint/2010/main" val="130226821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a:latin typeface="Times New Roman" panose="02020603050405020304" pitchFamily="18" charset="0"/>
                <a:cs typeface="Times New Roman" panose="02020603050405020304" pitchFamily="18" charset="0"/>
              </a:rPr>
              <a:t>[Jinx</a:t>
            </a:r>
            <a:r>
              <a:rPr lang="en-US" i="1" baseline="0" dirty="0">
                <a:latin typeface="Times New Roman" panose="02020603050405020304" pitchFamily="18" charset="0"/>
                <a:cs typeface="Times New Roman" panose="02020603050405020304" pitchFamily="18" charset="0"/>
              </a:rPr>
              <a:t> takes the stage.]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1</a:t>
            </a:fld>
            <a:endParaRPr lang="en-US" dirty="0"/>
          </a:p>
        </p:txBody>
      </p:sp>
    </p:spTree>
    <p:extLst>
      <p:ext uri="{BB962C8B-B14F-4D97-AF65-F5344CB8AC3E}">
        <p14:creationId xmlns:p14="http://schemas.microsoft.com/office/powerpoint/2010/main" val="223547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2</a:t>
            </a:fld>
            <a:endParaRPr lang="en-US" dirty="0"/>
          </a:p>
        </p:txBody>
      </p:sp>
    </p:spTree>
    <p:extLst>
      <p:ext uri="{BB962C8B-B14F-4D97-AF65-F5344CB8AC3E}">
        <p14:creationId xmlns:p14="http://schemas.microsoft.com/office/powerpoint/2010/main" val="334876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3</a:t>
            </a:fld>
            <a:endParaRPr lang="en-US" dirty="0"/>
          </a:p>
        </p:txBody>
      </p:sp>
    </p:spTree>
    <p:extLst>
      <p:ext uri="{BB962C8B-B14F-4D97-AF65-F5344CB8AC3E}">
        <p14:creationId xmlns:p14="http://schemas.microsoft.com/office/powerpoint/2010/main" val="204654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4</a:t>
            </a:fld>
            <a:endParaRPr lang="en-US" dirty="0"/>
          </a:p>
        </p:txBody>
      </p:sp>
    </p:spTree>
    <p:extLst>
      <p:ext uri="{BB962C8B-B14F-4D97-AF65-F5344CB8AC3E}">
        <p14:creationId xmlns:p14="http://schemas.microsoft.com/office/powerpoint/2010/main" val="94361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kern="120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5D8C15BD-F359-48A5-86FB-188731903FC7}" type="slidenum">
              <a:rPr lang="en-US" smtClean="0"/>
              <a:pPr>
                <a:defRPr/>
              </a:pPr>
              <a:t>5</a:t>
            </a:fld>
            <a:endParaRPr lang="en-US" dirty="0"/>
          </a:p>
        </p:txBody>
      </p:sp>
    </p:spTree>
    <p:extLst>
      <p:ext uri="{BB962C8B-B14F-4D97-AF65-F5344CB8AC3E}">
        <p14:creationId xmlns:p14="http://schemas.microsoft.com/office/powerpoint/2010/main" val="2047541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pic>
        <p:nvPicPr>
          <p:cNvPr id="5" name="Picture 4" descr="Inf Pitt w seal white horiz.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6" name="Picture 5" descr="PITT_IT_Parent+Tagkline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pic>
        <p:nvPicPr>
          <p:cNvPr id="7" name="Picture 6" descr="2015-03_Cathedral_ppoint.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700" y="-9674"/>
            <a:ext cx="9285397" cy="6875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41890" y="1986455"/>
            <a:ext cx="8875986" cy="471389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8814" y="963666"/>
            <a:ext cx="2333296" cy="5752443"/>
          </a:xfrm>
          <a:prstGeom prst="rect">
            <a:avLst/>
          </a:prstGeom>
        </p:spPr>
        <p:txBody>
          <a:bodyPr vert="eaVert"/>
          <a:lstStyle>
            <a:lvl1pPr algn="ct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8752" y="963666"/>
            <a:ext cx="6335110" cy="575244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061" y="5045833"/>
            <a:ext cx="8839200" cy="17145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a:lstStyle>
            <a:lvl1pPr marL="91440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2" name="Title 1"/>
          <p:cNvSpPr>
            <a:spLocks noGrp="1"/>
          </p:cNvSpPr>
          <p:nvPr>
            <p:ph type="ctrTitle"/>
          </p:nvPr>
        </p:nvSpPr>
        <p:spPr>
          <a:xfrm>
            <a:off x="169832" y="4081305"/>
            <a:ext cx="8839200" cy="914400"/>
          </a:xfrm>
          <a:solidFill>
            <a:schemeClr val="tx2"/>
          </a:solidFill>
        </p:spPr>
        <p:txBody>
          <a:bodyPr/>
          <a:lstStyle/>
          <a:p>
            <a:r>
              <a:rPr lang="en-US"/>
              <a:t>Click to edit Master title style</a:t>
            </a:r>
            <a:endParaRPr dirty="0"/>
          </a:p>
        </p:txBody>
      </p:sp>
      <p:sp>
        <p:nvSpPr>
          <p:cNvPr id="9" name="Picture Placeholder 8"/>
          <p:cNvSpPr>
            <a:spLocks noGrp="1"/>
          </p:cNvSpPr>
          <p:nvPr>
            <p:ph type="pic" sz="quarter" idx="13"/>
          </p:nvPr>
        </p:nvSpPr>
        <p:spPr>
          <a:xfrm>
            <a:off x="472568" y="935189"/>
            <a:ext cx="8269934" cy="3052233"/>
          </a:xfrm>
        </p:spPr>
        <p:txBody>
          <a:bodyPr rtlCol="0">
            <a:normAutofit/>
          </a:bodyPr>
          <a:lstStyle>
            <a:lvl1pPr marL="0" indent="0">
              <a:buNone/>
              <a:defRPr sz="1800"/>
            </a:lvl1pPr>
          </a:lstStyle>
          <a:p>
            <a:pPr lvl="0"/>
            <a:r>
              <a:rPr lang="en-US" noProof="0"/>
              <a:t>Click icon to add picture</a:t>
            </a:r>
            <a:endParaRPr noProof="0" dirty="0"/>
          </a:p>
        </p:txBody>
      </p:sp>
    </p:spTree>
    <p:extLst>
      <p:ext uri="{BB962C8B-B14F-4D97-AF65-F5344CB8AC3E}">
        <p14:creationId xmlns:p14="http://schemas.microsoft.com/office/powerpoint/2010/main" val="287424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457F">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788" y="1520825"/>
            <a:ext cx="7772400" cy="1362075"/>
          </a:xfrm>
        </p:spPr>
        <p:txBody>
          <a:bodyPr anchor="t"/>
          <a:lstStyle>
            <a:lvl1pPr algn="l">
              <a:defRPr sz="4000" b="1" cap="all" spc="-150"/>
            </a:lvl1pPr>
          </a:lstStyle>
          <a:p>
            <a:r>
              <a:rPr lang="en-US"/>
              <a:t>Click to edit Master title style</a:t>
            </a:r>
            <a:endParaRPr lang="en-US" dirty="0"/>
          </a:p>
        </p:txBody>
      </p:sp>
      <p:sp>
        <p:nvSpPr>
          <p:cNvPr id="3" name="Text Placeholder 2"/>
          <p:cNvSpPr>
            <a:spLocks noGrp="1"/>
          </p:cNvSpPr>
          <p:nvPr>
            <p:ph type="body" idx="1"/>
          </p:nvPr>
        </p:nvSpPr>
        <p:spPr>
          <a:xfrm>
            <a:off x="722313" y="3087688"/>
            <a:ext cx="7772400" cy="1500187"/>
          </a:xfrm>
        </p:spPr>
        <p:txBody>
          <a:bodyPr anchor="t"/>
          <a:lstStyle>
            <a:lvl1pPr marL="0" indent="0" algn="l">
              <a:buNone/>
              <a:defRPr sz="36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8" name="Straight Connector 7"/>
          <p:cNvCxnSpPr/>
          <p:nvPr userDrawn="1"/>
        </p:nvCxnSpPr>
        <p:spPr bwMode="auto">
          <a:xfrm>
            <a:off x="723900" y="2981325"/>
            <a:ext cx="7781925" cy="0"/>
          </a:xfrm>
          <a:prstGeom prst="line">
            <a:avLst/>
          </a:prstGeom>
          <a:ln>
            <a:solidFill>
              <a:srgbClr val="777777"/>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173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26124" y="1876097"/>
            <a:ext cx="8907517" cy="48242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3" y="993228"/>
            <a:ext cx="8718330" cy="565981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518" y="1981199"/>
            <a:ext cx="4285592" cy="468761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0828" y="1970690"/>
            <a:ext cx="4351282" cy="47138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1890" y="1891863"/>
            <a:ext cx="4351282" cy="47296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656" y="2569340"/>
            <a:ext cx="4335516" cy="414676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063" y="1891862"/>
            <a:ext cx="4398578" cy="48873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5063" y="2569779"/>
            <a:ext cx="4398578" cy="41305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126124" y="914400"/>
            <a:ext cx="8891751" cy="838200"/>
          </a:xfrm>
          <a:prstGeom prst="rect">
            <a:avLst/>
          </a:prstGeo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01-2011-cathedral-stylize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5000"/>
                    </a14:imgEffect>
                  </a14:imgLayer>
                </a14:imgProps>
              </a:ext>
            </a:extLst>
          </a:blip>
          <a:stretch>
            <a:fillRect/>
          </a:stretch>
        </p:blipFill>
        <p:spPr>
          <a:xfrm>
            <a:off x="0" y="808740"/>
            <a:ext cx="9144001" cy="604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124" y="867102"/>
            <a:ext cx="3610304" cy="1044247"/>
          </a:xfrm>
          <a:prstGeom prst="rect">
            <a:avLst/>
          </a:prstGeom>
        </p:spPr>
        <p:txBody>
          <a:bodyPr anchor="ctr"/>
          <a:lstStyle>
            <a:lvl1pPr algn="ctr">
              <a:defRPr sz="2000" b="1"/>
            </a:lvl1pPr>
          </a:lstStyle>
          <a:p>
            <a:r>
              <a:rPr lang="en-US"/>
              <a:t>Click to edit Master title style</a:t>
            </a:r>
            <a:endParaRPr lang="en-US" dirty="0"/>
          </a:p>
        </p:txBody>
      </p:sp>
      <p:sp>
        <p:nvSpPr>
          <p:cNvPr id="3" name="Content Placeholder 2"/>
          <p:cNvSpPr>
            <a:spLocks noGrp="1"/>
          </p:cNvSpPr>
          <p:nvPr>
            <p:ph idx="1"/>
          </p:nvPr>
        </p:nvSpPr>
        <p:spPr>
          <a:xfrm>
            <a:off x="3906127" y="898635"/>
            <a:ext cx="5111750" cy="583324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1890" y="2081048"/>
            <a:ext cx="3578771" cy="465082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5038725"/>
            <a:ext cx="9143999" cy="566738"/>
          </a:xfrm>
          <a:prstGeom prst="rect">
            <a:avLst/>
          </a:prstGeom>
        </p:spPr>
        <p:txBody>
          <a:bodyPr anchor="b"/>
          <a:lstStyle>
            <a:lvl1pPr algn="ct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801813" y="85090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801813" y="5715824"/>
            <a:ext cx="5486400" cy="100028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7384"/>
            <a:ext cx="9144000" cy="762000"/>
          </a:xfrm>
          <a:prstGeom prst="rect">
            <a:avLst/>
          </a:prstGeom>
          <a:solidFill>
            <a:srgbClr val="002B5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endParaRPr>
          </a:p>
        </p:txBody>
      </p:sp>
      <p:sp>
        <p:nvSpPr>
          <p:cNvPr id="10" name="Rectangle 2"/>
          <p:cNvSpPr>
            <a:spLocks noGrp="1" noChangeArrowheads="1"/>
          </p:cNvSpPr>
          <p:nvPr>
            <p:ph type="title"/>
          </p:nvPr>
        </p:nvSpPr>
        <p:spPr bwMode="auto">
          <a:xfrm>
            <a:off x="114300" y="914400"/>
            <a:ext cx="8903576"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1" name="Rectangle 3"/>
          <p:cNvSpPr>
            <a:spLocks noGrp="1" noChangeArrowheads="1"/>
          </p:cNvSpPr>
          <p:nvPr>
            <p:ph type="body" idx="1"/>
          </p:nvPr>
        </p:nvSpPr>
        <p:spPr bwMode="auto">
          <a:xfrm>
            <a:off x="114300" y="1986454"/>
            <a:ext cx="8903576" cy="4762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Inf Pitt w seal white horiz.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71029" y="52867"/>
            <a:ext cx="1593716" cy="608711"/>
          </a:xfrm>
          <a:prstGeom prst="rect">
            <a:avLst/>
          </a:prstGeom>
        </p:spPr>
      </p:pic>
      <p:pic>
        <p:nvPicPr>
          <p:cNvPr id="5" name="Picture 4" descr="PITT_IT_Parent+Tagkline_WHITE.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270051" y="114385"/>
            <a:ext cx="2745656" cy="50588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9" r:id="rId2"/>
    <p:sldLayoutId id="2147483660" r:id="rId3"/>
    <p:sldLayoutId id="2147483663" r:id="rId4"/>
    <p:sldLayoutId id="2147483661" r:id="rId5"/>
    <p:sldLayoutId id="2147483662" r:id="rId6"/>
    <p:sldLayoutId id="2147483664" r:id="rId7"/>
    <p:sldLayoutId id="2147483665" r:id="rId8"/>
    <p:sldLayoutId id="2147483666" r:id="rId9"/>
    <p:sldLayoutId id="2147483667" r:id="rId10"/>
    <p:sldLayoutId id="2147483668" r:id="rId11"/>
    <p:sldLayoutId id="2147483670" r:id="rId12"/>
  </p:sldLayoutIdLst>
  <p:hf sldNum="0" hdr="0"/>
  <p:txStyles>
    <p:titleStyle>
      <a:lvl1pPr algn="l" rtl="0" eaLnBrk="1" fontAlgn="base" hangingPunct="1">
        <a:spcBef>
          <a:spcPct val="0"/>
        </a:spcBef>
        <a:spcAft>
          <a:spcPct val="0"/>
        </a:spcAft>
        <a:defRPr sz="3800" b="1">
          <a:solidFill>
            <a:srgbClr val="94815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2pPr>
      <a:lvl3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3pPr>
      <a:lvl4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4pPr>
      <a:lvl5pPr algn="l" rtl="0" eaLnBrk="1" fontAlgn="base" hangingPunct="1">
        <a:spcBef>
          <a:spcPct val="0"/>
        </a:spcBef>
        <a:spcAft>
          <a:spcPct val="0"/>
        </a:spcAft>
        <a:defRPr sz="3600" b="1">
          <a:solidFill>
            <a:srgbClr val="948151"/>
          </a:solidFill>
          <a:latin typeface="Times New Roman" pitchFamily="18" charset="0"/>
          <a:ea typeface="ＭＳ Ｐゴシック" pitchFamily="-108" charset="-128"/>
          <a:cs typeface="Times New Roman" pitchFamily="18" charset="0"/>
        </a:defRPr>
      </a:lvl5pPr>
      <a:lvl6pPr marL="4572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eaLnBrk="1" fontAlgn="base" hangingPunct="1">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ts val="600"/>
        </a:spcAft>
        <a:buClr>
          <a:srgbClr val="000000"/>
        </a:buClr>
        <a:buChar char="•"/>
        <a:defRPr sz="3600">
          <a:solidFill>
            <a:srgbClr val="002B5E"/>
          </a:solidFill>
          <a:latin typeface="Times New Roman" pitchFamily="18" charset="0"/>
          <a:ea typeface="+mn-ea"/>
          <a:cs typeface="Times New Roman" pitchFamily="18" charset="0"/>
        </a:defRPr>
      </a:lvl1pPr>
      <a:lvl2pPr marL="742950" indent="-285750" algn="l" rtl="0" eaLnBrk="1" fontAlgn="base" hangingPunct="1">
        <a:spcBef>
          <a:spcPct val="20000"/>
        </a:spcBef>
        <a:spcAft>
          <a:spcPts val="1200"/>
        </a:spcAft>
        <a:buClr>
          <a:srgbClr val="000000"/>
        </a:buClr>
        <a:buChar char="–"/>
        <a:defRPr sz="3200">
          <a:solidFill>
            <a:srgbClr val="002B5E"/>
          </a:solidFill>
          <a:latin typeface="Times New Roman" pitchFamily="18" charset="0"/>
          <a:ea typeface="+mn-ea"/>
          <a:cs typeface="Times New Roman" pitchFamily="18" charset="0"/>
        </a:defRPr>
      </a:lvl2pPr>
      <a:lvl3pPr marL="1143000" indent="-228600" algn="l" rtl="0" eaLnBrk="1" fontAlgn="base" hangingPunct="1">
        <a:spcBef>
          <a:spcPct val="20000"/>
        </a:spcBef>
        <a:spcAft>
          <a:spcPts val="1200"/>
        </a:spcAft>
        <a:buClr>
          <a:srgbClr val="000000"/>
        </a:buClr>
        <a:buChar char="•"/>
        <a:defRPr sz="2800">
          <a:solidFill>
            <a:srgbClr val="002B5E"/>
          </a:solidFill>
          <a:latin typeface="Times New Roman" pitchFamily="18" charset="0"/>
          <a:ea typeface="+mn-ea"/>
          <a:cs typeface="Times New Roman" pitchFamily="18" charset="0"/>
        </a:defRPr>
      </a:lvl3pPr>
      <a:lvl4pPr marL="16002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4pPr>
      <a:lvl5pPr marL="2057400" indent="-228600" algn="l" rtl="0" eaLnBrk="1" fontAlgn="base" hangingPunct="1">
        <a:spcBef>
          <a:spcPct val="20000"/>
        </a:spcBef>
        <a:spcAft>
          <a:spcPts val="1200"/>
        </a:spcAft>
        <a:buClr>
          <a:srgbClr val="000000"/>
        </a:buClr>
        <a:buChar char="»"/>
        <a:defRPr sz="2400">
          <a:solidFill>
            <a:srgbClr val="002B5E"/>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2000">
          <a:solidFill>
            <a:srgbClr val="003E7E"/>
          </a:solidFill>
          <a:latin typeface="+mn-lt"/>
          <a:ea typeface="+mn-ea"/>
        </a:defRPr>
      </a:lvl6pPr>
      <a:lvl7pPr marL="2971800" indent="-228600" algn="l" rtl="0" eaLnBrk="1" fontAlgn="base" hangingPunct="1">
        <a:spcBef>
          <a:spcPct val="20000"/>
        </a:spcBef>
        <a:spcAft>
          <a:spcPct val="0"/>
        </a:spcAft>
        <a:buChar char="»"/>
        <a:defRPr sz="2000">
          <a:solidFill>
            <a:srgbClr val="003E7E"/>
          </a:solidFill>
          <a:latin typeface="+mn-lt"/>
          <a:ea typeface="+mn-ea"/>
        </a:defRPr>
      </a:lvl7pPr>
      <a:lvl8pPr marL="3429000" indent="-228600" algn="l" rtl="0" eaLnBrk="1" fontAlgn="base" hangingPunct="1">
        <a:spcBef>
          <a:spcPct val="20000"/>
        </a:spcBef>
        <a:spcAft>
          <a:spcPct val="0"/>
        </a:spcAft>
        <a:buChar char="»"/>
        <a:defRPr sz="2000">
          <a:solidFill>
            <a:srgbClr val="003E7E"/>
          </a:solidFill>
          <a:latin typeface="+mn-lt"/>
          <a:ea typeface="+mn-ea"/>
        </a:defRPr>
      </a:lvl8pPr>
      <a:lvl9pPr marL="3886200" indent="-228600" algn="l" rtl="0" eaLnBrk="1" fontAlgn="base" hangingPunct="1">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txBox="1">
            <a:spLocks noChangeArrowheads="1"/>
          </p:cNvSpPr>
          <p:nvPr/>
        </p:nvSpPr>
        <p:spPr bwMode="auto">
          <a:xfrm>
            <a:off x="4087895" y="2841171"/>
            <a:ext cx="4215184" cy="2130879"/>
          </a:xfrm>
          <a:prstGeom prst="rect">
            <a:avLst/>
          </a:prstGeom>
          <a:noFill/>
          <a:ln w="9525">
            <a:noFill/>
            <a:miter lim="800000"/>
            <a:headEnd/>
            <a:tailEnd/>
          </a:ln>
        </p:spPr>
        <p:txBody>
          <a:bodyPr/>
          <a:lstStyle/>
          <a:p>
            <a:pPr algn="ctr">
              <a:spcBef>
                <a:spcPts val="300"/>
              </a:spcBef>
              <a:buClr>
                <a:srgbClr val="000000"/>
              </a:buClr>
            </a:pPr>
            <a:r>
              <a:rPr lang="en-US" sz="2800" dirty="0">
                <a:solidFill>
                  <a:srgbClr val="002B5E"/>
                </a:solidFill>
                <a:latin typeface="Georgia" pitchFamily="18" charset="0"/>
              </a:rPr>
              <a:t>“CODE IT” CATEGORY</a:t>
            </a:r>
          </a:p>
          <a:p>
            <a:pPr algn="ctr">
              <a:spcBef>
                <a:spcPts val="300"/>
              </a:spcBef>
              <a:buClr>
                <a:srgbClr val="000000"/>
              </a:buClr>
            </a:pPr>
            <a:endParaRPr lang="en-US" sz="1400" dirty="0">
              <a:solidFill>
                <a:srgbClr val="002B5E"/>
              </a:solidFill>
              <a:latin typeface="Georgia" pitchFamily="18" charset="0"/>
            </a:endParaRPr>
          </a:p>
          <a:p>
            <a:pPr algn="ctr">
              <a:spcBef>
                <a:spcPts val="300"/>
              </a:spcBef>
              <a:buClr>
                <a:srgbClr val="000000"/>
              </a:buClr>
            </a:pPr>
            <a:r>
              <a:rPr lang="en-US" sz="2800" b="1" i="1" dirty="0">
                <a:solidFill>
                  <a:srgbClr val="002B5E"/>
                </a:solidFill>
                <a:latin typeface="Georgia" pitchFamily="18" charset="0"/>
              </a:rPr>
              <a:t>BABL</a:t>
            </a:r>
          </a:p>
          <a:p>
            <a:pPr algn="ctr">
              <a:spcBef>
                <a:spcPts val="300"/>
              </a:spcBef>
              <a:buClr>
                <a:srgbClr val="000000"/>
              </a:buClr>
            </a:pPr>
            <a:endParaRPr lang="en-US" b="1" i="1" dirty="0">
              <a:solidFill>
                <a:srgbClr val="002B5E"/>
              </a:solidFill>
              <a:latin typeface="Georgia" pitchFamily="18" charset="0"/>
            </a:endParaRPr>
          </a:p>
          <a:p>
            <a:pPr algn="ctr">
              <a:spcBef>
                <a:spcPct val="20000"/>
              </a:spcBef>
              <a:buClr>
                <a:srgbClr val="000000"/>
              </a:buClr>
            </a:pPr>
            <a:endParaRPr lang="en-US" sz="1800" dirty="0">
              <a:solidFill>
                <a:srgbClr val="002B5E"/>
              </a:solidFill>
              <a:latin typeface="Georgia" pitchFamily="18" charset="0"/>
            </a:endParaRPr>
          </a:p>
        </p:txBody>
      </p:sp>
      <p:pic>
        <p:nvPicPr>
          <p:cNvPr id="5" name="Picture 4" descr="mobile-app-challenge-log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881" y="524674"/>
            <a:ext cx="3506580" cy="2028600"/>
          </a:xfrm>
          <a:prstGeom prst="rect">
            <a:avLst/>
          </a:prstGeom>
        </p:spPr>
      </p:pic>
      <p:pic>
        <p:nvPicPr>
          <p:cNvPr id="3" name="Picture 2"/>
          <p:cNvPicPr>
            <a:picLocks noChangeAspect="1"/>
          </p:cNvPicPr>
          <p:nvPr/>
        </p:nvPicPr>
        <p:blipFill>
          <a:blip r:embed="rId4"/>
          <a:stretch>
            <a:fillRect/>
          </a:stretch>
        </p:blipFill>
        <p:spPr>
          <a:xfrm>
            <a:off x="5034557" y="3125319"/>
            <a:ext cx="2321859" cy="2321859"/>
          </a:xfrm>
          <a:prstGeom prst="rect">
            <a:avLst/>
          </a:prstGeom>
        </p:spPr>
      </p:pic>
    </p:spTree>
    <p:extLst>
      <p:ext uri="{BB962C8B-B14F-4D97-AF65-F5344CB8AC3E}">
        <p14:creationId xmlns:p14="http://schemas.microsoft.com/office/powerpoint/2010/main" val="126215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is a Simple, Clean, and User-Friendly app coded in Java for Android Devices. It’s core functionality is based around helping Pitt students of all campuses meet and connect with other students for the purpose of speaking or learning to speak bilingually.</a:t>
            </a:r>
          </a:p>
          <a:p>
            <a:pPr marR="0" lvl="0">
              <a:spcBef>
                <a:spcPts val="300"/>
              </a:spcBef>
              <a:spcAft>
                <a:spcPts val="3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BABL acts as means of increasing cultural understanding and intellectual diversity on campus by attempting to diminish communication barriers between students. </a:t>
            </a:r>
          </a:p>
        </p:txBody>
      </p:sp>
      <p:sp>
        <p:nvSpPr>
          <p:cNvPr id="6" name="Title 1"/>
          <p:cNvSpPr>
            <a:spLocks noGrp="1"/>
          </p:cNvSpPr>
          <p:nvPr>
            <p:ph type="title"/>
          </p:nvPr>
        </p:nvSpPr>
        <p:spPr>
          <a:xfrm>
            <a:off x="126124" y="914400"/>
            <a:ext cx="8891751" cy="838200"/>
          </a:xfrm>
        </p:spPr>
        <p:txBody>
          <a:bodyPr/>
          <a:lstStyle/>
          <a:p>
            <a:r>
              <a:rPr lang="en-US" sz="3400" dirty="0"/>
              <a:t>BABL: Overview</a:t>
            </a:r>
          </a:p>
        </p:txBody>
      </p:sp>
      <p:pic>
        <p:nvPicPr>
          <p:cNvPr id="4" name="Picture 3"/>
          <p:cNvPicPr>
            <a:picLocks noChangeAspect="1"/>
          </p:cNvPicPr>
          <p:nvPr/>
        </p:nvPicPr>
        <p:blipFill>
          <a:blip r:embed="rId4"/>
          <a:stretch>
            <a:fillRect/>
          </a:stretch>
        </p:blipFill>
        <p:spPr>
          <a:xfrm>
            <a:off x="5885049" y="2608727"/>
            <a:ext cx="2272833" cy="40405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225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3939540"/>
          </a:xfrm>
          <a:prstGeom prst="rect">
            <a:avLst/>
          </a:prstGeom>
        </p:spPr>
        <p:txBody>
          <a:bodyPr>
            <a:spAutoFit/>
          </a:bodyPr>
          <a:lstStyle/>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Target market</a:t>
            </a:r>
            <a:r>
              <a:rPr lang="en-US" sz="2000" dirty="0">
                <a:latin typeface="Times New Roman" panose="02020603050405020304" pitchFamily="18" charset="0"/>
                <a:ea typeface="Calibri" panose="020F0502020204030204" pitchFamily="34" charset="0"/>
                <a:cs typeface="Times New Roman" panose="02020603050405020304" pitchFamily="18" charset="0"/>
              </a:rPr>
              <a:t>: Our target market is Android Users at the University of Pittsburgh main and </a:t>
            </a:r>
            <a:r>
              <a:rPr lang="en-US" sz="2000">
                <a:latin typeface="Times New Roman" panose="02020603050405020304" pitchFamily="18" charset="0"/>
                <a:ea typeface="Calibri" panose="020F0502020204030204" pitchFamily="34" charset="0"/>
                <a:cs typeface="Times New Roman" panose="02020603050405020304" pitchFamily="18" charset="0"/>
              </a:rPr>
              <a:t>regional campuses </a:t>
            </a:r>
            <a:r>
              <a:rPr lang="en-US" sz="2000" dirty="0">
                <a:latin typeface="Times New Roman" panose="02020603050405020304" pitchFamily="18" charset="0"/>
                <a:ea typeface="Calibri" panose="020F0502020204030204" pitchFamily="34" charset="0"/>
                <a:cs typeface="Times New Roman" panose="02020603050405020304" pitchFamily="18" charset="0"/>
              </a:rPr>
              <a:t>that speak or want to speak bilingually.</a:t>
            </a:r>
          </a:p>
          <a:p>
            <a:pPr marL="342900" marR="0" lvl="0" indent="-342900">
              <a:spcBef>
                <a:spcPts val="300"/>
              </a:spcBef>
              <a:spcAft>
                <a:spcPts val="300"/>
              </a:spcAft>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300"/>
              </a:spcBef>
              <a:spcAft>
                <a:spcPts val="300"/>
              </a:spcAft>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Pitch</a:t>
            </a:r>
            <a:r>
              <a:rPr lang="en-US" sz="2000" dirty="0">
                <a:latin typeface="Times New Roman" panose="02020603050405020304" pitchFamily="18" charset="0"/>
                <a:ea typeface="Calibri" panose="020F0502020204030204" pitchFamily="34" charset="0"/>
                <a:cs typeface="Times New Roman" panose="02020603050405020304" pitchFamily="18" charset="0"/>
              </a:rPr>
              <a:t>:  BABL is unique because it ties Pitt Usernames to Facebook accounts, and uses that as means of connection and communication. It matches users up together that speak the same language, and are on the users chosen campuses.</a:t>
            </a:r>
          </a:p>
        </p:txBody>
      </p:sp>
      <p:sp>
        <p:nvSpPr>
          <p:cNvPr id="6" name="Title 1"/>
          <p:cNvSpPr>
            <a:spLocks noGrp="1"/>
          </p:cNvSpPr>
          <p:nvPr>
            <p:ph type="title"/>
          </p:nvPr>
        </p:nvSpPr>
        <p:spPr>
          <a:xfrm>
            <a:off x="126124" y="914400"/>
            <a:ext cx="8891751" cy="838200"/>
          </a:xfrm>
        </p:spPr>
        <p:txBody>
          <a:bodyPr/>
          <a:lstStyle/>
          <a:p>
            <a:r>
              <a:rPr lang="en-US" sz="3400" dirty="0"/>
              <a:t>BABL: Marketing Summary</a:t>
            </a:r>
          </a:p>
        </p:txBody>
      </p:sp>
    </p:spTree>
    <p:extLst>
      <p:ext uri="{BB962C8B-B14F-4D97-AF65-F5344CB8AC3E}">
        <p14:creationId xmlns:p14="http://schemas.microsoft.com/office/powerpoint/2010/main" val="101544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4572000" cy="4708981"/>
          </a:xfrm>
          <a:prstGeom prst="rect">
            <a:avLst/>
          </a:prstGeom>
        </p:spPr>
        <p:txBody>
          <a:bodyPr>
            <a:spAutoFit/>
          </a:bodyPr>
          <a:lstStyle/>
          <a:p>
            <a:pPr marL="342900" indent="-342900">
              <a:spcBef>
                <a:spcPts val="300"/>
              </a:spcBef>
              <a:spcAft>
                <a:spcPts val="3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BABL utilizes the idea of matching, and the publicly available Facebook profiles to help students get to know other people based on which language they wish to speak.</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What makes BABL awesome is the tech behind the scenes. It has fully featured Facebook integration, asynchronous tasking, and password encryption. BABL’s user data storage, matching algorithm, and stored procedures are all done using Microsoft SQL Server and are hosted on Amazon Web Services. </a:t>
            </a:r>
          </a:p>
        </p:txBody>
      </p:sp>
      <p:sp>
        <p:nvSpPr>
          <p:cNvPr id="6" name="Title 1"/>
          <p:cNvSpPr>
            <a:spLocks noGrp="1"/>
          </p:cNvSpPr>
          <p:nvPr>
            <p:ph type="title"/>
          </p:nvPr>
        </p:nvSpPr>
        <p:spPr>
          <a:xfrm>
            <a:off x="126124" y="914400"/>
            <a:ext cx="8891751" cy="838200"/>
          </a:xfrm>
        </p:spPr>
        <p:txBody>
          <a:bodyPr/>
          <a:lstStyle/>
          <a:p>
            <a:r>
              <a:rPr lang="en-US" sz="3400" dirty="0"/>
              <a:t>BABL: Technology Summary</a:t>
            </a:r>
          </a:p>
        </p:txBody>
      </p:sp>
      <p:pic>
        <p:nvPicPr>
          <p:cNvPr id="4" name="Picture 3"/>
          <p:cNvPicPr>
            <a:picLocks noChangeAspect="1"/>
          </p:cNvPicPr>
          <p:nvPr/>
        </p:nvPicPr>
        <p:blipFill>
          <a:blip r:embed="rId4"/>
          <a:stretch>
            <a:fillRect/>
          </a:stretch>
        </p:blipFill>
        <p:spPr>
          <a:xfrm>
            <a:off x="5898778" y="2581837"/>
            <a:ext cx="2273427" cy="40416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758697" y="1830962"/>
            <a:ext cx="1317989" cy="646331"/>
          </a:xfrm>
          <a:prstGeom prst="rect">
            <a:avLst/>
          </a:prstGeom>
          <a:noFill/>
        </p:spPr>
        <p:txBody>
          <a:bodyPr wrap="none" lIns="91440" tIns="45720" rIns="91440" bIns="45720">
            <a:spAutoFit/>
          </a:bodyPr>
          <a:lstStyle/>
          <a:p>
            <a:pPr algn="ctr"/>
            <a:r>
              <a:rPr lang="en-US" sz="1200" u="sng" dirty="0">
                <a:ln w="0"/>
                <a:effectLst>
                  <a:outerShdw blurRad="38100" dist="19050" dir="2700000" algn="tl" rotWithShape="0">
                    <a:schemeClr val="dk1">
                      <a:alpha val="40000"/>
                    </a:schemeClr>
                  </a:outerShdw>
                </a:effectLst>
              </a:rPr>
              <a:t>Banner Image </a:t>
            </a:r>
          </a:p>
          <a:p>
            <a:pPr algn="ctr"/>
            <a:r>
              <a:rPr lang="en-US" sz="1200" u="sng" dirty="0">
                <a:ln w="0"/>
                <a:effectLst>
                  <a:outerShdw blurRad="38100" dist="19050" dir="2700000" algn="tl" rotWithShape="0">
                    <a:schemeClr val="dk1">
                      <a:alpha val="40000"/>
                    </a:schemeClr>
                  </a:outerShdw>
                </a:effectLst>
              </a:rPr>
              <a:t>Changes Based </a:t>
            </a:r>
          </a:p>
          <a:p>
            <a:pPr algn="ctr"/>
            <a:r>
              <a:rPr lang="en-US" sz="1200" u="sng" dirty="0">
                <a:ln w="0"/>
                <a:effectLst>
                  <a:outerShdw blurRad="38100" dist="19050" dir="2700000" algn="tl" rotWithShape="0">
                    <a:schemeClr val="dk1">
                      <a:alpha val="40000"/>
                    </a:schemeClr>
                  </a:outerShdw>
                </a:effectLst>
              </a:rPr>
              <a:t>On Campus</a:t>
            </a:r>
          </a:p>
        </p:txBody>
      </p:sp>
      <p:sp>
        <p:nvSpPr>
          <p:cNvPr id="10" name="Arrow: Bent-Up 9"/>
          <p:cNvSpPr/>
          <p:nvPr/>
        </p:nvSpPr>
        <p:spPr bwMode="auto">
          <a:xfrm rot="5400000">
            <a:off x="5200551" y="2594315"/>
            <a:ext cx="748644" cy="546847"/>
          </a:xfrm>
          <a:prstGeom prst="bent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9732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086" y="914400"/>
            <a:ext cx="2274250" cy="1462018"/>
          </a:xfrm>
          <a:prstGeom prst="rect">
            <a:avLst/>
          </a:prstGeom>
          <a:effectLst>
            <a:outerShdw blurRad="50800" dist="38100" dir="5400000" sx="103000" sy="103000" algn="t" rotWithShape="0">
              <a:prstClr val="black">
                <a:alpha val="40000"/>
              </a:prstClr>
            </a:outerShdw>
          </a:effectLst>
        </p:spPr>
      </p:pic>
      <p:sp>
        <p:nvSpPr>
          <p:cNvPr id="2" name="Rectangle 1"/>
          <p:cNvSpPr/>
          <p:nvPr/>
        </p:nvSpPr>
        <p:spPr>
          <a:xfrm>
            <a:off x="364603" y="1752600"/>
            <a:ext cx="6019944" cy="3139321"/>
          </a:xfrm>
          <a:prstGeom prst="rect">
            <a:avLst/>
          </a:prstGeom>
        </p:spPr>
        <p:txBody>
          <a:bodyPr wrap="square">
            <a:spAutoFit/>
          </a:bodyPr>
          <a:lstStyle/>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Upload a video showing a working prototype of your app to the following location along with this completed PowerPoint presentation:</a:t>
            </a:r>
          </a:p>
          <a:p>
            <a:pPr marR="0" lvl="0">
              <a:spcBef>
                <a:spcPts val="300"/>
              </a:spcBef>
              <a:spcAft>
                <a:spcPts val="3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lvl="0" algn="ctr">
              <a:spcBef>
                <a:spcPts val="300"/>
              </a:spcBef>
              <a:spcAft>
                <a:spcPts val="300"/>
              </a:spcAft>
            </a:pPr>
            <a:r>
              <a:rPr lang="en-US" sz="3400" b="1" dirty="0">
                <a:latin typeface="Times New Roman" panose="02020603050405020304" pitchFamily="18" charset="0"/>
                <a:ea typeface="Calibri" panose="020F0502020204030204" pitchFamily="34" charset="0"/>
                <a:cs typeface="Times New Roman" panose="02020603050405020304" pitchFamily="18" charset="0"/>
              </a:rPr>
              <a:t>appchallenge.pitt.edu</a:t>
            </a:r>
          </a:p>
          <a:p>
            <a:pPr marR="0" lvl="0" algn="ctr">
              <a:spcBef>
                <a:spcPts val="300"/>
              </a:spcBef>
              <a:spcAft>
                <a:spcPts val="300"/>
              </a:spcAft>
            </a:pPr>
            <a:endParaRPr lang="en-US" sz="3400" b="1" dirty="0">
              <a:latin typeface="Times New Roman" panose="02020603050405020304" pitchFamily="18" charset="0"/>
              <a:ea typeface="Calibri" panose="020F0502020204030204" pitchFamily="34" charset="0"/>
              <a:cs typeface="Times New Roman" panose="02020603050405020304" pitchFamily="18" charset="0"/>
            </a:endParaRPr>
          </a:p>
          <a:p>
            <a:pPr marR="0" lvl="0">
              <a:spcBef>
                <a:spcPts val="30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you’ll be asked to provide the code later.</a:t>
            </a:r>
          </a:p>
        </p:txBody>
      </p:sp>
      <p:sp>
        <p:nvSpPr>
          <p:cNvPr id="6" name="Title 1"/>
          <p:cNvSpPr>
            <a:spLocks noGrp="1"/>
          </p:cNvSpPr>
          <p:nvPr>
            <p:ph type="title"/>
          </p:nvPr>
        </p:nvSpPr>
        <p:spPr>
          <a:xfrm>
            <a:off x="126124" y="914400"/>
            <a:ext cx="8891751" cy="838200"/>
          </a:xfrm>
        </p:spPr>
        <p:txBody>
          <a:bodyPr/>
          <a:lstStyle/>
          <a:p>
            <a:r>
              <a:rPr lang="en-US" sz="3400" dirty="0"/>
              <a:t>BABL: Upload Prototype</a:t>
            </a:r>
          </a:p>
        </p:txBody>
      </p:sp>
    </p:spTree>
    <p:extLst>
      <p:ext uri="{BB962C8B-B14F-4D97-AF65-F5344CB8AC3E}">
        <p14:creationId xmlns:p14="http://schemas.microsoft.com/office/powerpoint/2010/main" val="141860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Information Technology &amp;#x0D;&amp;#x0A;Update&amp;quot;&quot;/&gt;&lt;property id=&quot;20307&quot; value=&quot;268&quot;/&gt;&lt;/object&gt;&lt;object type=&quot;3&quot; unique_id=&quot;10006&quot;&gt;&lt;property id=&quot;20148&quot; value=&quot;5&quot;/&gt;&lt;property id=&quot;20300&quot; value=&quot;Slide 12 - &amp;quot;Service Update&amp;quot;&quot;/&gt;&lt;property id=&quot;20307&quot; value=&quot;306&quot;/&gt;&lt;/object&gt;&lt;object type=&quot;3&quot; unique_id=&quot;10742&quot;&gt;&lt;property id=&quot;20148&quot; value=&quot;5&quot;/&gt;&lt;property id=&quot;20300&quot; value=&quot;Slide 2 - &amp;quot;Technology Infrastructure Projects&amp;quot;&quot;/&gt;&lt;property id=&quot;20307&quot; value=&quot;338&quot;/&gt;&lt;/object&gt;&lt;object type=&quot;3&quot; unique_id=&quot;10744&quot;&gt;&lt;property id=&quot;20148&quot; value=&quot;5&quot;/&gt;&lt;property id=&quot;20300&quot; value=&quot;Slide 13 - &amp;quot;Upcoming Projects&amp;quot;&quot;/&gt;&lt;property id=&quot;20307&quot; value=&quot;339&quot;/&gt;&lt;/object&gt;&lt;object type=&quot;3&quot; unique_id=&quot;10745&quot;&gt;&lt;property id=&quot;20148&quot; value=&quot;5&quot;/&gt;&lt;property id=&quot;20300&quot; value=&quot;Slide 14 - &amp;quot;Security Projects &amp;quot;&quot;/&gt;&lt;property id=&quot;20307&quot; value=&quot;340&quot;/&gt;&lt;/object&gt;&lt;object type=&quot;3&quot; unique_id=&quot;10748&quot;&gt;&lt;property id=&quot;20148&quot; value=&quot;5&quot;/&gt;&lt;property id=&quot;20300&quot; value=&quot;Slide 15 - &amp;quot;Summer Initiatives&amp;quot;&quot;/&gt;&lt;property id=&quot;20307&quot; value=&quot;343&quot;/&gt;&lt;/object&gt;&lt;object type=&quot;3&quot; unique_id=&quot;10870&quot;&gt;&lt;property id=&quot;20148&quot; value=&quot;5&quot;/&gt;&lt;property id=&quot;20300&quot; value=&quot;Slide 3 - &amp;quot;Technology Infrastructure Projects&amp;quot;&quot;/&gt;&lt;property id=&quot;20307&quot; value=&quot;346&quot;/&gt;&lt;/object&gt;&lt;object type=&quot;3&quot; unique_id=&quot;11318&quot;&gt;&lt;property id=&quot;20148&quot; value=&quot;5&quot;/&gt;&lt;property id=&quot;20300&quot; value=&quot;Slide 4 - &amp;quot;Technology Infrastructure Projects&amp;quot;&quot;/&gt;&lt;property id=&quot;20307&quot; value=&quot;347&quot;/&gt;&lt;/object&gt;&lt;object type=&quot;3&quot; unique_id=&quot;11651&quot;&gt;&lt;property id=&quot;20148&quot; value=&quot;5&quot;/&gt;&lt;property id=&quot;20300&quot; value=&quot;Slide 5 - &amp;quot;Security Projects&amp;quot;&quot;/&gt;&lt;property id=&quot;20307&quot; value=&quot;349&quot;/&gt;&lt;/object&gt;&lt;object type=&quot;3&quot; unique_id=&quot;12526&quot;&gt;&lt;property id=&quot;20148&quot; value=&quot;5&quot;/&gt;&lt;property id=&quot;20300&quot; value=&quot;Slide 6 - &amp;quot;Security Threats&amp;quot;&quot;/&gt;&lt;property id=&quot;20307&quot; value=&quot;351&quot;/&gt;&lt;/object&gt;&lt;object type=&quot;3&quot; unique_id=&quot;12891&quot;&gt;&lt;property id=&quot;20148&quot; value=&quot;5&quot;/&gt;&lt;property id=&quot;20300&quot; value=&quot;Slide 8 - &amp;quot;Software&amp;quot;&quot;/&gt;&lt;property id=&quot;20307&quot; value=&quot;353&quot;/&gt;&lt;/object&gt;&lt;object type=&quot;3&quot; unique_id=&quot;14637&quot;&gt;&lt;property id=&quot;20148&quot; value=&quot;5&quot;/&gt;&lt;property id=&quot;20300&quot; value=&quot;Slide 17 - &amp;quot;Looking Ahead: Business Continuity –Related to Disaster Recovery &amp;quot;&quot;/&gt;&lt;property id=&quot;20307&quot; value=&quot;358&quot;/&gt;&lt;/object&gt;&lt;object type=&quot;3&quot; unique_id=&quot;18157&quot;&gt;&lt;property id=&quot;20148&quot; value=&quot;5&quot;/&gt;&lt;property id=&quot;20300&quot; value=&quot;Slide 7 - &amp;quot;Email Upgrade – My Pitt Email&amp;quot;&quot;/&gt;&lt;property id=&quot;20307&quot; value=&quot;360&quot;/&gt;&lt;/object&gt;&lt;object type=&quot;3&quot; unique_id=&quot;18539&quot;&gt;&lt;property id=&quot;20148&quot; value=&quot;5&quot;/&gt;&lt;property id=&quot;20300&quot; value=&quot;Slide 9 - &amp;quot;Enhancing Services&amp;quot;&quot;/&gt;&lt;property id=&quot;20307&quot; value=&quot;361&quot;/&gt;&lt;/object&gt;&lt;object type=&quot;3&quot; unique_id=&quot;19445&quot;&gt;&lt;property id=&quot;20148&quot; value=&quot;5&quot;/&gt;&lt;property id=&quot;20300&quot; value=&quot;Slide 16 - &amp;quot;Summer Initiatives&amp;quot;&quot;/&gt;&lt;property id=&quot;20307&quot; value=&quot;362&quot;/&gt;&lt;/object&gt;&lt;object type=&quot;3&quot; unique_id=&quot;19850&quot;&gt;&lt;property id=&quot;20148&quot; value=&quot;5&quot;/&gt;&lt;property id=&quot;20300&quot; value=&quot;Slide 19 - &amp;quot;Thank You&amp;quot;&quot;/&gt;&lt;property id=&quot;20307&quot; value=&quot;363&quot;/&gt;&lt;/object&gt;&lt;object type=&quot;3&quot; unique_id=&quot;19852&quot;&gt;&lt;property id=&quot;20148&quot; value=&quot;5&quot;/&gt;&lt;property id=&quot;20300&quot; value=&quot;Slide 10&quot;/&gt;&lt;property id=&quot;20307&quot; value=&quot;366&quot;/&gt;&lt;/object&gt;&lt;object type=&quot;3&quot; unique_id=&quot;19853&quot;&gt;&lt;property id=&quot;20148&quot; value=&quot;5&quot;/&gt;&lt;property id=&quot;20300&quot; value=&quot;Slide 11 - &amp;quot;Enhancing Services&amp;quot;&quot;/&gt;&lt;property id=&quot;20307&quot; value=&quot;365&quot;/&gt;&lt;/object&gt;&lt;object type=&quot;3&quot; unique_id=&quot;19854&quot;&gt;&lt;property id=&quot;20148&quot; value=&quot;5&quot;/&gt;&lt;property id=&quot;20300&quot; value=&quot;Slide 18 - &amp;quot;Budget&amp;quot;&quot;/&gt;&lt;property id=&quot;20307&quot; value=&quot;364&quot;/&gt;&lt;/object&gt;&lt;/object&gt;&lt;object type=&quot;8&quot; unique_id=&quot;10062&quot;&gt;&lt;/object&gt;&lt;/object&gt;&lt;/database&gt;"/>
  <p:tag name="SECTOMILLISECCONVERTED" val="1"/>
</p:tagLst>
</file>

<file path=ppt/theme/theme1.xml><?xml version="1.0" encoding="utf-8"?>
<a:theme xmlns:a="http://schemas.openxmlformats.org/drawingml/2006/main" name="PittWhit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C64DCBBBB02E47B40AAE6C01CFFF74" ma:contentTypeVersion="1" ma:contentTypeDescription="Create a new document." ma:contentTypeScope="" ma:versionID="ed9f4f4e58614d4f82a4863f2a55a10b">
  <xsd:schema xmlns:xsd="http://www.w3.org/2001/XMLSchema" xmlns:xs="http://www.w3.org/2001/XMLSchema" xmlns:p="http://schemas.microsoft.com/office/2006/metadata/properties" xmlns:ns3="75fa4488-412e-4aad-a494-5f11aff3f35a" targetNamespace="http://schemas.microsoft.com/office/2006/metadata/properties" ma:root="true" ma:fieldsID="9e40df8ca300f98e02f87cfdfa8a0fec" ns3:_="">
    <xsd:import namespace="75fa4488-412e-4aad-a494-5f11aff3f35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a4488-412e-4aad-a494-5f11aff3f35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CD1B8-BEDB-412C-86AE-9E7F6160505C}">
  <ds:schemaRefs>
    <ds:schemaRef ds:uri="http://schemas.microsoft.com/sharepoint/v3/contenttype/forms"/>
  </ds:schemaRefs>
</ds:datastoreItem>
</file>

<file path=customXml/itemProps2.xml><?xml version="1.0" encoding="utf-8"?>
<ds:datastoreItem xmlns:ds="http://schemas.openxmlformats.org/officeDocument/2006/customXml" ds:itemID="{1C72F1BE-ED8C-4C09-BFFD-7C89F7E4012D}">
  <ds:schemaRefs>
    <ds:schemaRef ds:uri="http://purl.org/dc/dcmitype/"/>
    <ds:schemaRef ds:uri="http://schemas.microsoft.com/office/infopath/2007/PartnerControls"/>
    <ds:schemaRef ds:uri="http://purl.org/dc/elements/1.1/"/>
    <ds:schemaRef ds:uri="http://schemas.microsoft.com/office/2006/metadata/properties"/>
    <ds:schemaRef ds:uri="75fa4488-412e-4aad-a494-5f11aff3f35a"/>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D5271B5-4D4B-48D0-8119-5E169AFC2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a4488-412e-4aad-a494-5f11aff3f3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Mobile-App-Challenge_Template</Template>
  <TotalTime>0</TotalTime>
  <Words>242</Words>
  <Application>Microsoft Office PowerPoint</Application>
  <PresentationFormat>On-screen Show (4:3)</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Calibri</vt:lpstr>
      <vt:lpstr>Georgia</vt:lpstr>
      <vt:lpstr>Times New Roman</vt:lpstr>
      <vt:lpstr>PittWhiteTemplate</vt:lpstr>
      <vt:lpstr>PowerPoint Presentation</vt:lpstr>
      <vt:lpstr>BABL: Overview</vt:lpstr>
      <vt:lpstr>BABL: Marketing Summary</vt:lpstr>
      <vt:lpstr>BABL: Technology Summary</vt:lpstr>
      <vt:lpstr>BABL: Upload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2015-03-23T23:08:52Z</dcterms:created>
  <dcterms:modified xsi:type="dcterms:W3CDTF">2017-03-17T22:11:07Z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0x01010058C64DCBBBB02E47B40AAE6C01CFFF74</vt:lpwstr>
  </property>
</Properties>
</file>