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4"/>
  </p:handoutMasterIdLst>
  <p:sldIdLst>
    <p:sldId id="443" r:id="rId3"/>
    <p:sldId id="444" r:id="rId5"/>
    <p:sldId id="421" r:id="rId6"/>
    <p:sldId id="449" r:id="rId7"/>
    <p:sldId id="259" r:id="rId8"/>
    <p:sldId id="267" r:id="rId9"/>
    <p:sldId id="450" r:id="rId10"/>
    <p:sldId id="354" r:id="rId11"/>
    <p:sldId id="355" r:id="rId12"/>
    <p:sldId id="264" r:id="rId13"/>
    <p:sldId id="261" r:id="rId14"/>
    <p:sldId id="265" r:id="rId15"/>
    <p:sldId id="266" r:id="rId16"/>
    <p:sldId id="448" r:id="rId17"/>
    <p:sldId id="422" r:id="rId18"/>
    <p:sldId id="423" r:id="rId19"/>
    <p:sldId id="424" r:id="rId20"/>
    <p:sldId id="425" r:id="rId21"/>
    <p:sldId id="442" r:id="rId22"/>
    <p:sldId id="426" r:id="rId23"/>
    <p:sldId id="427" r:id="rId24"/>
    <p:sldId id="451" r:id="rId25"/>
    <p:sldId id="429" r:id="rId26"/>
    <p:sldId id="452" r:id="rId27"/>
    <p:sldId id="460" r:id="rId28"/>
    <p:sldId id="470" r:id="rId29"/>
    <p:sldId id="467" r:id="rId30"/>
    <p:sldId id="468" r:id="rId31"/>
    <p:sldId id="278" r:id="rId32"/>
    <p:sldId id="440" r:id="rId33"/>
    <p:sldId id="469" r:id="rId34"/>
    <p:sldId id="302" r:id="rId35"/>
    <p:sldId id="471" r:id="rId36"/>
    <p:sldId id="472" r:id="rId37"/>
    <p:sldId id="301" r:id="rId38"/>
    <p:sldId id="473" r:id="rId39"/>
    <p:sldId id="297" r:id="rId40"/>
    <p:sldId id="305" r:id="rId41"/>
    <p:sldId id="304" r:id="rId42"/>
    <p:sldId id="310" r:id="rId43"/>
    <p:sldId id="464" r:id="rId44"/>
    <p:sldId id="441" r:id="rId45"/>
    <p:sldId id="446" r:id="rId46"/>
    <p:sldId id="453" r:id="rId47"/>
    <p:sldId id="474" r:id="rId48"/>
    <p:sldId id="475" r:id="rId49"/>
    <p:sldId id="476" r:id="rId50"/>
    <p:sldId id="312" r:id="rId51"/>
    <p:sldId id="477" r:id="rId52"/>
    <p:sldId id="483" r:id="rId53"/>
    <p:sldId id="318" r:id="rId54"/>
    <p:sldId id="478" r:id="rId55"/>
    <p:sldId id="322" r:id="rId56"/>
    <p:sldId id="321" r:id="rId57"/>
    <p:sldId id="479" r:id="rId58"/>
    <p:sldId id="484" r:id="rId59"/>
    <p:sldId id="323" r:id="rId60"/>
    <p:sldId id="353" r:id="rId61"/>
    <p:sldId id="480" r:id="rId62"/>
    <p:sldId id="358" r:id="rId63"/>
    <p:sldId id="481" r:id="rId64"/>
    <p:sldId id="485" r:id="rId65"/>
    <p:sldId id="454" r:id="rId66"/>
    <p:sldId id="315" r:id="rId67"/>
    <p:sldId id="316" r:id="rId68"/>
    <p:sldId id="486" r:id="rId69"/>
    <p:sldId id="466" r:id="rId70"/>
    <p:sldId id="465" r:id="rId71"/>
    <p:sldId id="455" r:id="rId72"/>
    <p:sldId id="456" r:id="rId73"/>
  </p:sldIdLst>
  <p:sldSz cx="9144000" cy="6858000" type="screen4x3"/>
  <p:notesSz cx="6735445" cy="9869170"/>
  <p:defaultTex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00"/>
    <a:srgbClr val="3399FF"/>
    <a:srgbClr val="009900"/>
    <a:srgbClr val="6699FF"/>
    <a:srgbClr val="AFCAFF"/>
    <a:srgbClr val="9FBFFF"/>
    <a:srgbClr val="93B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5" autoAdjust="0"/>
    <p:restoredTop sz="75968" autoAdjust="0"/>
  </p:normalViewPr>
  <p:slideViewPr>
    <p:cSldViewPr>
      <p:cViewPr varScale="1">
        <p:scale>
          <a:sx n="89" d="100"/>
          <a:sy n="89" d="100"/>
        </p:scale>
        <p:origin x="-1782" y="-102"/>
      </p:cViewPr>
      <p:guideLst>
        <p:guide orient="horz" pos="799"/>
        <p:guide pos="47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04"/>
    </p:cViewPr>
  </p:sorterViewPr>
  <p:notesViewPr>
    <p:cSldViewPr>
      <p:cViewPr varScale="1">
        <p:scale>
          <a:sx n="73" d="100"/>
          <a:sy n="73" d="100"/>
        </p:scale>
        <p:origin x="-2082" y="-102"/>
      </p:cViewPr>
      <p:guideLst>
        <p:guide orient="horz" pos="3109"/>
        <p:guide pos="363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15DA0D-8302-49D9-9860-FD9A195795B4}" type="doc">
      <dgm:prSet loTypeId="urn:microsoft.com/office/officeart/2005/8/layout/lProcess2" loCatId="list" qsTypeId="urn:microsoft.com/office/officeart/2005/8/quickstyle/simple3" qsCatId="simple" csTypeId="urn:microsoft.com/office/officeart/2005/8/colors/accent1_2" csCatId="accent1" phldr="1"/>
      <dgm:spPr/>
      <dgm:t>
        <a:bodyPr/>
        <a:lstStyle/>
        <a:p>
          <a:endParaRPr lang="fr-FR"/>
        </a:p>
      </dgm:t>
    </dgm:pt>
    <dgm:pt modelId="{477C6C32-5033-4F12-B09C-C6CC6196A615}">
      <dgm:prSet phldrT="[Texte]"/>
      <dgm:spPr/>
      <dgm:t>
        <a:bodyPr/>
        <a:lstStyle/>
        <a:p>
          <a:r>
            <a:rPr lang="fr-FR" u="sng" dirty="0" smtClean="0"/>
            <a:t>Commandes</a:t>
          </a:r>
        </a:p>
        <a:p>
          <a:r>
            <a:rPr lang="fr-FR" u="sng" dirty="0" smtClean="0"/>
            <a:t>Directives</a:t>
          </a:r>
          <a:endParaRPr lang="fr-FR" u="sng" dirty="0"/>
        </a:p>
      </dgm:t>
    </dgm:pt>
    <dgm:pt modelId="{F22FC2AA-0BA0-4DD7-89AF-762E615016F8}" cxnId="{E658F3DB-6284-44A1-9576-FCF3D7A4DB88}" type="parTrans">
      <dgm:prSet/>
      <dgm:spPr/>
      <dgm:t>
        <a:bodyPr/>
        <a:lstStyle/>
        <a:p>
          <a:endParaRPr lang="fr-FR"/>
        </a:p>
      </dgm:t>
    </dgm:pt>
    <dgm:pt modelId="{949A6BE2-9408-4571-ACAE-FC5B8DA7ED27}" cxnId="{E658F3DB-6284-44A1-9576-FCF3D7A4DB88}" type="sibTrans">
      <dgm:prSet/>
      <dgm:spPr/>
      <dgm:t>
        <a:bodyPr/>
        <a:lstStyle/>
        <a:p>
          <a:endParaRPr lang="fr-FR"/>
        </a:p>
      </dgm:t>
    </dgm:pt>
    <dgm:pt modelId="{A9CC539C-5BAA-4D05-9D1B-81941DC601E1}">
      <dgm:prSet phldrT="[Texte]"/>
      <dgm:spPr>
        <a:gradFill rotWithShape="0">
          <a:gsLst>
            <a:gs pos="0">
              <a:srgbClr val="00B0F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gradFill>
      </dgm:spPr>
      <dgm:t>
        <a:bodyPr/>
        <a:lstStyle/>
        <a:p>
          <a:r>
            <a:rPr lang="fr-FR" dirty="0" err="1" smtClean="0"/>
            <a:t>apachectl</a:t>
          </a:r>
          <a:endParaRPr lang="fr-FR" dirty="0"/>
        </a:p>
      </dgm:t>
    </dgm:pt>
    <dgm:pt modelId="{09058EFC-8FAE-4116-95A5-BF46B5092A36}" cxnId="{63AA5FF6-5E75-4973-8DA2-DC0043A4C7A6}" type="parTrans">
      <dgm:prSet/>
      <dgm:spPr/>
      <dgm:t>
        <a:bodyPr/>
        <a:lstStyle/>
        <a:p>
          <a:endParaRPr lang="fr-FR"/>
        </a:p>
      </dgm:t>
    </dgm:pt>
    <dgm:pt modelId="{B6A1A43E-E09E-4BDF-85DA-52931432EF71}" cxnId="{63AA5FF6-5E75-4973-8DA2-DC0043A4C7A6}" type="sibTrans">
      <dgm:prSet/>
      <dgm:spPr/>
      <dgm:t>
        <a:bodyPr/>
        <a:lstStyle/>
        <a:p>
          <a:endParaRPr lang="fr-FR"/>
        </a:p>
      </dgm:t>
    </dgm:pt>
    <dgm:pt modelId="{AEBCB484-48B0-4780-BDDD-048598089652}">
      <dgm:prSet phldrT="[Texte]"/>
      <dgm:spPr>
        <a:gradFill rotWithShape="0">
          <a:gsLst>
            <a:gs pos="0">
              <a:srgbClr val="C0000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gradFill>
      </dgm:spPr>
      <dgm:t>
        <a:bodyPr/>
        <a:lstStyle/>
        <a:p>
          <a:r>
            <a:rPr lang="fr-FR" dirty="0" err="1" smtClean="0"/>
            <a:t>ServerRoot</a:t>
          </a:r>
          <a:r>
            <a:rPr lang="fr-FR" dirty="0" smtClean="0"/>
            <a:t>, </a:t>
          </a:r>
          <a:r>
            <a:rPr lang="fr-FR" dirty="0" err="1" smtClean="0"/>
            <a:t>DocumentRoot</a:t>
          </a:r>
          <a:r>
            <a:rPr lang="fr-FR" dirty="0" smtClean="0"/>
            <a:t>, </a:t>
          </a:r>
          <a:r>
            <a:rPr lang="fr-FR" dirty="0" err="1" smtClean="0"/>
            <a:t>ErrorLog</a:t>
          </a:r>
          <a:r>
            <a:rPr lang="fr-FR" dirty="0" smtClean="0"/>
            <a:t>, </a:t>
          </a:r>
          <a:r>
            <a:rPr lang="fr-FR" dirty="0" err="1" smtClean="0"/>
            <a:t>Include</a:t>
          </a:r>
          <a:r>
            <a:rPr lang="fr-FR" dirty="0" smtClean="0"/>
            <a:t>, </a:t>
          </a:r>
          <a:r>
            <a:rPr lang="fr-FR" dirty="0" err="1" smtClean="0"/>
            <a:t>Listen</a:t>
          </a:r>
          <a:r>
            <a:rPr lang="fr-FR" dirty="0" smtClean="0"/>
            <a:t>, </a:t>
          </a:r>
          <a:r>
            <a:rPr lang="fr-FR" dirty="0" err="1" smtClean="0"/>
            <a:t>semanage</a:t>
          </a:r>
          <a:r>
            <a:rPr lang="fr-FR" dirty="0" smtClean="0"/>
            <a:t>, User, Group</a:t>
          </a:r>
          <a:endParaRPr lang="fr-FR" dirty="0"/>
        </a:p>
      </dgm:t>
    </dgm:pt>
    <dgm:pt modelId="{962782EF-7578-42E4-A9E3-29ADC10A4554}" cxnId="{68327A1E-A6B7-4EE5-AB5E-11F315EE5199}" type="parTrans">
      <dgm:prSet/>
      <dgm:spPr/>
      <dgm:t>
        <a:bodyPr/>
        <a:lstStyle/>
        <a:p>
          <a:endParaRPr lang="fr-FR"/>
        </a:p>
      </dgm:t>
    </dgm:pt>
    <dgm:pt modelId="{226FC6C6-B27C-4B42-BBDC-FDBE717D9229}" cxnId="{68327A1E-A6B7-4EE5-AB5E-11F315EE5199}" type="sibTrans">
      <dgm:prSet/>
      <dgm:spPr/>
      <dgm:t>
        <a:bodyPr/>
        <a:lstStyle/>
        <a:p>
          <a:endParaRPr lang="fr-FR"/>
        </a:p>
      </dgm:t>
    </dgm:pt>
    <dgm:pt modelId="{99CA1B73-7A65-4329-B256-4DEA3C15C31F}">
      <dgm:prSet phldrT="[Texte]"/>
      <dgm:spPr/>
      <dgm:t>
        <a:bodyPr/>
        <a:lstStyle/>
        <a:p>
          <a:r>
            <a:rPr lang="fr-FR" u="sng" dirty="0" smtClean="0"/>
            <a:t>Notions</a:t>
          </a:r>
          <a:endParaRPr lang="fr-FR" u="sng" dirty="0"/>
        </a:p>
      </dgm:t>
    </dgm:pt>
    <dgm:pt modelId="{6F4C8C38-E465-4E4E-B62B-8641CDB3D9F3}" cxnId="{C689F104-B301-43F7-9C64-FFC5F7ABEEEF}" type="parTrans">
      <dgm:prSet/>
      <dgm:spPr/>
      <dgm:t>
        <a:bodyPr/>
        <a:lstStyle/>
        <a:p>
          <a:endParaRPr lang="fr-FR"/>
        </a:p>
      </dgm:t>
    </dgm:pt>
    <dgm:pt modelId="{9ED91016-F73A-4824-9F53-DB017D34398E}" cxnId="{C689F104-B301-43F7-9C64-FFC5F7ABEEEF}" type="sibTrans">
      <dgm:prSet/>
      <dgm:spPr/>
      <dgm:t>
        <a:bodyPr/>
        <a:lstStyle/>
        <a:p>
          <a:endParaRPr lang="fr-FR"/>
        </a:p>
      </dgm:t>
    </dgm:pt>
    <dgm:pt modelId="{35C28396-8E38-4E8C-9CD4-E388E61CC482}">
      <dgm:prSet phldrT="[Texte]"/>
      <dgm:spPr>
        <a:gradFill rotWithShape="0">
          <a:gsLst>
            <a:gs pos="0">
              <a:schemeClr val="accent2">
                <a:lumMod val="75000"/>
              </a:schemeClr>
            </a:gs>
            <a:gs pos="69000">
              <a:schemeClr val="accent1">
                <a:hueOff val="0"/>
                <a:satOff val="0"/>
                <a:lumOff val="0"/>
                <a:alphaOff val="0"/>
                <a:tint val="37000"/>
                <a:satMod val="300000"/>
              </a:schemeClr>
            </a:gs>
            <a:gs pos="100000">
              <a:schemeClr val="accent1">
                <a:hueOff val="0"/>
                <a:satOff val="0"/>
                <a:lumOff val="0"/>
                <a:alphaOff val="0"/>
                <a:tint val="15000"/>
                <a:satMod val="350000"/>
              </a:schemeClr>
            </a:gs>
          </a:gsLst>
        </a:gradFill>
      </dgm:spPr>
      <dgm:t>
        <a:bodyPr/>
        <a:lstStyle/>
        <a:p>
          <a:r>
            <a:rPr lang="fr-FR" dirty="0" smtClean="0"/>
            <a:t>Protocole HTTP</a:t>
          </a:r>
          <a:endParaRPr lang="fr-FR" dirty="0"/>
        </a:p>
      </dgm:t>
    </dgm:pt>
    <dgm:pt modelId="{10D621BE-A992-4D4E-A8A7-A5B596F31432}" cxnId="{89683A65-C970-4EE9-B3D2-415C49D3D33C}" type="parTrans">
      <dgm:prSet/>
      <dgm:spPr/>
      <dgm:t>
        <a:bodyPr/>
        <a:lstStyle/>
        <a:p>
          <a:endParaRPr lang="fr-FR"/>
        </a:p>
      </dgm:t>
    </dgm:pt>
    <dgm:pt modelId="{B9817C8A-784C-4668-8721-7437B64AB01A}" cxnId="{89683A65-C970-4EE9-B3D2-415C49D3D33C}" type="sibTrans">
      <dgm:prSet/>
      <dgm:spPr/>
      <dgm:t>
        <a:bodyPr/>
        <a:lstStyle/>
        <a:p>
          <a:endParaRPr lang="fr-FR"/>
        </a:p>
      </dgm:t>
    </dgm:pt>
    <dgm:pt modelId="{B226E10D-9851-4752-8714-ED90C40B88EA}">
      <dgm:prSet phldrT="[Texte]"/>
      <dgm:spPr>
        <a:gradFill rotWithShape="0">
          <a:gsLst>
            <a:gs pos="0">
              <a:srgbClr val="C00000"/>
            </a:gs>
            <a:gs pos="70000">
              <a:schemeClr val="accent1">
                <a:lumMod val="20000"/>
                <a:lumOff val="80000"/>
              </a:schemeClr>
            </a:gs>
            <a:gs pos="100000">
              <a:schemeClr val="accent1">
                <a:hueOff val="0"/>
                <a:satOff val="0"/>
                <a:lumOff val="0"/>
                <a:alphaOff val="0"/>
                <a:tint val="15000"/>
                <a:satMod val="350000"/>
              </a:schemeClr>
            </a:gs>
          </a:gsLst>
        </a:gradFill>
      </dgm:spPr>
      <dgm:t>
        <a:bodyPr/>
        <a:lstStyle/>
        <a:p>
          <a:r>
            <a:rPr lang="fr-FR" dirty="0" smtClean="0"/>
            <a:t>Configuration</a:t>
          </a:r>
          <a:endParaRPr lang="fr-FR" dirty="0"/>
        </a:p>
      </dgm:t>
    </dgm:pt>
    <dgm:pt modelId="{0DE636B9-6BBC-43DE-B175-659AF36516B7}" cxnId="{EC28535B-D05C-4AFD-BC3C-F24054C09C68}" type="parTrans">
      <dgm:prSet/>
      <dgm:spPr/>
      <dgm:t>
        <a:bodyPr/>
        <a:lstStyle/>
        <a:p>
          <a:endParaRPr lang="fr-FR"/>
        </a:p>
      </dgm:t>
    </dgm:pt>
    <dgm:pt modelId="{9D980E68-8E19-4056-912E-74FFD53C7984}" cxnId="{EC28535B-D05C-4AFD-BC3C-F24054C09C68}" type="sibTrans">
      <dgm:prSet/>
      <dgm:spPr/>
      <dgm:t>
        <a:bodyPr/>
        <a:lstStyle/>
        <a:p>
          <a:endParaRPr lang="fr-FR"/>
        </a:p>
      </dgm:t>
    </dgm:pt>
    <dgm:pt modelId="{518D06B6-6E53-4BEB-BAF0-D03D66179EFB}">
      <dgm:prSet phldrT="[Texte]"/>
      <dgm:spPr>
        <a:gradFill rotWithShape="0">
          <a:gsLst>
            <a:gs pos="0">
              <a:srgbClr val="00B0F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gradFill>
      </dgm:spPr>
      <dgm:t>
        <a:bodyPr/>
        <a:lstStyle/>
        <a:p>
          <a:r>
            <a:rPr lang="fr-FR" dirty="0" smtClean="0"/>
            <a:t>Installation du serveur Web</a:t>
          </a:r>
          <a:endParaRPr lang="fr-FR" dirty="0"/>
        </a:p>
      </dgm:t>
    </dgm:pt>
    <dgm:pt modelId="{B81EB019-75D1-46EE-A01B-3BF917F6B2AA}" cxnId="{1F8D7834-4AF5-4A09-BFAD-A177F5846775}" type="parTrans">
      <dgm:prSet/>
      <dgm:spPr/>
      <dgm:t>
        <a:bodyPr/>
        <a:lstStyle/>
        <a:p>
          <a:endParaRPr lang="fr-FR"/>
        </a:p>
      </dgm:t>
    </dgm:pt>
    <dgm:pt modelId="{FEC767BD-C1C7-4F4C-8273-0BFB2211B039}" cxnId="{1F8D7834-4AF5-4A09-BFAD-A177F5846775}" type="sibTrans">
      <dgm:prSet/>
      <dgm:spPr/>
      <dgm:t>
        <a:bodyPr/>
        <a:lstStyle/>
        <a:p>
          <a:endParaRPr lang="fr-FR"/>
        </a:p>
      </dgm:t>
    </dgm:pt>
    <dgm:pt modelId="{671E28BE-76ED-4F8E-BF5D-E488FBA31352}">
      <dgm:prSet phldrT="[Texte]"/>
      <dgm:spPr>
        <a:solidFill>
          <a:schemeClr val="accent1">
            <a:tint val="40000"/>
            <a:hueOff val="0"/>
            <a:satOff val="0"/>
            <a:lumOff val="0"/>
          </a:schemeClr>
        </a:solidFill>
      </dgm:spPr>
      <dgm:t>
        <a:bodyPr/>
        <a:lstStyle/>
        <a:p>
          <a:r>
            <a:rPr lang="fr-FR" u="sng" dirty="0" smtClean="0"/>
            <a:t>Fichiers</a:t>
          </a:r>
          <a:endParaRPr lang="fr-FR" u="sng" dirty="0"/>
        </a:p>
      </dgm:t>
    </dgm:pt>
    <dgm:pt modelId="{EE34BA70-5288-4E5A-8C39-C7A26DEB0794}" cxnId="{D924010C-BDAB-48DA-9DEF-3EA458F04EF2}" type="parTrans">
      <dgm:prSet/>
      <dgm:spPr/>
      <dgm:t>
        <a:bodyPr/>
        <a:lstStyle/>
        <a:p>
          <a:endParaRPr lang="fr-FR"/>
        </a:p>
      </dgm:t>
    </dgm:pt>
    <dgm:pt modelId="{5053AB93-1AE5-468C-92F0-1A0C30752614}" cxnId="{D924010C-BDAB-48DA-9DEF-3EA458F04EF2}" type="sibTrans">
      <dgm:prSet/>
      <dgm:spPr/>
      <dgm:t>
        <a:bodyPr/>
        <a:lstStyle/>
        <a:p>
          <a:endParaRPr lang="fr-FR"/>
        </a:p>
      </dgm:t>
    </dgm:pt>
    <dgm:pt modelId="{35C8E3AF-2D1D-49A4-990F-D006811C6134}">
      <dgm:prSet phldrT="[Texte]"/>
      <dgm:spPr>
        <a:gradFill rotWithShape="0">
          <a:gsLst>
            <a:gs pos="0">
              <a:srgbClr val="C0000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dgm:spPr>
      <dgm:t>
        <a:bodyPr/>
        <a:lstStyle/>
        <a:p>
          <a:r>
            <a:rPr lang="fr-FR" u="none" dirty="0" smtClean="0"/>
            <a:t>/</a:t>
          </a:r>
          <a:r>
            <a:rPr lang="fr-FR" u="none" dirty="0" err="1" smtClean="0"/>
            <a:t>etc</a:t>
          </a:r>
          <a:r>
            <a:rPr lang="fr-FR" u="none" dirty="0" smtClean="0"/>
            <a:t>/</a:t>
          </a:r>
          <a:r>
            <a:rPr lang="fr-FR" u="none" dirty="0" err="1" smtClean="0"/>
            <a:t>httpd</a:t>
          </a:r>
          <a:r>
            <a:rPr lang="fr-FR" u="none" dirty="0" smtClean="0"/>
            <a:t>/</a:t>
          </a:r>
          <a:r>
            <a:rPr lang="fr-FR" u="none" dirty="0" err="1" smtClean="0"/>
            <a:t>conf</a:t>
          </a:r>
          <a:r>
            <a:rPr lang="fr-FR" u="none" dirty="0" smtClean="0"/>
            <a:t>/</a:t>
          </a:r>
          <a:r>
            <a:rPr lang="fr-FR" u="none" dirty="0" err="1" smtClean="0"/>
            <a:t>httpd.conf</a:t>
          </a:r>
          <a:endParaRPr lang="fr-FR" u="none" dirty="0"/>
        </a:p>
      </dgm:t>
    </dgm:pt>
    <dgm:pt modelId="{C6FA35AD-DEB7-4E0A-A194-D181E37F2268}" cxnId="{2B81AEBF-CF54-41AF-82F5-D193EA5DCF3E}" type="parTrans">
      <dgm:prSet/>
      <dgm:spPr/>
      <dgm:t>
        <a:bodyPr/>
        <a:lstStyle/>
        <a:p>
          <a:endParaRPr lang="fr-FR"/>
        </a:p>
      </dgm:t>
    </dgm:pt>
    <dgm:pt modelId="{7BE7A08C-0810-4A61-AAA9-867AF602E5FB}" cxnId="{2B81AEBF-CF54-41AF-82F5-D193EA5DCF3E}" type="sibTrans">
      <dgm:prSet/>
      <dgm:spPr/>
      <dgm:t>
        <a:bodyPr/>
        <a:lstStyle/>
        <a:p>
          <a:endParaRPr lang="fr-FR"/>
        </a:p>
      </dgm:t>
    </dgm:pt>
    <dgm:pt modelId="{0823BB72-9C08-4C00-AE5C-5F980ABC6234}">
      <dgm:prSet phldrT="[Texte]"/>
      <dgm:spPr>
        <a:gradFill rotWithShape="0">
          <a:gsLst>
            <a:gs pos="0">
              <a:srgbClr val="C0000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dgm:spPr>
      <dgm:t>
        <a:bodyPr/>
        <a:lstStyle/>
        <a:p>
          <a:r>
            <a:rPr lang="fr-FR" u="none" dirty="0" err="1" smtClean="0"/>
            <a:t>error</a:t>
          </a:r>
          <a:r>
            <a:rPr lang="fr-FR" u="none" dirty="0" smtClean="0"/>
            <a:t>-log</a:t>
          </a:r>
          <a:endParaRPr lang="fr-FR" u="none" dirty="0"/>
        </a:p>
      </dgm:t>
    </dgm:pt>
    <dgm:pt modelId="{D95AC96F-B4A7-4ED7-A293-369CCDE5DFD0}" cxnId="{13393933-2101-4E77-B508-438CAB1EE509}" type="parTrans">
      <dgm:prSet/>
      <dgm:spPr/>
      <dgm:t>
        <a:bodyPr/>
        <a:lstStyle/>
        <a:p>
          <a:endParaRPr lang="fr-FR"/>
        </a:p>
      </dgm:t>
    </dgm:pt>
    <dgm:pt modelId="{0CFAA4B4-9FCD-415E-9003-00ADCB949994}" cxnId="{13393933-2101-4E77-B508-438CAB1EE509}" type="sibTrans">
      <dgm:prSet/>
      <dgm:spPr/>
      <dgm:t>
        <a:bodyPr/>
        <a:lstStyle/>
        <a:p>
          <a:endParaRPr lang="fr-FR"/>
        </a:p>
      </dgm:t>
    </dgm:pt>
    <dgm:pt modelId="{84722181-EA22-43F2-A8D5-7EEBA25AC257}">
      <dgm:prSet phldrT="[Texte]"/>
      <dgm:spPr>
        <a:gradFill rotWithShape="0">
          <a:gsLst>
            <a:gs pos="0">
              <a:srgbClr val="C0000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dgm:spPr>
      <dgm:t>
        <a:bodyPr/>
        <a:lstStyle/>
        <a:p>
          <a:r>
            <a:rPr lang="fr-FR" u="none" dirty="0" err="1" smtClean="0"/>
            <a:t>conf.d</a:t>
          </a:r>
          <a:r>
            <a:rPr lang="fr-FR" u="none" dirty="0" smtClean="0"/>
            <a:t>/*.</a:t>
          </a:r>
          <a:r>
            <a:rPr lang="fr-FR" u="none" dirty="0" err="1" smtClean="0"/>
            <a:t>conf</a:t>
          </a:r>
          <a:endParaRPr lang="fr-FR" u="none" dirty="0"/>
        </a:p>
      </dgm:t>
    </dgm:pt>
    <dgm:pt modelId="{2155FF8A-7D9D-488C-9D0F-F7FAD93510DA}" cxnId="{199CA31E-C478-40CF-A666-E9DAF5DCC214}" type="parTrans">
      <dgm:prSet/>
      <dgm:spPr/>
      <dgm:t>
        <a:bodyPr/>
        <a:lstStyle/>
        <a:p>
          <a:endParaRPr lang="fr-FR"/>
        </a:p>
      </dgm:t>
    </dgm:pt>
    <dgm:pt modelId="{3BB2A2E3-E409-4A17-9FA6-11345290749F}" cxnId="{199CA31E-C478-40CF-A666-E9DAF5DCC214}" type="sibTrans">
      <dgm:prSet/>
      <dgm:spPr/>
      <dgm:t>
        <a:bodyPr/>
        <a:lstStyle/>
        <a:p>
          <a:endParaRPr lang="fr-FR"/>
        </a:p>
      </dgm:t>
    </dgm:pt>
    <dgm:pt modelId="{398FE78A-8563-49D5-8946-E60D8855C31F}">
      <dgm:prSet phldrT="[Texte]"/>
      <dgm:spPr>
        <a:gradFill rotWithShape="0">
          <a:gsLst>
            <a:gs pos="0">
              <a:srgbClr val="C00000"/>
            </a:gs>
            <a:gs pos="70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dgm:spPr>
      <dgm:t>
        <a:bodyPr/>
        <a:lstStyle/>
        <a:p>
          <a:r>
            <a:rPr lang="fr-FR" u="none" dirty="0" smtClean="0"/>
            <a:t>index.htm</a:t>
          </a:r>
          <a:endParaRPr lang="fr-FR" u="none" dirty="0"/>
        </a:p>
      </dgm:t>
    </dgm:pt>
    <dgm:pt modelId="{BDA6CDCD-DA7D-46C8-AE69-526D88A20CFE}" cxnId="{B109F906-F946-44B2-8FE2-C510BA81C30E}" type="parTrans">
      <dgm:prSet/>
      <dgm:spPr/>
      <dgm:t>
        <a:bodyPr/>
        <a:lstStyle/>
        <a:p>
          <a:endParaRPr lang="fr-FR"/>
        </a:p>
      </dgm:t>
    </dgm:pt>
    <dgm:pt modelId="{95458B90-F3C8-4A8D-96CB-8FE1B0A3FE67}" cxnId="{B109F906-F946-44B2-8FE2-C510BA81C30E}" type="sibTrans">
      <dgm:prSet/>
      <dgm:spPr/>
      <dgm:t>
        <a:bodyPr/>
        <a:lstStyle/>
        <a:p>
          <a:endParaRPr lang="fr-FR"/>
        </a:p>
      </dgm:t>
    </dgm:pt>
    <dgm:pt modelId="{0E1CBEBD-B8A6-4421-A207-E3737533EAC5}">
      <dgm:prSet phldrT="[Texte]"/>
      <dgm:spPr>
        <a:gradFill rotWithShape="0">
          <a:gsLst>
            <a:gs pos="0">
              <a:srgbClr val="C00000"/>
            </a:gs>
            <a:gs pos="70000">
              <a:schemeClr val="accent1">
                <a:lumMod val="20000"/>
                <a:lumOff val="80000"/>
              </a:schemeClr>
            </a:gs>
            <a:gs pos="100000">
              <a:schemeClr val="accent1">
                <a:hueOff val="0"/>
                <a:satOff val="0"/>
                <a:lumOff val="0"/>
                <a:alphaOff val="0"/>
                <a:tint val="15000"/>
                <a:satMod val="350000"/>
              </a:schemeClr>
            </a:gs>
          </a:gsLst>
          <a:lin ang="16200000" scaled="1"/>
        </a:gradFill>
      </dgm:spPr>
      <dgm:t>
        <a:bodyPr/>
        <a:lstStyle/>
        <a:p>
          <a:r>
            <a:rPr lang="fr-FR" u="none" dirty="0" smtClean="0"/>
            <a:t>/var/www/</a:t>
          </a:r>
          <a:endParaRPr lang="fr-FR" u="none" dirty="0"/>
        </a:p>
      </dgm:t>
    </dgm:pt>
    <dgm:pt modelId="{9196B5D9-564B-47F8-9AA1-BD18A8DAF308}" cxnId="{51E07B31-E0A3-4877-9E11-00F8EA5D8FC8}" type="parTrans">
      <dgm:prSet/>
      <dgm:spPr/>
      <dgm:t>
        <a:bodyPr/>
        <a:lstStyle/>
        <a:p>
          <a:endParaRPr lang="fr-FR"/>
        </a:p>
      </dgm:t>
    </dgm:pt>
    <dgm:pt modelId="{C2F067D6-5CB2-4292-AB40-156D0B8D7E12}" cxnId="{51E07B31-E0A3-4877-9E11-00F8EA5D8FC8}" type="sibTrans">
      <dgm:prSet/>
      <dgm:spPr/>
      <dgm:t>
        <a:bodyPr/>
        <a:lstStyle/>
        <a:p>
          <a:endParaRPr lang="fr-FR"/>
        </a:p>
      </dgm:t>
    </dgm:pt>
    <dgm:pt modelId="{6DCCB919-64E9-4260-B8C9-E14653907AB5}">
      <dgm:prSet phldrT="[Texte]"/>
      <dgm:spPr>
        <a:gradFill rotWithShape="0">
          <a:gsLst>
            <a:gs pos="0">
              <a:srgbClr val="C00000"/>
            </a:gs>
            <a:gs pos="70000">
              <a:schemeClr val="accent1">
                <a:lumMod val="20000"/>
                <a:lumOff val="80000"/>
              </a:schemeClr>
            </a:gs>
            <a:gs pos="100000">
              <a:schemeClr val="accent1">
                <a:hueOff val="0"/>
                <a:satOff val="0"/>
                <a:lumOff val="0"/>
                <a:alphaOff val="0"/>
                <a:tint val="15000"/>
                <a:satMod val="350000"/>
              </a:schemeClr>
            </a:gs>
          </a:gsLst>
        </a:gradFill>
      </dgm:spPr>
      <dgm:t>
        <a:bodyPr/>
        <a:lstStyle/>
        <a:p>
          <a:r>
            <a:rPr lang="fr-FR" dirty="0" err="1" smtClean="0"/>
            <a:t>ServerAdmin</a:t>
          </a:r>
          <a:r>
            <a:rPr lang="fr-FR" dirty="0" smtClean="0"/>
            <a:t>, </a:t>
          </a:r>
          <a:r>
            <a:rPr lang="fr-FR" dirty="0" err="1" smtClean="0"/>
            <a:t>DirectoryIndex</a:t>
          </a:r>
          <a:r>
            <a:rPr lang="fr-FR" dirty="0" smtClean="0"/>
            <a:t>, Directory</a:t>
          </a:r>
        </a:p>
      </dgm:t>
    </dgm:pt>
    <dgm:pt modelId="{7A5A0CD2-1B7E-43AE-B63C-D170B36AD374}" cxnId="{39A418F8-2795-4838-880F-0A943F6DFAB2}" type="parTrans">
      <dgm:prSet/>
      <dgm:spPr/>
      <dgm:t>
        <a:bodyPr/>
        <a:lstStyle/>
        <a:p>
          <a:endParaRPr lang="fr-FR"/>
        </a:p>
      </dgm:t>
    </dgm:pt>
    <dgm:pt modelId="{ABF95945-7306-46FA-A24E-2115A53FF046}" cxnId="{39A418F8-2795-4838-880F-0A943F6DFAB2}" type="sibTrans">
      <dgm:prSet/>
      <dgm:spPr/>
      <dgm:t>
        <a:bodyPr/>
        <a:lstStyle/>
        <a:p>
          <a:endParaRPr lang="fr-FR"/>
        </a:p>
      </dgm:t>
    </dgm:pt>
    <dgm:pt modelId="{F7B465A7-FCD7-491B-B55F-5B05DA22BF78}">
      <dgm:prSet phldrT="[Texte]"/>
      <dgm:spPr>
        <a:gradFill rotWithShape="0">
          <a:gsLst>
            <a:gs pos="0">
              <a:srgbClr val="C00000"/>
            </a:gs>
            <a:gs pos="70000">
              <a:schemeClr val="accent1">
                <a:lumMod val="20000"/>
                <a:lumOff val="80000"/>
              </a:schemeClr>
            </a:gs>
            <a:gs pos="100000">
              <a:schemeClr val="accent1">
                <a:hueOff val="0"/>
                <a:satOff val="0"/>
                <a:lumOff val="0"/>
                <a:alphaOff val="0"/>
                <a:tint val="15000"/>
                <a:satMod val="350000"/>
              </a:schemeClr>
            </a:gs>
          </a:gsLst>
        </a:gradFill>
      </dgm:spPr>
      <dgm:t>
        <a:bodyPr/>
        <a:lstStyle/>
        <a:p>
          <a:r>
            <a:rPr lang="fr-FR" dirty="0" err="1" smtClean="0"/>
            <a:t>NameVirtualHost</a:t>
          </a:r>
          <a:r>
            <a:rPr lang="fr-FR" dirty="0" smtClean="0"/>
            <a:t>, </a:t>
          </a:r>
          <a:r>
            <a:rPr lang="fr-FR" dirty="0" err="1" smtClean="0"/>
            <a:t>VirtualHost</a:t>
          </a:r>
          <a:r>
            <a:rPr lang="fr-FR" dirty="0" smtClean="0"/>
            <a:t>, </a:t>
          </a:r>
          <a:r>
            <a:rPr lang="fr-FR" dirty="0" err="1" smtClean="0"/>
            <a:t>ServerName</a:t>
          </a:r>
          <a:r>
            <a:rPr lang="fr-FR" dirty="0" smtClean="0"/>
            <a:t>, </a:t>
          </a:r>
          <a:r>
            <a:rPr lang="fr-FR" dirty="0" err="1" smtClean="0"/>
            <a:t>ServerAlias</a:t>
          </a:r>
          <a:r>
            <a:rPr lang="fr-FR" dirty="0" smtClean="0"/>
            <a:t>, Alias</a:t>
          </a:r>
        </a:p>
      </dgm:t>
    </dgm:pt>
    <dgm:pt modelId="{B17CC51A-33D2-4D58-A767-90E64E7B261D}" cxnId="{7B16E2DD-956B-4756-8FA2-594CE603E017}" type="sibTrans">
      <dgm:prSet/>
      <dgm:spPr/>
      <dgm:t>
        <a:bodyPr/>
        <a:lstStyle/>
        <a:p>
          <a:endParaRPr lang="fr-FR"/>
        </a:p>
      </dgm:t>
    </dgm:pt>
    <dgm:pt modelId="{5E2EF40C-FDB1-4CCB-BC07-F5D62C1F6210}" cxnId="{7B16E2DD-956B-4756-8FA2-594CE603E017}" type="parTrans">
      <dgm:prSet/>
      <dgm:spPr/>
      <dgm:t>
        <a:bodyPr/>
        <a:lstStyle/>
        <a:p>
          <a:endParaRPr lang="fr-FR"/>
        </a:p>
      </dgm:t>
    </dgm:pt>
    <dgm:pt modelId="{6BE40E81-E294-450B-9BAC-33E4685D19C7}" type="pres">
      <dgm:prSet presAssocID="{A915DA0D-8302-49D9-9860-FD9A195795B4}" presName="theList" presStyleCnt="0">
        <dgm:presLayoutVars>
          <dgm:dir/>
          <dgm:animLvl val="lvl"/>
          <dgm:resizeHandles val="exact"/>
        </dgm:presLayoutVars>
      </dgm:prSet>
      <dgm:spPr/>
      <dgm:t>
        <a:bodyPr/>
        <a:lstStyle/>
        <a:p>
          <a:endParaRPr lang="fr-FR"/>
        </a:p>
      </dgm:t>
    </dgm:pt>
    <dgm:pt modelId="{76140B1C-5BE2-4DCF-BE43-A4EDEEBADA26}" type="pres">
      <dgm:prSet presAssocID="{99CA1B73-7A65-4329-B256-4DEA3C15C31F}" presName="compNode" presStyleCnt="0"/>
      <dgm:spPr/>
    </dgm:pt>
    <dgm:pt modelId="{0A9B67CE-E78F-4160-AF39-1106AE150FA6}" type="pres">
      <dgm:prSet presAssocID="{99CA1B73-7A65-4329-B256-4DEA3C15C31F}" presName="aNode" presStyleLbl="bgShp" presStyleIdx="0" presStyleCnt="3"/>
      <dgm:spPr/>
      <dgm:t>
        <a:bodyPr/>
        <a:lstStyle/>
        <a:p>
          <a:endParaRPr lang="fr-FR"/>
        </a:p>
      </dgm:t>
    </dgm:pt>
    <dgm:pt modelId="{4BE018EC-B63D-402C-B7AA-A07C337762C0}" type="pres">
      <dgm:prSet presAssocID="{99CA1B73-7A65-4329-B256-4DEA3C15C31F}" presName="textNode" presStyleLbl="bgShp" presStyleIdx="0" presStyleCnt="3"/>
      <dgm:spPr/>
      <dgm:t>
        <a:bodyPr/>
        <a:lstStyle/>
        <a:p>
          <a:endParaRPr lang="fr-FR"/>
        </a:p>
      </dgm:t>
    </dgm:pt>
    <dgm:pt modelId="{11AACC52-AFDD-4B6A-8E23-390923FA3A76}" type="pres">
      <dgm:prSet presAssocID="{99CA1B73-7A65-4329-B256-4DEA3C15C31F}" presName="compChildNode" presStyleCnt="0"/>
      <dgm:spPr/>
    </dgm:pt>
    <dgm:pt modelId="{8FCC38CE-9190-478A-BCA9-4A233A99C764}" type="pres">
      <dgm:prSet presAssocID="{99CA1B73-7A65-4329-B256-4DEA3C15C31F}" presName="theInnerList" presStyleCnt="0"/>
      <dgm:spPr/>
    </dgm:pt>
    <dgm:pt modelId="{7838DA93-6F54-4680-8928-1DEC541B2BFE}" type="pres">
      <dgm:prSet presAssocID="{35C28396-8E38-4E8C-9CD4-E388E61CC482}" presName="childNode" presStyleLbl="node1" presStyleIdx="0" presStyleCnt="12">
        <dgm:presLayoutVars>
          <dgm:bulletEnabled val="1"/>
        </dgm:presLayoutVars>
      </dgm:prSet>
      <dgm:spPr/>
      <dgm:t>
        <a:bodyPr/>
        <a:lstStyle/>
        <a:p>
          <a:endParaRPr lang="fr-FR"/>
        </a:p>
      </dgm:t>
    </dgm:pt>
    <dgm:pt modelId="{62A2EFDB-26A5-42FF-B6F0-C6BB2B736D4A}" type="pres">
      <dgm:prSet presAssocID="{35C28396-8E38-4E8C-9CD4-E388E61CC482}" presName="aSpace2" presStyleCnt="0"/>
      <dgm:spPr/>
    </dgm:pt>
    <dgm:pt modelId="{BD302F81-B2DA-4DFD-8931-FEE746E83746}" type="pres">
      <dgm:prSet presAssocID="{518D06B6-6E53-4BEB-BAF0-D03D66179EFB}" presName="childNode" presStyleLbl="node1" presStyleIdx="1" presStyleCnt="12" custLinFactNeighborY="-13671">
        <dgm:presLayoutVars>
          <dgm:bulletEnabled val="1"/>
        </dgm:presLayoutVars>
      </dgm:prSet>
      <dgm:spPr/>
      <dgm:t>
        <a:bodyPr/>
        <a:lstStyle/>
        <a:p>
          <a:endParaRPr lang="fr-FR"/>
        </a:p>
      </dgm:t>
    </dgm:pt>
    <dgm:pt modelId="{4C52B0B7-53CD-44BA-A41E-42A2EE117A45}" type="pres">
      <dgm:prSet presAssocID="{518D06B6-6E53-4BEB-BAF0-D03D66179EFB}" presName="aSpace2" presStyleCnt="0"/>
      <dgm:spPr/>
    </dgm:pt>
    <dgm:pt modelId="{96A97CE5-D0D4-4E7F-B69A-B1524AFB95B0}" type="pres">
      <dgm:prSet presAssocID="{B226E10D-9851-4752-8714-ED90C40B88EA}" presName="childNode" presStyleLbl="node1" presStyleIdx="2" presStyleCnt="12">
        <dgm:presLayoutVars>
          <dgm:bulletEnabled val="1"/>
        </dgm:presLayoutVars>
      </dgm:prSet>
      <dgm:spPr/>
      <dgm:t>
        <a:bodyPr/>
        <a:lstStyle/>
        <a:p>
          <a:endParaRPr lang="fr-FR"/>
        </a:p>
      </dgm:t>
    </dgm:pt>
    <dgm:pt modelId="{0BC8D40E-1D53-412D-8159-A7E014008BD3}" type="pres">
      <dgm:prSet presAssocID="{99CA1B73-7A65-4329-B256-4DEA3C15C31F}" presName="aSpace" presStyleCnt="0"/>
      <dgm:spPr/>
    </dgm:pt>
    <dgm:pt modelId="{7E11BA04-7E55-48F4-A76C-9B967F3F54C1}" type="pres">
      <dgm:prSet presAssocID="{477C6C32-5033-4F12-B09C-C6CC6196A615}" presName="compNode" presStyleCnt="0"/>
      <dgm:spPr/>
    </dgm:pt>
    <dgm:pt modelId="{41C2260E-FF4E-43F3-8244-77B508951F27}" type="pres">
      <dgm:prSet presAssocID="{477C6C32-5033-4F12-B09C-C6CC6196A615}" presName="aNode" presStyleLbl="bgShp" presStyleIdx="1" presStyleCnt="3"/>
      <dgm:spPr/>
      <dgm:t>
        <a:bodyPr/>
        <a:lstStyle/>
        <a:p>
          <a:endParaRPr lang="fr-FR"/>
        </a:p>
      </dgm:t>
    </dgm:pt>
    <dgm:pt modelId="{4287C179-237B-49F2-9514-8C0F1B48A198}" type="pres">
      <dgm:prSet presAssocID="{477C6C32-5033-4F12-B09C-C6CC6196A615}" presName="textNode" presStyleLbl="bgShp" presStyleIdx="1" presStyleCnt="3"/>
      <dgm:spPr/>
      <dgm:t>
        <a:bodyPr/>
        <a:lstStyle/>
        <a:p>
          <a:endParaRPr lang="fr-FR"/>
        </a:p>
      </dgm:t>
    </dgm:pt>
    <dgm:pt modelId="{7C43E7D6-93A5-415E-AC10-E5934C26B26F}" type="pres">
      <dgm:prSet presAssocID="{477C6C32-5033-4F12-B09C-C6CC6196A615}" presName="compChildNode" presStyleCnt="0"/>
      <dgm:spPr/>
    </dgm:pt>
    <dgm:pt modelId="{42BA58D9-6A8D-41E7-9345-ED91BFACD512}" type="pres">
      <dgm:prSet presAssocID="{477C6C32-5033-4F12-B09C-C6CC6196A615}" presName="theInnerList" presStyleCnt="0"/>
      <dgm:spPr/>
    </dgm:pt>
    <dgm:pt modelId="{09839EA4-BF0F-41DB-A09A-AA29EB11022E}" type="pres">
      <dgm:prSet presAssocID="{A9CC539C-5BAA-4D05-9D1B-81941DC601E1}" presName="childNode" presStyleLbl="node1" presStyleIdx="3" presStyleCnt="12" custScaleY="31312" custLinFactNeighborY="-8264">
        <dgm:presLayoutVars>
          <dgm:bulletEnabled val="1"/>
        </dgm:presLayoutVars>
      </dgm:prSet>
      <dgm:spPr/>
      <dgm:t>
        <a:bodyPr/>
        <a:lstStyle/>
        <a:p>
          <a:endParaRPr lang="fr-FR"/>
        </a:p>
      </dgm:t>
    </dgm:pt>
    <dgm:pt modelId="{67C1E4F1-14AC-4850-A077-C9D5D3837B63}" type="pres">
      <dgm:prSet presAssocID="{A9CC539C-5BAA-4D05-9D1B-81941DC601E1}" presName="aSpace2" presStyleCnt="0"/>
      <dgm:spPr/>
    </dgm:pt>
    <dgm:pt modelId="{B28466EA-5A97-4936-9C3B-C8589B49BA75}" type="pres">
      <dgm:prSet presAssocID="{AEBCB484-48B0-4780-BDDD-048598089652}" presName="childNode" presStyleLbl="node1" presStyleIdx="4" presStyleCnt="12">
        <dgm:presLayoutVars>
          <dgm:bulletEnabled val="1"/>
        </dgm:presLayoutVars>
      </dgm:prSet>
      <dgm:spPr/>
      <dgm:t>
        <a:bodyPr/>
        <a:lstStyle/>
        <a:p>
          <a:endParaRPr lang="fr-FR"/>
        </a:p>
      </dgm:t>
    </dgm:pt>
    <dgm:pt modelId="{FBA9E1C3-AA26-44B9-B986-900B9AC63D37}" type="pres">
      <dgm:prSet presAssocID="{AEBCB484-48B0-4780-BDDD-048598089652}" presName="aSpace2" presStyleCnt="0"/>
      <dgm:spPr/>
    </dgm:pt>
    <dgm:pt modelId="{B574173B-9A08-4E56-AC14-C3D6DD0F7D10}" type="pres">
      <dgm:prSet presAssocID="{6DCCB919-64E9-4260-B8C9-E14653907AB5}" presName="childNode" presStyleLbl="node1" presStyleIdx="5" presStyleCnt="12">
        <dgm:presLayoutVars>
          <dgm:bulletEnabled val="1"/>
        </dgm:presLayoutVars>
      </dgm:prSet>
      <dgm:spPr/>
      <dgm:t>
        <a:bodyPr/>
        <a:lstStyle/>
        <a:p>
          <a:endParaRPr lang="fr-FR"/>
        </a:p>
      </dgm:t>
    </dgm:pt>
    <dgm:pt modelId="{1ACC986C-5C5A-4676-8063-CFDC13509B13}" type="pres">
      <dgm:prSet presAssocID="{6DCCB919-64E9-4260-B8C9-E14653907AB5}" presName="aSpace2" presStyleCnt="0"/>
      <dgm:spPr/>
    </dgm:pt>
    <dgm:pt modelId="{B5BB032C-EDE2-495A-829F-B3367C6C7039}" type="pres">
      <dgm:prSet presAssocID="{F7B465A7-FCD7-491B-B55F-5B05DA22BF78}" presName="childNode" presStyleLbl="node1" presStyleIdx="6" presStyleCnt="12">
        <dgm:presLayoutVars>
          <dgm:bulletEnabled val="1"/>
        </dgm:presLayoutVars>
      </dgm:prSet>
      <dgm:spPr/>
      <dgm:t>
        <a:bodyPr/>
        <a:lstStyle/>
        <a:p>
          <a:endParaRPr lang="fr-FR"/>
        </a:p>
      </dgm:t>
    </dgm:pt>
    <dgm:pt modelId="{48A57EFD-4BBD-47CC-8DAF-05831938F207}" type="pres">
      <dgm:prSet presAssocID="{477C6C32-5033-4F12-B09C-C6CC6196A615}" presName="aSpace" presStyleCnt="0"/>
      <dgm:spPr/>
    </dgm:pt>
    <dgm:pt modelId="{A7590ACB-C00A-42FF-B1A0-9B7307FB7881}" type="pres">
      <dgm:prSet presAssocID="{671E28BE-76ED-4F8E-BF5D-E488FBA31352}" presName="compNode" presStyleCnt="0"/>
      <dgm:spPr/>
    </dgm:pt>
    <dgm:pt modelId="{32435F19-665C-41C1-8DED-4891AB2859E6}" type="pres">
      <dgm:prSet presAssocID="{671E28BE-76ED-4F8E-BF5D-E488FBA31352}" presName="aNode" presStyleLbl="bgShp" presStyleIdx="2" presStyleCnt="3"/>
      <dgm:spPr/>
      <dgm:t>
        <a:bodyPr/>
        <a:lstStyle/>
        <a:p>
          <a:endParaRPr lang="fr-FR"/>
        </a:p>
      </dgm:t>
    </dgm:pt>
    <dgm:pt modelId="{8ABFE812-6B50-42CD-BA68-6F274418EF85}" type="pres">
      <dgm:prSet presAssocID="{671E28BE-76ED-4F8E-BF5D-E488FBA31352}" presName="textNode" presStyleLbl="bgShp" presStyleIdx="2" presStyleCnt="3"/>
      <dgm:spPr/>
      <dgm:t>
        <a:bodyPr/>
        <a:lstStyle/>
        <a:p>
          <a:endParaRPr lang="fr-FR"/>
        </a:p>
      </dgm:t>
    </dgm:pt>
    <dgm:pt modelId="{E343834F-F994-4267-9705-3BF63A181AC3}" type="pres">
      <dgm:prSet presAssocID="{671E28BE-76ED-4F8E-BF5D-E488FBA31352}" presName="compChildNode" presStyleCnt="0"/>
      <dgm:spPr/>
    </dgm:pt>
    <dgm:pt modelId="{256471E0-4662-4217-A575-4760065086D9}" type="pres">
      <dgm:prSet presAssocID="{671E28BE-76ED-4F8E-BF5D-E488FBA31352}" presName="theInnerList" presStyleCnt="0"/>
      <dgm:spPr/>
    </dgm:pt>
    <dgm:pt modelId="{BB561023-FD18-4AB9-A835-DA0B3410E871}" type="pres">
      <dgm:prSet presAssocID="{35C8E3AF-2D1D-49A4-990F-D006811C6134}" presName="childNode" presStyleLbl="node1" presStyleIdx="7" presStyleCnt="12">
        <dgm:presLayoutVars>
          <dgm:bulletEnabled val="1"/>
        </dgm:presLayoutVars>
      </dgm:prSet>
      <dgm:spPr/>
      <dgm:t>
        <a:bodyPr/>
        <a:lstStyle/>
        <a:p>
          <a:endParaRPr lang="fr-FR"/>
        </a:p>
      </dgm:t>
    </dgm:pt>
    <dgm:pt modelId="{BC387C0E-3760-4733-BD07-9052061D98DB}" type="pres">
      <dgm:prSet presAssocID="{35C8E3AF-2D1D-49A4-990F-D006811C6134}" presName="aSpace2" presStyleCnt="0"/>
      <dgm:spPr/>
    </dgm:pt>
    <dgm:pt modelId="{28586FA3-30B1-4C22-BECD-B56359938653}" type="pres">
      <dgm:prSet presAssocID="{0823BB72-9C08-4C00-AE5C-5F980ABC6234}" presName="childNode" presStyleLbl="node1" presStyleIdx="8" presStyleCnt="12">
        <dgm:presLayoutVars>
          <dgm:bulletEnabled val="1"/>
        </dgm:presLayoutVars>
      </dgm:prSet>
      <dgm:spPr/>
      <dgm:t>
        <a:bodyPr/>
        <a:lstStyle/>
        <a:p>
          <a:endParaRPr lang="fr-FR"/>
        </a:p>
      </dgm:t>
    </dgm:pt>
    <dgm:pt modelId="{E62EAAA7-6B6E-420D-8A10-73809EC0AAFC}" type="pres">
      <dgm:prSet presAssocID="{0823BB72-9C08-4C00-AE5C-5F980ABC6234}" presName="aSpace2" presStyleCnt="0"/>
      <dgm:spPr/>
    </dgm:pt>
    <dgm:pt modelId="{72C7127E-BB8A-4A90-9494-E3AE2188B27D}" type="pres">
      <dgm:prSet presAssocID="{84722181-EA22-43F2-A8D5-7EEBA25AC257}" presName="childNode" presStyleLbl="node1" presStyleIdx="9" presStyleCnt="12">
        <dgm:presLayoutVars>
          <dgm:bulletEnabled val="1"/>
        </dgm:presLayoutVars>
      </dgm:prSet>
      <dgm:spPr/>
      <dgm:t>
        <a:bodyPr/>
        <a:lstStyle/>
        <a:p>
          <a:endParaRPr lang="fr-FR"/>
        </a:p>
      </dgm:t>
    </dgm:pt>
    <dgm:pt modelId="{3C34BED1-92A8-4573-8EB2-124FDE26241D}" type="pres">
      <dgm:prSet presAssocID="{84722181-EA22-43F2-A8D5-7EEBA25AC257}" presName="aSpace2" presStyleCnt="0"/>
      <dgm:spPr/>
    </dgm:pt>
    <dgm:pt modelId="{A29CAF82-D72F-4B76-A9DA-95F42B236C33}" type="pres">
      <dgm:prSet presAssocID="{398FE78A-8563-49D5-8946-E60D8855C31F}" presName="childNode" presStyleLbl="node1" presStyleIdx="10" presStyleCnt="12">
        <dgm:presLayoutVars>
          <dgm:bulletEnabled val="1"/>
        </dgm:presLayoutVars>
      </dgm:prSet>
      <dgm:spPr/>
      <dgm:t>
        <a:bodyPr/>
        <a:lstStyle/>
        <a:p>
          <a:endParaRPr lang="fr-FR"/>
        </a:p>
      </dgm:t>
    </dgm:pt>
    <dgm:pt modelId="{23E9AFE4-AD63-442C-BC91-5F875C053CF6}" type="pres">
      <dgm:prSet presAssocID="{398FE78A-8563-49D5-8946-E60D8855C31F}" presName="aSpace2" presStyleCnt="0"/>
      <dgm:spPr/>
    </dgm:pt>
    <dgm:pt modelId="{B4E31522-17B0-421F-B544-B273CEB735AA}" type="pres">
      <dgm:prSet presAssocID="{0E1CBEBD-B8A6-4421-A207-E3737533EAC5}" presName="childNode" presStyleLbl="node1" presStyleIdx="11" presStyleCnt="12">
        <dgm:presLayoutVars>
          <dgm:bulletEnabled val="1"/>
        </dgm:presLayoutVars>
      </dgm:prSet>
      <dgm:spPr/>
      <dgm:t>
        <a:bodyPr/>
        <a:lstStyle/>
        <a:p>
          <a:endParaRPr lang="fr-FR"/>
        </a:p>
      </dgm:t>
    </dgm:pt>
  </dgm:ptLst>
  <dgm:cxnLst>
    <dgm:cxn modelId="{CA993480-F0DC-4B30-90D4-9E163D103369}" type="presOf" srcId="{A915DA0D-8302-49D9-9860-FD9A195795B4}" destId="{6BE40E81-E294-450B-9BAC-33E4685D19C7}" srcOrd="0" destOrd="0" presId="urn:microsoft.com/office/officeart/2005/8/layout/lProcess2"/>
    <dgm:cxn modelId="{7B16E2DD-956B-4756-8FA2-594CE603E017}" srcId="{477C6C32-5033-4F12-B09C-C6CC6196A615}" destId="{F7B465A7-FCD7-491B-B55F-5B05DA22BF78}" srcOrd="3" destOrd="0" parTransId="{5E2EF40C-FDB1-4CCB-BC07-F5D62C1F6210}" sibTransId="{B17CC51A-33D2-4D58-A767-90E64E7B261D}"/>
    <dgm:cxn modelId="{91B5894B-BCB3-4896-820F-DCA523C7D5E8}" type="presOf" srcId="{0823BB72-9C08-4C00-AE5C-5F980ABC6234}" destId="{28586FA3-30B1-4C22-BECD-B56359938653}" srcOrd="0" destOrd="0" presId="urn:microsoft.com/office/officeart/2005/8/layout/lProcess2"/>
    <dgm:cxn modelId="{AD7D6F42-4027-49FE-B1AA-3C9B36C30636}" type="presOf" srcId="{A9CC539C-5BAA-4D05-9D1B-81941DC601E1}" destId="{09839EA4-BF0F-41DB-A09A-AA29EB11022E}" srcOrd="0" destOrd="0" presId="urn:microsoft.com/office/officeart/2005/8/layout/lProcess2"/>
    <dgm:cxn modelId="{FB013909-5E8C-478B-8FCA-20E6A2507441}" type="presOf" srcId="{84722181-EA22-43F2-A8D5-7EEBA25AC257}" destId="{72C7127E-BB8A-4A90-9494-E3AE2188B27D}" srcOrd="0" destOrd="0" presId="urn:microsoft.com/office/officeart/2005/8/layout/lProcess2"/>
    <dgm:cxn modelId="{3D34D2FE-A529-4036-9539-82E300A1DF2E}" type="presOf" srcId="{AEBCB484-48B0-4780-BDDD-048598089652}" destId="{B28466EA-5A97-4936-9C3B-C8589B49BA75}" srcOrd="0" destOrd="0" presId="urn:microsoft.com/office/officeart/2005/8/layout/lProcess2"/>
    <dgm:cxn modelId="{68327A1E-A6B7-4EE5-AB5E-11F315EE5199}" srcId="{477C6C32-5033-4F12-B09C-C6CC6196A615}" destId="{AEBCB484-48B0-4780-BDDD-048598089652}" srcOrd="1" destOrd="0" parTransId="{962782EF-7578-42E4-A9E3-29ADC10A4554}" sibTransId="{226FC6C6-B27C-4B42-BBDC-FDBE717D9229}"/>
    <dgm:cxn modelId="{D924010C-BDAB-48DA-9DEF-3EA458F04EF2}" srcId="{A915DA0D-8302-49D9-9860-FD9A195795B4}" destId="{671E28BE-76ED-4F8E-BF5D-E488FBA31352}" srcOrd="2" destOrd="0" parTransId="{EE34BA70-5288-4E5A-8C39-C7A26DEB0794}" sibTransId="{5053AB93-1AE5-468C-92F0-1A0C30752614}"/>
    <dgm:cxn modelId="{9DAD39F7-6CE5-498E-A729-25525AE85503}" type="presOf" srcId="{671E28BE-76ED-4F8E-BF5D-E488FBA31352}" destId="{32435F19-665C-41C1-8DED-4891AB2859E6}" srcOrd="0" destOrd="0" presId="urn:microsoft.com/office/officeart/2005/8/layout/lProcess2"/>
    <dgm:cxn modelId="{199CA31E-C478-40CF-A666-E9DAF5DCC214}" srcId="{671E28BE-76ED-4F8E-BF5D-E488FBA31352}" destId="{84722181-EA22-43F2-A8D5-7EEBA25AC257}" srcOrd="2" destOrd="0" parTransId="{2155FF8A-7D9D-488C-9D0F-F7FAD93510DA}" sibTransId="{3BB2A2E3-E409-4A17-9FA6-11345290749F}"/>
    <dgm:cxn modelId="{13393933-2101-4E77-B508-438CAB1EE509}" srcId="{671E28BE-76ED-4F8E-BF5D-E488FBA31352}" destId="{0823BB72-9C08-4C00-AE5C-5F980ABC6234}" srcOrd="1" destOrd="0" parTransId="{D95AC96F-B4A7-4ED7-A293-369CCDE5DFD0}" sibTransId="{0CFAA4B4-9FCD-415E-9003-00ADCB949994}"/>
    <dgm:cxn modelId="{FBFBDB18-C112-42E0-99B9-27284B559814}" type="presOf" srcId="{398FE78A-8563-49D5-8946-E60D8855C31F}" destId="{A29CAF82-D72F-4B76-A9DA-95F42B236C33}" srcOrd="0" destOrd="0" presId="urn:microsoft.com/office/officeart/2005/8/layout/lProcess2"/>
    <dgm:cxn modelId="{AD3FAA61-B299-447B-B039-D4C9042374DE}" type="presOf" srcId="{99CA1B73-7A65-4329-B256-4DEA3C15C31F}" destId="{4BE018EC-B63D-402C-B7AA-A07C337762C0}" srcOrd="1" destOrd="0" presId="urn:microsoft.com/office/officeart/2005/8/layout/lProcess2"/>
    <dgm:cxn modelId="{0A92DA51-0A61-43C7-8611-697B6B252261}" type="presOf" srcId="{99CA1B73-7A65-4329-B256-4DEA3C15C31F}" destId="{0A9B67CE-E78F-4160-AF39-1106AE150FA6}" srcOrd="0" destOrd="0" presId="urn:microsoft.com/office/officeart/2005/8/layout/lProcess2"/>
    <dgm:cxn modelId="{61ACF2D0-8418-47F7-8710-1AB12D09C499}" type="presOf" srcId="{0E1CBEBD-B8A6-4421-A207-E3737533EAC5}" destId="{B4E31522-17B0-421F-B544-B273CEB735AA}" srcOrd="0" destOrd="0" presId="urn:microsoft.com/office/officeart/2005/8/layout/lProcess2"/>
    <dgm:cxn modelId="{27B3AFB9-6E95-4B81-AF3D-FB6B730EF07D}" type="presOf" srcId="{477C6C32-5033-4F12-B09C-C6CC6196A615}" destId="{41C2260E-FF4E-43F3-8244-77B508951F27}" srcOrd="0" destOrd="0" presId="urn:microsoft.com/office/officeart/2005/8/layout/lProcess2"/>
    <dgm:cxn modelId="{2B81AEBF-CF54-41AF-82F5-D193EA5DCF3E}" srcId="{671E28BE-76ED-4F8E-BF5D-E488FBA31352}" destId="{35C8E3AF-2D1D-49A4-990F-D006811C6134}" srcOrd="0" destOrd="0" parTransId="{C6FA35AD-DEB7-4E0A-A194-D181E37F2268}" sibTransId="{7BE7A08C-0810-4A61-AAA9-867AF602E5FB}"/>
    <dgm:cxn modelId="{C4CBBFF8-6C5E-40FE-AA7E-5E88EE3884B2}" type="presOf" srcId="{671E28BE-76ED-4F8E-BF5D-E488FBA31352}" destId="{8ABFE812-6B50-42CD-BA68-6F274418EF85}" srcOrd="1" destOrd="0" presId="urn:microsoft.com/office/officeart/2005/8/layout/lProcess2"/>
    <dgm:cxn modelId="{45F312DA-3D75-4F55-82D9-EA53E0A26AC4}" type="presOf" srcId="{F7B465A7-FCD7-491B-B55F-5B05DA22BF78}" destId="{B5BB032C-EDE2-495A-829F-B3367C6C7039}" srcOrd="0" destOrd="0" presId="urn:microsoft.com/office/officeart/2005/8/layout/lProcess2"/>
    <dgm:cxn modelId="{89683A65-C970-4EE9-B3D2-415C49D3D33C}" srcId="{99CA1B73-7A65-4329-B256-4DEA3C15C31F}" destId="{35C28396-8E38-4E8C-9CD4-E388E61CC482}" srcOrd="0" destOrd="0" parTransId="{10D621BE-A992-4D4E-A8A7-A5B596F31432}" sibTransId="{B9817C8A-784C-4668-8721-7437B64AB01A}"/>
    <dgm:cxn modelId="{C689F104-B301-43F7-9C64-FFC5F7ABEEEF}" srcId="{A915DA0D-8302-49D9-9860-FD9A195795B4}" destId="{99CA1B73-7A65-4329-B256-4DEA3C15C31F}" srcOrd="0" destOrd="0" parTransId="{6F4C8C38-E465-4E4E-B62B-8641CDB3D9F3}" sibTransId="{9ED91016-F73A-4824-9F53-DB017D34398E}"/>
    <dgm:cxn modelId="{B339A3FB-6E81-44B1-A2BF-99A93C6B65E6}" type="presOf" srcId="{B226E10D-9851-4752-8714-ED90C40B88EA}" destId="{96A97CE5-D0D4-4E7F-B69A-B1524AFB95B0}" srcOrd="0" destOrd="0" presId="urn:microsoft.com/office/officeart/2005/8/layout/lProcess2"/>
    <dgm:cxn modelId="{7691D284-4444-4DAB-9D11-6557BAB678EC}" type="presOf" srcId="{518D06B6-6E53-4BEB-BAF0-D03D66179EFB}" destId="{BD302F81-B2DA-4DFD-8931-FEE746E83746}" srcOrd="0" destOrd="0" presId="urn:microsoft.com/office/officeart/2005/8/layout/lProcess2"/>
    <dgm:cxn modelId="{8A16486E-F6E8-4304-8B27-6069D0FAB027}" type="presOf" srcId="{477C6C32-5033-4F12-B09C-C6CC6196A615}" destId="{4287C179-237B-49F2-9514-8C0F1B48A198}" srcOrd="1" destOrd="0" presId="urn:microsoft.com/office/officeart/2005/8/layout/lProcess2"/>
    <dgm:cxn modelId="{0C0262FD-D07D-4126-882D-BDB3BD86FA48}" type="presOf" srcId="{6DCCB919-64E9-4260-B8C9-E14653907AB5}" destId="{B574173B-9A08-4E56-AC14-C3D6DD0F7D10}" srcOrd="0" destOrd="0" presId="urn:microsoft.com/office/officeart/2005/8/layout/lProcess2"/>
    <dgm:cxn modelId="{E658F3DB-6284-44A1-9576-FCF3D7A4DB88}" srcId="{A915DA0D-8302-49D9-9860-FD9A195795B4}" destId="{477C6C32-5033-4F12-B09C-C6CC6196A615}" srcOrd="1" destOrd="0" parTransId="{F22FC2AA-0BA0-4DD7-89AF-762E615016F8}" sibTransId="{949A6BE2-9408-4571-ACAE-FC5B8DA7ED27}"/>
    <dgm:cxn modelId="{57C18D64-9C18-40E8-8669-AB4AE8B21F2E}" type="presOf" srcId="{35C28396-8E38-4E8C-9CD4-E388E61CC482}" destId="{7838DA93-6F54-4680-8928-1DEC541B2BFE}" srcOrd="0" destOrd="0" presId="urn:microsoft.com/office/officeart/2005/8/layout/lProcess2"/>
    <dgm:cxn modelId="{1F8D7834-4AF5-4A09-BFAD-A177F5846775}" srcId="{99CA1B73-7A65-4329-B256-4DEA3C15C31F}" destId="{518D06B6-6E53-4BEB-BAF0-D03D66179EFB}" srcOrd="1" destOrd="0" parTransId="{B81EB019-75D1-46EE-A01B-3BF917F6B2AA}" sibTransId="{FEC767BD-C1C7-4F4C-8273-0BFB2211B039}"/>
    <dgm:cxn modelId="{39A418F8-2795-4838-880F-0A943F6DFAB2}" srcId="{477C6C32-5033-4F12-B09C-C6CC6196A615}" destId="{6DCCB919-64E9-4260-B8C9-E14653907AB5}" srcOrd="2" destOrd="0" parTransId="{7A5A0CD2-1B7E-43AE-B63C-D170B36AD374}" sibTransId="{ABF95945-7306-46FA-A24E-2115A53FF046}"/>
    <dgm:cxn modelId="{DAC29535-13C3-4144-8BB8-5AAABBBCB7F2}" type="presOf" srcId="{35C8E3AF-2D1D-49A4-990F-D006811C6134}" destId="{BB561023-FD18-4AB9-A835-DA0B3410E871}" srcOrd="0" destOrd="0" presId="urn:microsoft.com/office/officeart/2005/8/layout/lProcess2"/>
    <dgm:cxn modelId="{51E07B31-E0A3-4877-9E11-00F8EA5D8FC8}" srcId="{671E28BE-76ED-4F8E-BF5D-E488FBA31352}" destId="{0E1CBEBD-B8A6-4421-A207-E3737533EAC5}" srcOrd="4" destOrd="0" parTransId="{9196B5D9-564B-47F8-9AA1-BD18A8DAF308}" sibTransId="{C2F067D6-5CB2-4292-AB40-156D0B8D7E12}"/>
    <dgm:cxn modelId="{EC28535B-D05C-4AFD-BC3C-F24054C09C68}" srcId="{99CA1B73-7A65-4329-B256-4DEA3C15C31F}" destId="{B226E10D-9851-4752-8714-ED90C40B88EA}" srcOrd="2" destOrd="0" parTransId="{0DE636B9-6BBC-43DE-B175-659AF36516B7}" sibTransId="{9D980E68-8E19-4056-912E-74FFD53C7984}"/>
    <dgm:cxn modelId="{63AA5FF6-5E75-4973-8DA2-DC0043A4C7A6}" srcId="{477C6C32-5033-4F12-B09C-C6CC6196A615}" destId="{A9CC539C-5BAA-4D05-9D1B-81941DC601E1}" srcOrd="0" destOrd="0" parTransId="{09058EFC-8FAE-4116-95A5-BF46B5092A36}" sibTransId="{B6A1A43E-E09E-4BDF-85DA-52931432EF71}"/>
    <dgm:cxn modelId="{B109F906-F946-44B2-8FE2-C510BA81C30E}" srcId="{671E28BE-76ED-4F8E-BF5D-E488FBA31352}" destId="{398FE78A-8563-49D5-8946-E60D8855C31F}" srcOrd="3" destOrd="0" parTransId="{BDA6CDCD-DA7D-46C8-AE69-526D88A20CFE}" sibTransId="{95458B90-F3C8-4A8D-96CB-8FE1B0A3FE67}"/>
    <dgm:cxn modelId="{0643242C-F908-4E30-9EB5-7B040A5AD815}" type="presParOf" srcId="{6BE40E81-E294-450B-9BAC-33E4685D19C7}" destId="{76140B1C-5BE2-4DCF-BE43-A4EDEEBADA26}" srcOrd="0" destOrd="0" presId="urn:microsoft.com/office/officeart/2005/8/layout/lProcess2"/>
    <dgm:cxn modelId="{F978AD63-9BBD-4121-8B6C-D25443E0D475}" type="presParOf" srcId="{76140B1C-5BE2-4DCF-BE43-A4EDEEBADA26}" destId="{0A9B67CE-E78F-4160-AF39-1106AE150FA6}" srcOrd="0" destOrd="0" presId="urn:microsoft.com/office/officeart/2005/8/layout/lProcess2"/>
    <dgm:cxn modelId="{EC67814E-70EA-471F-AF87-E87D77AD8026}" type="presParOf" srcId="{76140B1C-5BE2-4DCF-BE43-A4EDEEBADA26}" destId="{4BE018EC-B63D-402C-B7AA-A07C337762C0}" srcOrd="1" destOrd="0" presId="urn:microsoft.com/office/officeart/2005/8/layout/lProcess2"/>
    <dgm:cxn modelId="{6C363421-3F15-4449-A5AE-CA2E995A25F6}" type="presParOf" srcId="{76140B1C-5BE2-4DCF-BE43-A4EDEEBADA26}" destId="{11AACC52-AFDD-4B6A-8E23-390923FA3A76}" srcOrd="2" destOrd="0" presId="urn:microsoft.com/office/officeart/2005/8/layout/lProcess2"/>
    <dgm:cxn modelId="{BF1201DE-1EE4-40CB-8D06-B103F8D7049D}" type="presParOf" srcId="{11AACC52-AFDD-4B6A-8E23-390923FA3A76}" destId="{8FCC38CE-9190-478A-BCA9-4A233A99C764}" srcOrd="0" destOrd="0" presId="urn:microsoft.com/office/officeart/2005/8/layout/lProcess2"/>
    <dgm:cxn modelId="{DEBCD37C-E3F2-4753-BE68-B7EEDC20B84D}" type="presParOf" srcId="{8FCC38CE-9190-478A-BCA9-4A233A99C764}" destId="{7838DA93-6F54-4680-8928-1DEC541B2BFE}" srcOrd="0" destOrd="0" presId="urn:microsoft.com/office/officeart/2005/8/layout/lProcess2"/>
    <dgm:cxn modelId="{D34F80E3-360D-4A57-89FD-59AEF7C2C499}" type="presParOf" srcId="{8FCC38CE-9190-478A-BCA9-4A233A99C764}" destId="{62A2EFDB-26A5-42FF-B6F0-C6BB2B736D4A}" srcOrd="1" destOrd="0" presId="urn:microsoft.com/office/officeart/2005/8/layout/lProcess2"/>
    <dgm:cxn modelId="{9C7E300A-4F24-4B12-9934-DB50D0D216E8}" type="presParOf" srcId="{8FCC38CE-9190-478A-BCA9-4A233A99C764}" destId="{BD302F81-B2DA-4DFD-8931-FEE746E83746}" srcOrd="2" destOrd="0" presId="urn:microsoft.com/office/officeart/2005/8/layout/lProcess2"/>
    <dgm:cxn modelId="{B40B3890-AF21-4FFD-85EB-ABD3D922C35B}" type="presParOf" srcId="{8FCC38CE-9190-478A-BCA9-4A233A99C764}" destId="{4C52B0B7-53CD-44BA-A41E-42A2EE117A45}" srcOrd="3" destOrd="0" presId="urn:microsoft.com/office/officeart/2005/8/layout/lProcess2"/>
    <dgm:cxn modelId="{3AE34CD2-DE06-4772-BC58-AF2E71434278}" type="presParOf" srcId="{8FCC38CE-9190-478A-BCA9-4A233A99C764}" destId="{96A97CE5-D0D4-4E7F-B69A-B1524AFB95B0}" srcOrd="4" destOrd="0" presId="urn:microsoft.com/office/officeart/2005/8/layout/lProcess2"/>
    <dgm:cxn modelId="{FBD60588-D2A6-4F68-87A4-C2CBB7B8978B}" type="presParOf" srcId="{6BE40E81-E294-450B-9BAC-33E4685D19C7}" destId="{0BC8D40E-1D53-412D-8159-A7E014008BD3}" srcOrd="1" destOrd="0" presId="urn:microsoft.com/office/officeart/2005/8/layout/lProcess2"/>
    <dgm:cxn modelId="{C025681F-E6F2-4AA6-966B-DCBE8CA3646C}" type="presParOf" srcId="{6BE40E81-E294-450B-9BAC-33E4685D19C7}" destId="{7E11BA04-7E55-48F4-A76C-9B967F3F54C1}" srcOrd="2" destOrd="0" presId="urn:microsoft.com/office/officeart/2005/8/layout/lProcess2"/>
    <dgm:cxn modelId="{9030C12E-CB52-449B-8942-EDD28D577065}" type="presParOf" srcId="{7E11BA04-7E55-48F4-A76C-9B967F3F54C1}" destId="{41C2260E-FF4E-43F3-8244-77B508951F27}" srcOrd="0" destOrd="0" presId="urn:microsoft.com/office/officeart/2005/8/layout/lProcess2"/>
    <dgm:cxn modelId="{3E57CC29-ADDD-4BE1-BC13-454E00C32D75}" type="presParOf" srcId="{7E11BA04-7E55-48F4-A76C-9B967F3F54C1}" destId="{4287C179-237B-49F2-9514-8C0F1B48A198}" srcOrd="1" destOrd="0" presId="urn:microsoft.com/office/officeart/2005/8/layout/lProcess2"/>
    <dgm:cxn modelId="{9A8E4FB9-D7D3-4C57-9AFF-49A9838E8C5D}" type="presParOf" srcId="{7E11BA04-7E55-48F4-A76C-9B967F3F54C1}" destId="{7C43E7D6-93A5-415E-AC10-E5934C26B26F}" srcOrd="2" destOrd="0" presId="urn:microsoft.com/office/officeart/2005/8/layout/lProcess2"/>
    <dgm:cxn modelId="{FCBE52F3-50B8-4F00-A9B6-CCD51BA20FF5}" type="presParOf" srcId="{7C43E7D6-93A5-415E-AC10-E5934C26B26F}" destId="{42BA58D9-6A8D-41E7-9345-ED91BFACD512}" srcOrd="0" destOrd="0" presId="urn:microsoft.com/office/officeart/2005/8/layout/lProcess2"/>
    <dgm:cxn modelId="{5249C3DB-8790-4D6D-8194-4D5793EE249E}" type="presParOf" srcId="{42BA58D9-6A8D-41E7-9345-ED91BFACD512}" destId="{09839EA4-BF0F-41DB-A09A-AA29EB11022E}" srcOrd="0" destOrd="0" presId="urn:microsoft.com/office/officeart/2005/8/layout/lProcess2"/>
    <dgm:cxn modelId="{5A566F4A-94B6-46DC-B21B-B2E576385994}" type="presParOf" srcId="{42BA58D9-6A8D-41E7-9345-ED91BFACD512}" destId="{67C1E4F1-14AC-4850-A077-C9D5D3837B63}" srcOrd="1" destOrd="0" presId="urn:microsoft.com/office/officeart/2005/8/layout/lProcess2"/>
    <dgm:cxn modelId="{95DB8384-2DB8-44AE-8C49-8D47D612A4EE}" type="presParOf" srcId="{42BA58D9-6A8D-41E7-9345-ED91BFACD512}" destId="{B28466EA-5A97-4936-9C3B-C8589B49BA75}" srcOrd="2" destOrd="0" presId="urn:microsoft.com/office/officeart/2005/8/layout/lProcess2"/>
    <dgm:cxn modelId="{C3442ACB-DFAE-4CFA-AEC9-6C154C7C16CA}" type="presParOf" srcId="{42BA58D9-6A8D-41E7-9345-ED91BFACD512}" destId="{FBA9E1C3-AA26-44B9-B986-900B9AC63D37}" srcOrd="3" destOrd="0" presId="urn:microsoft.com/office/officeart/2005/8/layout/lProcess2"/>
    <dgm:cxn modelId="{EDC8B6FF-6441-43B6-AF13-EA1D6F2A2A95}" type="presParOf" srcId="{42BA58D9-6A8D-41E7-9345-ED91BFACD512}" destId="{B574173B-9A08-4E56-AC14-C3D6DD0F7D10}" srcOrd="4" destOrd="0" presId="urn:microsoft.com/office/officeart/2005/8/layout/lProcess2"/>
    <dgm:cxn modelId="{79F66F52-4755-4AC8-AE38-6B0AEFB40A31}" type="presParOf" srcId="{42BA58D9-6A8D-41E7-9345-ED91BFACD512}" destId="{1ACC986C-5C5A-4676-8063-CFDC13509B13}" srcOrd="5" destOrd="0" presId="urn:microsoft.com/office/officeart/2005/8/layout/lProcess2"/>
    <dgm:cxn modelId="{9653F673-32E7-448D-BEAB-60EEF3336609}" type="presParOf" srcId="{42BA58D9-6A8D-41E7-9345-ED91BFACD512}" destId="{B5BB032C-EDE2-495A-829F-B3367C6C7039}" srcOrd="6" destOrd="0" presId="urn:microsoft.com/office/officeart/2005/8/layout/lProcess2"/>
    <dgm:cxn modelId="{7C4EDA32-95D7-46CA-A90C-F591553F50FF}" type="presParOf" srcId="{6BE40E81-E294-450B-9BAC-33E4685D19C7}" destId="{48A57EFD-4BBD-47CC-8DAF-05831938F207}" srcOrd="3" destOrd="0" presId="urn:microsoft.com/office/officeart/2005/8/layout/lProcess2"/>
    <dgm:cxn modelId="{96B0775C-9B6C-4F58-BAFF-EA8819C4832D}" type="presParOf" srcId="{6BE40E81-E294-450B-9BAC-33E4685D19C7}" destId="{A7590ACB-C00A-42FF-B1A0-9B7307FB7881}" srcOrd="4" destOrd="0" presId="urn:microsoft.com/office/officeart/2005/8/layout/lProcess2"/>
    <dgm:cxn modelId="{2A3A99A5-C65C-4F4B-A389-511406F94BD6}" type="presParOf" srcId="{A7590ACB-C00A-42FF-B1A0-9B7307FB7881}" destId="{32435F19-665C-41C1-8DED-4891AB2859E6}" srcOrd="0" destOrd="0" presId="urn:microsoft.com/office/officeart/2005/8/layout/lProcess2"/>
    <dgm:cxn modelId="{2FBB6873-5968-4951-B537-43757ECFD465}" type="presParOf" srcId="{A7590ACB-C00A-42FF-B1A0-9B7307FB7881}" destId="{8ABFE812-6B50-42CD-BA68-6F274418EF85}" srcOrd="1" destOrd="0" presId="urn:microsoft.com/office/officeart/2005/8/layout/lProcess2"/>
    <dgm:cxn modelId="{74B14D39-5744-45FC-8B14-846ABB6D6CF1}" type="presParOf" srcId="{A7590ACB-C00A-42FF-B1A0-9B7307FB7881}" destId="{E343834F-F994-4267-9705-3BF63A181AC3}" srcOrd="2" destOrd="0" presId="urn:microsoft.com/office/officeart/2005/8/layout/lProcess2"/>
    <dgm:cxn modelId="{D8C4148A-6DBA-4DB1-BE98-07324DAB4BD7}" type="presParOf" srcId="{E343834F-F994-4267-9705-3BF63A181AC3}" destId="{256471E0-4662-4217-A575-4760065086D9}" srcOrd="0" destOrd="0" presId="urn:microsoft.com/office/officeart/2005/8/layout/lProcess2"/>
    <dgm:cxn modelId="{31B2832C-F900-4E88-BC80-3B245FBF2993}" type="presParOf" srcId="{256471E0-4662-4217-A575-4760065086D9}" destId="{BB561023-FD18-4AB9-A835-DA0B3410E871}" srcOrd="0" destOrd="0" presId="urn:microsoft.com/office/officeart/2005/8/layout/lProcess2"/>
    <dgm:cxn modelId="{9D6567E5-E9E6-4A97-9E22-AB52764B730E}" type="presParOf" srcId="{256471E0-4662-4217-A575-4760065086D9}" destId="{BC387C0E-3760-4733-BD07-9052061D98DB}" srcOrd="1" destOrd="0" presId="urn:microsoft.com/office/officeart/2005/8/layout/lProcess2"/>
    <dgm:cxn modelId="{5E24748B-C0AB-4972-A19C-73169D540811}" type="presParOf" srcId="{256471E0-4662-4217-A575-4760065086D9}" destId="{28586FA3-30B1-4C22-BECD-B56359938653}" srcOrd="2" destOrd="0" presId="urn:microsoft.com/office/officeart/2005/8/layout/lProcess2"/>
    <dgm:cxn modelId="{F0EF44EC-DFDB-4B02-96CF-18789CF2B599}" type="presParOf" srcId="{256471E0-4662-4217-A575-4760065086D9}" destId="{E62EAAA7-6B6E-420D-8A10-73809EC0AAFC}" srcOrd="3" destOrd="0" presId="urn:microsoft.com/office/officeart/2005/8/layout/lProcess2"/>
    <dgm:cxn modelId="{1A93CF9D-A3AB-44AB-99B2-75F7CF603730}" type="presParOf" srcId="{256471E0-4662-4217-A575-4760065086D9}" destId="{72C7127E-BB8A-4A90-9494-E3AE2188B27D}" srcOrd="4" destOrd="0" presId="urn:microsoft.com/office/officeart/2005/8/layout/lProcess2"/>
    <dgm:cxn modelId="{EB294DC7-0754-4DB8-8AB0-C4132C561711}" type="presParOf" srcId="{256471E0-4662-4217-A575-4760065086D9}" destId="{3C34BED1-92A8-4573-8EB2-124FDE26241D}" srcOrd="5" destOrd="0" presId="urn:microsoft.com/office/officeart/2005/8/layout/lProcess2"/>
    <dgm:cxn modelId="{D6EFC563-69A6-42D7-BEA7-746657E1DF46}" type="presParOf" srcId="{256471E0-4662-4217-A575-4760065086D9}" destId="{A29CAF82-D72F-4B76-A9DA-95F42B236C33}" srcOrd="6" destOrd="0" presId="urn:microsoft.com/office/officeart/2005/8/layout/lProcess2"/>
    <dgm:cxn modelId="{AAB0A66C-4B45-4A99-A9DD-A0E24276D99D}" type="presParOf" srcId="{256471E0-4662-4217-A575-4760065086D9}" destId="{23E9AFE4-AD63-442C-BC91-5F875C053CF6}" srcOrd="7" destOrd="0" presId="urn:microsoft.com/office/officeart/2005/8/layout/lProcess2"/>
    <dgm:cxn modelId="{E3D059B5-21C7-48DA-B868-ED0EC29AE266}" type="presParOf" srcId="{256471E0-4662-4217-A575-4760065086D9}" destId="{B4E31522-17B0-421F-B544-B273CEB735AA}" srcOrd="8"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1"/>
            <a:ext cx="2919032" cy="49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t" anchorCtr="0" compatLnSpc="1"/>
          <a:lstStyle>
            <a:lvl1pPr algn="l" defTabSz="913765">
              <a:defRPr sz="1300" smtClean="0">
                <a:effectLst/>
              </a:defRPr>
            </a:lvl1pPr>
          </a:lstStyle>
          <a:p>
            <a:pPr>
              <a:defRPr/>
            </a:pPr>
            <a:endParaRPr lang="fr-FR"/>
          </a:p>
        </p:txBody>
      </p:sp>
      <p:sp>
        <p:nvSpPr>
          <p:cNvPr id="24579" name="Rectangle 3"/>
          <p:cNvSpPr>
            <a:spLocks noGrp="1" noChangeArrowheads="1"/>
          </p:cNvSpPr>
          <p:nvPr>
            <p:ph type="dt" sz="quarter" idx="1"/>
          </p:nvPr>
        </p:nvSpPr>
        <p:spPr bwMode="auto">
          <a:xfrm>
            <a:off x="3815226" y="1"/>
            <a:ext cx="2919032" cy="49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t" anchorCtr="0" compatLnSpc="1"/>
          <a:lstStyle>
            <a:lvl1pPr algn="r" defTabSz="913765">
              <a:defRPr sz="1300" smtClean="0">
                <a:effectLst/>
              </a:defRPr>
            </a:lvl1pPr>
          </a:lstStyle>
          <a:p>
            <a:pPr>
              <a:defRPr/>
            </a:pPr>
            <a:endParaRPr lang="fr-FR"/>
          </a:p>
        </p:txBody>
      </p:sp>
      <p:sp>
        <p:nvSpPr>
          <p:cNvPr id="24580" name="Rectangle 4"/>
          <p:cNvSpPr>
            <a:spLocks noGrp="1" noChangeArrowheads="1"/>
          </p:cNvSpPr>
          <p:nvPr>
            <p:ph type="ftr" sz="quarter" idx="2"/>
          </p:nvPr>
        </p:nvSpPr>
        <p:spPr bwMode="auto">
          <a:xfrm>
            <a:off x="0" y="9373488"/>
            <a:ext cx="2919032" cy="49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b" anchorCtr="0" compatLnSpc="1"/>
          <a:lstStyle>
            <a:lvl1pPr algn="l" defTabSz="913765">
              <a:defRPr sz="1300" smtClean="0">
                <a:effectLst/>
              </a:defRPr>
            </a:lvl1pPr>
          </a:lstStyle>
          <a:p>
            <a:pPr>
              <a:defRPr/>
            </a:pPr>
            <a:r>
              <a:rPr lang="fr-FR" smtClean="0"/>
              <a:t>Linux-Cours-ServeurWebApach</a:t>
            </a:r>
            <a:endParaRPr lang="fr-F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3203705" y="166865"/>
            <a:ext cx="3295584" cy="49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t" anchorCtr="0" compatLnSpc="1"/>
          <a:lstStyle>
            <a:lvl1pPr algn="l" defTabSz="913765">
              <a:defRPr sz="1300" smtClean="0">
                <a:effectLst/>
              </a:defRPr>
            </a:lvl1pPr>
          </a:lstStyle>
          <a:p>
            <a:pPr>
              <a:defRPr/>
            </a:pPr>
            <a:r>
              <a:rPr lang="fr-FR"/>
              <a:t>DGF / DSI / COURS SYSTEMES / LINUX</a:t>
            </a:r>
            <a:endParaRPr lang="fr-FR"/>
          </a:p>
        </p:txBody>
      </p:sp>
      <p:sp>
        <p:nvSpPr>
          <p:cNvPr id="16387" name="Rectangle 3"/>
          <p:cNvSpPr>
            <a:spLocks noGrp="1" noChangeArrowheads="1"/>
          </p:cNvSpPr>
          <p:nvPr>
            <p:ph type="dt" idx="1"/>
          </p:nvPr>
        </p:nvSpPr>
        <p:spPr bwMode="auto">
          <a:xfrm>
            <a:off x="1599594" y="9258673"/>
            <a:ext cx="2917525" cy="49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t" anchorCtr="0" compatLnSpc="1"/>
          <a:lstStyle>
            <a:lvl1pPr algn="r" defTabSz="913765">
              <a:defRPr sz="1300" smtClean="0">
                <a:effectLst/>
              </a:defRPr>
            </a:lvl1pPr>
          </a:lstStyle>
          <a:p>
            <a:pPr>
              <a:defRPr/>
            </a:pPr>
            <a:endParaRPr lang="fr-FR"/>
          </a:p>
        </p:txBody>
      </p:sp>
      <p:sp>
        <p:nvSpPr>
          <p:cNvPr id="133124" name="Rectangle 4"/>
          <p:cNvSpPr>
            <a:spLocks noGrp="1" noRot="1" noChangeAspect="1" noChangeArrowheads="1" noTextEdit="1"/>
          </p:cNvSpPr>
          <p:nvPr>
            <p:ph type="sldImg" idx="2"/>
          </p:nvPr>
        </p:nvSpPr>
        <p:spPr bwMode="auto">
          <a:xfrm>
            <a:off x="658813" y="506413"/>
            <a:ext cx="5487987" cy="411797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5"/>
          <p:cNvSpPr>
            <a:spLocks noGrp="1" noChangeArrowheads="1"/>
          </p:cNvSpPr>
          <p:nvPr>
            <p:ph type="body" sz="quarter" idx="3"/>
          </p:nvPr>
        </p:nvSpPr>
        <p:spPr bwMode="auto">
          <a:xfrm>
            <a:off x="671769" y="5091659"/>
            <a:ext cx="5392225" cy="403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t" anchorCtr="0" compatLnSpc="1"/>
          <a:lstStyle/>
          <a:p>
            <a:pPr lvl="0"/>
            <a:r>
              <a:rPr lang="fr-FR" noProof="0" smtClean="0"/>
              <a:t>Cliquez pour modifier les styles du texte du masque</a:t>
            </a:r>
            <a:endParaRPr lang="fr-FR" noProof="0" smtClean="0"/>
          </a:p>
          <a:p>
            <a:pPr lvl="1"/>
            <a:r>
              <a:rPr lang="fr-FR" noProof="0" smtClean="0"/>
              <a:t>Deuxième niveau</a:t>
            </a:r>
            <a:endParaRPr lang="fr-FR" noProof="0" smtClean="0"/>
          </a:p>
          <a:p>
            <a:pPr lvl="2"/>
            <a:r>
              <a:rPr lang="fr-FR" noProof="0" smtClean="0"/>
              <a:t>Troisième niveau</a:t>
            </a:r>
            <a:endParaRPr lang="fr-FR" noProof="0" smtClean="0"/>
          </a:p>
          <a:p>
            <a:pPr lvl="3"/>
            <a:r>
              <a:rPr lang="fr-FR" noProof="0" smtClean="0"/>
              <a:t>Quatrième niveau</a:t>
            </a:r>
            <a:endParaRPr lang="fr-FR" noProof="0" smtClean="0"/>
          </a:p>
          <a:p>
            <a:pPr lvl="4"/>
            <a:r>
              <a:rPr lang="fr-FR" noProof="0" smtClean="0"/>
              <a:t>Cinquième niveau</a:t>
            </a:r>
            <a:endParaRPr lang="fr-FR" noProof="0" smtClean="0"/>
          </a:p>
        </p:txBody>
      </p:sp>
      <p:sp>
        <p:nvSpPr>
          <p:cNvPr id="16390" name="Rectangle 6"/>
          <p:cNvSpPr>
            <a:spLocks noGrp="1" noChangeArrowheads="1"/>
          </p:cNvSpPr>
          <p:nvPr>
            <p:ph type="ftr" sz="quarter" idx="4"/>
          </p:nvPr>
        </p:nvSpPr>
        <p:spPr bwMode="auto">
          <a:xfrm>
            <a:off x="602484" y="9209685"/>
            <a:ext cx="3464279" cy="49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b" anchorCtr="0" compatLnSpc="1"/>
          <a:lstStyle>
            <a:lvl1pPr algn="l" defTabSz="913765">
              <a:defRPr sz="1100" smtClean="0">
                <a:effectLst/>
              </a:defRPr>
            </a:lvl1pPr>
          </a:lstStyle>
          <a:p>
            <a:pPr>
              <a:defRPr/>
            </a:pPr>
            <a:r>
              <a:rPr lang="fr-FR" smtClean="0"/>
              <a:t>Linux-Cours-ServeurWebApach</a:t>
            </a:r>
            <a:endParaRPr lang="fr-FR"/>
          </a:p>
        </p:txBody>
      </p:sp>
      <p:sp>
        <p:nvSpPr>
          <p:cNvPr id="16391" name="Rectangle 7"/>
          <p:cNvSpPr>
            <a:spLocks noGrp="1" noChangeArrowheads="1"/>
          </p:cNvSpPr>
          <p:nvPr>
            <p:ph type="sldNum" sz="quarter" idx="5"/>
          </p:nvPr>
        </p:nvSpPr>
        <p:spPr bwMode="auto">
          <a:xfrm>
            <a:off x="3223286" y="9249489"/>
            <a:ext cx="2919032" cy="49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4" tIns="45711" rIns="91424" bIns="45711" numCol="1" anchor="b" anchorCtr="0" compatLnSpc="1"/>
          <a:lstStyle>
            <a:lvl1pPr algn="r" defTabSz="913765">
              <a:defRPr sz="1100" smtClean="0">
                <a:effectLst/>
              </a:defRPr>
            </a:lvl1pPr>
          </a:lstStyle>
          <a:p>
            <a:pPr>
              <a:defRPr/>
            </a:pPr>
            <a:fld id="{98C30CE3-6120-4021-8C96-C582605D363A}" type="slidenum">
              <a:rPr lang="fr-FR"/>
            </a:fld>
            <a:endParaRPr lang="fr-FR"/>
          </a:p>
        </p:txBody>
      </p:sp>
      <p:sp>
        <p:nvSpPr>
          <p:cNvPr id="16392" name="Line 8"/>
          <p:cNvSpPr>
            <a:spLocks noChangeShapeType="1"/>
          </p:cNvSpPr>
          <p:nvPr/>
        </p:nvSpPr>
        <p:spPr bwMode="auto">
          <a:xfrm>
            <a:off x="674782" y="9414821"/>
            <a:ext cx="55307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86" tIns="43793" rIns="87586" bIns="43793"/>
          <a:lstStyle/>
          <a:p>
            <a:pPr>
              <a:defRPr/>
            </a:pPr>
            <a:endParaRPr lang="fr-F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u pied de page 2"/>
          <p:cNvSpPr>
            <a:spLocks noGrp="1"/>
          </p:cNvSpPr>
          <p:nvPr>
            <p:ph type="ftr" sz="quarter" idx="10"/>
          </p:nvPr>
        </p:nvSpPr>
        <p:spPr/>
        <p:txBody>
          <a:bodyPr/>
          <a:lstStyle/>
          <a:p>
            <a:pPr>
              <a:defRPr/>
            </a:pPr>
            <a:r>
              <a:rPr lang="fr-FR" smtClean="0"/>
              <a:t>Linux-Cours-ServeurWebApach</a:t>
            </a:r>
            <a:endParaRPr lang="fr-FR"/>
          </a:p>
        </p:txBody>
      </p:sp>
      <p:sp>
        <p:nvSpPr>
          <p:cNvPr id="4" name="Espace réservé du numéro de diapositive 3"/>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7461" name="Rectangle 2"/>
          <p:cNvSpPr>
            <a:spLocks noGrp="1" noRot="1" noChangeAspect="1" noChangeArrowheads="1" noTextEdit="1"/>
          </p:cNvSpPr>
          <p:nvPr>
            <p:ph type="sldImg"/>
          </p:nvPr>
        </p:nvSpPr>
        <p:spPr>
          <a:xfrm>
            <a:off x="660400" y="506413"/>
            <a:ext cx="5487988" cy="4117975"/>
          </a:xfrm>
        </p:spPr>
      </p:sp>
      <p:sp>
        <p:nvSpPr>
          <p:cNvPr id="147462" name="Rectangle 3"/>
          <p:cNvSpPr>
            <a:spLocks noGrp="1" noChangeArrowheads="1"/>
          </p:cNvSpPr>
          <p:nvPr>
            <p:ph type="body" idx="1"/>
          </p:nvPr>
        </p:nvSpPr>
        <p:spPr>
          <a:xfrm>
            <a:off x="671769" y="4935510"/>
            <a:ext cx="5392225" cy="4443336"/>
          </a:xfrm>
          <a:noFill/>
        </p:spPr>
        <p:txBody>
          <a:bodyPr/>
          <a:lstStyle/>
          <a:p>
            <a:pPr algn="just" eaLnBrk="1" hangingPunct="1"/>
            <a:r>
              <a:rPr lang="fr-FR" dirty="0" smtClean="0">
                <a:latin typeface="+mn-lt"/>
              </a:rPr>
              <a:t>Une réponse HTTP est un ensemble de lignes envoyées au navigateur par le serveur. Elle comprend : </a:t>
            </a:r>
            <a:endParaRPr lang="fr-FR" dirty="0" smtClean="0">
              <a:latin typeface="+mn-lt"/>
            </a:endParaRPr>
          </a:p>
          <a:p>
            <a:pPr algn="just" eaLnBrk="1" hangingPunct="1"/>
            <a:r>
              <a:rPr lang="fr-FR" b="1" u="sng" dirty="0" smtClean="0">
                <a:latin typeface="+mn-lt"/>
              </a:rPr>
              <a:t>Une ligne de statut</a:t>
            </a:r>
            <a:r>
              <a:rPr lang="fr-FR" dirty="0" smtClean="0">
                <a:latin typeface="+mn-lt"/>
              </a:rPr>
              <a:t>: c'est une ligne précisant la version du protocole utilisé et l'état du traitement de la requête à l'aide d'un code et d'un texte explicatif. La ligne comprend trois éléments devant être séparés par un espace : </a:t>
            </a:r>
            <a:endParaRPr lang="fr-FR" dirty="0" smtClean="0">
              <a:latin typeface="+mn-lt"/>
            </a:endParaRPr>
          </a:p>
          <a:p>
            <a:pPr lvl="1" algn="just" eaLnBrk="1" hangingPunct="1"/>
            <a:r>
              <a:rPr lang="fr-FR" dirty="0" smtClean="0">
                <a:latin typeface="+mn-lt"/>
              </a:rPr>
              <a:t>La version du protocole utilisé </a:t>
            </a:r>
            <a:endParaRPr lang="fr-FR" dirty="0" smtClean="0">
              <a:latin typeface="+mn-lt"/>
            </a:endParaRPr>
          </a:p>
          <a:p>
            <a:pPr lvl="1" algn="just" eaLnBrk="1" hangingPunct="1"/>
            <a:r>
              <a:rPr lang="fr-FR" dirty="0" smtClean="0">
                <a:latin typeface="+mn-lt"/>
              </a:rPr>
              <a:t>Le code de statut </a:t>
            </a:r>
            <a:endParaRPr lang="fr-FR" dirty="0" smtClean="0">
              <a:latin typeface="+mn-lt"/>
            </a:endParaRPr>
          </a:p>
          <a:p>
            <a:pPr lvl="1" algn="just" eaLnBrk="1" hangingPunct="1"/>
            <a:r>
              <a:rPr lang="fr-FR" dirty="0" smtClean="0">
                <a:latin typeface="+mn-lt"/>
              </a:rPr>
              <a:t>La signification du code </a:t>
            </a:r>
            <a:endParaRPr lang="fr-FR" dirty="0" smtClean="0">
              <a:latin typeface="+mn-lt"/>
            </a:endParaRPr>
          </a:p>
          <a:p>
            <a:pPr algn="just" eaLnBrk="1" hangingPunct="1"/>
            <a:r>
              <a:rPr lang="fr-FR" b="1" u="sng" dirty="0" smtClean="0">
                <a:latin typeface="+mn-lt"/>
              </a:rPr>
              <a:t>Les champs d'en-tête de la réponse</a:t>
            </a:r>
            <a:r>
              <a:rPr lang="fr-FR" dirty="0" smtClean="0">
                <a:latin typeface="+mn-lt"/>
              </a:rPr>
              <a:t>: il s'agit d'un ensemble de lignes facultatives permettant de donner des informations supplémentaires sur la réponse et/ou le serveur. Chacune de ces lignes est composée d'un nom qualifiant le type d'en-tête, suivi de deux points (:) et de la valeur de l'en-tête </a:t>
            </a:r>
            <a:endParaRPr lang="fr-FR" dirty="0" smtClean="0">
              <a:latin typeface="+mn-lt"/>
            </a:endParaRPr>
          </a:p>
          <a:p>
            <a:pPr algn="just" eaLnBrk="1" hangingPunct="1"/>
            <a:r>
              <a:rPr lang="fr-FR" b="1" u="sng" dirty="0" smtClean="0">
                <a:latin typeface="+mn-lt"/>
              </a:rPr>
              <a:t>Le corps de la réponse</a:t>
            </a:r>
            <a:r>
              <a:rPr lang="fr-FR" dirty="0" smtClean="0">
                <a:latin typeface="+mn-lt"/>
              </a:rPr>
              <a:t>: il contient le document demandé.</a:t>
            </a:r>
            <a:endParaRPr lang="fr-FR" dirty="0" smtClean="0">
              <a:latin typeface="+mn-lt"/>
            </a:endParaRPr>
          </a:p>
          <a:p>
            <a:pPr algn="just" eaLnBrk="1" hangingPunct="1"/>
            <a:endParaRPr lang="fr-FR" dirty="0" smtClean="0">
              <a:latin typeface="+mn-lt"/>
            </a:endParaRPr>
          </a:p>
          <a:p>
            <a:pPr algn="just" eaLnBrk="1" hangingPunct="1"/>
            <a:r>
              <a:rPr lang="fr-FR" u="sng" dirty="0" smtClean="0">
                <a:latin typeface="+mn-lt"/>
              </a:rPr>
              <a:t>Voici un exemple de réponse HTTP :</a:t>
            </a:r>
            <a:endParaRPr lang="fr-FR" u="sng" dirty="0" smtClean="0">
              <a:latin typeface="+mn-lt"/>
            </a:endParaRPr>
          </a:p>
          <a:p>
            <a:pPr algn="just" eaLnBrk="1" hangingPunct="1"/>
            <a:r>
              <a:rPr lang="fr-FR" dirty="0" smtClean="0">
                <a:latin typeface="+mn-lt"/>
              </a:rPr>
              <a:t>HTTP/1.0 200 OK</a:t>
            </a:r>
            <a:endParaRPr lang="fr-FR" dirty="0" smtClean="0">
              <a:latin typeface="+mn-lt"/>
            </a:endParaRPr>
          </a:p>
          <a:p>
            <a:pPr algn="just" eaLnBrk="1" hangingPunct="1"/>
            <a:r>
              <a:rPr lang="fr-FR" dirty="0" smtClean="0">
                <a:latin typeface="+mn-lt"/>
              </a:rPr>
              <a:t>Date : </a:t>
            </a:r>
            <a:r>
              <a:rPr lang="fr-FR" dirty="0" err="1" smtClean="0">
                <a:latin typeface="+mn-lt"/>
              </a:rPr>
              <a:t>Sat</a:t>
            </a:r>
            <a:r>
              <a:rPr lang="fr-FR" dirty="0" smtClean="0">
                <a:latin typeface="+mn-lt"/>
              </a:rPr>
              <a:t>, 15 Jan 2000 14:37:12 GMT Server : Apache/2.0 </a:t>
            </a:r>
            <a:endParaRPr lang="fr-FR" dirty="0" smtClean="0">
              <a:latin typeface="+mn-lt"/>
            </a:endParaRPr>
          </a:p>
          <a:p>
            <a:pPr algn="just" eaLnBrk="1" hangingPunct="1"/>
            <a:r>
              <a:rPr lang="fr-FR" dirty="0" smtClean="0">
                <a:latin typeface="+mn-lt"/>
              </a:rPr>
              <a:t>Content-Type : </a:t>
            </a:r>
            <a:r>
              <a:rPr lang="fr-FR" dirty="0" err="1" smtClean="0">
                <a:latin typeface="+mn-lt"/>
              </a:rPr>
              <a:t>text</a:t>
            </a:r>
            <a:r>
              <a:rPr lang="fr-FR" dirty="0" smtClean="0">
                <a:latin typeface="+mn-lt"/>
              </a:rPr>
              <a:t>/HTML</a:t>
            </a:r>
            <a:endParaRPr lang="fr-FR" dirty="0" smtClean="0">
              <a:latin typeface="+mn-lt"/>
            </a:endParaRPr>
          </a:p>
          <a:p>
            <a:pPr algn="just" eaLnBrk="1" hangingPunct="1"/>
            <a:r>
              <a:rPr lang="fr-FR" dirty="0" smtClean="0">
                <a:latin typeface="+mn-lt"/>
              </a:rPr>
              <a:t>Content-</a:t>
            </a:r>
            <a:r>
              <a:rPr lang="fr-FR" dirty="0" err="1" smtClean="0">
                <a:latin typeface="+mn-lt"/>
              </a:rPr>
              <a:t>Length</a:t>
            </a:r>
            <a:r>
              <a:rPr lang="fr-FR" dirty="0" smtClean="0">
                <a:latin typeface="+mn-lt"/>
              </a:rPr>
              <a:t> : 1245 </a:t>
            </a:r>
            <a:endParaRPr lang="fr-FR" dirty="0" smtClean="0">
              <a:latin typeface="+mn-lt"/>
            </a:endParaRPr>
          </a:p>
          <a:p>
            <a:pPr algn="just" eaLnBrk="1" hangingPunct="1"/>
            <a:r>
              <a:rPr lang="fr-FR" dirty="0" smtClean="0">
                <a:latin typeface="+mn-lt"/>
              </a:rPr>
              <a:t>Last-</a:t>
            </a:r>
            <a:r>
              <a:rPr lang="fr-FR" dirty="0" err="1" smtClean="0">
                <a:latin typeface="+mn-lt"/>
              </a:rPr>
              <a:t>Modified</a:t>
            </a:r>
            <a:r>
              <a:rPr lang="fr-FR" dirty="0" smtClean="0">
                <a:latin typeface="+mn-lt"/>
              </a:rPr>
              <a:t> : </a:t>
            </a:r>
            <a:r>
              <a:rPr lang="fr-FR" dirty="0" err="1" smtClean="0">
                <a:latin typeface="+mn-lt"/>
              </a:rPr>
              <a:t>Fri</a:t>
            </a:r>
            <a:r>
              <a:rPr lang="fr-FR" dirty="0" smtClean="0">
                <a:latin typeface="+mn-lt"/>
              </a:rPr>
              <a:t>, 14 Jan 2000 08:25:13 GMT </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8485" name="Rectangle 2"/>
          <p:cNvSpPr>
            <a:spLocks noGrp="1" noRot="1" noChangeAspect="1" noChangeArrowheads="1" noTextEdit="1"/>
          </p:cNvSpPr>
          <p:nvPr>
            <p:ph type="sldImg"/>
          </p:nvPr>
        </p:nvSpPr>
        <p:spPr>
          <a:xfrm>
            <a:off x="660400" y="506413"/>
            <a:ext cx="5487988" cy="4117975"/>
          </a:xfrm>
        </p:spPr>
      </p:sp>
      <p:sp>
        <p:nvSpPr>
          <p:cNvPr id="148486" name="Rectangle 3"/>
          <p:cNvSpPr>
            <a:spLocks noGrp="1" noChangeArrowheads="1"/>
          </p:cNvSpPr>
          <p:nvPr>
            <p:ph type="body" idx="1"/>
          </p:nvPr>
        </p:nvSpPr>
        <p:spPr>
          <a:noFill/>
        </p:spPr>
        <p:txBody>
          <a:bodyPr/>
          <a:lstStyle/>
          <a:p>
            <a:pPr algn="just" eaLnBrk="1" hangingPunct="1"/>
            <a:r>
              <a:rPr lang="fr-FR" b="1" dirty="0" smtClean="0">
                <a:latin typeface="+mn-lt"/>
              </a:rPr>
              <a:t>Qu'est-ce qu'une URL?</a:t>
            </a:r>
            <a:endParaRPr lang="fr-FR" b="1" dirty="0" smtClean="0">
              <a:latin typeface="+mn-lt"/>
            </a:endParaRPr>
          </a:p>
          <a:p>
            <a:pPr algn="just" eaLnBrk="1" hangingPunct="1"/>
            <a:r>
              <a:rPr lang="fr-FR" dirty="0" smtClean="0">
                <a:latin typeface="+mn-lt"/>
              </a:rPr>
              <a:t>Une URL (</a:t>
            </a:r>
            <a:r>
              <a:rPr lang="fr-FR" i="1" dirty="0" smtClean="0">
                <a:latin typeface="+mn-lt"/>
              </a:rPr>
              <a:t>Uniform Resource Locator</a:t>
            </a:r>
            <a:r>
              <a:rPr lang="fr-FR" dirty="0" smtClean="0">
                <a:latin typeface="+mn-lt"/>
              </a:rPr>
              <a:t>) est un format de nommage universel pour désigner une ressource sur Internet. Il s'agit d'une chaîne de caractères ASCII.</a:t>
            </a:r>
            <a:endParaRPr lang="fr-FR" dirty="0" smtClean="0">
              <a:latin typeface="+mn-lt"/>
            </a:endParaRPr>
          </a:p>
          <a:p>
            <a:pPr algn="just" eaLnBrk="1" hangingPunct="1"/>
            <a:endParaRPr lang="fr-FR" dirty="0" smtClean="0">
              <a:latin typeface="+mn-lt"/>
            </a:endParaRPr>
          </a:p>
          <a:p>
            <a:pPr algn="just" eaLnBrk="1" hangingPunct="1"/>
            <a:r>
              <a:rPr lang="fr-FR" u="sng" dirty="0" smtClean="0">
                <a:latin typeface="+mn-lt"/>
              </a:rPr>
              <a:t>Autre exemple :</a:t>
            </a:r>
            <a:endParaRPr lang="fr-FR" u="sng" dirty="0" smtClean="0">
              <a:latin typeface="+mn-lt"/>
            </a:endParaRPr>
          </a:p>
          <a:p>
            <a:pPr lvl="1" algn="just" eaLnBrk="1" hangingPunct="1"/>
            <a:r>
              <a:rPr lang="fr-FR" dirty="0" smtClean="0">
                <a:latin typeface="+mn-lt"/>
              </a:rPr>
              <a:t>http://www.apache.org/download/apache-1-3-3-tar.gz</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9509" name="Rectangle 2"/>
          <p:cNvSpPr>
            <a:spLocks noGrp="1" noRot="1" noChangeAspect="1" noChangeArrowheads="1" noTextEdit="1"/>
          </p:cNvSpPr>
          <p:nvPr>
            <p:ph type="sldImg"/>
          </p:nvPr>
        </p:nvSpPr>
        <p:spPr>
          <a:xfrm>
            <a:off x="660400" y="506413"/>
            <a:ext cx="5487988" cy="4117975"/>
          </a:xfrm>
        </p:spPr>
      </p:sp>
      <p:sp>
        <p:nvSpPr>
          <p:cNvPr id="149510" name="Rectangle 3"/>
          <p:cNvSpPr>
            <a:spLocks noGrp="1" noChangeArrowheads="1"/>
          </p:cNvSpPr>
          <p:nvPr>
            <p:ph type="body" idx="1"/>
          </p:nvPr>
        </p:nvSpPr>
        <p:spPr>
          <a:noFill/>
        </p:spPr>
        <p:txBody>
          <a:bodyPr/>
          <a:lstStyle/>
          <a:p>
            <a:pPr algn="just" eaLnBrk="1" hangingPunct="1"/>
            <a:r>
              <a:rPr lang="fr-FR" b="1" u="sng" dirty="0" smtClean="0">
                <a:latin typeface="+mn-lt"/>
              </a:rPr>
              <a:t>Le nom du protocole</a:t>
            </a:r>
            <a:r>
              <a:rPr lang="fr-FR" dirty="0" smtClean="0">
                <a:latin typeface="+mn-lt"/>
              </a:rPr>
              <a:t> : c'est-à-dire en quelque sorte le langage utilisé pour communiquer sur le réseau. Le protocole le plus largement utilisé est le protocole HTTP (</a:t>
            </a:r>
            <a:r>
              <a:rPr lang="fr-FR" i="1" dirty="0" smtClean="0">
                <a:latin typeface="+mn-lt"/>
              </a:rPr>
              <a:t>HyperText Transfer Protocol</a:t>
            </a:r>
            <a:r>
              <a:rPr lang="fr-FR" dirty="0" smtClean="0">
                <a:latin typeface="+mn-lt"/>
              </a:rPr>
              <a:t>), le protocole permettant d'échanger des pages Web au format HTML. De nombreux autres protocoles sont toutefois utilisables (FTP, News, </a:t>
            </a:r>
            <a:r>
              <a:rPr lang="fr-FR" dirty="0" err="1" smtClean="0">
                <a:latin typeface="+mn-lt"/>
              </a:rPr>
              <a:t>Mailto</a:t>
            </a:r>
            <a:r>
              <a:rPr lang="fr-FR" dirty="0" smtClean="0">
                <a:latin typeface="+mn-lt"/>
              </a:rPr>
              <a:t>, Gopher, etc.).</a:t>
            </a:r>
            <a:endParaRPr lang="fr-FR" dirty="0" smtClean="0">
              <a:latin typeface="+mn-lt"/>
            </a:endParaRPr>
          </a:p>
          <a:p>
            <a:pPr algn="just" eaLnBrk="1" hangingPunct="1"/>
            <a:r>
              <a:rPr lang="fr-FR" b="1" i="1" u="sng" dirty="0" smtClean="0">
                <a:latin typeface="+mn-lt"/>
              </a:rPr>
              <a:t>Identifiant et mot de passe</a:t>
            </a:r>
            <a:r>
              <a:rPr lang="fr-FR" i="1" dirty="0" smtClean="0">
                <a:latin typeface="+mn-lt"/>
              </a:rPr>
              <a:t> : </a:t>
            </a:r>
            <a:r>
              <a:rPr lang="fr-FR" i="0" dirty="0" smtClean="0">
                <a:latin typeface="+mn-lt"/>
              </a:rPr>
              <a:t>permet de spécifier les paramètres d'accès à un serveur sécurisé. Cette option est déconseillée car le mot de passe est visible dans l'URL (</a:t>
            </a:r>
            <a:r>
              <a:rPr lang="fr-FR" b="1" i="0" dirty="0" smtClean="0">
                <a:latin typeface="+mn-lt"/>
              </a:rPr>
              <a:t>dans le cadre de la sécurité</a:t>
            </a:r>
            <a:r>
              <a:rPr lang="fr-FR" i="0" dirty="0" smtClean="0">
                <a:latin typeface="+mn-lt"/>
              </a:rPr>
              <a:t>).</a:t>
            </a:r>
            <a:endParaRPr lang="fr-FR" i="0" dirty="0" smtClean="0">
              <a:latin typeface="+mn-lt"/>
            </a:endParaRPr>
          </a:p>
          <a:p>
            <a:pPr algn="just" eaLnBrk="1" hangingPunct="1"/>
            <a:r>
              <a:rPr lang="fr-FR" b="1" u="sng" dirty="0" smtClean="0">
                <a:latin typeface="+mn-lt"/>
              </a:rPr>
              <a:t>L'hôte</a:t>
            </a:r>
            <a:r>
              <a:rPr lang="fr-FR" dirty="0" smtClean="0">
                <a:latin typeface="+mn-lt"/>
              </a:rPr>
              <a:t> : Il s'agit du nom de l'ordinateur hébergeant la ressource demandée. Notez qu'il est possible d'utiliser l'adresse IP du serveur, ce qui rend par contre l'URL moins lisible. </a:t>
            </a:r>
            <a:endParaRPr lang="fr-FR" dirty="0" smtClean="0">
              <a:latin typeface="+mn-lt"/>
            </a:endParaRPr>
          </a:p>
          <a:p>
            <a:pPr algn="just" eaLnBrk="1" hangingPunct="1"/>
            <a:r>
              <a:rPr lang="fr-FR" b="1" i="1" u="sng" dirty="0" smtClean="0">
                <a:latin typeface="+mn-lt"/>
              </a:rPr>
              <a:t>Le numéro de port</a:t>
            </a:r>
            <a:r>
              <a:rPr lang="fr-FR" i="1" dirty="0" smtClean="0">
                <a:latin typeface="+mn-lt"/>
              </a:rPr>
              <a:t> : </a:t>
            </a:r>
            <a:r>
              <a:rPr lang="fr-FR" i="0" dirty="0" smtClean="0">
                <a:latin typeface="+mn-lt"/>
              </a:rPr>
              <a:t>il s'agit d'un numéro associé à un service permettant au serveur de savoir quel type de ressource est demandé. Le port associé par défaut au protocole est le port numéro 80. Ainsi, lorsque le service Web du serveur est associé au numéro de port 80, le numéro de port est </a:t>
            </a:r>
            <a:r>
              <a:rPr lang="fr-FR" b="1" i="0" dirty="0" smtClean="0">
                <a:latin typeface="+mn-lt"/>
              </a:rPr>
              <a:t>facultatif</a:t>
            </a:r>
            <a:r>
              <a:rPr lang="fr-FR" b="0" i="0" dirty="0" smtClean="0">
                <a:latin typeface="+mn-lt"/>
              </a:rPr>
              <a:t>.</a:t>
            </a:r>
            <a:r>
              <a:rPr lang="fr-FR" i="0" dirty="0" smtClean="0">
                <a:latin typeface="+mn-lt"/>
              </a:rPr>
              <a:t> </a:t>
            </a:r>
            <a:endParaRPr lang="fr-FR" i="0" dirty="0" smtClean="0">
              <a:latin typeface="+mn-lt"/>
            </a:endParaRPr>
          </a:p>
          <a:p>
            <a:pPr algn="just" eaLnBrk="1" hangingPunct="1"/>
            <a:r>
              <a:rPr lang="fr-FR" b="1" u="sng" dirty="0" smtClean="0">
                <a:latin typeface="+mn-lt"/>
              </a:rPr>
              <a:t>Le chemin d'accès à la ressource</a:t>
            </a:r>
            <a:r>
              <a:rPr lang="fr-FR" dirty="0" smtClean="0">
                <a:latin typeface="+mn-lt"/>
              </a:rPr>
              <a:t> : Cette dernière partie permet au serveur de connaître l'emplacement auquel la ressource est située, c'est-à-dire de manière générale l'emplacement (répertoire) et le nom du fichier demandé.</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50533" name="Rectangle 2"/>
          <p:cNvSpPr>
            <a:spLocks noGrp="1" noRot="1" noChangeAspect="1" noChangeArrowheads="1" noTextEdit="1"/>
          </p:cNvSpPr>
          <p:nvPr>
            <p:ph type="sldImg"/>
          </p:nvPr>
        </p:nvSpPr>
        <p:spPr>
          <a:xfrm>
            <a:off x="660400" y="506413"/>
            <a:ext cx="5487988" cy="4117975"/>
          </a:xfrm>
        </p:spPr>
      </p:sp>
      <p:sp>
        <p:nvSpPr>
          <p:cNvPr id="150534" name="Rectangle 3"/>
          <p:cNvSpPr>
            <a:spLocks noGrp="1" noChangeArrowheads="1"/>
          </p:cNvSpPr>
          <p:nvPr>
            <p:ph type="body" idx="1"/>
          </p:nvPr>
        </p:nvSpPr>
        <p:spPr>
          <a:noFill/>
        </p:spPr>
        <p:txBody>
          <a:bodyPr/>
          <a:lstStyle/>
          <a:p>
            <a:pPr marL="0" indent="0" algn="just" eaLnBrk="1" hangingPunct="1">
              <a:lnSpc>
                <a:spcPct val="100000"/>
              </a:lnSpc>
              <a:spcBef>
                <a:spcPts val="0"/>
              </a:spcBef>
              <a:buNone/>
            </a:pPr>
            <a:r>
              <a:rPr lang="fr-FR" sz="1200" b="0" dirty="0" smtClean="0"/>
              <a:t>La requête arrivera alors sur le port </a:t>
            </a:r>
            <a:r>
              <a:rPr lang="fr-FR" sz="1200" dirty="0" smtClean="0"/>
              <a:t>80</a:t>
            </a:r>
            <a:r>
              <a:rPr lang="fr-FR" sz="1200" b="0" dirty="0" smtClean="0"/>
              <a:t> (port par défaut pour http) du serveur fonctionnant sur l'hôte. L’administrateur peut toutefois choisir librement le port d’écoute du serveur.</a:t>
            </a:r>
            <a:endParaRPr lang="fr-FR" sz="1200" b="0" dirty="0" smtClean="0"/>
          </a:p>
          <a:p>
            <a:pPr marL="0" indent="0" algn="just" eaLnBrk="1" hangingPunct="1">
              <a:lnSpc>
                <a:spcPct val="100000"/>
              </a:lnSpc>
              <a:spcBef>
                <a:spcPts val="0"/>
              </a:spcBef>
              <a:buNone/>
            </a:pPr>
            <a:endParaRPr lang="fr-FR" sz="1200" b="0" dirty="0" smtClean="0"/>
          </a:p>
          <a:p>
            <a:pPr marL="0" indent="0" algn="just" eaLnBrk="1" hangingPunct="1">
              <a:lnSpc>
                <a:spcPct val="100000"/>
              </a:lnSpc>
              <a:spcBef>
                <a:spcPts val="0"/>
              </a:spcBef>
              <a:buNone/>
            </a:pPr>
            <a:r>
              <a:rPr lang="fr-FR" sz="1200" b="0" dirty="0" smtClean="0"/>
              <a:t>Le protocole http se décline en une version sécurisée: le protocole </a:t>
            </a:r>
            <a:r>
              <a:rPr lang="fr-FR" sz="1200" b="0" dirty="0" err="1" smtClean="0"/>
              <a:t>https</a:t>
            </a:r>
            <a:r>
              <a:rPr lang="fr-FR" sz="1200" b="0" dirty="0" smtClean="0"/>
              <a:t> (port </a:t>
            </a:r>
            <a:r>
              <a:rPr lang="fr-FR" sz="1200" dirty="0" smtClean="0"/>
              <a:t>443</a:t>
            </a:r>
            <a:r>
              <a:rPr lang="fr-FR" sz="1200" b="0" dirty="0" smtClean="0"/>
              <a:t>). Ce protocole chiffré s’implémente à partir du module </a:t>
            </a:r>
            <a:r>
              <a:rPr lang="fr-FR" sz="1200" b="0" i="1" dirty="0" err="1" smtClean="0"/>
              <a:t>mod-ssl</a:t>
            </a:r>
            <a:r>
              <a:rPr lang="fr-FR" sz="1200" b="0" dirty="0" smtClean="0"/>
              <a:t>.</a:t>
            </a:r>
            <a:endParaRPr lang="fr-FR" sz="1200" b="0" dirty="0" smtClean="0"/>
          </a:p>
          <a:p>
            <a:pPr eaLnBrk="1" hangingPunct="1"/>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97285" name="Rectangle 2"/>
          <p:cNvSpPr>
            <a:spLocks noGrp="1" noRot="1" noChangeAspect="1" noChangeArrowheads="1" noTextEdit="1"/>
          </p:cNvSpPr>
          <p:nvPr>
            <p:ph type="sldImg"/>
          </p:nvPr>
        </p:nvSpPr>
        <p:spPr>
          <a:xfrm>
            <a:off x="660400" y="506413"/>
            <a:ext cx="5487988" cy="4117975"/>
          </a:xfrm>
        </p:spPr>
      </p:sp>
      <p:sp>
        <p:nvSpPr>
          <p:cNvPr id="97286" name="Rectangle 3"/>
          <p:cNvSpPr>
            <a:spLocks noGrp="1" noChangeArrowheads="1"/>
          </p:cNvSpPr>
          <p:nvPr>
            <p:ph type="body" idx="1"/>
          </p:nvPr>
        </p:nvSpPr>
        <p:spPr>
          <a:noFill/>
        </p:spPr>
        <p:txBody>
          <a:bodyPr/>
          <a:lstStyle/>
          <a:p>
            <a:pPr algn="just" eaLnBrk="1" hangingPunct="1"/>
            <a:r>
              <a:rPr lang="fr-FR" u="sng" dirty="0" smtClean="0">
                <a:latin typeface="+mn-lt"/>
              </a:rPr>
              <a:t>Exemples de modules et de leurs rôles respectifs :</a:t>
            </a:r>
            <a:endParaRPr lang="fr-FR" u="sng" dirty="0" smtClean="0">
              <a:latin typeface="+mn-lt"/>
            </a:endParaRPr>
          </a:p>
          <a:p>
            <a:pPr lvl="1" algn="just" eaLnBrk="1" hangingPunct="1"/>
            <a:r>
              <a:rPr lang="fr-FR" dirty="0" err="1" smtClean="0">
                <a:latin typeface="+mn-lt"/>
              </a:rPr>
              <a:t>mod-access</a:t>
            </a:r>
            <a:r>
              <a:rPr lang="fr-FR" dirty="0" smtClean="0">
                <a:latin typeface="+mn-lt"/>
              </a:rPr>
              <a:t> : filtre l’accès des clients par leur nom d’hôte, adresse IP ou autre caractéristique</a:t>
            </a:r>
            <a:endParaRPr lang="fr-FR" dirty="0" smtClean="0">
              <a:latin typeface="+mn-lt"/>
            </a:endParaRPr>
          </a:p>
          <a:p>
            <a:pPr lvl="1" algn="just" eaLnBrk="1" hangingPunct="1"/>
            <a:r>
              <a:rPr lang="fr-FR" dirty="0" err="1" smtClean="0">
                <a:latin typeface="+mn-lt"/>
              </a:rPr>
              <a:t>mod</a:t>
            </a:r>
            <a:r>
              <a:rPr lang="fr-FR" dirty="0" smtClean="0">
                <a:latin typeface="+mn-lt"/>
              </a:rPr>
              <a:t>-alias : permet la création d’alias ou répertoires virtuels</a:t>
            </a:r>
            <a:endParaRPr lang="fr-FR" dirty="0" smtClean="0">
              <a:latin typeface="+mn-lt"/>
            </a:endParaRPr>
          </a:p>
          <a:p>
            <a:pPr lvl="1" algn="just" eaLnBrk="1" hangingPunct="1"/>
            <a:r>
              <a:rPr lang="fr-FR" dirty="0" err="1" smtClean="0">
                <a:latin typeface="+mn-lt"/>
              </a:rPr>
              <a:t>mod-auth</a:t>
            </a:r>
            <a:r>
              <a:rPr lang="fr-FR" dirty="0" smtClean="0">
                <a:latin typeface="+mn-lt"/>
              </a:rPr>
              <a:t> : authentifie les clients</a:t>
            </a:r>
            <a:endParaRPr lang="fr-FR" dirty="0" smtClean="0">
              <a:latin typeface="+mn-lt"/>
            </a:endParaRPr>
          </a:p>
          <a:p>
            <a:pPr lvl="1" algn="just" eaLnBrk="1" hangingPunct="1"/>
            <a:r>
              <a:rPr lang="fr-FR" dirty="0" err="1" smtClean="0">
                <a:latin typeface="+mn-lt"/>
              </a:rPr>
              <a:t>mod-cgi</a:t>
            </a:r>
            <a:r>
              <a:rPr lang="fr-FR" dirty="0" smtClean="0">
                <a:latin typeface="+mn-lt"/>
              </a:rPr>
              <a:t> : exécute les scripts CGI</a:t>
            </a:r>
            <a:endParaRPr lang="fr-FR" dirty="0" smtClean="0">
              <a:latin typeface="+mn-lt"/>
            </a:endParaRPr>
          </a:p>
          <a:p>
            <a:pPr lvl="1" algn="just" eaLnBrk="1" hangingPunct="1"/>
            <a:r>
              <a:rPr lang="fr-FR" dirty="0" err="1" smtClean="0">
                <a:latin typeface="+mn-lt"/>
              </a:rPr>
              <a:t>mod</a:t>
            </a:r>
            <a:r>
              <a:rPr lang="fr-FR" dirty="0" smtClean="0">
                <a:latin typeface="+mn-lt"/>
              </a:rPr>
              <a:t>-info : fournit des informations sur l’état du serveur</a:t>
            </a:r>
            <a:endParaRPr lang="fr-FR" dirty="0" smtClean="0">
              <a:latin typeface="+mn-lt"/>
            </a:endParaRPr>
          </a:p>
          <a:p>
            <a:pPr lvl="1" algn="just" eaLnBrk="1" hangingPunct="1"/>
            <a:r>
              <a:rPr lang="fr-FR" dirty="0" err="1" smtClean="0">
                <a:latin typeface="+mn-lt"/>
              </a:rPr>
              <a:t>mod</a:t>
            </a:r>
            <a:r>
              <a:rPr lang="fr-FR" dirty="0" smtClean="0">
                <a:latin typeface="+mn-lt"/>
              </a:rPr>
              <a:t>-log-config : suit l’activité du serveur, crée des fichiers logs (journaux d’événements)</a:t>
            </a:r>
            <a:endParaRPr lang="fr-FR" dirty="0" smtClean="0">
              <a:latin typeface="+mn-lt"/>
            </a:endParaRPr>
          </a:p>
          <a:p>
            <a:pPr lvl="1" algn="just" eaLnBrk="1" hangingPunct="1"/>
            <a:r>
              <a:rPr lang="fr-FR" dirty="0" err="1" smtClean="0">
                <a:latin typeface="+mn-lt"/>
              </a:rPr>
              <a:t>mod</a:t>
            </a:r>
            <a:r>
              <a:rPr lang="fr-FR" dirty="0" smtClean="0">
                <a:latin typeface="+mn-lt"/>
              </a:rPr>
              <a:t>-mime : associe les types de fichiers avec l’action correspondante</a:t>
            </a:r>
            <a:endParaRPr lang="fr-FR" dirty="0" smtClean="0">
              <a:latin typeface="+mn-lt"/>
            </a:endParaRPr>
          </a:p>
          <a:p>
            <a:pPr lvl="1" algn="just" eaLnBrk="1" hangingPunct="1"/>
            <a:r>
              <a:rPr lang="fr-FR" dirty="0" err="1" smtClean="0">
                <a:latin typeface="+mn-lt"/>
              </a:rPr>
              <a:t>mod</a:t>
            </a:r>
            <a:r>
              <a:rPr lang="fr-FR" dirty="0" smtClean="0">
                <a:latin typeface="+mn-lt"/>
              </a:rPr>
              <a:t>-proxy : propose un serveur </a:t>
            </a:r>
            <a:r>
              <a:rPr lang="fr-FR" i="1" dirty="0" smtClean="0">
                <a:latin typeface="+mn-lt"/>
              </a:rPr>
              <a:t>proxy</a:t>
            </a:r>
            <a:r>
              <a:rPr lang="fr-FR" dirty="0" smtClean="0">
                <a:latin typeface="+mn-lt"/>
              </a:rPr>
              <a:t> (serveur mandataire)</a:t>
            </a:r>
            <a:endParaRPr lang="fr-FR" dirty="0" smtClean="0">
              <a:latin typeface="+mn-lt"/>
            </a:endParaRPr>
          </a:p>
          <a:p>
            <a:pPr lvl="1" algn="just" eaLnBrk="1" hangingPunct="1"/>
            <a:r>
              <a:rPr lang="fr-FR" dirty="0" err="1" smtClean="0">
                <a:latin typeface="+mn-lt"/>
              </a:rPr>
              <a:t>mod</a:t>
            </a:r>
            <a:r>
              <a:rPr lang="fr-FR" dirty="0" smtClean="0">
                <a:latin typeface="+mn-lt"/>
              </a:rPr>
              <a:t>-rewrite : réécrit les URL</a:t>
            </a:r>
            <a:endParaRPr lang="fr-FR" dirty="0" smtClean="0">
              <a:latin typeface="+mn-lt"/>
            </a:endParaRPr>
          </a:p>
          <a:p>
            <a:pPr algn="just" eaLnBrk="1" hangingPunct="1"/>
            <a:r>
              <a:rPr lang="fr-FR" baseline="0" dirty="0" smtClean="0">
                <a:latin typeface="+mn-lt"/>
              </a:rPr>
              <a:t>          </a:t>
            </a:r>
            <a:r>
              <a:rPr lang="fr-FR" dirty="0" smtClean="0">
                <a:latin typeface="+mn-lt"/>
              </a:rPr>
              <a:t>…</a:t>
            </a:r>
            <a:endParaRPr lang="fr-FR" dirty="0" smtClean="0">
              <a:latin typeface="+mn-lt"/>
            </a:endParaRPr>
          </a:p>
          <a:p>
            <a:pPr algn="just" eaLnBrk="1" hangingPunct="1"/>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98309" name="Rectangle 2"/>
          <p:cNvSpPr>
            <a:spLocks noGrp="1" noRot="1" noChangeAspect="1" noChangeArrowheads="1" noTextEdit="1"/>
          </p:cNvSpPr>
          <p:nvPr>
            <p:ph type="sldImg"/>
          </p:nvPr>
        </p:nvSpPr>
        <p:spPr/>
      </p:sp>
      <p:sp>
        <p:nvSpPr>
          <p:cNvPr id="98310" name="Rectangle 3"/>
          <p:cNvSpPr>
            <a:spLocks noGrp="1" noChangeArrowheads="1"/>
          </p:cNvSpPr>
          <p:nvPr>
            <p:ph type="body" idx="1"/>
          </p:nvPr>
        </p:nvSpPr>
        <p:spPr>
          <a:noFill/>
        </p:spPr>
        <p:txBody>
          <a:bodyPr/>
          <a:lstStyle/>
          <a:p>
            <a:pPr algn="just" eaLnBrk="1" hangingPunct="1"/>
            <a:r>
              <a:rPr lang="fr-FR" dirty="0" smtClean="0">
                <a:latin typeface="+mn-lt"/>
              </a:rPr>
              <a:t>Avant de se lancer dans une installation, il est important de savoir si une version du serveur Apache est installée.</a:t>
            </a:r>
            <a:endParaRPr lang="fr-FR" dirty="0" smtClean="0">
              <a:latin typeface="+mn-lt"/>
            </a:endParaRPr>
          </a:p>
          <a:p>
            <a:pPr algn="just" eaLnBrk="1" hangingPunct="1"/>
            <a:endParaRPr lang="fr-FR" dirty="0" smtClean="0">
              <a:latin typeface="+mn-lt"/>
            </a:endParaRPr>
          </a:p>
          <a:p>
            <a:pPr algn="just" eaLnBrk="1" hangingPunct="1"/>
            <a:r>
              <a:rPr lang="fr-FR" dirty="0" smtClean="0">
                <a:latin typeface="+mn-lt"/>
              </a:rPr>
              <a:t>La commande </a:t>
            </a:r>
            <a:r>
              <a:rPr lang="fr-FR" b="1" dirty="0" err="1" smtClean="0">
                <a:latin typeface="+mn-lt"/>
              </a:rPr>
              <a:t>rpm</a:t>
            </a:r>
            <a:r>
              <a:rPr lang="fr-FR" b="1" dirty="0" smtClean="0">
                <a:latin typeface="+mn-lt"/>
              </a:rPr>
              <a:t> –</a:t>
            </a:r>
            <a:r>
              <a:rPr lang="fr-FR" b="1" dirty="0" err="1" smtClean="0">
                <a:latin typeface="+mn-lt"/>
              </a:rPr>
              <a:t>qa</a:t>
            </a:r>
            <a:r>
              <a:rPr lang="fr-FR" b="1" dirty="0" smtClean="0">
                <a:latin typeface="+mn-lt"/>
              </a:rPr>
              <a:t> "http*"</a:t>
            </a:r>
            <a:r>
              <a:rPr lang="fr-FR" dirty="0" smtClean="0">
                <a:latin typeface="+mn-lt"/>
              </a:rPr>
              <a:t> nous renseignera.</a:t>
            </a:r>
            <a:endParaRPr lang="fr-FR" dirty="0" smtClean="0">
              <a:latin typeface="+mn-lt"/>
            </a:endParaRPr>
          </a:p>
          <a:p>
            <a:pPr eaLnBrk="1" hangingPunct="1"/>
            <a:endParaRPr lang="fr-FR" dirty="0" smtClean="0"/>
          </a:p>
          <a:p>
            <a:pPr eaLnBrk="1" hangingPunct="1"/>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99333" name="Rectangle 2"/>
          <p:cNvSpPr>
            <a:spLocks noGrp="1" noRot="1" noChangeAspect="1" noChangeArrowheads="1" noTextEdit="1"/>
          </p:cNvSpPr>
          <p:nvPr>
            <p:ph type="sldImg"/>
          </p:nvPr>
        </p:nvSpPr>
        <p:spPr/>
      </p:sp>
      <p:sp>
        <p:nvSpPr>
          <p:cNvPr id="99334" name="Rectangle 3"/>
          <p:cNvSpPr>
            <a:spLocks noGrp="1" noChangeArrowheads="1"/>
          </p:cNvSpPr>
          <p:nvPr>
            <p:ph type="body" idx="1"/>
          </p:nvPr>
        </p:nvSpPr>
        <p:spPr>
          <a:noFill/>
        </p:spPr>
        <p:txBody>
          <a:bodyPr/>
          <a:lstStyle/>
          <a:p>
            <a:pPr algn="just" eaLnBrk="1" hangingPunct="1"/>
            <a:r>
              <a:rPr lang="fr-FR" dirty="0" smtClean="0">
                <a:latin typeface="+mn-lt"/>
              </a:rPr>
              <a:t>Le serveur Apache travaille sous couvert d'un utilisateur "apache" appartenant à un groupe "apache". Lors de l'installation, ce groupe et cet utilisateur sont créés.</a:t>
            </a:r>
            <a:endParaRPr lang="fr-FR" dirty="0" smtClean="0">
              <a:latin typeface="+mn-lt"/>
            </a:endParaRPr>
          </a:p>
          <a:p>
            <a:pPr algn="just" eaLnBrk="1" hangingPunct="1"/>
            <a:r>
              <a:rPr lang="fr-FR" dirty="0" smtClean="0">
                <a:latin typeface="+mn-lt"/>
              </a:rPr>
              <a:t>Toutefois, aucun mot de passe n'est attribué, cela signifie que seul le serveur Apache utilise ce nom d'utilisateur. Il vous est impossible de vous connecter en utilisant cet utilisateur.</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0357" name="Rectangle 2"/>
          <p:cNvSpPr>
            <a:spLocks noGrp="1" noRot="1" noChangeAspect="1" noChangeArrowheads="1" noTextEdit="1"/>
          </p:cNvSpPr>
          <p:nvPr>
            <p:ph type="sldImg"/>
          </p:nvPr>
        </p:nvSpPr>
        <p:spPr>
          <a:xfrm>
            <a:off x="660400" y="506413"/>
            <a:ext cx="5487988" cy="4117975"/>
          </a:xfrm>
        </p:spPr>
      </p:sp>
      <p:sp>
        <p:nvSpPr>
          <p:cNvPr id="100358" name="Rectangle 3"/>
          <p:cNvSpPr>
            <a:spLocks noGrp="1" noChangeArrowheads="1"/>
          </p:cNvSpPr>
          <p:nvPr>
            <p:ph type="body" idx="1"/>
          </p:nvPr>
        </p:nvSpPr>
        <p:spPr>
          <a:xfrm>
            <a:off x="671769" y="5087065"/>
            <a:ext cx="5392225" cy="4039952"/>
          </a:xfrm>
          <a:noFill/>
        </p:spPr>
        <p:txBody>
          <a:bodyPr/>
          <a:lstStyle/>
          <a:p>
            <a:pPr algn="just" eaLnBrk="1" hangingPunct="1"/>
            <a:r>
              <a:rPr lang="fr-FR" dirty="0" smtClean="0">
                <a:latin typeface="+mn-lt"/>
              </a:rPr>
              <a:t>Le répertoire </a:t>
            </a:r>
            <a:r>
              <a:rPr lang="fr-FR" b="1" dirty="0" smtClean="0">
                <a:latin typeface="+mn-lt"/>
              </a:rPr>
              <a:t>/</a:t>
            </a:r>
            <a:r>
              <a:rPr lang="fr-FR" b="1" dirty="0" err="1" smtClean="0">
                <a:latin typeface="+mn-lt"/>
              </a:rPr>
              <a:t>etc</a:t>
            </a:r>
            <a:r>
              <a:rPr lang="fr-FR" b="1" dirty="0" smtClean="0">
                <a:latin typeface="+mn-lt"/>
              </a:rPr>
              <a:t>/</a:t>
            </a:r>
            <a:r>
              <a:rPr lang="fr-FR" b="1" dirty="0" err="1" smtClean="0">
                <a:latin typeface="+mn-lt"/>
              </a:rPr>
              <a:t>httpd</a:t>
            </a:r>
            <a:r>
              <a:rPr lang="fr-FR" b="1" dirty="0" smtClean="0">
                <a:latin typeface="+mn-lt"/>
              </a:rPr>
              <a:t>/</a:t>
            </a:r>
            <a:r>
              <a:rPr lang="fr-FR" b="1" dirty="0" err="1" smtClean="0">
                <a:latin typeface="+mn-lt"/>
              </a:rPr>
              <a:t>conf</a:t>
            </a:r>
            <a:r>
              <a:rPr lang="fr-FR" b="1" dirty="0" smtClean="0">
                <a:latin typeface="+mn-lt"/>
              </a:rPr>
              <a:t>/ </a:t>
            </a:r>
            <a:r>
              <a:rPr lang="fr-FR" dirty="0" smtClean="0">
                <a:latin typeface="+mn-lt"/>
              </a:rPr>
              <a:t>contient :</a:t>
            </a:r>
            <a:endParaRPr lang="fr-FR" dirty="0" smtClean="0">
              <a:latin typeface="+mn-lt"/>
            </a:endParaRPr>
          </a:p>
          <a:p>
            <a:pPr marL="171450" indent="-171450" algn="just" eaLnBrk="1" hangingPunct="1">
              <a:buFontTx/>
              <a:buChar char="-"/>
            </a:pPr>
            <a:r>
              <a:rPr lang="fr-FR" dirty="0" smtClean="0">
                <a:latin typeface="+mn-lt"/>
              </a:rPr>
              <a:t>le fichier de configuration principal d'Apache </a:t>
            </a:r>
            <a:r>
              <a:rPr lang="fr-FR" b="1" dirty="0" err="1" smtClean="0">
                <a:latin typeface="+mn-lt"/>
              </a:rPr>
              <a:t>httpd.conf</a:t>
            </a:r>
            <a:endParaRPr lang="fr-FR" b="1" dirty="0" smtClean="0">
              <a:latin typeface="+mn-lt"/>
            </a:endParaRPr>
          </a:p>
          <a:p>
            <a:pPr marL="0" indent="0" algn="just" eaLnBrk="1" hangingPunct="1">
              <a:buFontTx/>
              <a:buNone/>
            </a:pPr>
            <a:r>
              <a:rPr lang="fr-FR" b="0" dirty="0" smtClean="0">
                <a:latin typeface="+mn-lt"/>
              </a:rPr>
              <a:t>Ce fichier est</a:t>
            </a:r>
            <a:r>
              <a:rPr lang="fr-FR" b="0" baseline="0" dirty="0" smtClean="0">
                <a:latin typeface="+mn-lt"/>
              </a:rPr>
              <a:t> très bien commenté. En général, ces commentaires suffisent pour éclairer l’administrateur sur les options dont il dispose.</a:t>
            </a:r>
            <a:endParaRPr lang="fr-FR" b="0" dirty="0" smtClean="0">
              <a:latin typeface="+mn-lt"/>
            </a:endParaRPr>
          </a:p>
          <a:p>
            <a:pPr marL="0" indent="0" algn="just" eaLnBrk="1" hangingPunct="1">
              <a:buFontTx/>
              <a:buNone/>
            </a:pPr>
            <a:endParaRPr lang="fr-FR" b="1" dirty="0" smtClean="0">
              <a:latin typeface="+mn-lt"/>
            </a:endParaRPr>
          </a:p>
          <a:p>
            <a:pPr marL="0" indent="0" algn="just" eaLnBrk="1" hangingPunct="1">
              <a:buFontTx/>
              <a:buNone/>
            </a:pPr>
            <a:r>
              <a:rPr lang="fr-FR" b="0" dirty="0" smtClean="0">
                <a:latin typeface="+mn-lt"/>
              </a:rPr>
              <a:t>Le répertoire</a:t>
            </a:r>
            <a:r>
              <a:rPr lang="fr-FR" b="0" baseline="0" dirty="0" smtClean="0">
                <a:latin typeface="+mn-lt"/>
              </a:rPr>
              <a:t> </a:t>
            </a:r>
            <a:r>
              <a:rPr lang="fr-FR" b="1" baseline="0" dirty="0" smtClean="0">
                <a:latin typeface="+mn-lt"/>
              </a:rPr>
              <a:t>/</a:t>
            </a:r>
            <a:r>
              <a:rPr lang="fr-FR" b="1" baseline="0" dirty="0" err="1" smtClean="0">
                <a:latin typeface="+mn-lt"/>
              </a:rPr>
              <a:t>etc</a:t>
            </a:r>
            <a:r>
              <a:rPr lang="fr-FR" b="1" baseline="0" dirty="0" smtClean="0">
                <a:latin typeface="+mn-lt"/>
              </a:rPr>
              <a:t>/</a:t>
            </a:r>
            <a:r>
              <a:rPr lang="fr-FR" b="1" baseline="0" dirty="0" err="1" smtClean="0">
                <a:latin typeface="+mn-lt"/>
              </a:rPr>
              <a:t>httpd</a:t>
            </a:r>
            <a:r>
              <a:rPr lang="fr-FR" b="1" baseline="0" dirty="0" smtClean="0">
                <a:latin typeface="+mn-lt"/>
              </a:rPr>
              <a:t>/</a:t>
            </a:r>
            <a:r>
              <a:rPr lang="fr-FR" b="1" baseline="0" dirty="0" err="1" smtClean="0">
                <a:latin typeface="+mn-lt"/>
              </a:rPr>
              <a:t>conf.d</a:t>
            </a:r>
            <a:r>
              <a:rPr lang="fr-FR" b="1" baseline="0" dirty="0" smtClean="0">
                <a:latin typeface="+mn-lt"/>
              </a:rPr>
              <a:t>/ </a:t>
            </a:r>
            <a:r>
              <a:rPr lang="fr-FR" b="0" baseline="0" dirty="0" smtClean="0">
                <a:latin typeface="+mn-lt"/>
              </a:rPr>
              <a:t>contient les fichiers de configuration des sites virtuels ou des modules installés (</a:t>
            </a:r>
            <a:r>
              <a:rPr lang="fr-FR" b="0" baseline="0" dirty="0" err="1" smtClean="0">
                <a:latin typeface="+mn-lt"/>
              </a:rPr>
              <a:t>ssl</a:t>
            </a:r>
            <a:r>
              <a:rPr lang="fr-FR" b="0" baseline="0" dirty="0" smtClean="0">
                <a:latin typeface="+mn-lt"/>
              </a:rPr>
              <a:t>, </a:t>
            </a:r>
            <a:r>
              <a:rPr lang="fr-FR" b="0" baseline="0" dirty="0" err="1" smtClean="0">
                <a:latin typeface="+mn-lt"/>
              </a:rPr>
              <a:t>php</a:t>
            </a:r>
            <a:r>
              <a:rPr lang="fr-FR" b="0" baseline="0" dirty="0" smtClean="0">
                <a:latin typeface="+mn-lt"/>
              </a:rPr>
              <a:t>, </a:t>
            </a:r>
            <a:r>
              <a:rPr lang="fr-FR" b="0" baseline="0" dirty="0" err="1" smtClean="0">
                <a:latin typeface="+mn-lt"/>
              </a:rPr>
              <a:t>welcome.conf</a:t>
            </a:r>
            <a:r>
              <a:rPr lang="fr-FR" b="0" baseline="0" dirty="0" smtClean="0">
                <a:latin typeface="+mn-lt"/>
              </a:rPr>
              <a:t>, </a:t>
            </a:r>
            <a:r>
              <a:rPr lang="fr-FR" b="0" baseline="0" dirty="0" err="1" smtClean="0">
                <a:latin typeface="+mn-lt"/>
              </a:rPr>
              <a:t>phpmyadmin</a:t>
            </a:r>
            <a:r>
              <a:rPr lang="fr-FR" b="0" baseline="0" dirty="0" smtClean="0">
                <a:latin typeface="+mn-lt"/>
              </a:rPr>
              <a:t>, etc.)</a:t>
            </a:r>
            <a:endParaRPr lang="fr-FR" b="0" dirty="0" smtClean="0">
              <a:latin typeface="+mn-lt"/>
            </a:endParaRPr>
          </a:p>
          <a:p>
            <a:pPr marL="0" indent="0" algn="just" eaLnBrk="1" hangingPunct="1">
              <a:buFontTx/>
              <a:buNone/>
            </a:pPr>
            <a:endParaRPr lang="fr-FR" dirty="0" smtClean="0">
              <a:latin typeface="+mn-lt"/>
            </a:endParaRPr>
          </a:p>
          <a:p>
            <a:pPr algn="just" eaLnBrk="1" hangingPunct="1"/>
            <a:r>
              <a:rPr lang="fr-FR" b="1" u="sng" dirty="0" smtClean="0">
                <a:latin typeface="+mn-lt"/>
              </a:rPr>
              <a:t>Astuce</a:t>
            </a:r>
            <a:r>
              <a:rPr lang="fr-FR" dirty="0" smtClean="0">
                <a:latin typeface="+mn-lt"/>
              </a:rPr>
              <a:t>:</a:t>
            </a:r>
            <a:endParaRPr lang="fr-FR" dirty="0" smtClean="0">
              <a:latin typeface="+mn-lt"/>
            </a:endParaRPr>
          </a:p>
          <a:p>
            <a:pPr algn="just" eaLnBrk="1" hangingPunct="1"/>
            <a:r>
              <a:rPr lang="fr-FR" dirty="0" smtClean="0">
                <a:latin typeface="+mn-lt"/>
              </a:rPr>
              <a:t>Pour plus de lisibilité, il est pratique de créer un fichier </a:t>
            </a:r>
            <a:r>
              <a:rPr lang="fr-FR" dirty="0" err="1" smtClean="0">
                <a:latin typeface="+mn-lt"/>
              </a:rPr>
              <a:t>httpd.conf</a:t>
            </a:r>
            <a:r>
              <a:rPr lang="fr-FR" dirty="0" smtClean="0">
                <a:latin typeface="+mn-lt"/>
              </a:rPr>
              <a:t> sans commentaires ni</a:t>
            </a:r>
            <a:r>
              <a:rPr lang="fr-FR" baseline="0" dirty="0" smtClean="0">
                <a:latin typeface="+mn-lt"/>
              </a:rPr>
              <a:t> lignes vides.</a:t>
            </a:r>
            <a:endParaRPr lang="fr-FR" baseline="0" dirty="0" smtClean="0">
              <a:latin typeface="+mn-lt"/>
            </a:endParaRPr>
          </a:p>
          <a:p>
            <a:pPr algn="just" eaLnBrk="1" hangingPunct="1"/>
            <a:r>
              <a:rPr lang="fr-FR" baseline="0" dirty="0" smtClean="0">
                <a:latin typeface="+mn-lt"/>
              </a:rPr>
              <a:t>Pour cela, la commande </a:t>
            </a:r>
            <a:r>
              <a:rPr lang="fr-FR" baseline="0" dirty="0" err="1" smtClean="0">
                <a:latin typeface="+mn-lt"/>
              </a:rPr>
              <a:t>egrep</a:t>
            </a:r>
            <a:r>
              <a:rPr lang="fr-FR" baseline="0" dirty="0" smtClean="0">
                <a:latin typeface="+mn-lt"/>
              </a:rPr>
              <a:t> sera utilisées :</a:t>
            </a:r>
            <a:endParaRPr lang="fr-FR" dirty="0" smtClean="0">
              <a:latin typeface="+mn-lt"/>
            </a:endParaRPr>
          </a:p>
          <a:p>
            <a:pPr algn="just" eaLnBrk="1" hangingPunct="1"/>
            <a:r>
              <a:rPr lang="fr-FR" dirty="0" smtClean="0">
                <a:latin typeface="+mn-lt"/>
              </a:rPr>
              <a:t># </a:t>
            </a:r>
            <a:r>
              <a:rPr lang="fr-FR" dirty="0" err="1" smtClean="0">
                <a:latin typeface="+mn-lt"/>
              </a:rPr>
              <a:t>egrep</a:t>
            </a:r>
            <a:r>
              <a:rPr lang="fr-FR" dirty="0" smtClean="0">
                <a:latin typeface="+mn-lt"/>
              </a:rPr>
              <a:t> –v ‘^#|^$’ /</a:t>
            </a:r>
            <a:r>
              <a:rPr lang="fr-FR" dirty="0" err="1" smtClean="0">
                <a:latin typeface="+mn-lt"/>
              </a:rPr>
              <a:t>etc</a:t>
            </a:r>
            <a:r>
              <a:rPr lang="fr-FR" dirty="0" smtClean="0">
                <a:latin typeface="+mn-lt"/>
              </a:rPr>
              <a:t>/</a:t>
            </a:r>
            <a:r>
              <a:rPr lang="fr-FR" dirty="0" err="1" smtClean="0">
                <a:latin typeface="+mn-lt"/>
              </a:rPr>
              <a:t>httpd</a:t>
            </a:r>
            <a:r>
              <a:rPr lang="fr-FR" dirty="0" smtClean="0">
                <a:latin typeface="+mn-lt"/>
              </a:rPr>
              <a:t>/</a:t>
            </a:r>
            <a:r>
              <a:rPr lang="fr-FR" dirty="0" err="1" smtClean="0">
                <a:latin typeface="+mn-lt"/>
              </a:rPr>
              <a:t>conf</a:t>
            </a:r>
            <a:r>
              <a:rPr lang="fr-FR" dirty="0" smtClean="0">
                <a:latin typeface="+mn-lt"/>
              </a:rPr>
              <a:t>/</a:t>
            </a:r>
            <a:r>
              <a:rPr lang="fr-FR" dirty="0" err="1" smtClean="0">
                <a:latin typeface="+mn-lt"/>
              </a:rPr>
              <a:t>httpd.conf</a:t>
            </a:r>
            <a:r>
              <a:rPr lang="fr-FR" baseline="0" dirty="0" smtClean="0">
                <a:latin typeface="+mn-lt"/>
              </a:rPr>
              <a:t> &gt; </a:t>
            </a:r>
            <a:r>
              <a:rPr lang="fr-FR" baseline="0" dirty="0" err="1" smtClean="0">
                <a:latin typeface="+mn-lt"/>
              </a:rPr>
              <a:t>httpd.conf.lite</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0357" name="Rectangle 2"/>
          <p:cNvSpPr>
            <a:spLocks noGrp="1" noRot="1" noChangeAspect="1" noChangeArrowheads="1" noTextEdit="1"/>
          </p:cNvSpPr>
          <p:nvPr>
            <p:ph type="sldImg"/>
          </p:nvPr>
        </p:nvSpPr>
        <p:spPr>
          <a:xfrm>
            <a:off x="660400" y="506413"/>
            <a:ext cx="5487988" cy="4117975"/>
          </a:xfrm>
        </p:spPr>
      </p:sp>
      <p:sp>
        <p:nvSpPr>
          <p:cNvPr id="100358" name="Rectangle 3"/>
          <p:cNvSpPr>
            <a:spLocks noGrp="1" noChangeArrowheads="1"/>
          </p:cNvSpPr>
          <p:nvPr>
            <p:ph type="body" idx="1"/>
          </p:nvPr>
        </p:nvSpPr>
        <p:spPr>
          <a:xfrm>
            <a:off x="671769" y="5087065"/>
            <a:ext cx="5392225" cy="4039952"/>
          </a:xfrm>
          <a:noFill/>
        </p:spPr>
        <p:txBody>
          <a:bodyPr/>
          <a:lstStyle/>
          <a:p>
            <a:pPr marL="0" indent="0" algn="just" eaLnBrk="1" hangingPunct="1">
              <a:buFontTx/>
              <a:buNone/>
            </a:pPr>
            <a:r>
              <a:rPr lang="fr-FR" sz="1200" b="0" dirty="0" smtClean="0"/>
              <a:t>Il existe un package contenant un site faisant office de manuel d’utilisation d’apache. Il s’agit du package « </a:t>
            </a:r>
            <a:r>
              <a:rPr lang="fr-FR" sz="1200" b="0" dirty="0" err="1" smtClean="0"/>
              <a:t>httpd-manual-xxx.noarch.rpm</a:t>
            </a:r>
            <a:r>
              <a:rPr lang="fr-FR" sz="1200" b="0" dirty="0" smtClean="0"/>
              <a:t> ».</a:t>
            </a:r>
            <a:endParaRPr lang="fr-FR" sz="1200" b="0" dirty="0" smtClean="0"/>
          </a:p>
          <a:p>
            <a:pPr marL="0" indent="0" algn="just" eaLnBrk="1" hangingPunct="1">
              <a:buFontTx/>
              <a:buNone/>
            </a:pPr>
            <a:r>
              <a:rPr lang="fr-FR" sz="1200" b="0" dirty="0" smtClean="0"/>
              <a:t>Une fois ce package installé vous pourrez accéder au manuel simplement avec un navigateur web à cette adresse « http://127.0.0.1/manual ».</a:t>
            </a:r>
            <a:endParaRPr lang="fr-FR" sz="1200" b="0"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u pied de page 2"/>
          <p:cNvSpPr>
            <a:spLocks noGrp="1"/>
          </p:cNvSpPr>
          <p:nvPr>
            <p:ph type="ftr" sz="quarter" idx="10"/>
          </p:nvPr>
        </p:nvSpPr>
        <p:spPr/>
        <p:txBody>
          <a:bodyPr/>
          <a:lstStyle/>
          <a:p>
            <a:pPr>
              <a:defRPr/>
            </a:pPr>
            <a:r>
              <a:rPr lang="fr-FR" smtClean="0"/>
              <a:t>Linux-Cours-ServeurWebApach</a:t>
            </a:r>
            <a:endParaRPr lang="fr-FR"/>
          </a:p>
        </p:txBody>
      </p:sp>
      <p:sp>
        <p:nvSpPr>
          <p:cNvPr id="4" name="Espace réservé du numéro de diapositive 3"/>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1381" name="Rectangle 2"/>
          <p:cNvSpPr>
            <a:spLocks noGrp="1" noRot="1" noChangeAspect="1" noChangeArrowheads="1" noTextEdit="1"/>
          </p:cNvSpPr>
          <p:nvPr>
            <p:ph type="sldImg"/>
          </p:nvPr>
        </p:nvSpPr>
        <p:spPr/>
      </p:sp>
      <p:sp>
        <p:nvSpPr>
          <p:cNvPr id="101382" name="Rectangle 3"/>
          <p:cNvSpPr>
            <a:spLocks noGrp="1" noChangeArrowheads="1"/>
          </p:cNvSpPr>
          <p:nvPr>
            <p:ph type="body" idx="1"/>
          </p:nvPr>
        </p:nvSpPr>
        <p:spPr>
          <a:noFill/>
        </p:spPr>
        <p:txBody>
          <a:bodyPr/>
          <a:lstStyle/>
          <a:p>
            <a:pPr eaLnBrk="1" hangingPunct="1"/>
            <a:r>
              <a:rPr lang="fr-FR" dirty="0" smtClean="0">
                <a:latin typeface="+mn-lt"/>
              </a:rPr>
              <a:t>Il est indispensable de lancer le serveur :</a:t>
            </a:r>
            <a:endParaRPr lang="fr-FR" dirty="0" smtClean="0">
              <a:latin typeface="+mn-lt"/>
            </a:endParaRPr>
          </a:p>
          <a:p>
            <a:pPr lvl="1" eaLnBrk="1" hangingPunct="1">
              <a:buFontTx/>
              <a:buChar char="-"/>
            </a:pPr>
            <a:r>
              <a:rPr lang="fr-FR" dirty="0" smtClean="0">
                <a:latin typeface="+mn-lt"/>
              </a:rPr>
              <a:t> après l'installation;</a:t>
            </a:r>
            <a:endParaRPr lang="fr-FR" dirty="0" smtClean="0">
              <a:latin typeface="+mn-lt"/>
            </a:endParaRPr>
          </a:p>
          <a:p>
            <a:pPr lvl="1" eaLnBrk="1" hangingPunct="1">
              <a:buFontTx/>
              <a:buChar char="-"/>
            </a:pPr>
            <a:r>
              <a:rPr lang="fr-FR" dirty="0" smtClean="0">
                <a:latin typeface="+mn-lt"/>
              </a:rPr>
              <a:t> après la configuration;</a:t>
            </a:r>
            <a:endParaRPr lang="fr-FR" dirty="0" smtClean="0">
              <a:latin typeface="+mn-lt"/>
            </a:endParaRPr>
          </a:p>
          <a:p>
            <a:pPr lvl="1" eaLnBrk="1" hangingPunct="1">
              <a:buFontTx/>
              <a:buChar char="-"/>
            </a:pPr>
            <a:r>
              <a:rPr lang="fr-FR" dirty="0" smtClean="0">
                <a:latin typeface="+mn-lt"/>
              </a:rPr>
              <a:t> après toute modification de cette configuration.</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2405" name="Rectangle 2"/>
          <p:cNvSpPr>
            <a:spLocks noGrp="1" noRot="1" noChangeAspect="1" noChangeArrowheads="1" noTextEdit="1"/>
          </p:cNvSpPr>
          <p:nvPr>
            <p:ph type="sldImg"/>
          </p:nvPr>
        </p:nvSpPr>
        <p:spPr/>
      </p:sp>
      <p:sp>
        <p:nvSpPr>
          <p:cNvPr id="102406" name="Rectangle 3"/>
          <p:cNvSpPr>
            <a:spLocks noGrp="1" noChangeArrowheads="1"/>
          </p:cNvSpPr>
          <p:nvPr>
            <p:ph type="body" idx="1"/>
          </p:nvPr>
        </p:nvSpPr>
        <p:spPr>
          <a:noFill/>
        </p:spPr>
        <p:txBody>
          <a:bodyPr/>
          <a:lstStyle/>
          <a:p>
            <a:pPr algn="just" eaLnBrk="1" hangingPunct="1"/>
            <a:r>
              <a:rPr lang="fr-FR" dirty="0" smtClean="0">
                <a:latin typeface="+mn-lt"/>
              </a:rPr>
              <a:t>Il n'est pas nécessaire de désactiver le pare-feu, une configuration plus appropriée de ce service permet également de faire cohabiter Apache et le pare-feu. </a:t>
            </a:r>
            <a:endParaRPr lang="fr-FR" dirty="0" smtClean="0">
              <a:latin typeface="+mn-lt"/>
            </a:endParaRPr>
          </a:p>
          <a:p>
            <a:pPr algn="just" eaLnBrk="1" hangingPunct="1"/>
            <a:r>
              <a:rPr lang="fr-FR" dirty="0" smtClean="0">
                <a:latin typeface="+mn-lt"/>
              </a:rPr>
              <a:t>La configuration d'un pare-feu fait l'objet d'un autre cours.</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5477" name="Rectangle 2"/>
          <p:cNvSpPr>
            <a:spLocks noGrp="1" noRot="1" noChangeAspect="1" noChangeArrowheads="1" noTextEdit="1"/>
          </p:cNvSpPr>
          <p:nvPr>
            <p:ph type="sldImg"/>
          </p:nvPr>
        </p:nvSpPr>
        <p:spPr/>
      </p:sp>
      <p:sp>
        <p:nvSpPr>
          <p:cNvPr id="105478" name="Rectangle 3"/>
          <p:cNvSpPr>
            <a:spLocks noGrp="1" noChangeArrowheads="1"/>
          </p:cNvSpPr>
          <p:nvPr>
            <p:ph type="body" idx="1"/>
          </p:nvPr>
        </p:nvSpPr>
        <p:spPr>
          <a:noFill/>
        </p:spPr>
        <p:txBody>
          <a:bodyPr/>
          <a:lstStyle/>
          <a:p>
            <a:pPr algn="just" eaLnBrk="1" hangingPunct="1"/>
            <a:r>
              <a:rPr lang="fr-FR" dirty="0" smtClean="0">
                <a:latin typeface="+mn-lt"/>
              </a:rPr>
              <a:t>L'arborescence peut varier en fonction des distributions.</a:t>
            </a:r>
            <a:endParaRPr lang="fr-FR" dirty="0" smtClean="0">
              <a:latin typeface="+mn-lt"/>
            </a:endParaRPr>
          </a:p>
          <a:p>
            <a:pPr algn="just" eaLnBrk="1" hangingPunct="1"/>
            <a:endParaRPr lang="fr-FR" dirty="0" smtClean="0">
              <a:latin typeface="+mn-lt"/>
            </a:endParaRPr>
          </a:p>
          <a:p>
            <a:pPr algn="just" eaLnBrk="1" hangingPunct="1"/>
            <a:r>
              <a:rPr lang="fr-FR" dirty="0" smtClean="0">
                <a:latin typeface="+mn-lt"/>
              </a:rPr>
              <a:t>Le cours est basé sur une distribution </a:t>
            </a:r>
            <a:r>
              <a:rPr lang="fr-FR" b="1" dirty="0" err="1" smtClean="0">
                <a:latin typeface="+mn-lt"/>
              </a:rPr>
              <a:t>CentOS</a:t>
            </a:r>
            <a:r>
              <a:rPr lang="fr-FR" b="0" dirty="0" smtClean="0">
                <a:latin typeface="+mn-lt"/>
              </a:rPr>
              <a:t>.</a:t>
            </a:r>
            <a:endParaRPr lang="fr-FR" b="0" dirty="0" smtClean="0">
              <a:latin typeface="+mn-lt"/>
            </a:endParaRPr>
          </a:p>
          <a:p>
            <a:pPr algn="just" eaLnBrk="1" hangingPunct="1"/>
            <a:endParaRPr lang="fr-FR" b="0" dirty="0" smtClean="0">
              <a:latin typeface="+mn-lt"/>
            </a:endParaRPr>
          </a:p>
          <a:p>
            <a:pPr algn="just" eaLnBrk="1" hangingPunct="1"/>
            <a:r>
              <a:rPr lang="fr-FR" sz="1200" kern="1200" dirty="0" smtClean="0">
                <a:solidFill>
                  <a:schemeClr val="tx1"/>
                </a:solidFill>
                <a:latin typeface="Arial" panose="020B0604020202020204" pitchFamily="34" charset="0"/>
                <a:ea typeface="+mn-ea"/>
                <a:cs typeface="+mn-cs"/>
              </a:rPr>
              <a:t>Le chemin exact des répertoires ci-dessous peut varier selon la façon dont le serveur est compilé.</a:t>
            </a:r>
            <a:endParaRPr lang="fr-FR" sz="1200" kern="1200" dirty="0" smtClean="0">
              <a:solidFill>
                <a:schemeClr val="tx1"/>
              </a:solidFill>
              <a:latin typeface="Arial" panose="020B0604020202020204" pitchFamily="34" charset="0"/>
              <a:ea typeface="+mn-ea"/>
              <a:cs typeface="+mn-cs"/>
            </a:endParaRPr>
          </a:p>
          <a:p>
            <a:pPr algn="just" eaLnBrk="1" hangingPunct="1"/>
            <a:endParaRPr lang="fr-FR" sz="1200" b="1" kern="1200" dirty="0" smtClean="0">
              <a:solidFill>
                <a:schemeClr val="tx1"/>
              </a:solidFill>
              <a:latin typeface="Arial" panose="020B0604020202020204" pitchFamily="34" charset="0"/>
              <a:ea typeface="+mn-ea"/>
              <a:cs typeface="+mn-cs"/>
            </a:endParaRPr>
          </a:p>
          <a:p>
            <a:pPr algn="just" eaLnBrk="1" hangingPunct="1"/>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etc</a:t>
            </a:r>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httpd</a:t>
            </a:r>
            <a:r>
              <a:rPr lang="fr-FR" sz="1200" b="1" kern="1200" dirty="0" smtClean="0">
                <a:solidFill>
                  <a:schemeClr val="tx1"/>
                </a:solidFill>
                <a:latin typeface="Arial" panose="020B0604020202020204" pitchFamily="34" charset="0"/>
                <a:ea typeface="+mn-ea"/>
                <a:cs typeface="+mn-cs"/>
              </a:rPr>
              <a:t>/</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Ce répertoire est la racine du serveur : il contient l’ensemble des fichiers du serveur Apache.</a:t>
            </a:r>
            <a:endParaRPr lang="fr-FR" sz="1200" b="1" kern="1200" dirty="0" smtClean="0">
              <a:solidFill>
                <a:schemeClr val="tx1"/>
              </a:solidFill>
              <a:latin typeface="Arial" panose="020B0604020202020204" pitchFamily="34" charset="0"/>
              <a:ea typeface="+mn-ea"/>
              <a:cs typeface="+mn-cs"/>
            </a:endParaRPr>
          </a:p>
          <a:p>
            <a:pPr algn="just" eaLnBrk="1" hangingPunct="1"/>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etc</a:t>
            </a:r>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httpd</a:t>
            </a:r>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conf</a:t>
            </a:r>
            <a:r>
              <a:rPr lang="fr-FR" sz="1200" b="1" kern="1200" dirty="0" smtClean="0">
                <a:solidFill>
                  <a:schemeClr val="tx1"/>
                </a:solidFill>
                <a:latin typeface="Arial" panose="020B0604020202020204" pitchFamily="34" charset="0"/>
                <a:ea typeface="+mn-ea"/>
                <a:cs typeface="+mn-cs"/>
              </a:rPr>
              <a:t>/</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Ce répertoire contient l’ensemble des fichiers de configuration du serveur. Il possède des sous-dossiers pour des éléments de configuration précis.</a:t>
            </a:r>
            <a:endParaRPr lang="fr-FR" sz="1200" b="1" kern="1200" dirty="0" smtClean="0">
              <a:solidFill>
                <a:schemeClr val="tx1"/>
              </a:solidFill>
              <a:latin typeface="Arial" panose="020B0604020202020204" pitchFamily="34" charset="0"/>
              <a:ea typeface="+mn-ea"/>
              <a:cs typeface="+mn-cs"/>
            </a:endParaRPr>
          </a:p>
          <a:p>
            <a:pPr algn="just" eaLnBrk="1" hangingPunct="1"/>
            <a:r>
              <a:rPr lang="fr-FR" sz="1200" b="1" kern="1200" dirty="0" smtClean="0">
                <a:solidFill>
                  <a:schemeClr val="tx1"/>
                </a:solidFill>
                <a:latin typeface="Arial" panose="020B0604020202020204" pitchFamily="34" charset="0"/>
                <a:ea typeface="+mn-ea"/>
                <a:cs typeface="+mn-cs"/>
              </a:rPr>
              <a:t>/var/www/html/</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Ce répertoire est le répertoire de publication par défaut. Il contient les fichiers nécessaires à l’affichage de la page web par défaut du serveur Apache. </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Quand l’administrateur veut publier un site, il peut déposer ses fichiers dans ce répertoire.</a:t>
            </a:r>
            <a:endParaRPr lang="fr-FR" sz="1200" kern="1200" dirty="0" smtClean="0">
              <a:solidFill>
                <a:schemeClr val="tx1"/>
              </a:solidFill>
              <a:latin typeface="Arial" panose="020B0604020202020204" pitchFamily="34" charset="0"/>
              <a:ea typeface="+mn-ea"/>
              <a:cs typeface="+mn-cs"/>
            </a:endParaRPr>
          </a:p>
          <a:p>
            <a:pPr algn="just" eaLnBrk="1" hangingPunct="1"/>
            <a:endParaRPr lang="fr-FR" dirty="0" smtClean="0"/>
          </a:p>
          <a:p>
            <a:pPr algn="just" eaLnBrk="1" hangingPunct="1"/>
            <a:r>
              <a:rPr lang="fr-FR" dirty="0" smtClean="0"/>
              <a:t>D’autres répertoires existent sous </a:t>
            </a:r>
            <a:r>
              <a:rPr lang="fr-FR" b="1" dirty="0" smtClean="0"/>
              <a:t>/var/www </a:t>
            </a:r>
            <a:r>
              <a:rPr lang="fr-FR" dirty="0" smtClean="0"/>
              <a:t>avec :</a:t>
            </a:r>
            <a:endParaRPr lang="fr-FR" dirty="0" smtClean="0"/>
          </a:p>
          <a:p>
            <a:pPr algn="just" eaLnBrk="1" hangingPunct="1"/>
            <a:r>
              <a:rPr lang="fr-FR" dirty="0" smtClean="0"/>
              <a:t>- répertoire </a:t>
            </a:r>
            <a:r>
              <a:rPr lang="fr-FR" b="1" dirty="0" err="1" smtClean="0"/>
              <a:t>cgi</a:t>
            </a:r>
            <a:r>
              <a:rPr lang="fr-FR" b="1" dirty="0" smtClean="0"/>
              <a:t>-bin </a:t>
            </a:r>
            <a:r>
              <a:rPr lang="fr-FR" dirty="0" smtClean="0"/>
              <a:t>qui contiendra vos scripts CGI</a:t>
            </a:r>
            <a:endParaRPr lang="fr-FR" dirty="0" smtClean="0"/>
          </a:p>
          <a:p>
            <a:pPr algn="just" eaLnBrk="1" hangingPunct="1"/>
            <a:r>
              <a:rPr lang="fr-FR" dirty="0" smtClean="0"/>
              <a:t>- répertoire </a:t>
            </a:r>
            <a:r>
              <a:rPr lang="fr-FR" b="1" dirty="0" smtClean="0"/>
              <a:t>html </a:t>
            </a:r>
            <a:r>
              <a:rPr lang="fr-FR" dirty="0" smtClean="0"/>
              <a:t>contenant la page d'accueil d'</a:t>
            </a:r>
            <a:r>
              <a:rPr lang="fr-FR" b="1" dirty="0" smtClean="0"/>
              <a:t>Apache </a:t>
            </a:r>
            <a:r>
              <a:rPr lang="fr-FR" dirty="0" smtClean="0"/>
              <a:t>par défaut</a:t>
            </a:r>
            <a:endParaRPr lang="fr-FR" dirty="0" smtClean="0"/>
          </a:p>
          <a:p>
            <a:pPr algn="just" eaLnBrk="1" hangingPunct="1"/>
            <a:r>
              <a:rPr lang="fr-FR" dirty="0" smtClean="0"/>
              <a:t>- répertoire </a:t>
            </a:r>
            <a:r>
              <a:rPr lang="fr-FR" b="1" dirty="0" err="1" smtClean="0"/>
              <a:t>icons</a:t>
            </a:r>
            <a:r>
              <a:rPr lang="fr-FR" dirty="0" smtClean="0"/>
              <a:t>, qui comme son nom l'indique contient des icônes, notamment celles pour identifier le type de fichier</a:t>
            </a:r>
            <a:endParaRPr lang="fr-FR" dirty="0" smtClean="0"/>
          </a:p>
          <a:p>
            <a:pPr algn="just" eaLnBrk="1" hangingPunct="1"/>
            <a:r>
              <a:rPr lang="fr-FR" dirty="0" smtClean="0"/>
              <a:t>- répertoire </a:t>
            </a:r>
            <a:r>
              <a:rPr lang="fr-FR" b="1" dirty="0" err="1" smtClean="0"/>
              <a:t>error</a:t>
            </a:r>
            <a:r>
              <a:rPr lang="fr-FR" b="1" dirty="0" smtClean="0"/>
              <a:t> </a:t>
            </a:r>
            <a:r>
              <a:rPr lang="fr-FR" dirty="0" smtClean="0"/>
              <a:t>contient les messages d'erreur d'Apache, ce sont ces fichiers qu'il faudra modifier pour personnaliser les </a:t>
            </a:r>
            <a:r>
              <a:rPr lang="fr-FR" dirty="0" err="1" smtClean="0"/>
              <a:t>mesages</a:t>
            </a:r>
            <a:r>
              <a:rPr lang="fr-FR" dirty="0" smtClean="0"/>
              <a:t> d'erreur.</a:t>
            </a:r>
            <a:endParaRPr lang="fr-FR" dirty="0" smtClean="0"/>
          </a:p>
          <a:p>
            <a:pPr algn="just" eaLnBrk="1" hangingPunct="1"/>
            <a:r>
              <a:rPr lang="fr-FR" dirty="0" smtClean="0"/>
              <a:t>- répertoire </a:t>
            </a:r>
            <a:r>
              <a:rPr lang="fr-FR" b="1" dirty="0" smtClean="0"/>
              <a:t>perl </a:t>
            </a:r>
            <a:r>
              <a:rPr lang="fr-FR" dirty="0" smtClean="0"/>
              <a:t>contient les scripts perl …</a:t>
            </a:r>
            <a:endParaRPr lang="fr-FR" dirty="0" smtClean="0"/>
          </a:p>
          <a:p>
            <a:pPr algn="just" eaLnBrk="1" hangingPunct="1"/>
            <a:endParaRPr lang="fr-FR" sz="1200" b="1" kern="1200" dirty="0" smtClean="0">
              <a:solidFill>
                <a:schemeClr val="tx1"/>
              </a:solidFill>
              <a:latin typeface="Arial" panose="020B0604020202020204" pitchFamily="34" charset="0"/>
              <a:ea typeface="+mn-ea"/>
              <a:cs typeface="+mn-cs"/>
            </a:endParaRPr>
          </a:p>
          <a:p>
            <a:pPr algn="just" eaLnBrk="1" hangingPunct="1"/>
            <a:r>
              <a:rPr lang="fr-FR" sz="1200" b="1" kern="1200" dirty="0" smtClean="0">
                <a:solidFill>
                  <a:schemeClr val="tx1"/>
                </a:solidFill>
                <a:latin typeface="Arial" panose="020B0604020202020204" pitchFamily="34" charset="0"/>
                <a:ea typeface="+mn-ea"/>
                <a:cs typeface="+mn-cs"/>
              </a:rPr>
              <a:t>/var/log/</a:t>
            </a:r>
            <a:r>
              <a:rPr lang="fr-FR" sz="1200" b="1" kern="1200" dirty="0" err="1" smtClean="0">
                <a:solidFill>
                  <a:schemeClr val="tx1"/>
                </a:solidFill>
                <a:latin typeface="Arial" panose="020B0604020202020204" pitchFamily="34" charset="0"/>
                <a:ea typeface="+mn-ea"/>
                <a:cs typeface="+mn-cs"/>
              </a:rPr>
              <a:t>httpd</a:t>
            </a:r>
            <a:r>
              <a:rPr lang="fr-FR" sz="1200" b="1" kern="1200" dirty="0" smtClean="0">
                <a:solidFill>
                  <a:schemeClr val="tx1"/>
                </a:solidFill>
                <a:latin typeface="Arial" panose="020B0604020202020204" pitchFamily="34" charset="0"/>
                <a:ea typeface="+mn-ea"/>
                <a:cs typeface="+mn-cs"/>
              </a:rPr>
              <a:t>/</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Ce répertoire contient les fichiers de logs du serveur Apache. </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Le fichier </a:t>
            </a:r>
            <a:r>
              <a:rPr lang="fr-FR" sz="1200" kern="1200" dirty="0" err="1" smtClean="0">
                <a:solidFill>
                  <a:schemeClr val="tx1"/>
                </a:solidFill>
                <a:latin typeface="Arial" panose="020B0604020202020204" pitchFamily="34" charset="0"/>
                <a:ea typeface="+mn-ea"/>
                <a:cs typeface="+mn-cs"/>
              </a:rPr>
              <a:t>access</a:t>
            </a:r>
            <a:r>
              <a:rPr lang="fr-FR" sz="1200" kern="1200" dirty="0" smtClean="0">
                <a:solidFill>
                  <a:schemeClr val="tx1"/>
                </a:solidFill>
                <a:latin typeface="Arial" panose="020B0604020202020204" pitchFamily="34" charset="0"/>
                <a:ea typeface="+mn-ea"/>
                <a:cs typeface="+mn-cs"/>
              </a:rPr>
              <a:t>-log garde une trace des différents accès au serveur. </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Le fichier </a:t>
            </a:r>
            <a:r>
              <a:rPr lang="fr-FR" sz="1200" kern="1200" dirty="0" err="1" smtClean="0">
                <a:solidFill>
                  <a:schemeClr val="tx1"/>
                </a:solidFill>
                <a:latin typeface="Arial" panose="020B0604020202020204" pitchFamily="34" charset="0"/>
                <a:ea typeface="+mn-ea"/>
                <a:cs typeface="+mn-cs"/>
              </a:rPr>
              <a:t>error</a:t>
            </a:r>
            <a:r>
              <a:rPr lang="fr-FR" sz="1200" kern="1200" dirty="0" smtClean="0">
                <a:solidFill>
                  <a:schemeClr val="tx1"/>
                </a:solidFill>
                <a:latin typeface="Arial" panose="020B0604020202020204" pitchFamily="34" charset="0"/>
                <a:ea typeface="+mn-ea"/>
                <a:cs typeface="+mn-cs"/>
              </a:rPr>
              <a:t>-log contient la liste des erreurs rencontrées pendant l’exécution du service. </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dirty="0" smtClean="0">
                <a:solidFill>
                  <a:schemeClr val="tx1"/>
                </a:solidFill>
                <a:latin typeface="Arial" panose="020B0604020202020204" pitchFamily="34" charset="0"/>
                <a:ea typeface="+mn-ea"/>
                <a:cs typeface="+mn-cs"/>
              </a:rPr>
              <a:t>Les fichiers logs sont personnalisables, l’administrateur peut aussi en créer de nouveaux.</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etc</a:t>
            </a:r>
            <a:r>
              <a:rPr lang="fr-FR" sz="1200" b="1" kern="1200" dirty="0" smtClean="0">
                <a:solidFill>
                  <a:schemeClr val="tx1"/>
                </a:solidFill>
                <a:latin typeface="Arial" panose="020B0604020202020204" pitchFamily="34" charset="0"/>
                <a:ea typeface="+mn-ea"/>
                <a:cs typeface="+mn-cs"/>
              </a:rPr>
              <a:t>/</a:t>
            </a:r>
            <a:r>
              <a:rPr lang="fr-FR" sz="1200" b="1" kern="1200" dirty="0" err="1" smtClean="0">
                <a:solidFill>
                  <a:schemeClr val="tx1"/>
                </a:solidFill>
                <a:latin typeface="Arial" panose="020B0604020202020204" pitchFamily="34" charset="0"/>
                <a:ea typeface="+mn-ea"/>
                <a:cs typeface="+mn-cs"/>
              </a:rPr>
              <a:t>httpd</a:t>
            </a:r>
            <a:r>
              <a:rPr lang="fr-FR" sz="1200" b="1" kern="1200" dirty="0" smtClean="0">
                <a:solidFill>
                  <a:schemeClr val="tx1"/>
                </a:solidFill>
                <a:latin typeface="Arial" panose="020B0604020202020204" pitchFamily="34" charset="0"/>
                <a:ea typeface="+mn-ea"/>
                <a:cs typeface="+mn-cs"/>
              </a:rPr>
              <a:t>/modules</a:t>
            </a:r>
            <a:endParaRPr lang="fr-FR" sz="1200" b="1" kern="1200" dirty="0" smtClean="0">
              <a:solidFill>
                <a:schemeClr val="tx1"/>
              </a:solidFill>
              <a:latin typeface="Arial" panose="020B0604020202020204" pitchFamily="34" charset="0"/>
              <a:ea typeface="+mn-ea"/>
              <a:cs typeface="+mn-cs"/>
            </a:endParaRPr>
          </a:p>
          <a:p>
            <a:pPr marL="0" lvl="1" algn="just" defTabSz="913765">
              <a:spcBef>
                <a:spcPct val="20000"/>
              </a:spcBef>
              <a:buClr>
                <a:srgbClr val="3333CC"/>
              </a:buClr>
            </a:pPr>
            <a:r>
              <a:rPr lang="fr-FR" sz="2000" kern="1200" dirty="0" smtClean="0">
                <a:solidFill>
                  <a:srgbClr val="C00000"/>
                </a:solidFill>
                <a:effectLst/>
                <a:latin typeface="Arial" panose="020B0604020202020204" pitchFamily="34" charset="0"/>
                <a:ea typeface="+mn-ea"/>
                <a:cs typeface="+mn-cs"/>
              </a:rPr>
              <a:t>Répertoire contenant les liens </a:t>
            </a:r>
            <a:r>
              <a:rPr lang="fr-FR" sz="2000" kern="0" dirty="0" smtClean="0">
                <a:solidFill>
                  <a:srgbClr val="C00000"/>
                </a:solidFill>
                <a:effectLst/>
                <a:latin typeface="Arial" panose="020B0604020202020204" pitchFamily="34" charset="0"/>
                <a:ea typeface="+mn-ea"/>
                <a:cs typeface="+mn-cs"/>
              </a:rPr>
              <a:t>vers le répertoire « /</a:t>
            </a:r>
            <a:r>
              <a:rPr lang="fr-FR" sz="2000" kern="0" dirty="0" err="1" smtClean="0">
                <a:solidFill>
                  <a:srgbClr val="C00000"/>
                </a:solidFill>
                <a:effectLst/>
                <a:latin typeface="Arial" panose="020B0604020202020204" pitchFamily="34" charset="0"/>
                <a:ea typeface="+mn-ea"/>
                <a:cs typeface="+mn-cs"/>
              </a:rPr>
              <a:t>usr</a:t>
            </a:r>
            <a:r>
              <a:rPr lang="fr-FR" sz="2000" kern="0" dirty="0" smtClean="0">
                <a:solidFill>
                  <a:srgbClr val="C00000"/>
                </a:solidFill>
                <a:effectLst/>
                <a:latin typeface="Arial" panose="020B0604020202020204" pitchFamily="34" charset="0"/>
                <a:ea typeface="+mn-ea"/>
                <a:cs typeface="+mn-cs"/>
              </a:rPr>
              <a:t>/lib/</a:t>
            </a:r>
            <a:r>
              <a:rPr lang="fr-FR" sz="2000" kern="0" dirty="0" err="1" smtClean="0">
                <a:solidFill>
                  <a:srgbClr val="C00000"/>
                </a:solidFill>
                <a:effectLst/>
                <a:latin typeface="Arial" panose="020B0604020202020204" pitchFamily="34" charset="0"/>
                <a:ea typeface="+mn-ea"/>
                <a:cs typeface="+mn-cs"/>
              </a:rPr>
              <a:t>httpd</a:t>
            </a:r>
            <a:r>
              <a:rPr lang="fr-FR" sz="2000" kern="0" dirty="0" smtClean="0">
                <a:solidFill>
                  <a:srgbClr val="C00000"/>
                </a:solidFill>
                <a:effectLst/>
                <a:latin typeface="Arial" panose="020B0604020202020204" pitchFamily="34" charset="0"/>
                <a:ea typeface="+mn-ea"/>
                <a:cs typeface="+mn-cs"/>
              </a:rPr>
              <a:t>/ modules » contenant les modules utilisables par Apache.</a:t>
            </a:r>
            <a:endParaRPr lang="fr-FR" sz="2000" kern="0" dirty="0" smtClean="0">
              <a:solidFill>
                <a:srgbClr val="C00000"/>
              </a:solidFill>
              <a:effectLst/>
              <a:latin typeface="Arial" panose="020B0604020202020204" pitchFamily="34" charset="0"/>
              <a:ea typeface="+mn-ea"/>
              <a:cs typeface="+mn-cs"/>
            </a:endParaRPr>
          </a:p>
          <a:p>
            <a:pPr marL="0" lvl="1" algn="just" defTabSz="913765">
              <a:spcBef>
                <a:spcPct val="20000"/>
              </a:spcBef>
              <a:buClr>
                <a:srgbClr val="3333CC"/>
              </a:buClr>
            </a:pPr>
            <a:r>
              <a:rPr lang="fr-FR" sz="2000" kern="0" dirty="0" smtClean="0">
                <a:solidFill>
                  <a:srgbClr val="C00000"/>
                </a:solidFill>
                <a:effectLst/>
                <a:latin typeface="Arial" panose="020B0604020202020204" pitchFamily="34" charset="0"/>
                <a:ea typeface="+mn-ea"/>
                <a:cs typeface="+mn-cs"/>
              </a:rPr>
              <a:t>Pour information : un module est une extension logicielle  d’Apache, lui permettant par exemple d'interpréter le PHP (ex:</a:t>
            </a:r>
            <a:r>
              <a:rPr lang="fr-FR" sz="2000" b="1" kern="0" dirty="0" smtClean="0">
                <a:solidFill>
                  <a:srgbClr val="C00000"/>
                </a:solidFill>
                <a:effectLst/>
                <a:latin typeface="Arial" panose="020B0604020202020204" pitchFamily="34" charset="0"/>
                <a:ea typeface="+mn-ea"/>
                <a:cs typeface="+mn-cs"/>
              </a:rPr>
              <a:t> mod-php5.so</a:t>
            </a:r>
            <a:r>
              <a:rPr lang="fr-FR" sz="2000" kern="0" dirty="0" smtClean="0">
                <a:solidFill>
                  <a:srgbClr val="C00000"/>
                </a:solidFill>
                <a:effectLst/>
                <a:latin typeface="Arial" panose="020B0604020202020204" pitchFamily="34" charset="0"/>
                <a:ea typeface="+mn-ea"/>
                <a:cs typeface="+mn-cs"/>
              </a:rPr>
              <a:t>).</a:t>
            </a:r>
            <a:endParaRPr lang="fr-FR" sz="2000" kern="1200" dirty="0" smtClean="0">
              <a:solidFill>
                <a:srgbClr val="C00000"/>
              </a:solidFill>
              <a:effectLst/>
              <a:latin typeface="Arial" panose="020B0604020202020204" pitchFamily="34" charset="0"/>
              <a:ea typeface="+mn-ea"/>
              <a:cs typeface="+mn-cs"/>
            </a:endParaRPr>
          </a:p>
          <a:p>
            <a:pPr algn="just" eaLnBrk="1" hangingPunct="1"/>
            <a:endParaRPr lang="fr-FR" dirty="0" smtClean="0"/>
          </a:p>
          <a:p>
            <a:pPr algn="just" eaLnBrk="1" hangingPunct="1"/>
            <a:r>
              <a:rPr lang="fr-FR" b="1" dirty="0" smtClean="0">
                <a:latin typeface="+mn-lt"/>
              </a:rPr>
              <a:t>/</a:t>
            </a:r>
            <a:r>
              <a:rPr lang="fr-FR" b="1" dirty="0" err="1" smtClean="0">
                <a:latin typeface="+mn-lt"/>
              </a:rPr>
              <a:t>etc</a:t>
            </a:r>
            <a:r>
              <a:rPr lang="fr-FR" b="1" dirty="0" smtClean="0">
                <a:latin typeface="+mn-lt"/>
              </a:rPr>
              <a:t>/</a:t>
            </a:r>
            <a:r>
              <a:rPr lang="fr-FR" b="1" dirty="0" err="1" smtClean="0">
                <a:latin typeface="+mn-lt"/>
              </a:rPr>
              <a:t>rc.d</a:t>
            </a:r>
            <a:r>
              <a:rPr lang="fr-FR" b="1" dirty="0" smtClean="0">
                <a:latin typeface="+mn-lt"/>
              </a:rPr>
              <a:t>/</a:t>
            </a:r>
            <a:r>
              <a:rPr lang="fr-FR" b="1" dirty="0" err="1" smtClean="0">
                <a:latin typeface="+mn-lt"/>
              </a:rPr>
              <a:t>init.d</a:t>
            </a:r>
            <a:r>
              <a:rPr lang="fr-FR" b="1" dirty="0" smtClean="0">
                <a:latin typeface="+mn-lt"/>
              </a:rPr>
              <a:t>/</a:t>
            </a:r>
            <a:r>
              <a:rPr lang="fr-FR" b="1" dirty="0" err="1" smtClean="0">
                <a:latin typeface="+mn-lt"/>
              </a:rPr>
              <a:t>httpd</a:t>
            </a:r>
            <a:endParaRPr lang="fr-FR" b="1" dirty="0" smtClean="0">
              <a:latin typeface="+mn-lt"/>
            </a:endParaRPr>
          </a:p>
          <a:p>
            <a:pPr marL="0" marR="0" indent="0" algn="just" defTabSz="914400" rtl="0" eaLnBrk="1" fontAlgn="base" latinLnBrk="0" hangingPunct="1">
              <a:lnSpc>
                <a:spcPct val="100000"/>
              </a:lnSpc>
              <a:spcBef>
                <a:spcPct val="30000"/>
              </a:spcBef>
              <a:spcAft>
                <a:spcPct val="0"/>
              </a:spcAft>
              <a:buClrTx/>
              <a:buSzTx/>
              <a:buFontTx/>
              <a:buNone/>
              <a:defRPr/>
            </a:pPr>
            <a:r>
              <a:rPr lang="fr-FR" sz="1200" kern="1200" dirty="0" smtClean="0">
                <a:solidFill>
                  <a:srgbClr val="C00000"/>
                </a:solidFill>
                <a:effectLst/>
                <a:latin typeface="Arial" panose="020B0604020202020204" pitchFamily="34" charset="0"/>
                <a:ea typeface="+mn-ea"/>
                <a:cs typeface="+mn-cs"/>
              </a:rPr>
              <a:t>Script de démarrage du serveur </a:t>
            </a:r>
            <a:r>
              <a:rPr lang="fr-FR" sz="1200" kern="1200" dirty="0" err="1" smtClean="0">
                <a:solidFill>
                  <a:srgbClr val="C00000"/>
                </a:solidFill>
                <a:effectLst/>
                <a:latin typeface="Arial" panose="020B0604020202020204" pitchFamily="34" charset="0"/>
                <a:ea typeface="+mn-ea"/>
                <a:cs typeface="+mn-cs"/>
              </a:rPr>
              <a:t>httpd</a:t>
            </a:r>
            <a:r>
              <a:rPr lang="fr-FR" sz="1200" kern="1200" dirty="0" smtClean="0">
                <a:solidFill>
                  <a:srgbClr val="C00000"/>
                </a:solidFill>
                <a:effectLst/>
                <a:latin typeface="Arial" panose="020B0604020202020204" pitchFamily="34" charset="0"/>
                <a:ea typeface="+mn-ea"/>
                <a:cs typeface="+mn-cs"/>
              </a:rPr>
              <a:t>.</a:t>
            </a:r>
            <a:endParaRPr lang="fr-FR" sz="1200" kern="1200" dirty="0" smtClean="0">
              <a:solidFill>
                <a:srgbClr val="C00000"/>
              </a:solidFill>
              <a:effectLst/>
              <a:latin typeface="Arial" panose="020B0604020202020204" pitchFamily="34" charset="0"/>
              <a:ea typeface="+mn-ea"/>
              <a:cs typeface="+mn-cs"/>
            </a:endParaRPr>
          </a:p>
          <a:p>
            <a:pPr algn="just" eaLnBrk="1" hangingPunct="1"/>
            <a:endParaRPr lang="fr-FR" b="1" dirty="0" smtClean="0">
              <a:latin typeface="+mn-lt"/>
            </a:endParaRPr>
          </a:p>
          <a:p>
            <a:pPr algn="just" eaLnBrk="1" hangingPunct="1"/>
            <a:r>
              <a:rPr lang="fr-FR" sz="1200" b="1" u="none" kern="1200" dirty="0" smtClean="0">
                <a:solidFill>
                  <a:schemeClr val="tx1"/>
                </a:solidFill>
                <a:latin typeface="Arial" panose="020B0604020202020204" pitchFamily="34" charset="0"/>
                <a:ea typeface="+mn-ea"/>
                <a:cs typeface="+mn-cs"/>
              </a:rPr>
              <a:t>Exemples de modules et de leurs rôles respectifs :</a:t>
            </a:r>
            <a:endParaRPr lang="fr-FR" sz="1200" b="1" u="none"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mod-access</a:t>
            </a:r>
            <a:r>
              <a:rPr lang="fr-FR" sz="1200" kern="1200" dirty="0" smtClean="0">
                <a:solidFill>
                  <a:schemeClr val="tx1"/>
                </a:solidFill>
                <a:latin typeface="Arial" panose="020B0604020202020204" pitchFamily="34" charset="0"/>
                <a:ea typeface="+mn-ea"/>
                <a:cs typeface="+mn-cs"/>
              </a:rPr>
              <a:t> : filtre l’accès des clients par leur nom d’hôte, adresse IP ou autre caractéristique</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-alias : permet la création d’alias ou répertoires virtuels</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mod-auth</a:t>
            </a:r>
            <a:r>
              <a:rPr lang="fr-FR" sz="1200" kern="1200" dirty="0" smtClean="0">
                <a:solidFill>
                  <a:schemeClr val="tx1"/>
                </a:solidFill>
                <a:latin typeface="Arial" panose="020B0604020202020204" pitchFamily="34" charset="0"/>
                <a:ea typeface="+mn-ea"/>
                <a:cs typeface="+mn-cs"/>
              </a:rPr>
              <a:t> : authentifie les clients</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mod-cgi</a:t>
            </a:r>
            <a:r>
              <a:rPr lang="fr-FR" sz="1200" kern="1200" dirty="0" smtClean="0">
                <a:solidFill>
                  <a:schemeClr val="tx1"/>
                </a:solidFill>
                <a:latin typeface="Arial" panose="020B0604020202020204" pitchFamily="34" charset="0"/>
                <a:ea typeface="+mn-ea"/>
                <a:cs typeface="+mn-cs"/>
              </a:rPr>
              <a:t> : exécute les scripts CGI</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-info : fournit des informations sur l’état du serveur</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-log-config : suit l’activité du serveur, crée des fichiers logs (journaux d’événements)</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-mime : associe les types de fichiers avec l’action correspondante</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-proxy : propose un serveur </a:t>
            </a:r>
            <a:r>
              <a:rPr lang="fr-FR" sz="1200" i="1" kern="1200" dirty="0" smtClean="0">
                <a:solidFill>
                  <a:schemeClr val="tx1"/>
                </a:solidFill>
                <a:latin typeface="Arial" panose="020B0604020202020204" pitchFamily="34" charset="0"/>
                <a:ea typeface="+mn-ea"/>
                <a:cs typeface="+mn-cs"/>
              </a:rPr>
              <a:t>proxy</a:t>
            </a:r>
            <a:r>
              <a:rPr lang="fr-FR" sz="1200" kern="1200" dirty="0" smtClean="0">
                <a:solidFill>
                  <a:schemeClr val="tx1"/>
                </a:solidFill>
                <a:latin typeface="Arial" panose="020B0604020202020204" pitchFamily="34" charset="0"/>
                <a:ea typeface="+mn-ea"/>
                <a:cs typeface="+mn-cs"/>
              </a:rPr>
              <a:t> (serveur mandataire)</a:t>
            </a:r>
            <a:endParaRPr lang="fr-FR" sz="1200" kern="1200" dirty="0" smtClean="0">
              <a:solidFill>
                <a:schemeClr val="tx1"/>
              </a:solidFill>
              <a:latin typeface="Arial" panose="020B0604020202020204" pitchFamily="34" charset="0"/>
              <a:ea typeface="+mn-ea"/>
              <a:cs typeface="+mn-cs"/>
            </a:endParaRPr>
          </a:p>
          <a:p>
            <a:pPr lvl="1" algn="just" eaLnBrk="1" hangingPunct="1"/>
            <a:r>
              <a:rPr lang="fr-FR" sz="1200" kern="1200" dirty="0" err="1" smtClean="0">
                <a:solidFill>
                  <a:schemeClr val="tx1"/>
                </a:solidFill>
                <a:latin typeface="Arial" panose="020B0604020202020204" pitchFamily="34" charset="0"/>
                <a:ea typeface="+mn-ea"/>
                <a:cs typeface="+mn-cs"/>
              </a:rPr>
              <a:t>mod</a:t>
            </a:r>
            <a:r>
              <a:rPr lang="fr-FR" sz="1200" kern="1200" dirty="0" smtClean="0">
                <a:solidFill>
                  <a:schemeClr val="tx1"/>
                </a:solidFill>
                <a:latin typeface="Arial" panose="020B0604020202020204" pitchFamily="34" charset="0"/>
                <a:ea typeface="+mn-ea"/>
                <a:cs typeface="+mn-cs"/>
              </a:rPr>
              <a:t>-rewrite : réécrit les URL</a:t>
            </a:r>
            <a:endParaRPr lang="fr-FR" sz="1200" kern="1200" dirty="0" smtClean="0">
              <a:solidFill>
                <a:schemeClr val="tx1"/>
              </a:solidFill>
              <a:latin typeface="Arial" panose="020B0604020202020204" pitchFamily="34" charset="0"/>
              <a:ea typeface="+mn-ea"/>
              <a:cs typeface="+mn-cs"/>
            </a:endParaRPr>
          </a:p>
          <a:p>
            <a:pPr algn="just" eaLnBrk="1" hangingPunct="1"/>
            <a:r>
              <a:rPr lang="fr-FR" sz="1200" kern="1200" baseline="0" dirty="0" smtClean="0">
                <a:solidFill>
                  <a:schemeClr val="tx1"/>
                </a:solidFill>
                <a:latin typeface="Arial" panose="020B0604020202020204" pitchFamily="34" charset="0"/>
                <a:ea typeface="+mn-ea"/>
                <a:cs typeface="+mn-cs"/>
              </a:rPr>
              <a:t>          </a:t>
            </a:r>
            <a:r>
              <a:rPr lang="fr-FR" sz="1200" kern="1200" dirty="0" smtClean="0">
                <a:solidFill>
                  <a:schemeClr val="tx1"/>
                </a:solidFill>
                <a:latin typeface="Arial" panose="020B0604020202020204" pitchFamily="34" charset="0"/>
                <a:ea typeface="+mn-ea"/>
                <a:cs typeface="+mn-cs"/>
              </a:rPr>
              <a:t>…</a:t>
            </a:r>
            <a:endParaRPr lang="fr-FR" sz="1200" kern="1200" dirty="0" smtClean="0">
              <a:solidFill>
                <a:schemeClr val="tx1"/>
              </a:solidFill>
              <a:latin typeface="Arial" panose="020B0604020202020204" pitchFamily="34" charset="0"/>
              <a:ea typeface="+mn-ea"/>
              <a:cs typeface="+mn-cs"/>
            </a:endParaRPr>
          </a:p>
          <a:p>
            <a:pPr algn="just" eaLnBrk="1" hangingPunct="1"/>
            <a:endParaRPr lang="fr-FR" b="1"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5477" name="Rectangle 2"/>
          <p:cNvSpPr>
            <a:spLocks noGrp="1" noRot="1" noChangeAspect="1" noChangeArrowheads="1" noTextEdit="1"/>
          </p:cNvSpPr>
          <p:nvPr>
            <p:ph type="sldImg"/>
          </p:nvPr>
        </p:nvSpPr>
        <p:spPr/>
      </p:sp>
      <p:sp>
        <p:nvSpPr>
          <p:cNvPr id="105478" name="Rectangle 3"/>
          <p:cNvSpPr>
            <a:spLocks noGrp="1" noChangeArrowheads="1"/>
          </p:cNvSpPr>
          <p:nvPr>
            <p:ph type="body" idx="1"/>
          </p:nvPr>
        </p:nvSpPr>
        <p:spPr>
          <a:noFill/>
        </p:spPr>
        <p:txBody>
          <a:bodyPr/>
          <a:lstStyle/>
          <a:p>
            <a:pPr algn="just" eaLnBrk="1" hangingPunct="1"/>
            <a:r>
              <a:rPr lang="fr-FR" dirty="0" smtClean="0">
                <a:latin typeface="+mn-lt"/>
              </a:rPr>
              <a:t>Un hôte</a:t>
            </a:r>
            <a:r>
              <a:rPr lang="fr-FR" baseline="0" dirty="0" smtClean="0">
                <a:latin typeface="+mn-lt"/>
              </a:rPr>
              <a:t> virtuel permet qu’un client puisse envoyer des requêtes http à différentes adresses IP ou noms de machine et qu’au final elles soient traitées par le même serveur.</a:t>
            </a:r>
            <a:endParaRPr lang="fr-FR" baseline="0"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5477" name="Rectangle 2"/>
          <p:cNvSpPr>
            <a:spLocks noGrp="1" noRot="1" noChangeAspect="1" noChangeArrowheads="1" noTextEdit="1"/>
          </p:cNvSpPr>
          <p:nvPr>
            <p:ph type="sldImg"/>
          </p:nvPr>
        </p:nvSpPr>
        <p:spPr/>
      </p:sp>
      <p:sp>
        <p:nvSpPr>
          <p:cNvPr id="105478" name="Rectangle 3"/>
          <p:cNvSpPr>
            <a:spLocks noGrp="1" noChangeArrowheads="1"/>
          </p:cNvSpPr>
          <p:nvPr>
            <p:ph type="body" idx="1"/>
          </p:nvPr>
        </p:nvSpPr>
        <p:spPr>
          <a:noFill/>
        </p:spPr>
        <p:txBody>
          <a:bodyPr/>
          <a:lstStyle/>
          <a:p>
            <a:pPr algn="just" eaLnBrk="1" hangingPunct="1"/>
            <a:r>
              <a:rPr lang="fr-FR" dirty="0" smtClean="0">
                <a:latin typeface="+mn-lt"/>
              </a:rPr>
              <a:t>Un hôte</a:t>
            </a:r>
            <a:r>
              <a:rPr lang="fr-FR" baseline="0" dirty="0" smtClean="0">
                <a:latin typeface="+mn-lt"/>
              </a:rPr>
              <a:t> virtuel permet qu’un client puisse envoyer des requêtes http à différentes adresses IP ou noms de machine et qu’au final elle soient traitées par le même serveur.</a:t>
            </a:r>
            <a:endParaRPr lang="fr-FR" baseline="0"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87397" name="Rectangle 2"/>
          <p:cNvSpPr>
            <a:spLocks noGrp="1" noRot="1" noChangeAspect="1" noChangeArrowheads="1" noTextEdit="1"/>
          </p:cNvSpPr>
          <p:nvPr>
            <p:ph type="sldImg"/>
          </p:nvPr>
        </p:nvSpPr>
        <p:spPr/>
      </p:sp>
      <p:sp>
        <p:nvSpPr>
          <p:cNvPr id="187398" name="Rectangle 3"/>
          <p:cNvSpPr>
            <a:spLocks noGrp="1" noChangeArrowheads="1"/>
          </p:cNvSpPr>
          <p:nvPr>
            <p:ph type="body" idx="1"/>
          </p:nvPr>
        </p:nvSpPr>
        <p:spPr>
          <a:noFill/>
        </p:spPr>
        <p:txBody>
          <a:bodyPr/>
          <a:lstStyle/>
          <a:p>
            <a:pPr algn="just" eaLnBrk="1" hangingPunct="1"/>
            <a:r>
              <a:rPr lang="fr-FR" dirty="0" smtClean="0"/>
              <a:t>La directive </a:t>
            </a:r>
            <a:r>
              <a:rPr lang="fr-FR" b="1" dirty="0" err="1" smtClean="0"/>
              <a:t>ServerTokens</a:t>
            </a:r>
            <a:r>
              <a:rPr lang="fr-FR" dirty="0" smtClean="0"/>
              <a:t> :</a:t>
            </a:r>
            <a:r>
              <a:rPr lang="fr-FR" baseline="0" dirty="0" smtClean="0"/>
              <a:t> vue dans le cours Apache – sécurité</a:t>
            </a:r>
            <a:endParaRPr lang="fr-FR" baseline="0" dirty="0" smtClean="0"/>
          </a:p>
          <a:p>
            <a:pPr algn="just" eaLnBrk="1" hangingPunct="1"/>
            <a:r>
              <a:rPr lang="fr-FR" dirty="0" smtClean="0"/>
              <a:t>La directive </a:t>
            </a:r>
            <a:r>
              <a:rPr lang="fr-FR" b="1" dirty="0" err="1" smtClean="0"/>
              <a:t>ServertRoot</a:t>
            </a:r>
            <a:r>
              <a:rPr lang="fr-FR" dirty="0" smtClean="0"/>
              <a:t> : indique l’emplacement du répertoire parent contenant l'ensemble des fichiers constituant le serveur Apache.</a:t>
            </a:r>
            <a:endParaRPr lang="fr-FR" dirty="0" smtClean="0"/>
          </a:p>
          <a:p>
            <a:pPr algn="just" eaLnBrk="1" hangingPunct="1"/>
            <a:r>
              <a:rPr lang="fr-FR" dirty="0" smtClean="0"/>
              <a:t>La directive</a:t>
            </a:r>
            <a:r>
              <a:rPr lang="fr-FR" baseline="0" dirty="0" smtClean="0"/>
              <a:t> </a:t>
            </a:r>
            <a:r>
              <a:rPr lang="fr-FR" b="1" baseline="0" dirty="0" err="1" smtClean="0"/>
              <a:t>PidFile</a:t>
            </a:r>
            <a:r>
              <a:rPr lang="fr-FR" b="1" baseline="0" dirty="0" smtClean="0"/>
              <a:t> </a:t>
            </a:r>
            <a:r>
              <a:rPr lang="fr-FR" baseline="0" dirty="0" smtClean="0"/>
              <a:t>: Contient le numéro de PID du serveur à son démarrage</a:t>
            </a:r>
            <a:endParaRPr lang="fr-FR" baseline="0" dirty="0" smtClean="0"/>
          </a:p>
          <a:p>
            <a:pPr algn="just" eaLnBrk="1" hangingPunct="1"/>
            <a:r>
              <a:rPr lang="fr-FR" baseline="0" dirty="0" smtClean="0"/>
              <a:t>La directive </a:t>
            </a:r>
            <a:r>
              <a:rPr lang="fr-FR" b="1" baseline="0" dirty="0" smtClean="0"/>
              <a:t>Timeout </a:t>
            </a:r>
            <a:r>
              <a:rPr lang="fr-FR" baseline="0" dirty="0" smtClean="0"/>
              <a:t>: Nombre de secondes avant le délais de fin d’une requête (entrante ou sortante)</a:t>
            </a:r>
            <a:endParaRPr lang="fr-FR" baseline="0" dirty="0" smtClean="0"/>
          </a:p>
          <a:p>
            <a:pPr algn="just" eaLnBrk="1" hangingPunct="1"/>
            <a:r>
              <a:rPr lang="fr-FR" baseline="0" dirty="0" smtClean="0"/>
              <a:t>La directive </a:t>
            </a:r>
            <a:r>
              <a:rPr lang="fr-FR" b="1" baseline="0" dirty="0" err="1" smtClean="0"/>
              <a:t>KeepAlive</a:t>
            </a:r>
            <a:r>
              <a:rPr lang="fr-FR" baseline="0" dirty="0" smtClean="0"/>
              <a:t> : Connexion persistante (plusieurs requêtes par connexion TCP)</a:t>
            </a:r>
            <a:endParaRPr lang="fr-FR" baseline="0" dirty="0" smtClean="0"/>
          </a:p>
          <a:p>
            <a:pPr algn="just" eaLnBrk="1" hangingPunct="1"/>
            <a:r>
              <a:rPr lang="fr-FR" baseline="0" dirty="0" smtClean="0"/>
              <a:t>La directive </a:t>
            </a:r>
            <a:r>
              <a:rPr lang="fr-FR" b="1" baseline="0" dirty="0" err="1" smtClean="0"/>
              <a:t>MaxKeepAliveRequests</a:t>
            </a:r>
            <a:r>
              <a:rPr lang="fr-FR" baseline="0" dirty="0" smtClean="0"/>
              <a:t> : Nombre maximum de connexions persistantes (à laisser à une valeur haute pour un maximum de performance)</a:t>
            </a:r>
            <a:endParaRPr lang="fr-FR" baseline="0" dirty="0" smtClean="0"/>
          </a:p>
          <a:p>
            <a:pPr algn="just" eaLnBrk="1" hangingPunct="1"/>
            <a:r>
              <a:rPr lang="fr-FR" baseline="0" dirty="0" smtClean="0"/>
              <a:t>La directive </a:t>
            </a:r>
            <a:r>
              <a:rPr lang="fr-FR" b="1" baseline="0" dirty="0" err="1" smtClean="0"/>
              <a:t>KeepAliveTimeout</a:t>
            </a:r>
            <a:r>
              <a:rPr lang="fr-FR" baseline="0" dirty="0" smtClean="0"/>
              <a:t> : Nombre de secondes à attendre la requête suivante du client avant fermeture de la connexion TCP.</a:t>
            </a:r>
            <a:endParaRPr lang="fr-FR" baseline="0" dirty="0" smtClean="0"/>
          </a:p>
          <a:p>
            <a:pPr algn="just" eaLnBrk="1" hangingPunct="1"/>
            <a:r>
              <a:rPr lang="fr-FR" baseline="0" dirty="0" smtClean="0"/>
              <a:t>La directive </a:t>
            </a:r>
            <a:r>
              <a:rPr lang="fr-FR" b="1" baseline="0" dirty="0" err="1" smtClean="0"/>
              <a:t>Listen</a:t>
            </a:r>
            <a:r>
              <a:rPr lang="fr-FR" baseline="0" dirty="0" smtClean="0"/>
              <a:t> : Permettre à apache d’écouter sur des adresses ou des ports spécifiques.</a:t>
            </a:r>
            <a:endParaRPr lang="fr-FR" baseline="0" dirty="0" smtClean="0"/>
          </a:p>
          <a:p>
            <a:pPr algn="just" eaLnBrk="1" hangingPunct="1"/>
            <a:r>
              <a:rPr lang="fr-FR" baseline="0" dirty="0" smtClean="0"/>
              <a:t>La directive </a:t>
            </a:r>
            <a:r>
              <a:rPr lang="fr-FR" b="1" baseline="0" dirty="0" err="1" smtClean="0"/>
              <a:t>LoadModule</a:t>
            </a:r>
            <a:r>
              <a:rPr lang="fr-FR" baseline="0" dirty="0" smtClean="0"/>
              <a:t> : Charger des modules complémentaires (moins de modules = plus de sécurité)</a:t>
            </a:r>
            <a:endParaRPr lang="fr-FR" dirty="0" smtClean="0"/>
          </a:p>
          <a:p>
            <a:pPr marL="0" marR="0" indent="0" algn="just" defTabSz="914400" rtl="0" eaLnBrk="1" fontAlgn="base" latinLnBrk="0" hangingPunct="1">
              <a:lnSpc>
                <a:spcPct val="100000"/>
              </a:lnSpc>
              <a:spcBef>
                <a:spcPct val="30000"/>
              </a:spcBef>
              <a:spcAft>
                <a:spcPct val="0"/>
              </a:spcAft>
              <a:buClrTx/>
              <a:buSzTx/>
              <a:buFontTx/>
              <a:buNone/>
              <a:defRPr/>
            </a:pPr>
            <a:r>
              <a:rPr lang="fr-FR" sz="1200" b="0" dirty="0" smtClean="0"/>
              <a:t>La directive </a:t>
            </a:r>
            <a:r>
              <a:rPr lang="fr-FR" sz="1200" b="1" dirty="0" err="1" smtClean="0"/>
              <a:t>Include</a:t>
            </a:r>
            <a:r>
              <a:rPr lang="fr-FR" sz="1200" b="0" baseline="0" dirty="0" smtClean="0"/>
              <a:t> </a:t>
            </a:r>
            <a:r>
              <a:rPr lang="fr-FR" sz="1200" b="0" dirty="0" smtClean="0"/>
              <a:t>: </a:t>
            </a:r>
            <a:r>
              <a:rPr lang="fr-FR" sz="1200" b="0" i="0" dirty="0" smtClean="0"/>
              <a:t>Inclure d'autres fichiers de configuration au serveur</a:t>
            </a:r>
            <a:endParaRPr lang="fr-FR" sz="1200" b="0" i="0" dirty="0" smtClean="0"/>
          </a:p>
          <a:p>
            <a:pPr marL="0" marR="0" indent="0" algn="just" defTabSz="914400" rtl="0" eaLnBrk="1" fontAlgn="base" latinLnBrk="0" hangingPunct="1">
              <a:lnSpc>
                <a:spcPct val="100000"/>
              </a:lnSpc>
              <a:spcBef>
                <a:spcPct val="30000"/>
              </a:spcBef>
              <a:spcAft>
                <a:spcPct val="0"/>
              </a:spcAft>
              <a:buClrTx/>
              <a:buSzTx/>
              <a:buFontTx/>
              <a:buNone/>
              <a:defRPr/>
            </a:pPr>
            <a:r>
              <a:rPr lang="fr-FR" sz="1200" b="0" i="0" dirty="0" smtClean="0"/>
              <a:t>La directive </a:t>
            </a:r>
            <a:r>
              <a:rPr lang="fr-FR" sz="1200" b="1" i="0" dirty="0" err="1" smtClean="0"/>
              <a:t>ExtendedStatus</a:t>
            </a:r>
            <a:r>
              <a:rPr lang="fr-FR" sz="1200" b="1" i="0" baseline="0" dirty="0" smtClean="0"/>
              <a:t> </a:t>
            </a:r>
            <a:r>
              <a:rPr lang="fr-FR" sz="1200" b="0" i="0" baseline="0" dirty="0" smtClean="0"/>
              <a:t>: Afficher plus d’information sur le serveur dans le module server-</a:t>
            </a:r>
            <a:r>
              <a:rPr lang="fr-FR" sz="1200" b="0" i="0" baseline="0" dirty="0" err="1" smtClean="0"/>
              <a:t>status</a:t>
            </a:r>
            <a:endParaRPr lang="fr-FR" sz="1200" b="0" i="0" dirty="0" smtClean="0"/>
          </a:p>
          <a:p>
            <a:pPr algn="just" eaLnBrk="1" hangingPunct="1"/>
            <a:r>
              <a:rPr lang="fr-FR" dirty="0" smtClean="0"/>
              <a:t>La directive </a:t>
            </a:r>
            <a:r>
              <a:rPr lang="fr-FR" b="1" dirty="0" smtClean="0"/>
              <a:t>User</a:t>
            </a:r>
            <a:r>
              <a:rPr lang="fr-FR" dirty="0" smtClean="0"/>
              <a:t> et</a:t>
            </a:r>
            <a:r>
              <a:rPr lang="fr-FR" baseline="0" dirty="0" smtClean="0"/>
              <a:t> </a:t>
            </a:r>
            <a:r>
              <a:rPr lang="fr-FR" b="1" baseline="0" dirty="0" smtClean="0"/>
              <a:t>Group</a:t>
            </a:r>
            <a:r>
              <a:rPr lang="fr-FR" baseline="0" dirty="0" smtClean="0"/>
              <a:t> : Permet de lancer apache en tant que différents utilisateurs. Apache se lance toujours en tant que </a:t>
            </a:r>
            <a:r>
              <a:rPr lang="fr-FR" baseline="0" dirty="0" err="1" smtClean="0"/>
              <a:t>root</a:t>
            </a:r>
            <a:r>
              <a:rPr lang="fr-FR" baseline="0" dirty="0" smtClean="0"/>
              <a:t> puis change son propriétaire et son groupe.</a:t>
            </a:r>
            <a:endParaRPr lang="fr-FR" dirty="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97285" name="Rectangle 2"/>
          <p:cNvSpPr>
            <a:spLocks noGrp="1" noRot="1" noChangeAspect="1" noChangeArrowheads="1" noTextEdit="1"/>
          </p:cNvSpPr>
          <p:nvPr>
            <p:ph type="sldImg"/>
          </p:nvPr>
        </p:nvSpPr>
        <p:spPr>
          <a:xfrm>
            <a:off x="660400" y="506413"/>
            <a:ext cx="5487988" cy="4117975"/>
          </a:xfrm>
        </p:spPr>
      </p:sp>
      <p:sp>
        <p:nvSpPr>
          <p:cNvPr id="97286" name="Rectangle 3"/>
          <p:cNvSpPr>
            <a:spLocks noGrp="1" noChangeArrowheads="1"/>
          </p:cNvSpPr>
          <p:nvPr>
            <p:ph type="body" idx="1"/>
          </p:nvPr>
        </p:nvSpPr>
        <p:spPr>
          <a:noFill/>
        </p:spPr>
        <p:txBody>
          <a:bodyPr/>
          <a:lstStyle/>
          <a:p>
            <a:pPr algn="just" eaLnBrk="1" hangingPunct="1"/>
            <a:r>
              <a:rPr lang="fr-FR" dirty="0" smtClean="0"/>
              <a:t>Le serveur Apache a été conçu</a:t>
            </a:r>
            <a:r>
              <a:rPr lang="fr-FR" baseline="0" dirty="0" smtClean="0"/>
              <a:t> comme un serveur puissant et flexible, pouvant fonctionner sur une grande variété de plateformes.</a:t>
            </a:r>
            <a:endParaRPr lang="fr-FR" baseline="0" dirty="0" smtClean="0"/>
          </a:p>
          <a:p>
            <a:pPr algn="just" eaLnBrk="1" hangingPunct="1"/>
            <a:r>
              <a:rPr lang="fr-FR" baseline="0" dirty="0" smtClean="0"/>
              <a:t>Plateformes différentes et environnements différents signifient souvent fonctionnalités différentes, ou utilisation de différentes méthodes pour implémenter la même fonctionnalité le plus efficacement possible.</a:t>
            </a:r>
            <a:endParaRPr lang="fr-FR" baseline="0" dirty="0" smtClean="0"/>
          </a:p>
          <a:p>
            <a:pPr algn="just" eaLnBrk="1" hangingPunct="1"/>
            <a:endParaRPr lang="fr-FR" baseline="0" dirty="0" smtClean="0"/>
          </a:p>
          <a:p>
            <a:pPr algn="just" eaLnBrk="1" hangingPunct="1"/>
            <a:r>
              <a:rPr lang="fr-FR" baseline="0" dirty="0" smtClean="0"/>
              <a:t>La conception modulaire d’apache autorise l’administrateur à choisir quelles fonctionnalités seront incluses dans le serveur en choisissant les modules à charger soit à la compilation, soit à l’exécution.</a:t>
            </a:r>
            <a:endParaRPr lang="fr-FR" baseline="0" dirty="0" smtClean="0"/>
          </a:p>
          <a:p>
            <a:pPr algn="just" eaLnBrk="1" hangingPunct="1"/>
            <a:r>
              <a:rPr lang="fr-FR" baseline="0" dirty="0" smtClean="0"/>
              <a:t>Cette modularité comprend également les fonctions les plus élémentaires du serveur web.</a:t>
            </a:r>
            <a:endParaRPr lang="fr-FR" baseline="0" dirty="0" smtClean="0"/>
          </a:p>
          <a:p>
            <a:pPr algn="just" eaLnBrk="1" hangingPunct="1"/>
            <a:r>
              <a:rPr lang="fr-FR" baseline="0" dirty="0" smtClean="0"/>
              <a:t>Certains modules, les Modules </a:t>
            </a:r>
            <a:r>
              <a:rPr lang="fr-FR" baseline="0" dirty="0" err="1" smtClean="0"/>
              <a:t>Multi-Processus</a:t>
            </a:r>
            <a:r>
              <a:rPr lang="fr-FR" baseline="0" dirty="0" smtClean="0"/>
              <a:t> (MPM) sont responsables de l’association aux ports réseau de la machine, acceptent les requêtes, et se chargent de les répartir entre les différents processus enfants.</a:t>
            </a:r>
            <a:endParaRPr lang="fr-FR" baseline="0" dirty="0" smtClean="0"/>
          </a:p>
          <a:p>
            <a:pPr algn="just" eaLnBrk="1" hangingPunct="1"/>
            <a:r>
              <a:rPr lang="fr-FR" baseline="0" dirty="0" smtClean="0"/>
              <a:t>Pour la version d’Apache de Windows, le MPM utilisé sera </a:t>
            </a:r>
            <a:r>
              <a:rPr lang="fr-FR" baseline="0" dirty="0" err="1" smtClean="0"/>
              <a:t>mpm-winnt</a:t>
            </a:r>
            <a:r>
              <a:rPr lang="fr-FR" baseline="0" dirty="0" smtClean="0"/>
              <a:t>.</a:t>
            </a:r>
            <a:endParaRPr lang="fr-FR" baseline="0" dirty="0" smtClean="0"/>
          </a:p>
          <a:p>
            <a:pPr algn="just" eaLnBrk="1" hangingPunct="1"/>
            <a:r>
              <a:rPr lang="fr-FR" baseline="0" dirty="0" smtClean="0"/>
              <a:t>Sous Linux, les sites très sollicités utiliseront un MPM </a:t>
            </a:r>
            <a:r>
              <a:rPr lang="fr-FR" baseline="0" dirty="0" err="1" smtClean="0"/>
              <a:t>threadé</a:t>
            </a:r>
            <a:r>
              <a:rPr lang="fr-FR" baseline="0" dirty="0" smtClean="0"/>
              <a:t> comme </a:t>
            </a:r>
            <a:r>
              <a:rPr lang="fr-FR" baseline="0" dirty="0" err="1" smtClean="0"/>
              <a:t>worker</a:t>
            </a:r>
            <a:r>
              <a:rPr lang="fr-FR" baseline="0" dirty="0" smtClean="0"/>
              <a:t> ou </a:t>
            </a:r>
            <a:r>
              <a:rPr lang="fr-FR" baseline="0" dirty="0" err="1" smtClean="0"/>
              <a:t>event</a:t>
            </a:r>
            <a:r>
              <a:rPr lang="fr-FR" baseline="0" dirty="0" smtClean="0"/>
              <a:t>, tandis que les sites privilégiant la stabilité utiliseront </a:t>
            </a:r>
            <a:r>
              <a:rPr lang="fr-FR" baseline="0" dirty="0" err="1" smtClean="0"/>
              <a:t>prefork</a:t>
            </a:r>
            <a:r>
              <a:rPr lang="fr-FR" baseline="0" dirty="0" smtClean="0"/>
              <a:t>.</a:t>
            </a:r>
            <a:endParaRPr lang="fr-FR" baseline="0" dirty="0" smtClean="0"/>
          </a:p>
          <a:p>
            <a:pPr algn="just" eaLnBrk="1" hangingPunct="1"/>
            <a:endParaRPr lang="fr-FR" baseline="0" dirty="0" smtClean="0"/>
          </a:p>
          <a:p>
            <a:pPr algn="just" eaLnBrk="1" hangingPunct="1"/>
            <a:r>
              <a:rPr lang="fr-FR" baseline="0" dirty="0" smtClean="0"/>
              <a:t>Voir la page http://httpd.apache.org/docs/2.2/fr/mpm.html</a:t>
            </a:r>
            <a:endParaRPr lang="fr-FR" baseline="0"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87397" name="Rectangle 2"/>
          <p:cNvSpPr>
            <a:spLocks noGrp="1" noRot="1" noChangeAspect="1" noChangeArrowheads="1" noTextEdit="1"/>
          </p:cNvSpPr>
          <p:nvPr>
            <p:ph type="sldImg"/>
          </p:nvPr>
        </p:nvSpPr>
        <p:spPr/>
      </p:sp>
      <p:sp>
        <p:nvSpPr>
          <p:cNvPr id="187398" name="Rectangle 3"/>
          <p:cNvSpPr>
            <a:spLocks noGrp="1" noChangeArrowheads="1"/>
          </p:cNvSpPr>
          <p:nvPr>
            <p:ph type="body" idx="1"/>
          </p:nvPr>
        </p:nvSpPr>
        <p:spPr>
          <a:noFill/>
        </p:spPr>
        <p:txBody>
          <a:bodyPr/>
          <a:lstStyle/>
          <a:p>
            <a:pPr algn="just" eaLnBrk="1" hangingPunct="1"/>
            <a:r>
              <a:rPr lang="fr-FR" b="1" dirty="0" err="1" smtClean="0"/>
              <a:t>ServerRoot</a:t>
            </a:r>
            <a:r>
              <a:rPr lang="fr-FR" b="1" baseline="0" dirty="0" smtClean="0"/>
              <a:t> </a:t>
            </a:r>
            <a:r>
              <a:rPr lang="fr-FR" baseline="0" dirty="0" smtClean="0"/>
              <a:t>: ne pas mettre le slash de fin de chemin.</a:t>
            </a:r>
            <a:endParaRPr lang="fr-FR" dirty="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48690">
              <a:defRPr/>
            </a:pPr>
            <a:r>
              <a:rPr lang="fr-FR" b="1" dirty="0">
                <a:latin typeface="Verdana" panose="020B0604030504040204" pitchFamily="34" charset="0"/>
              </a:rPr>
              <a:t>Cours prévu pour une durée de </a:t>
            </a:r>
            <a:r>
              <a:rPr lang="fr-FR" b="1" dirty="0" smtClean="0">
                <a:latin typeface="Verdana" panose="020B0604030504040204" pitchFamily="34" charset="0"/>
              </a:rPr>
              <a:t>4 </a:t>
            </a:r>
            <a:r>
              <a:rPr lang="fr-FR" b="1" dirty="0">
                <a:latin typeface="Verdana" panose="020B0604030504040204" pitchFamily="34" charset="0"/>
              </a:rPr>
              <a:t>UI avec TP.</a:t>
            </a:r>
            <a:br>
              <a:rPr lang="fr-FR" b="1" dirty="0">
                <a:latin typeface="Verdana" panose="020B0604030504040204" pitchFamily="34" charset="0"/>
              </a:rPr>
            </a:br>
            <a:r>
              <a:rPr lang="fr-FR" b="1" dirty="0">
                <a:latin typeface="Verdana" panose="020B0604030504040204" pitchFamily="34" charset="0"/>
              </a:rPr>
              <a:t>Ce support comporte </a:t>
            </a:r>
            <a:r>
              <a:rPr lang="fr-FR" b="1" dirty="0" smtClean="0">
                <a:latin typeface="Verdana" panose="020B0604030504040204" pitchFamily="34" charset="0"/>
              </a:rPr>
              <a:t>70 </a:t>
            </a:r>
            <a:r>
              <a:rPr lang="fr-FR" b="1" dirty="0">
                <a:latin typeface="Verdana" panose="020B0604030504040204" pitchFamily="34" charset="0"/>
              </a:rPr>
              <a:t>diapositives.</a:t>
            </a:r>
            <a:endParaRPr lang="fr-FR" b="1" dirty="0">
              <a:latin typeface="Verdana" panose="020B0604030504040204" pitchFamily="34" charset="0"/>
            </a:endParaRPr>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a:defRPr/>
            </a:pPr>
            <a:r>
              <a:rPr lang="fr-FR" smtClean="0"/>
              <a:t>DGF / DSI / COURS SYSTEMES / LINUX</a:t>
            </a:r>
            <a:endParaRPr lang="fr-FR"/>
          </a:p>
        </p:txBody>
      </p:sp>
      <p:sp>
        <p:nvSpPr>
          <p:cNvPr id="7" name="Espace réservé du pied de page 6"/>
          <p:cNvSpPr>
            <a:spLocks noGrp="1"/>
          </p:cNvSpPr>
          <p:nvPr>
            <p:ph type="ftr" sz="quarter" idx="11"/>
          </p:nvPr>
        </p:nvSpPr>
        <p:spPr/>
        <p:txBody>
          <a:bodyPr/>
          <a:lstStyle/>
          <a:p>
            <a:pPr>
              <a:defRPr/>
            </a:pPr>
            <a:r>
              <a:rPr lang="fr-FR" smtClean="0"/>
              <a:t>Linux-Cours-ServeurWebApach</a:t>
            </a:r>
            <a:endParaRPr lang="fr-FR"/>
          </a:p>
        </p:txBody>
      </p:sp>
      <p:sp>
        <p:nvSpPr>
          <p:cNvPr id="8" name="Espace réservé du numéro de diapositive 7"/>
          <p:cNvSpPr>
            <a:spLocks noGrp="1"/>
          </p:cNvSpPr>
          <p:nvPr>
            <p:ph type="sldNum" sz="quarter" idx="12"/>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a:defRPr/>
            </a:pPr>
            <a:r>
              <a:rPr lang="fr-FR" smtClean="0"/>
              <a:t>DGF / DSI / COURS SYSTEMES / LINUX</a:t>
            </a:r>
            <a:endParaRPr lang="fr-FR"/>
          </a:p>
        </p:txBody>
      </p:sp>
      <p:sp>
        <p:nvSpPr>
          <p:cNvPr id="7" name="Espace réservé du pied de page 6"/>
          <p:cNvSpPr>
            <a:spLocks noGrp="1"/>
          </p:cNvSpPr>
          <p:nvPr>
            <p:ph type="ftr" sz="quarter" idx="11"/>
          </p:nvPr>
        </p:nvSpPr>
        <p:spPr/>
        <p:txBody>
          <a:bodyPr/>
          <a:lstStyle/>
          <a:p>
            <a:pPr>
              <a:defRPr/>
            </a:pPr>
            <a:r>
              <a:rPr lang="fr-FR" smtClean="0"/>
              <a:t>Linux-Cours-ServeurWebApach</a:t>
            </a:r>
            <a:endParaRPr lang="fr-FR"/>
          </a:p>
        </p:txBody>
      </p:sp>
      <p:sp>
        <p:nvSpPr>
          <p:cNvPr id="8" name="Espace réservé du numéro de diapositive 7"/>
          <p:cNvSpPr>
            <a:spLocks noGrp="1"/>
          </p:cNvSpPr>
          <p:nvPr>
            <p:ph type="sldNum" sz="quarter" idx="12"/>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4565" name="Rectangle 2"/>
          <p:cNvSpPr>
            <a:spLocks noGrp="1" noRot="1" noChangeAspect="1" noChangeArrowheads="1" noTextEdit="1"/>
          </p:cNvSpPr>
          <p:nvPr>
            <p:ph type="sldImg"/>
          </p:nvPr>
        </p:nvSpPr>
        <p:spPr/>
      </p:sp>
      <p:sp>
        <p:nvSpPr>
          <p:cNvPr id="194566" name="Rectangle 3"/>
          <p:cNvSpPr>
            <a:spLocks noGrp="1" noChangeArrowheads="1"/>
          </p:cNvSpPr>
          <p:nvPr>
            <p:ph type="body" idx="1"/>
          </p:nvPr>
        </p:nvSpPr>
        <p:spPr>
          <a:noFill/>
        </p:spPr>
        <p:txBody>
          <a:bodyPr/>
          <a:lstStyle/>
          <a:p>
            <a:pPr algn="just" eaLnBrk="1" hangingPunct="1"/>
            <a:r>
              <a:rPr lang="fr-FR" dirty="0" smtClean="0">
                <a:latin typeface="+mn-lt"/>
              </a:rPr>
              <a:t>Le serveur Apache (processus </a:t>
            </a:r>
            <a:r>
              <a:rPr lang="fr-FR" dirty="0" err="1" smtClean="0">
                <a:latin typeface="+mn-lt"/>
              </a:rPr>
              <a:t>httpd</a:t>
            </a:r>
            <a:r>
              <a:rPr lang="fr-FR" dirty="0" smtClean="0">
                <a:latin typeface="+mn-lt"/>
              </a:rPr>
              <a:t>) est lancé par le compte de super-utilisateur </a:t>
            </a:r>
            <a:r>
              <a:rPr lang="fr-FR" i="1" dirty="0" err="1" smtClean="0">
                <a:latin typeface="+mn-lt"/>
              </a:rPr>
              <a:t>root</a:t>
            </a:r>
            <a:r>
              <a:rPr lang="fr-FR" dirty="0" smtClean="0">
                <a:latin typeface="+mn-lt"/>
              </a:rPr>
              <a:t>. Chaque requête d’un client déclenche la création d’un processus « fils ». Pour limiter les risques, il faut lancer ces processus enfants avec un compte moins privilégié.</a:t>
            </a:r>
            <a:endParaRPr lang="fr-FR" dirty="0" smtClean="0">
              <a:latin typeface="+mn-lt"/>
            </a:endParaRPr>
          </a:p>
          <a:p>
            <a:pPr algn="just" eaLnBrk="1" hangingPunct="1"/>
            <a:r>
              <a:rPr lang="fr-FR" dirty="0" smtClean="0">
                <a:latin typeface="+mn-lt"/>
              </a:rPr>
              <a:t>Les directives User et Group servent à déclarer le compte et le groupe utilisés pour la création des processus enfants.</a:t>
            </a:r>
            <a:endParaRPr lang="fr-FR" dirty="0" smtClean="0">
              <a:latin typeface="+mn-lt"/>
            </a:endParaRPr>
          </a:p>
          <a:p>
            <a:pPr algn="just" eaLnBrk="1" hangingPunct="1"/>
            <a:r>
              <a:rPr lang="fr-FR" dirty="0" smtClean="0">
                <a:latin typeface="+mn-lt"/>
              </a:rPr>
              <a:t>User apache</a:t>
            </a:r>
            <a:endParaRPr lang="fr-FR" dirty="0" smtClean="0">
              <a:latin typeface="+mn-lt"/>
            </a:endParaRPr>
          </a:p>
          <a:p>
            <a:pPr algn="just" eaLnBrk="1" hangingPunct="1"/>
            <a:r>
              <a:rPr lang="fr-FR" dirty="0" smtClean="0">
                <a:latin typeface="+mn-lt"/>
              </a:rPr>
              <a:t>Group apache</a:t>
            </a:r>
            <a:endParaRPr lang="fr-FR" dirty="0" smtClean="0">
              <a:latin typeface="+mn-lt"/>
            </a:endParaRPr>
          </a:p>
          <a:p>
            <a:pPr algn="just" eaLnBrk="1" hangingPunct="1"/>
            <a:r>
              <a:rPr lang="fr-FR" dirty="0" smtClean="0">
                <a:latin typeface="+mn-lt"/>
              </a:rPr>
              <a:t>Ce compte et ce groupe doivent avoir été créés dans le système (par défaut cela est fait à l’installation). Par mesure de précaution supplémentaire, s’assurer que le compte n’est pas interactif</a:t>
            </a:r>
            <a:r>
              <a:rPr lang="fr-FR" baseline="0" dirty="0" smtClean="0">
                <a:latin typeface="+mn-lt"/>
              </a:rPr>
              <a:t> (</a:t>
            </a:r>
            <a:r>
              <a:rPr lang="fr-FR" dirty="0" smtClean="0">
                <a:latin typeface="+mn-lt"/>
              </a:rPr>
              <a:t>ne peut pas ouvrir de session).</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4565" name="Rectangle 2"/>
          <p:cNvSpPr>
            <a:spLocks noGrp="1" noRot="1" noChangeAspect="1" noChangeArrowheads="1" noTextEdit="1"/>
          </p:cNvSpPr>
          <p:nvPr>
            <p:ph type="sldImg"/>
          </p:nvPr>
        </p:nvSpPr>
        <p:spPr/>
      </p:sp>
      <p:sp>
        <p:nvSpPr>
          <p:cNvPr id="194566" name="Rectangle 3"/>
          <p:cNvSpPr>
            <a:spLocks noGrp="1" noChangeArrowheads="1"/>
          </p:cNvSpPr>
          <p:nvPr>
            <p:ph type="body" idx="1"/>
          </p:nvPr>
        </p:nvSpPr>
        <p:spPr>
          <a:noFill/>
        </p:spPr>
        <p:txBody>
          <a:bodyPr/>
          <a:lstStyle/>
          <a:p>
            <a:pPr algn="just" eaLnBrk="1" hangingPunct="1"/>
            <a:r>
              <a:rPr lang="fr-FR" dirty="0" smtClean="0">
                <a:latin typeface="+mn-lt"/>
              </a:rPr>
              <a:t>Avec la directive </a:t>
            </a:r>
            <a:r>
              <a:rPr lang="fr-FR" dirty="0" err="1" smtClean="0">
                <a:latin typeface="+mn-lt"/>
              </a:rPr>
              <a:t>KeepAlive</a:t>
            </a:r>
            <a:r>
              <a:rPr lang="fr-FR" baseline="0" dirty="0" smtClean="0">
                <a:latin typeface="+mn-lt"/>
              </a:rPr>
              <a:t> désactivée, chaque demande de ressource sur le serveur nécessite une ouverture de connexion TCP, ce qui est long à effectuer d’un point de vue réseau et gourmand en ressource système.</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4565" name="Rectangle 2"/>
          <p:cNvSpPr>
            <a:spLocks noGrp="1" noRot="1" noChangeAspect="1" noChangeArrowheads="1" noTextEdit="1"/>
          </p:cNvSpPr>
          <p:nvPr>
            <p:ph type="sldImg"/>
          </p:nvPr>
        </p:nvSpPr>
        <p:spPr/>
      </p:sp>
      <p:sp>
        <p:nvSpPr>
          <p:cNvPr id="194566" name="Rectangle 3"/>
          <p:cNvSpPr>
            <a:spLocks noGrp="1" noChangeArrowheads="1"/>
          </p:cNvSpPr>
          <p:nvPr>
            <p:ph type="body" idx="1"/>
          </p:nvPr>
        </p:nvSpPr>
        <p:spPr>
          <a:noFill/>
        </p:spPr>
        <p:txBody>
          <a:bodyPr/>
          <a:lstStyle/>
          <a:p>
            <a:pPr algn="just" eaLnBrk="1" hangingPunct="1"/>
            <a:r>
              <a:rPr lang="fr-FR" dirty="0" smtClean="0">
                <a:latin typeface="+mn-lt"/>
              </a:rPr>
              <a:t>Avec la directive </a:t>
            </a:r>
            <a:r>
              <a:rPr lang="fr-FR" dirty="0" err="1" smtClean="0">
                <a:latin typeface="+mn-lt"/>
              </a:rPr>
              <a:t>KeepAlive</a:t>
            </a:r>
            <a:r>
              <a:rPr lang="fr-FR" dirty="0" smtClean="0">
                <a:latin typeface="+mn-lt"/>
              </a:rPr>
              <a:t> à On,</a:t>
            </a:r>
            <a:r>
              <a:rPr lang="fr-FR" baseline="0" dirty="0" smtClean="0">
                <a:latin typeface="+mn-lt"/>
              </a:rPr>
              <a:t> le serveur conserve la connexion ouverte avec le client le temps du </a:t>
            </a:r>
            <a:r>
              <a:rPr lang="fr-FR" baseline="0" dirty="0" err="1" smtClean="0">
                <a:latin typeface="+mn-lt"/>
              </a:rPr>
              <a:t>Keepalive</a:t>
            </a:r>
            <a:r>
              <a:rPr lang="fr-FR" baseline="0" dirty="0" smtClean="0">
                <a:latin typeface="+mn-lt"/>
              </a:rPr>
              <a:t>.</a:t>
            </a:r>
            <a:endParaRPr lang="fr-FR" baseline="0" dirty="0" smtClean="0">
              <a:latin typeface="+mn-lt"/>
            </a:endParaRPr>
          </a:p>
          <a:p>
            <a:pPr algn="just" eaLnBrk="1" hangingPunct="1"/>
            <a:endParaRPr lang="fr-FR" baseline="0" dirty="0" smtClean="0">
              <a:latin typeface="+mn-lt"/>
            </a:endParaRPr>
          </a:p>
          <a:p>
            <a:pPr algn="just" eaLnBrk="1" hangingPunct="1"/>
            <a:r>
              <a:rPr lang="fr-FR" baseline="0" dirty="0" smtClean="0">
                <a:latin typeface="+mn-lt"/>
              </a:rPr>
              <a:t>Sachant qu’une page web est constituée de plusieurs fichiers (images, feuilles de styles, </a:t>
            </a:r>
            <a:r>
              <a:rPr lang="fr-FR" baseline="0" dirty="0" err="1" smtClean="0">
                <a:latin typeface="+mn-lt"/>
              </a:rPr>
              <a:t>javascripts</a:t>
            </a:r>
            <a:r>
              <a:rPr lang="fr-FR" baseline="0" dirty="0" smtClean="0">
                <a:latin typeface="+mn-lt"/>
              </a:rPr>
              <a:t>, etc.), cette stratégie est rapidement gagnante.</a:t>
            </a:r>
            <a:endParaRPr lang="fr-FR" baseline="0" dirty="0" smtClean="0">
              <a:latin typeface="+mn-lt"/>
            </a:endParaRPr>
          </a:p>
          <a:p>
            <a:pPr algn="just" eaLnBrk="1" hangingPunct="1"/>
            <a:endParaRPr lang="fr-FR" baseline="0" dirty="0" smtClean="0">
              <a:latin typeface="+mn-lt"/>
            </a:endParaRPr>
          </a:p>
          <a:p>
            <a:pPr algn="just" eaLnBrk="1" hangingPunct="1"/>
            <a:r>
              <a:rPr lang="fr-FR" baseline="0" dirty="0" smtClean="0">
                <a:latin typeface="+mn-lt"/>
              </a:rPr>
              <a:t>Il est toutefois nécessaire de bien paramétrer cette valeur au plus juste : </a:t>
            </a:r>
            <a:endParaRPr lang="fr-FR" baseline="0" dirty="0" smtClean="0">
              <a:latin typeface="+mn-lt"/>
            </a:endParaRPr>
          </a:p>
          <a:p>
            <a:pPr marL="171450" indent="-171450" algn="just" eaLnBrk="1" hangingPunct="1">
              <a:buFontTx/>
              <a:buChar char="-"/>
            </a:pPr>
            <a:r>
              <a:rPr lang="fr-FR" baseline="0" dirty="0" smtClean="0">
                <a:latin typeface="+mn-lt"/>
              </a:rPr>
              <a:t>Une valeur trop courte pénalise le client,</a:t>
            </a:r>
            <a:endParaRPr lang="fr-FR" baseline="0" dirty="0" smtClean="0">
              <a:latin typeface="+mn-lt"/>
            </a:endParaRPr>
          </a:p>
          <a:p>
            <a:pPr marL="171450" indent="-171450" algn="just" eaLnBrk="1" hangingPunct="1">
              <a:buFontTx/>
              <a:buChar char="-"/>
            </a:pPr>
            <a:r>
              <a:rPr lang="fr-FR" baseline="0" dirty="0" smtClean="0">
                <a:latin typeface="+mn-lt"/>
              </a:rPr>
              <a:t>Une valeur trop longue pénalise les ressources du serveur.</a:t>
            </a:r>
            <a:endParaRPr lang="fr-FR" baseline="0" dirty="0" smtClean="0">
              <a:latin typeface="+mn-lt"/>
            </a:endParaRPr>
          </a:p>
          <a:p>
            <a:pPr marL="171450" indent="-171450" algn="just" eaLnBrk="1" hangingPunct="1">
              <a:buFontTx/>
              <a:buChar char="-"/>
            </a:pPr>
            <a:endParaRPr lang="fr-FR" baseline="0" dirty="0" smtClean="0">
              <a:latin typeface="+mn-lt"/>
            </a:endParaRPr>
          </a:p>
          <a:p>
            <a:pPr marL="0" indent="0" algn="just" eaLnBrk="1" hangingPunct="1">
              <a:buFontTx/>
              <a:buNone/>
            </a:pPr>
            <a:r>
              <a:rPr lang="fr-FR" baseline="0" dirty="0" smtClean="0">
                <a:latin typeface="+mn-lt"/>
              </a:rPr>
              <a:t>Des demandes de configuration spécifiques peuvent être faîtes par le client en hébergement mutualisé. Auquel cas, les valeurs de </a:t>
            </a:r>
            <a:r>
              <a:rPr lang="fr-FR" baseline="0" dirty="0" err="1" smtClean="0">
                <a:latin typeface="+mn-lt"/>
              </a:rPr>
              <a:t>KeepAlive</a:t>
            </a:r>
            <a:r>
              <a:rPr lang="fr-FR" baseline="0" dirty="0" smtClean="0">
                <a:latin typeface="+mn-lt"/>
              </a:rPr>
              <a:t> seront paramétrées directement dans le </a:t>
            </a:r>
            <a:r>
              <a:rPr lang="fr-FR" baseline="0" dirty="0" err="1" smtClean="0">
                <a:latin typeface="+mn-lt"/>
              </a:rPr>
              <a:t>VirtualHost</a:t>
            </a:r>
            <a:r>
              <a:rPr lang="fr-FR" baseline="0" dirty="0" smtClean="0">
                <a:latin typeface="+mn-lt"/>
              </a:rPr>
              <a:t> du client ou au niveau du mandataire (</a:t>
            </a:r>
            <a:r>
              <a:rPr lang="fr-FR" baseline="0" dirty="0" err="1" smtClean="0">
                <a:latin typeface="+mn-lt"/>
              </a:rPr>
              <a:t>ProxyKeepalive</a:t>
            </a:r>
            <a:r>
              <a:rPr lang="fr-FR" baseline="0" dirty="0" smtClean="0">
                <a:latin typeface="+mn-lt"/>
              </a:rPr>
              <a:t> et </a:t>
            </a:r>
            <a:r>
              <a:rPr lang="fr-FR" baseline="0" dirty="0" err="1" smtClean="0">
                <a:latin typeface="+mn-lt"/>
              </a:rPr>
              <a:t>ProxyKeepaliveTimeout</a:t>
            </a:r>
            <a:r>
              <a:rPr lang="fr-FR" baseline="0" dirty="0" smtClean="0">
                <a:latin typeface="+mn-lt"/>
              </a:rPr>
              <a:t>).</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5589" name="Rectangle 2"/>
          <p:cNvSpPr>
            <a:spLocks noGrp="1" noRot="1" noChangeAspect="1" noChangeArrowheads="1" noTextEdit="1"/>
          </p:cNvSpPr>
          <p:nvPr>
            <p:ph type="sldImg"/>
          </p:nvPr>
        </p:nvSpPr>
        <p:spPr/>
      </p:sp>
      <p:sp>
        <p:nvSpPr>
          <p:cNvPr id="195590" name="Rectangle 3"/>
          <p:cNvSpPr>
            <a:spLocks noGrp="1" noChangeArrowheads="1"/>
          </p:cNvSpPr>
          <p:nvPr>
            <p:ph type="body" idx="1"/>
          </p:nvPr>
        </p:nvSpPr>
        <p:spPr>
          <a:noFill/>
        </p:spPr>
        <p:txBody>
          <a:bodyPr/>
          <a:lstStyle/>
          <a:p>
            <a:pPr algn="just" eaLnBrk="1" hangingPunct="1"/>
            <a:r>
              <a:rPr lang="fr-FR" dirty="0" smtClean="0">
                <a:latin typeface="+mn-lt"/>
              </a:rPr>
              <a:t>La section 1 n'est pas suffisante pour une première configuration, certains paramètres obligatoires seront à ajouter dans la section 2.</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87397" name="Rectangle 2"/>
          <p:cNvSpPr>
            <a:spLocks noGrp="1" noRot="1" noChangeAspect="1" noChangeArrowheads="1" noTextEdit="1"/>
          </p:cNvSpPr>
          <p:nvPr>
            <p:ph type="sldImg"/>
          </p:nvPr>
        </p:nvSpPr>
        <p:spPr/>
      </p:sp>
      <p:sp>
        <p:nvSpPr>
          <p:cNvPr id="187398" name="Rectangle 3"/>
          <p:cNvSpPr>
            <a:spLocks noGrp="1" noChangeArrowheads="1"/>
          </p:cNvSpPr>
          <p:nvPr>
            <p:ph type="body" idx="1"/>
          </p:nvPr>
        </p:nvSpPr>
        <p:spPr>
          <a:noFill/>
        </p:spPr>
        <p:txBody>
          <a:bodyPr/>
          <a:lstStyle/>
          <a:p>
            <a:pPr algn="just" eaLnBrk="1" hangingPunct="1"/>
            <a:r>
              <a:rPr lang="fr-FR" dirty="0" smtClean="0"/>
              <a:t>La </a:t>
            </a:r>
            <a:r>
              <a:rPr lang="fr-FR" b="1" dirty="0" smtClean="0"/>
              <a:t>section 2</a:t>
            </a:r>
            <a:r>
              <a:rPr lang="fr-FR" dirty="0" smtClean="0"/>
              <a:t> paramètre les valeurs</a:t>
            </a:r>
            <a:r>
              <a:rPr lang="fr-FR" baseline="0" dirty="0" smtClean="0"/>
              <a:t> utilisées par le </a:t>
            </a:r>
            <a:r>
              <a:rPr lang="fr-FR" b="1" baseline="0" dirty="0" smtClean="0"/>
              <a:t>serveur principal</a:t>
            </a:r>
            <a:r>
              <a:rPr lang="fr-FR" baseline="0" dirty="0" smtClean="0"/>
              <a:t>.</a:t>
            </a:r>
            <a:endParaRPr lang="fr-FR" baseline="0" dirty="0" smtClean="0"/>
          </a:p>
          <a:p>
            <a:pPr algn="just" eaLnBrk="1" hangingPunct="1"/>
            <a:r>
              <a:rPr lang="fr-FR" baseline="0" dirty="0" smtClean="0"/>
              <a:t>Le serveur principal répond à toutes les requêtes qui ne sont pas prises en charge par un des </a:t>
            </a:r>
            <a:r>
              <a:rPr lang="fr-FR" baseline="0" dirty="0" err="1" smtClean="0"/>
              <a:t>Virtualhosts</a:t>
            </a:r>
            <a:r>
              <a:rPr lang="fr-FR" baseline="0" dirty="0" smtClean="0"/>
              <a:t> de la sections 3.</a:t>
            </a:r>
            <a:endParaRPr lang="fr-FR" baseline="0" dirty="0" smtClean="0"/>
          </a:p>
          <a:p>
            <a:pPr algn="just" eaLnBrk="1" hangingPunct="1"/>
            <a:endParaRPr lang="fr-FR" baseline="0" dirty="0" smtClean="0"/>
          </a:p>
          <a:p>
            <a:pPr algn="just" eaLnBrk="1" hangingPunct="1"/>
            <a:r>
              <a:rPr lang="fr-FR" baseline="0" dirty="0" smtClean="0"/>
              <a:t>Les </a:t>
            </a:r>
            <a:r>
              <a:rPr lang="fr-FR" b="1" baseline="0" dirty="0" smtClean="0"/>
              <a:t>valeurs</a:t>
            </a:r>
            <a:r>
              <a:rPr lang="fr-FR" baseline="0" dirty="0" smtClean="0"/>
              <a:t> sont également utilisées comme valeur </a:t>
            </a:r>
            <a:r>
              <a:rPr lang="fr-FR" b="1" baseline="0" dirty="0" smtClean="0"/>
              <a:t>par défaut </a:t>
            </a:r>
            <a:r>
              <a:rPr lang="fr-FR" baseline="0" dirty="0" smtClean="0"/>
              <a:t>pour les sites virtuels.</a:t>
            </a:r>
            <a:endParaRPr lang="fr-FR" dirty="0" smtClean="0"/>
          </a:p>
          <a:p>
            <a:pPr algn="just" eaLnBrk="1" hangingPunct="1"/>
            <a:endParaRPr lang="fr-FR" dirty="0" smtClean="0"/>
          </a:p>
          <a:p>
            <a:pPr algn="just" eaLnBrk="1" hangingPunct="1"/>
            <a:r>
              <a:rPr lang="fr-FR" dirty="0" smtClean="0"/>
              <a:t>La directive </a:t>
            </a:r>
            <a:r>
              <a:rPr lang="fr-FR" b="1" dirty="0" err="1" smtClean="0"/>
              <a:t>ServerAdmin</a:t>
            </a:r>
            <a:r>
              <a:rPr lang="fr-FR" dirty="0" smtClean="0"/>
              <a:t> : spécifie</a:t>
            </a:r>
            <a:r>
              <a:rPr lang="fr-FR" baseline="0" dirty="0" smtClean="0"/>
              <a:t> une adresse de messagerie qui apparaîtra dans certaines pages auto-générées, comme dans les pages d’erreurs.</a:t>
            </a:r>
            <a:endParaRPr lang="fr-FR" baseline="0" dirty="0" smtClean="0"/>
          </a:p>
          <a:p>
            <a:pPr algn="just" eaLnBrk="1" hangingPunct="1"/>
            <a:r>
              <a:rPr lang="fr-FR" baseline="0" dirty="0" smtClean="0"/>
              <a:t>La directive </a:t>
            </a:r>
            <a:r>
              <a:rPr lang="fr-FR" b="1" baseline="0" dirty="0" err="1" smtClean="0"/>
              <a:t>ServerName</a:t>
            </a:r>
            <a:r>
              <a:rPr lang="fr-FR" baseline="0" dirty="0" smtClean="0"/>
              <a:t> : spécifie le nom qui servira d’identification pour le serveur. Peut être déterminé automatiquement, mais il est recommandé de le spécifier explicitement (adresse IP ou nom DNS).</a:t>
            </a:r>
            <a:endParaRPr lang="fr-FR" baseline="0" dirty="0" smtClean="0"/>
          </a:p>
          <a:p>
            <a:pPr algn="just" eaLnBrk="1" hangingPunct="1"/>
            <a:r>
              <a:rPr lang="fr-FR" dirty="0" smtClean="0"/>
              <a:t>La</a:t>
            </a:r>
            <a:r>
              <a:rPr lang="fr-FR" baseline="0" dirty="0" smtClean="0"/>
              <a:t> directive </a:t>
            </a:r>
            <a:r>
              <a:rPr lang="fr-FR" b="1" baseline="0" dirty="0" err="1" smtClean="0"/>
              <a:t>DocumentRoot</a:t>
            </a:r>
            <a:r>
              <a:rPr lang="fr-FR" baseline="0" dirty="0" smtClean="0"/>
              <a:t> : spécifie le répertoire contenant les fichiers à servir aux clients. Par défaut </a:t>
            </a:r>
            <a:r>
              <a:rPr lang="fr-FR" b="1" baseline="0" dirty="0" smtClean="0"/>
              <a:t>/var/www/html/</a:t>
            </a:r>
            <a:r>
              <a:rPr lang="fr-FR" baseline="0" dirty="0" smtClean="0"/>
              <a:t>.</a:t>
            </a:r>
            <a:endParaRPr lang="fr-FR" baseline="0" dirty="0" smtClean="0"/>
          </a:p>
          <a:p>
            <a:pPr algn="just" eaLnBrk="1" hangingPunct="1"/>
            <a:r>
              <a:rPr lang="fr-FR" dirty="0" smtClean="0"/>
              <a:t>La</a:t>
            </a:r>
            <a:r>
              <a:rPr lang="fr-FR" baseline="0" dirty="0" smtClean="0"/>
              <a:t> directive </a:t>
            </a:r>
            <a:r>
              <a:rPr lang="fr-FR" b="1" baseline="0" dirty="0" err="1" smtClean="0"/>
              <a:t>ErrorLog</a:t>
            </a:r>
            <a:r>
              <a:rPr lang="fr-FR" baseline="0" dirty="0" smtClean="0"/>
              <a:t> : spécifie le chemin vers le fichier d’erreurs.</a:t>
            </a:r>
            <a:endParaRPr lang="fr-FR" baseline="0" dirty="0" smtClean="0"/>
          </a:p>
          <a:p>
            <a:pPr algn="just" eaLnBrk="1" hangingPunct="1"/>
            <a:r>
              <a:rPr lang="fr-FR" baseline="0" dirty="0" smtClean="0"/>
              <a:t>La directive </a:t>
            </a:r>
            <a:r>
              <a:rPr lang="fr-FR" b="1" baseline="0" dirty="0" err="1" smtClean="0"/>
              <a:t>LogLevel</a:t>
            </a:r>
            <a:r>
              <a:rPr lang="fr-FR" baseline="0" dirty="0" smtClean="0"/>
              <a:t> : </a:t>
            </a:r>
            <a:r>
              <a:rPr lang="fr-FR" baseline="0" dirty="0" err="1" smtClean="0"/>
              <a:t>debug</a:t>
            </a:r>
            <a:r>
              <a:rPr lang="fr-FR" baseline="0" dirty="0" smtClean="0"/>
              <a:t>, info, notice, </a:t>
            </a:r>
            <a:r>
              <a:rPr lang="fr-FR" baseline="0" dirty="0" err="1" smtClean="0"/>
              <a:t>warn</a:t>
            </a:r>
            <a:r>
              <a:rPr lang="fr-FR" baseline="0" dirty="0" smtClean="0"/>
              <a:t>, </a:t>
            </a:r>
            <a:r>
              <a:rPr lang="fr-FR" baseline="0" dirty="0" err="1" smtClean="0"/>
              <a:t>error</a:t>
            </a:r>
            <a:r>
              <a:rPr lang="fr-FR" baseline="0" dirty="0" smtClean="0"/>
              <a:t>, </a:t>
            </a:r>
            <a:r>
              <a:rPr lang="fr-FR" baseline="0" dirty="0" err="1" smtClean="0"/>
              <a:t>crit</a:t>
            </a:r>
            <a:r>
              <a:rPr lang="fr-FR" baseline="0" dirty="0" smtClean="0"/>
              <a:t>, </a:t>
            </a:r>
            <a:r>
              <a:rPr lang="fr-FR" baseline="0" dirty="0" err="1" smtClean="0"/>
              <a:t>alert</a:t>
            </a:r>
            <a:r>
              <a:rPr lang="fr-FR" baseline="0" dirty="0" smtClean="0"/>
              <a:t>, </a:t>
            </a:r>
            <a:r>
              <a:rPr lang="fr-FR" baseline="0" dirty="0" err="1" smtClean="0"/>
              <a:t>emerg</a:t>
            </a:r>
            <a:r>
              <a:rPr lang="fr-FR" baseline="0" dirty="0" smtClean="0"/>
              <a:t>.</a:t>
            </a:r>
            <a:endParaRPr lang="fr-FR" baseline="0" dirty="0" smtClean="0"/>
          </a:p>
          <a:p>
            <a:pPr algn="just" eaLnBrk="1" hangingPunct="1"/>
            <a:r>
              <a:rPr lang="fr-FR" dirty="0" smtClean="0"/>
              <a:t>La directive</a:t>
            </a:r>
            <a:r>
              <a:rPr lang="fr-FR" baseline="0" dirty="0" smtClean="0"/>
              <a:t> </a:t>
            </a:r>
            <a:r>
              <a:rPr lang="fr-FR" b="1" baseline="0" dirty="0" err="1" smtClean="0"/>
              <a:t>LogFormat</a:t>
            </a:r>
            <a:r>
              <a:rPr lang="fr-FR" baseline="0" dirty="0" smtClean="0"/>
              <a:t> : définir un format spécifique de log à utiliser avec la directive </a:t>
            </a:r>
            <a:r>
              <a:rPr lang="fr-FR" b="1" baseline="0" dirty="0" err="1" smtClean="0"/>
              <a:t>CustomLog</a:t>
            </a:r>
            <a:r>
              <a:rPr lang="fr-FR" baseline="0" dirty="0" smtClean="0"/>
              <a:t>.</a:t>
            </a:r>
            <a:endParaRPr lang="fr-FR" baseline="0" dirty="0" smtClean="0"/>
          </a:p>
          <a:p>
            <a:pPr algn="just" eaLnBrk="1" hangingPunct="1"/>
            <a:r>
              <a:rPr lang="fr-FR" baseline="0" dirty="0" smtClean="0"/>
              <a:t>La directive </a:t>
            </a:r>
            <a:r>
              <a:rPr lang="fr-FR" b="1" baseline="0" dirty="0" err="1" smtClean="0"/>
              <a:t>CustomLog</a:t>
            </a:r>
            <a:r>
              <a:rPr lang="fr-FR" baseline="0" dirty="0" smtClean="0"/>
              <a:t> : spécifie le chemin vers le fichier d’accès.</a:t>
            </a:r>
            <a:endParaRPr lang="fr-FR" baseline="0" dirty="0" smtClean="0"/>
          </a:p>
          <a:p>
            <a:pPr algn="just" eaLnBrk="1" hangingPunct="1"/>
            <a:r>
              <a:rPr lang="fr-FR" dirty="0" smtClean="0"/>
              <a:t>La directive </a:t>
            </a:r>
            <a:r>
              <a:rPr lang="fr-FR" b="1" dirty="0" err="1" smtClean="0"/>
              <a:t>ServerSignature</a:t>
            </a:r>
            <a:r>
              <a:rPr lang="fr-FR" dirty="0" smtClean="0"/>
              <a:t> : vue dans le cours sécurité.</a:t>
            </a:r>
            <a:endParaRPr lang="fr-FR" dirty="0" smtClean="0"/>
          </a:p>
          <a:p>
            <a:pPr algn="just" eaLnBrk="1" hangingPunct="1"/>
            <a:r>
              <a:rPr lang="fr-FR" dirty="0" smtClean="0"/>
              <a:t>La directive </a:t>
            </a:r>
            <a:r>
              <a:rPr lang="fr-FR" b="1" dirty="0" smtClean="0"/>
              <a:t>Alias</a:t>
            </a:r>
            <a:r>
              <a:rPr lang="fr-FR" dirty="0" smtClean="0"/>
              <a:t> : spécifie un répertoire extérieur</a:t>
            </a:r>
            <a:r>
              <a:rPr lang="fr-FR" baseline="0" dirty="0" smtClean="0"/>
              <a:t> à l’arborescence et le rend accessible par un contexte. La présence ou l’absence du dernier slash dans le contexte à son importance.</a:t>
            </a:r>
            <a:endParaRPr lang="fr-FR" baseline="0" dirty="0" smtClean="0"/>
          </a:p>
          <a:p>
            <a:pPr algn="just" eaLnBrk="1" hangingPunct="1"/>
            <a:r>
              <a:rPr lang="fr-FR" baseline="0" dirty="0" smtClean="0"/>
              <a:t>La directive </a:t>
            </a:r>
            <a:r>
              <a:rPr lang="fr-FR" b="1" baseline="0" dirty="0" err="1" smtClean="0"/>
              <a:t>ScriptAlias</a:t>
            </a:r>
            <a:r>
              <a:rPr lang="fr-FR" baseline="0" dirty="0" smtClean="0"/>
              <a:t> : spécifie le dossier contenant les scripts serveurs (idem alias) et les rend exécutables.</a:t>
            </a:r>
            <a:endParaRPr lang="fr-FR" baseline="0" dirty="0" smtClean="0"/>
          </a:p>
          <a:p>
            <a:pPr algn="just" eaLnBrk="1" hangingPunct="1"/>
            <a:r>
              <a:rPr lang="fr-FR" dirty="0" smtClean="0"/>
              <a:t>La directive </a:t>
            </a:r>
            <a:r>
              <a:rPr lang="fr-FR" b="1" dirty="0" smtClean="0"/>
              <a:t>Directory</a:t>
            </a:r>
            <a:r>
              <a:rPr lang="fr-FR" dirty="0" smtClean="0"/>
              <a:t> : spécifie</a:t>
            </a:r>
            <a:r>
              <a:rPr lang="fr-FR" baseline="0" dirty="0" smtClean="0"/>
              <a:t> des comportements et des droits d’accès par répertoire.</a:t>
            </a:r>
            <a:endParaRPr lang="fr-FR" baseline="0" dirty="0" smtClean="0"/>
          </a:p>
          <a:p>
            <a:pPr algn="just" eaLnBrk="1" hangingPunct="1"/>
            <a:r>
              <a:rPr lang="fr-FR" dirty="0" smtClean="0"/>
              <a:t>La directive </a:t>
            </a:r>
            <a:r>
              <a:rPr lang="fr-FR" b="1" dirty="0" err="1" smtClean="0"/>
              <a:t>AddDefaultCharset</a:t>
            </a:r>
            <a:r>
              <a:rPr lang="fr-FR" dirty="0" smtClean="0"/>
              <a:t> :</a:t>
            </a:r>
            <a:r>
              <a:rPr lang="fr-FR" baseline="0" dirty="0" smtClean="0"/>
              <a:t> spécifie le format d’encodage des pages envoyés (les caractères accentués peuvent être remplacés par des ?...).</a:t>
            </a:r>
            <a:endParaRPr lang="fr-FR" baseline="0" dirty="0" smtClean="0"/>
          </a:p>
          <a:p>
            <a:pPr algn="just" eaLnBrk="1" hangingPunct="1"/>
            <a:r>
              <a:rPr lang="fr-FR" dirty="0" smtClean="0"/>
              <a:t>La directive</a:t>
            </a:r>
            <a:r>
              <a:rPr lang="fr-FR" baseline="0" dirty="0" smtClean="0"/>
              <a:t> </a:t>
            </a:r>
            <a:r>
              <a:rPr lang="fr-FR" b="1" baseline="0" dirty="0" err="1" smtClean="0"/>
              <a:t>ErrorDocument</a:t>
            </a:r>
            <a:r>
              <a:rPr lang="fr-FR" baseline="0" dirty="0" smtClean="0"/>
              <a:t> : personnaliser les pages d’erreurs.</a:t>
            </a:r>
            <a:endParaRPr lang="fr-FR" baseline="0" dirty="0" smtClean="0"/>
          </a:p>
          <a:p>
            <a:pPr algn="just" eaLnBrk="1" hangingPunct="1"/>
            <a:r>
              <a:rPr lang="fr-FR" baseline="0" dirty="0" smtClean="0"/>
              <a:t>La directive </a:t>
            </a:r>
            <a:r>
              <a:rPr lang="fr-FR" b="1" baseline="0" dirty="0" smtClean="0"/>
              <a:t>server-</a:t>
            </a:r>
            <a:r>
              <a:rPr lang="fr-FR" b="1" baseline="0" dirty="0" err="1" smtClean="0"/>
              <a:t>status</a:t>
            </a:r>
            <a:r>
              <a:rPr lang="fr-FR" b="1" baseline="0" dirty="0" smtClean="0"/>
              <a:t> </a:t>
            </a:r>
            <a:r>
              <a:rPr lang="fr-FR" baseline="0" dirty="0" smtClean="0"/>
              <a:t>: rapport sur l’état du serveur.</a:t>
            </a:r>
            <a:endParaRPr lang="fr-FR" baseline="0" dirty="0" smtClean="0"/>
          </a:p>
          <a:p>
            <a:pPr algn="just" eaLnBrk="1" hangingPunct="1"/>
            <a:r>
              <a:rPr lang="fr-FR" baseline="0" dirty="0" smtClean="0"/>
              <a:t>La directive </a:t>
            </a:r>
            <a:r>
              <a:rPr lang="fr-FR" b="1" baseline="0" dirty="0" smtClean="0"/>
              <a:t>server-info </a:t>
            </a:r>
            <a:r>
              <a:rPr lang="fr-FR" baseline="0" dirty="0" smtClean="0"/>
              <a:t>: rapport sur la configuration du serveur.</a:t>
            </a:r>
            <a:endParaRPr lang="fr-FR" dirty="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89445" name="Rectangle 2"/>
          <p:cNvSpPr>
            <a:spLocks noGrp="1" noRot="1" noChangeAspect="1" noChangeArrowheads="1" noTextEdit="1"/>
          </p:cNvSpPr>
          <p:nvPr>
            <p:ph type="sldImg"/>
          </p:nvPr>
        </p:nvSpPr>
        <p:spPr/>
      </p:sp>
      <p:sp>
        <p:nvSpPr>
          <p:cNvPr id="189446"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7637" name="Rectangle 2"/>
          <p:cNvSpPr>
            <a:spLocks noGrp="1" noRot="1" noChangeAspect="1" noChangeArrowheads="1" noTextEdit="1"/>
          </p:cNvSpPr>
          <p:nvPr>
            <p:ph type="sldImg"/>
          </p:nvPr>
        </p:nvSpPr>
        <p:spPr/>
      </p:sp>
      <p:sp>
        <p:nvSpPr>
          <p:cNvPr id="197638" name="Rectangle 3"/>
          <p:cNvSpPr>
            <a:spLocks noGrp="1" noChangeArrowheads="1"/>
          </p:cNvSpPr>
          <p:nvPr>
            <p:ph type="body" idx="1"/>
          </p:nvPr>
        </p:nvSpPr>
        <p:spPr>
          <a:noFill/>
        </p:spPr>
        <p:txBody>
          <a:bodyPr/>
          <a:lstStyle/>
          <a:p>
            <a:pPr algn="just" eaLnBrk="1" hangingPunct="1"/>
            <a:r>
              <a:rPr lang="fr-FR" dirty="0" smtClean="0">
                <a:latin typeface="+mn-lt"/>
              </a:rPr>
              <a:t>Cette directive indique le nom du fichier index du site web. L’index est la page par défaut qui s’ouvrira quand le client tapera l’URL du site (sans avoir à taper le nom de cet index).</a:t>
            </a:r>
            <a:endParaRPr lang="fr-FR" dirty="0" smtClean="0">
              <a:latin typeface="+mn-lt"/>
            </a:endParaRPr>
          </a:p>
          <a:p>
            <a:pPr algn="just" eaLnBrk="1" hangingPunct="1"/>
            <a:r>
              <a:rPr lang="fr-FR" dirty="0" smtClean="0">
                <a:latin typeface="+mn-lt"/>
              </a:rPr>
              <a:t>Ce fichier doit se trouver dans le répertoire indiqué par la directive </a:t>
            </a:r>
            <a:r>
              <a:rPr lang="fr-FR" dirty="0" err="1" smtClean="0">
                <a:latin typeface="+mn-lt"/>
              </a:rPr>
              <a:t>DocumentRoot</a:t>
            </a:r>
            <a:r>
              <a:rPr lang="fr-FR" dirty="0" smtClean="0">
                <a:latin typeface="+mn-lt"/>
              </a:rPr>
              <a:t>.</a:t>
            </a:r>
            <a:endParaRPr lang="fr-FR" dirty="0" smtClean="0">
              <a:latin typeface="+mn-lt"/>
            </a:endParaRPr>
          </a:p>
          <a:p>
            <a:pPr algn="just" eaLnBrk="1" hangingPunct="1"/>
            <a:r>
              <a:rPr lang="fr-FR" dirty="0" smtClean="0">
                <a:latin typeface="+mn-lt"/>
              </a:rPr>
              <a:t>La syntaxe est la suivante :</a:t>
            </a:r>
            <a:endParaRPr lang="fr-FR" dirty="0" smtClean="0">
              <a:latin typeface="+mn-lt"/>
            </a:endParaRPr>
          </a:p>
          <a:p>
            <a:pPr algn="just" eaLnBrk="1" hangingPunct="1"/>
            <a:r>
              <a:rPr lang="fr-FR" dirty="0" err="1" smtClean="0">
                <a:latin typeface="+mn-lt"/>
              </a:rPr>
              <a:t>DocumentRoot</a:t>
            </a:r>
            <a:r>
              <a:rPr lang="fr-FR" dirty="0" smtClean="0">
                <a:latin typeface="+mn-lt"/>
              </a:rPr>
              <a:t>	/var/www/html</a:t>
            </a:r>
            <a:endParaRPr lang="fr-FR" dirty="0" smtClean="0">
              <a:latin typeface="+mn-lt"/>
            </a:endParaRPr>
          </a:p>
          <a:p>
            <a:pPr algn="just" eaLnBrk="1" hangingPunct="1"/>
            <a:r>
              <a:rPr lang="fr-FR" dirty="0" err="1" smtClean="0">
                <a:latin typeface="+mn-lt"/>
              </a:rPr>
              <a:t>DirectoryIndex</a:t>
            </a:r>
            <a:r>
              <a:rPr lang="fr-FR" dirty="0" smtClean="0">
                <a:latin typeface="+mn-lt"/>
              </a:rPr>
              <a:t>	index.htm</a:t>
            </a:r>
            <a:endParaRPr lang="fr-FR" dirty="0" smtClean="0">
              <a:latin typeface="+mn-lt"/>
            </a:endParaRPr>
          </a:p>
          <a:p>
            <a:pPr algn="just" eaLnBrk="1" hangingPunct="1"/>
            <a:r>
              <a:rPr lang="fr-FR" dirty="0" smtClean="0">
                <a:latin typeface="+mn-lt"/>
              </a:rPr>
              <a:t>La directive </a:t>
            </a:r>
            <a:r>
              <a:rPr lang="fr-FR" dirty="0" err="1" smtClean="0">
                <a:latin typeface="+mn-lt"/>
              </a:rPr>
              <a:t>DirectoryIndex</a:t>
            </a:r>
            <a:r>
              <a:rPr lang="fr-FR" dirty="0" smtClean="0">
                <a:latin typeface="+mn-lt"/>
              </a:rPr>
              <a:t> peut spécifier plusieurs noms de fichiers index séparés par des espaces. Par exemple, une page d’index </a:t>
            </a:r>
            <a:r>
              <a:rPr lang="fr-FR" sz="1200" kern="1200" dirty="0" smtClean="0">
                <a:solidFill>
                  <a:schemeClr val="tx1"/>
                </a:solidFill>
                <a:latin typeface="Arial" panose="020B0604020202020204" pitchFamily="34" charset="0"/>
                <a:ea typeface="+mn-ea"/>
                <a:cs typeface="+mn-cs"/>
              </a:rPr>
              <a:t>par défaut </a:t>
            </a:r>
            <a:r>
              <a:rPr lang="fr-FR" dirty="0" smtClean="0">
                <a:latin typeface="+mn-lt"/>
              </a:rPr>
              <a:t>au contenu dynamique et en deuxième choix une page statique. Si le client utilise un navigateur incapable d’afficher du contenu dynamique, il verra alors automatiquement la page statique.</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6613" name="Rectangle 2"/>
          <p:cNvSpPr>
            <a:spLocks noGrp="1" noRot="1" noChangeAspect="1" noChangeArrowheads="1" noTextEdit="1"/>
          </p:cNvSpPr>
          <p:nvPr>
            <p:ph type="sldImg"/>
          </p:nvPr>
        </p:nvSpPr>
        <p:spPr/>
      </p:sp>
      <p:sp>
        <p:nvSpPr>
          <p:cNvPr id="196614"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98661" name="Rectangle 2"/>
          <p:cNvSpPr>
            <a:spLocks noGrp="1" noRot="1" noChangeAspect="1" noChangeArrowheads="1" noTextEdit="1"/>
          </p:cNvSpPr>
          <p:nvPr>
            <p:ph type="sldImg"/>
          </p:nvPr>
        </p:nvSpPr>
        <p:spPr/>
      </p:sp>
      <p:sp>
        <p:nvSpPr>
          <p:cNvPr id="198662" name="Rectangle 3"/>
          <p:cNvSpPr>
            <a:spLocks noGrp="1" noChangeArrowheads="1"/>
          </p:cNvSpPr>
          <p:nvPr>
            <p:ph type="body" idx="1"/>
          </p:nvPr>
        </p:nvSpPr>
        <p:spPr>
          <a:xfrm>
            <a:off x="293452" y="5091658"/>
            <a:ext cx="6148859" cy="4287187"/>
          </a:xfrm>
          <a:noFill/>
        </p:spPr>
        <p:txBody>
          <a:bodyPr/>
          <a:lstStyle/>
          <a:p>
            <a:pPr algn="just" eaLnBrk="1" hangingPunct="1"/>
            <a:r>
              <a:rPr lang="fr-FR" sz="1100" dirty="0">
                <a:latin typeface="+mn-lt"/>
              </a:rPr>
              <a:t>La syntaxe de ce bloc est la suivante :</a:t>
            </a:r>
            <a:endParaRPr lang="fr-FR" sz="1100" dirty="0">
              <a:latin typeface="+mn-lt"/>
            </a:endParaRPr>
          </a:p>
          <a:p>
            <a:pPr algn="just" eaLnBrk="1" hangingPunct="1"/>
            <a:r>
              <a:rPr lang="fr-FR" sz="1100" dirty="0">
                <a:latin typeface="+mn-lt"/>
              </a:rPr>
              <a:t>&lt;Directory </a:t>
            </a:r>
            <a:r>
              <a:rPr lang="fr-FR" sz="1100" dirty="0" smtClean="0">
                <a:latin typeface="+mn-lt"/>
              </a:rPr>
              <a:t>mon-dossier</a:t>
            </a:r>
            <a:r>
              <a:rPr lang="fr-FR" sz="1100" dirty="0">
                <a:latin typeface="+mn-lt"/>
              </a:rPr>
              <a:t>&gt;</a:t>
            </a:r>
            <a:endParaRPr lang="fr-FR" sz="1100" dirty="0">
              <a:latin typeface="+mn-lt"/>
            </a:endParaRPr>
          </a:p>
          <a:p>
            <a:pPr algn="just" eaLnBrk="1" hangingPunct="1"/>
            <a:r>
              <a:rPr lang="fr-FR" sz="1100" dirty="0">
                <a:latin typeface="+mn-lt"/>
              </a:rPr>
              <a:t>...</a:t>
            </a:r>
            <a:endParaRPr lang="fr-FR" sz="1100" dirty="0">
              <a:latin typeface="+mn-lt"/>
            </a:endParaRPr>
          </a:p>
          <a:p>
            <a:pPr algn="just" eaLnBrk="1" hangingPunct="1"/>
            <a:r>
              <a:rPr lang="fr-FR" sz="1100" dirty="0">
                <a:latin typeface="+mn-lt"/>
              </a:rPr>
              <a:t>&lt;/Directory&gt;</a:t>
            </a:r>
            <a:endParaRPr lang="fr-FR" sz="1100" dirty="0">
              <a:latin typeface="+mn-lt"/>
            </a:endParaRPr>
          </a:p>
          <a:p>
            <a:pPr algn="just" eaLnBrk="1" hangingPunct="1"/>
            <a:r>
              <a:rPr lang="fr-FR" sz="1100" dirty="0">
                <a:latin typeface="+mn-lt"/>
              </a:rPr>
              <a:t>La section Directory sert à définir un bloc de consignes s’appliquant à une portion du système de fichiers du serveur. Les directives contenues dans la section ne s’appliqueront qu’au répertoire spécifié (et ses </a:t>
            </a:r>
            <a:r>
              <a:rPr lang="fr-FR" sz="1100" dirty="0" smtClean="0">
                <a:latin typeface="+mn-lt"/>
              </a:rPr>
              <a:t>sous-répertoires</a:t>
            </a:r>
            <a:r>
              <a:rPr lang="fr-FR" sz="1100" dirty="0">
                <a:latin typeface="+mn-lt"/>
              </a:rPr>
              <a:t>).</a:t>
            </a:r>
            <a:endParaRPr lang="fr-FR" sz="1100" dirty="0">
              <a:latin typeface="+mn-lt"/>
            </a:endParaRPr>
          </a:p>
          <a:p>
            <a:pPr algn="just" eaLnBrk="1" hangingPunct="1"/>
            <a:r>
              <a:rPr lang="fr-FR" sz="1100" dirty="0">
                <a:latin typeface="+mn-lt"/>
              </a:rPr>
              <a:t>La syntaxe de ce bloc accepte les caractères génériques mais </a:t>
            </a:r>
            <a:r>
              <a:rPr lang="fr-FR" sz="1100" dirty="0" smtClean="0">
                <a:latin typeface="+mn-lt"/>
              </a:rPr>
              <a:t>il faudra </a:t>
            </a:r>
            <a:r>
              <a:rPr lang="fr-FR" sz="1100" dirty="0" err="1" smtClean="0">
                <a:latin typeface="+mn-lt"/>
              </a:rPr>
              <a:t>préfèrer</a:t>
            </a:r>
            <a:r>
              <a:rPr lang="fr-FR" sz="1100" dirty="0" smtClean="0">
                <a:latin typeface="+mn-lt"/>
              </a:rPr>
              <a:t> </a:t>
            </a:r>
            <a:r>
              <a:rPr lang="fr-FR" sz="1100" dirty="0">
                <a:latin typeface="+mn-lt"/>
              </a:rPr>
              <a:t>alors utiliser le bloc </a:t>
            </a:r>
            <a:r>
              <a:rPr lang="fr-FR" sz="1100" dirty="0" err="1">
                <a:latin typeface="+mn-lt"/>
              </a:rPr>
              <a:t>DirectoryMatch</a:t>
            </a:r>
            <a:r>
              <a:rPr lang="fr-FR" sz="1100" dirty="0">
                <a:latin typeface="+mn-lt"/>
              </a:rPr>
              <a:t>.</a:t>
            </a:r>
            <a:endParaRPr lang="fr-FR" sz="1100" dirty="0">
              <a:latin typeface="+mn-lt"/>
            </a:endParaRPr>
          </a:p>
          <a:p>
            <a:pPr algn="just" eaLnBrk="1" hangingPunct="1"/>
            <a:r>
              <a:rPr lang="fr-FR" sz="1100" dirty="0">
                <a:latin typeface="+mn-lt"/>
              </a:rPr>
              <a:t>Dans l’exemple suivant, nous allons refuser l’accès au disque dur local du serveur quel que soit le client. Le répertoire « / » représente la racine du disque dur.</a:t>
            </a:r>
            <a:endParaRPr lang="fr-FR" sz="1100" dirty="0">
              <a:latin typeface="+mn-lt"/>
            </a:endParaRPr>
          </a:p>
          <a:p>
            <a:pPr algn="just" eaLnBrk="1" hangingPunct="1"/>
            <a:r>
              <a:rPr lang="fr-FR" sz="1100" dirty="0">
                <a:latin typeface="+mn-lt"/>
              </a:rPr>
              <a:t>&lt;Directory /&gt;</a:t>
            </a:r>
            <a:endParaRPr lang="fr-FR" sz="1100" dirty="0">
              <a:latin typeface="+mn-lt"/>
            </a:endParaRPr>
          </a:p>
          <a:p>
            <a:pPr algn="just" eaLnBrk="1" hangingPunct="1"/>
            <a:r>
              <a:rPr lang="fr-FR" sz="1100" dirty="0">
                <a:latin typeface="+mn-lt"/>
              </a:rPr>
              <a:t>	</a:t>
            </a:r>
            <a:r>
              <a:rPr lang="fr-FR" sz="1100" dirty="0" err="1">
                <a:latin typeface="+mn-lt"/>
              </a:rPr>
              <a:t>Order</a:t>
            </a:r>
            <a:r>
              <a:rPr lang="fr-FR" sz="1100" dirty="0">
                <a:latin typeface="+mn-lt"/>
              </a:rPr>
              <a:t> </a:t>
            </a:r>
            <a:r>
              <a:rPr lang="fr-FR" sz="1100" dirty="0" err="1">
                <a:latin typeface="+mn-lt"/>
              </a:rPr>
              <a:t>deny</a:t>
            </a:r>
            <a:r>
              <a:rPr lang="fr-FR" sz="1100" dirty="0">
                <a:latin typeface="+mn-lt"/>
              </a:rPr>
              <a:t>, </a:t>
            </a:r>
            <a:r>
              <a:rPr lang="fr-FR" sz="1100" dirty="0" err="1">
                <a:latin typeface="+mn-lt"/>
              </a:rPr>
              <a:t>allow</a:t>
            </a:r>
            <a:endParaRPr lang="fr-FR" sz="1100" dirty="0">
              <a:latin typeface="+mn-lt"/>
            </a:endParaRPr>
          </a:p>
          <a:p>
            <a:pPr algn="just" eaLnBrk="1" hangingPunct="1"/>
            <a:r>
              <a:rPr lang="fr-FR" sz="1100" dirty="0">
                <a:latin typeface="+mn-lt"/>
              </a:rPr>
              <a:t>	</a:t>
            </a:r>
            <a:r>
              <a:rPr lang="fr-FR" sz="1100" dirty="0" err="1">
                <a:latin typeface="+mn-lt"/>
              </a:rPr>
              <a:t>Deny</a:t>
            </a:r>
            <a:r>
              <a:rPr lang="fr-FR" sz="1100" dirty="0">
                <a:latin typeface="+mn-lt"/>
              </a:rPr>
              <a:t> </a:t>
            </a:r>
            <a:r>
              <a:rPr lang="fr-FR" sz="1100" dirty="0" err="1">
                <a:latin typeface="+mn-lt"/>
              </a:rPr>
              <a:t>from</a:t>
            </a:r>
            <a:r>
              <a:rPr lang="fr-FR" sz="1100" dirty="0">
                <a:latin typeface="+mn-lt"/>
              </a:rPr>
              <a:t> all</a:t>
            </a:r>
            <a:endParaRPr lang="fr-FR" sz="1100" dirty="0">
              <a:latin typeface="+mn-lt"/>
            </a:endParaRPr>
          </a:p>
          <a:p>
            <a:pPr algn="just" eaLnBrk="1" hangingPunct="1"/>
            <a:r>
              <a:rPr lang="fr-FR" sz="1100" dirty="0">
                <a:latin typeface="+mn-lt"/>
              </a:rPr>
              <a:t>&lt;/Directory&gt;</a:t>
            </a:r>
            <a:endParaRPr lang="fr-FR" sz="1100" dirty="0">
              <a:latin typeface="+mn-lt"/>
            </a:endParaRPr>
          </a:p>
          <a:p>
            <a:pPr algn="just" eaLnBrk="1" hangingPunct="1"/>
            <a:r>
              <a:rPr lang="fr-FR" sz="1100" dirty="0">
                <a:latin typeface="+mn-lt"/>
              </a:rPr>
              <a:t>Dans l’exemple suivant, nous allons autoriser l’accès au répertoire de publication /var/www/html pour tous les clients.</a:t>
            </a:r>
            <a:endParaRPr lang="en-GB" sz="1100" dirty="0">
              <a:latin typeface="+mn-lt"/>
            </a:endParaRPr>
          </a:p>
          <a:p>
            <a:pPr algn="just" eaLnBrk="1" hangingPunct="1"/>
            <a:r>
              <a:rPr lang="en-GB" sz="1100" dirty="0">
                <a:latin typeface="+mn-lt"/>
              </a:rPr>
              <a:t>&lt;Directory /</a:t>
            </a:r>
            <a:r>
              <a:rPr lang="en-GB" sz="1100" dirty="0" err="1">
                <a:latin typeface="+mn-lt"/>
              </a:rPr>
              <a:t>var</a:t>
            </a:r>
            <a:r>
              <a:rPr lang="en-GB" sz="1100" dirty="0">
                <a:latin typeface="+mn-lt"/>
              </a:rPr>
              <a:t>/www/html&gt;</a:t>
            </a:r>
            <a:endParaRPr lang="en-GB" sz="1100" dirty="0">
              <a:latin typeface="+mn-lt"/>
            </a:endParaRPr>
          </a:p>
          <a:p>
            <a:pPr algn="just" eaLnBrk="1" hangingPunct="1"/>
            <a:r>
              <a:rPr lang="en-GB" sz="1100" dirty="0">
                <a:latin typeface="+mn-lt"/>
              </a:rPr>
              <a:t>	Order allow, deny</a:t>
            </a:r>
            <a:endParaRPr lang="en-GB" sz="1100" dirty="0">
              <a:latin typeface="+mn-lt"/>
            </a:endParaRPr>
          </a:p>
          <a:p>
            <a:pPr algn="just" eaLnBrk="1" hangingPunct="1"/>
            <a:r>
              <a:rPr lang="en-GB" sz="1100" dirty="0">
                <a:latin typeface="+mn-lt"/>
              </a:rPr>
              <a:t>	Allow from all</a:t>
            </a:r>
            <a:endParaRPr lang="fr-FR" sz="1100" dirty="0">
              <a:latin typeface="+mn-lt"/>
            </a:endParaRPr>
          </a:p>
          <a:p>
            <a:pPr algn="just" eaLnBrk="1" hangingPunct="1"/>
            <a:r>
              <a:rPr lang="fr-FR" sz="1100" dirty="0">
                <a:latin typeface="+mn-lt"/>
              </a:rPr>
              <a:t>&lt;/Directory&gt;</a:t>
            </a:r>
            <a:endParaRPr lang="fr-FR" sz="1100" dirty="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smtClean="0"/>
              <a:t>DGF / DSI / COURS SYSTEMES / LINUX</a:t>
            </a:r>
            <a:endParaRPr lang="fr-FR" smtClean="0"/>
          </a:p>
        </p:txBody>
      </p:sp>
      <p:sp>
        <p:nvSpPr>
          <p:cNvPr id="101381" name="Rectangle 2"/>
          <p:cNvSpPr>
            <a:spLocks noGrp="1" noRot="1" noChangeAspect="1" noChangeArrowheads="1" noTextEdit="1"/>
          </p:cNvSpPr>
          <p:nvPr>
            <p:ph type="sldImg"/>
          </p:nvPr>
        </p:nvSpPr>
        <p:spPr/>
      </p:sp>
      <p:sp>
        <p:nvSpPr>
          <p:cNvPr id="101382" name="Rectangle 3"/>
          <p:cNvSpPr>
            <a:spLocks noGrp="1" noChangeArrowheads="1"/>
          </p:cNvSpPr>
          <p:nvPr>
            <p:ph type="body" idx="1"/>
          </p:nvPr>
        </p:nvSpPr>
        <p:spPr>
          <a:noFill/>
        </p:spPr>
        <p:txBody>
          <a:bodyPr/>
          <a:lstStyle/>
          <a:p>
            <a:pPr eaLnBrk="1" hangingPunct="1"/>
            <a:r>
              <a:rPr lang="fr-FR" dirty="0" smtClean="0">
                <a:latin typeface="+mn-lt"/>
              </a:rPr>
              <a:t>Il est indispensable de lancer le serveur :</a:t>
            </a:r>
            <a:endParaRPr lang="fr-FR" dirty="0" smtClean="0">
              <a:latin typeface="+mn-lt"/>
            </a:endParaRPr>
          </a:p>
          <a:p>
            <a:pPr lvl="1" eaLnBrk="1" hangingPunct="1">
              <a:buFontTx/>
              <a:buChar char="-"/>
            </a:pPr>
            <a:r>
              <a:rPr lang="fr-FR" dirty="0" smtClean="0">
                <a:latin typeface="+mn-lt"/>
              </a:rPr>
              <a:t> après l'installation ;</a:t>
            </a:r>
            <a:endParaRPr lang="fr-FR" dirty="0" smtClean="0">
              <a:latin typeface="+mn-lt"/>
            </a:endParaRPr>
          </a:p>
          <a:p>
            <a:pPr lvl="1" eaLnBrk="1" hangingPunct="1">
              <a:buFontTx/>
              <a:buChar char="-"/>
            </a:pPr>
            <a:r>
              <a:rPr lang="fr-FR" dirty="0" smtClean="0">
                <a:latin typeface="+mn-lt"/>
              </a:rPr>
              <a:t> après la configuration</a:t>
            </a:r>
            <a:r>
              <a:rPr lang="fr-FR" baseline="0" dirty="0" smtClean="0">
                <a:latin typeface="+mn-lt"/>
              </a:rPr>
              <a:t> ;</a:t>
            </a:r>
            <a:endParaRPr lang="fr-FR" dirty="0" smtClean="0">
              <a:latin typeface="+mn-lt"/>
            </a:endParaRPr>
          </a:p>
          <a:p>
            <a:pPr lvl="1" eaLnBrk="1" hangingPunct="1">
              <a:buFontTx/>
              <a:buChar char="-"/>
            </a:pPr>
            <a:r>
              <a:rPr lang="fr-FR" dirty="0" smtClean="0">
                <a:latin typeface="+mn-lt"/>
              </a:rPr>
              <a:t> après toute modification de cette configuration.</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a:defRPr/>
            </a:pPr>
            <a:r>
              <a:rPr lang="fr-FR" smtClean="0"/>
              <a:t>DGF / DSI / COURS SYSTEMES / LINUX</a:t>
            </a:r>
            <a:endParaRPr lang="fr-FR"/>
          </a:p>
        </p:txBody>
      </p:sp>
      <p:sp>
        <p:nvSpPr>
          <p:cNvPr id="7" name="Espace réservé du pied de page 6"/>
          <p:cNvSpPr>
            <a:spLocks noGrp="1"/>
          </p:cNvSpPr>
          <p:nvPr>
            <p:ph type="ftr" sz="quarter" idx="11"/>
          </p:nvPr>
        </p:nvSpPr>
        <p:spPr/>
        <p:txBody>
          <a:bodyPr/>
          <a:lstStyle/>
          <a:p>
            <a:pPr>
              <a:defRPr/>
            </a:pPr>
            <a:r>
              <a:rPr lang="fr-FR" smtClean="0"/>
              <a:t>Linux-Cours-ServeurWebApach</a:t>
            </a:r>
            <a:endParaRPr lang="fr-FR"/>
          </a:p>
        </p:txBody>
      </p:sp>
      <p:sp>
        <p:nvSpPr>
          <p:cNvPr id="8" name="Espace réservé du numéro de diapositive 7"/>
          <p:cNvSpPr>
            <a:spLocks noGrp="1"/>
          </p:cNvSpPr>
          <p:nvPr>
            <p:ph type="sldNum" sz="quarter" idx="12"/>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e l'image des diapositives 1"/>
          <p:cNvSpPr>
            <a:spLocks noGrp="1" noRot="1" noChangeAspect="1" noTextEdit="1"/>
          </p:cNvSpPr>
          <p:nvPr>
            <p:ph type="sldImg"/>
          </p:nvPr>
        </p:nvSpPr>
        <p:spPr/>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2757" name="Rectangle 2"/>
          <p:cNvSpPr>
            <a:spLocks noGrp="1" noRot="1" noChangeAspect="1" noChangeArrowheads="1" noTextEdit="1"/>
          </p:cNvSpPr>
          <p:nvPr>
            <p:ph type="sldImg"/>
          </p:nvPr>
        </p:nvSpPr>
        <p:spPr/>
      </p:sp>
      <p:sp>
        <p:nvSpPr>
          <p:cNvPr id="202758" name="Rectangle 3"/>
          <p:cNvSpPr>
            <a:spLocks noGrp="1" noChangeArrowheads="1"/>
          </p:cNvSpPr>
          <p:nvPr>
            <p:ph type="body" idx="1"/>
          </p:nvPr>
        </p:nvSpPr>
        <p:spPr>
          <a:noFill/>
        </p:spPr>
        <p:txBody>
          <a:bodyPr/>
          <a:lstStyle/>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2757" name="Rectangle 2"/>
          <p:cNvSpPr>
            <a:spLocks noGrp="1" noRot="1" noChangeAspect="1" noChangeArrowheads="1" noTextEdit="1"/>
          </p:cNvSpPr>
          <p:nvPr>
            <p:ph type="sldImg"/>
          </p:nvPr>
        </p:nvSpPr>
        <p:spPr/>
      </p:sp>
      <p:sp>
        <p:nvSpPr>
          <p:cNvPr id="202758" name="Rectangle 3"/>
          <p:cNvSpPr>
            <a:spLocks noGrp="1" noChangeArrowheads="1"/>
          </p:cNvSpPr>
          <p:nvPr>
            <p:ph type="body" idx="1"/>
          </p:nvPr>
        </p:nvSpPr>
        <p:spPr>
          <a:noFill/>
        </p:spPr>
        <p:txBody>
          <a:bodyPr/>
          <a:lstStyle/>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2757" name="Rectangle 2"/>
          <p:cNvSpPr>
            <a:spLocks noGrp="1" noRot="1" noChangeAspect="1" noChangeArrowheads="1" noTextEdit="1"/>
          </p:cNvSpPr>
          <p:nvPr>
            <p:ph type="sldImg"/>
          </p:nvPr>
        </p:nvSpPr>
        <p:spPr/>
      </p:sp>
      <p:sp>
        <p:nvSpPr>
          <p:cNvPr id="202758" name="Rectangle 3"/>
          <p:cNvSpPr>
            <a:spLocks noGrp="1" noChangeArrowheads="1"/>
          </p:cNvSpPr>
          <p:nvPr>
            <p:ph type="body" idx="1"/>
          </p:nvPr>
        </p:nvSpPr>
        <p:spPr>
          <a:noFill/>
        </p:spPr>
        <p:txBody>
          <a:bodyPr/>
          <a:lstStyle/>
          <a:p>
            <a:pPr algn="just" eaLnBrk="1" hangingPunct="1"/>
            <a:r>
              <a:rPr lang="fr-FR" dirty="0" smtClean="0">
                <a:latin typeface="+mn-lt"/>
              </a:rPr>
              <a:t>La section 3 du fichier </a:t>
            </a:r>
            <a:r>
              <a:rPr lang="fr-FR" dirty="0" err="1" smtClean="0">
                <a:latin typeface="+mn-lt"/>
              </a:rPr>
              <a:t>httpd.conf</a:t>
            </a:r>
            <a:r>
              <a:rPr lang="fr-FR" dirty="0" smtClean="0">
                <a:latin typeface="+mn-lt"/>
              </a:rPr>
              <a:t> permet de déclarer ces hôtes virtuels.</a:t>
            </a:r>
            <a:endParaRPr lang="fr-FR" dirty="0" smtClean="0">
              <a:latin typeface="+mn-lt"/>
            </a:endParaRPr>
          </a:p>
          <a:p>
            <a:pPr marL="0" marR="0" indent="0" algn="just" defTabSz="914400" rtl="0" eaLnBrk="1" fontAlgn="base" latinLnBrk="0" hangingPunct="1">
              <a:lnSpc>
                <a:spcPct val="100000"/>
              </a:lnSpc>
              <a:spcBef>
                <a:spcPct val="30000"/>
              </a:spcBef>
              <a:spcAft>
                <a:spcPct val="0"/>
              </a:spcAft>
              <a:buClrTx/>
              <a:buSzTx/>
              <a:buFontTx/>
              <a:buNone/>
              <a:defRPr/>
            </a:pPr>
            <a:r>
              <a:rPr lang="fr-FR" sz="1200" kern="1200" dirty="0" smtClean="0">
                <a:solidFill>
                  <a:schemeClr val="tx1"/>
                </a:solidFill>
                <a:effectLst/>
                <a:latin typeface="Arial" panose="020B0604020202020204" pitchFamily="34" charset="0"/>
                <a:ea typeface="+mn-ea"/>
                <a:cs typeface="+mn-cs"/>
              </a:rPr>
              <a:t>Pour faciliter les mises à jour futures, il est vivement recommandé de </a:t>
            </a:r>
            <a:r>
              <a:rPr lang="fr-FR" sz="1200" kern="1200" dirty="0" smtClean="0">
                <a:solidFill>
                  <a:srgbClr val="FF0000"/>
                </a:solidFill>
                <a:effectLst/>
                <a:latin typeface="Arial" panose="020B0604020202020204" pitchFamily="34" charset="0"/>
                <a:ea typeface="+mn-ea"/>
                <a:cs typeface="+mn-cs"/>
              </a:rPr>
              <a:t>créer un fichier de configuration section 3 pour chaque site virtuel</a:t>
            </a:r>
            <a:r>
              <a:rPr lang="fr-FR" sz="1200" kern="1200" dirty="0" smtClean="0">
                <a:solidFill>
                  <a:schemeClr val="tx1"/>
                </a:solidFill>
                <a:effectLst/>
                <a:latin typeface="Arial" panose="020B0604020202020204" pitchFamily="34" charset="0"/>
                <a:ea typeface="+mn-ea"/>
                <a:cs typeface="+mn-cs"/>
              </a:rPr>
              <a:t>.</a:t>
            </a:r>
            <a:endParaRPr lang="fr-FR" sz="1200" kern="1200" dirty="0" smtClean="0">
              <a:solidFill>
                <a:schemeClr val="tx1"/>
              </a:solidFill>
              <a:effectLst/>
              <a:latin typeface="Arial" panose="020B0604020202020204" pitchFamily="34" charset="0"/>
              <a:ea typeface="+mn-ea"/>
              <a:cs typeface="+mn-cs"/>
            </a:endParaRPr>
          </a:p>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39269" name="Rectangle 2"/>
          <p:cNvSpPr>
            <a:spLocks noGrp="1" noRot="1" noChangeAspect="1" noChangeArrowheads="1" noTextEdit="1"/>
          </p:cNvSpPr>
          <p:nvPr>
            <p:ph type="sldImg"/>
          </p:nvPr>
        </p:nvSpPr>
        <p:spPr>
          <a:xfrm>
            <a:off x="660400" y="506413"/>
            <a:ext cx="5487988" cy="4117975"/>
          </a:xfrm>
        </p:spPr>
      </p:sp>
      <p:sp>
        <p:nvSpPr>
          <p:cNvPr id="139270" name="Rectangle 3"/>
          <p:cNvSpPr>
            <a:spLocks noGrp="1" noChangeArrowheads="1"/>
          </p:cNvSpPr>
          <p:nvPr>
            <p:ph type="body" idx="1"/>
          </p:nvPr>
        </p:nvSpPr>
        <p:spPr>
          <a:noFill/>
        </p:spPr>
        <p:txBody>
          <a:bodyPr/>
          <a:lstStyle/>
          <a:p>
            <a:pPr algn="just" eaLnBrk="1" hangingPunct="1"/>
            <a:r>
              <a:rPr lang="fr-FR" dirty="0" smtClean="0"/>
              <a:t>Le serveur </a:t>
            </a:r>
            <a:r>
              <a:rPr lang="fr-FR" b="1" dirty="0" smtClean="0"/>
              <a:t>HTTP Apache</a:t>
            </a:r>
            <a:r>
              <a:rPr lang="fr-FR" dirty="0" smtClean="0"/>
              <a:t> est le fruit du travail d’un groupe de volontaires, </a:t>
            </a:r>
            <a:r>
              <a:rPr lang="fr-FR" b="1" dirty="0" smtClean="0"/>
              <a:t>The Apache Group</a:t>
            </a:r>
            <a:r>
              <a:rPr lang="fr-FR" dirty="0" smtClean="0"/>
              <a:t>, qui a voulu réaliser un serveur Web du même niveau que les produits commerciaux sous forme de </a:t>
            </a:r>
            <a:r>
              <a:rPr lang="fr-FR" b="1" dirty="0" smtClean="0"/>
              <a:t>logiciel libre </a:t>
            </a:r>
            <a:r>
              <a:rPr lang="fr-FR" dirty="0" smtClean="0"/>
              <a:t>c’est-à-dire que son </a:t>
            </a:r>
            <a:r>
              <a:rPr lang="fr-FR" b="1" dirty="0" smtClean="0"/>
              <a:t>code source est disponible</a:t>
            </a:r>
            <a:r>
              <a:rPr lang="fr-FR" dirty="0" smtClean="0"/>
              <a:t>.</a:t>
            </a:r>
            <a:endParaRPr lang="fr-FR" dirty="0" smtClean="0"/>
          </a:p>
          <a:p>
            <a:pPr algn="just" eaLnBrk="1" hangingPunct="1"/>
            <a:endParaRPr lang="fr-FR" dirty="0" smtClean="0"/>
          </a:p>
          <a:p>
            <a:pPr algn="just" eaLnBrk="1" hangingPunct="1"/>
            <a:r>
              <a:rPr lang="fr-FR" dirty="0" smtClean="0"/>
              <a:t>L’équipe d’origine a été rejointe par des centaines d’utilisateurs qui, par leurs idées, leurs tests et leurs lignes de code, ont </a:t>
            </a:r>
            <a:r>
              <a:rPr lang="fr-FR" b="1" dirty="0" smtClean="0"/>
              <a:t>contribués</a:t>
            </a:r>
            <a:r>
              <a:rPr lang="fr-FR" dirty="0" smtClean="0"/>
              <a:t> à faire d’Apache le plus utilisé des serveurs Web du monde.</a:t>
            </a:r>
            <a:endParaRPr lang="fr-FR" dirty="0" smtClean="0"/>
          </a:p>
          <a:p>
            <a:pPr algn="just" eaLnBrk="1" hangingPunct="1"/>
            <a:endParaRPr lang="fr-FR" dirty="0" smtClean="0"/>
          </a:p>
          <a:p>
            <a:pPr algn="just" eaLnBrk="1" hangingPunct="1"/>
            <a:r>
              <a:rPr lang="fr-FR" dirty="0" smtClean="0"/>
              <a:t>L’ancêtre d’Apache est le serveur libre développé par le National Center for </a:t>
            </a:r>
            <a:r>
              <a:rPr lang="fr-FR" dirty="0" err="1" smtClean="0"/>
              <a:t>Supercomputing</a:t>
            </a:r>
            <a:r>
              <a:rPr lang="fr-FR" dirty="0" smtClean="0"/>
              <a:t> Applications de l’université de l’Illinois. L’évolution de ce serveur s’est arrêtée lorsque le responsable a quitté le NCSA en 1994. Les utilisateurs ont continué à corriger les bugs et à créer des extensions qu’ils distribuaient sous forme de "patches" d’ou le nom "a </a:t>
            </a:r>
            <a:r>
              <a:rPr lang="fr-FR" dirty="0" err="1" smtClean="0"/>
              <a:t>patchee</a:t>
            </a:r>
            <a:r>
              <a:rPr lang="fr-FR" dirty="0" smtClean="0"/>
              <a:t> server".</a:t>
            </a:r>
            <a:endParaRPr lang="fr-FR" dirty="0" smtClean="0"/>
          </a:p>
          <a:p>
            <a:pPr algn="just" eaLnBrk="1" hangingPunct="1"/>
            <a:endParaRPr lang="fr-FR" dirty="0" smtClean="0"/>
          </a:p>
          <a:p>
            <a:pPr algn="just" eaLnBrk="1" hangingPunct="1"/>
            <a:r>
              <a:rPr lang="fr-FR" dirty="0" smtClean="0"/>
              <a:t>La version 1.0 de Apache a été disponible le 1 décembre 1995.</a:t>
            </a:r>
            <a:endParaRPr lang="fr-FR" dirty="0" smtClean="0"/>
          </a:p>
          <a:p>
            <a:pPr algn="just" eaLnBrk="1" hangingPunct="1"/>
            <a:endParaRPr lang="fr-FR" dirty="0" smtClean="0"/>
          </a:p>
          <a:p>
            <a:pPr algn="just" eaLnBrk="1" hangingPunct="1"/>
            <a:r>
              <a:rPr lang="fr-FR" dirty="0" smtClean="0"/>
              <a:t>L’équipe de développement se coordonne par l’intermédiaire d’une liste de diffusion dans laquelle sont proposées les modifications et discutées les évolutions à apporter au logiciel. Les changements sont soumis à un vote avant d’être intégrés au projet. Tout le monde peut rejoindre l’équipe de développement, il suffit de contribuer activement au projet pour pouvoir être nommé membre de The Apache Group.</a:t>
            </a:r>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6853" name="Rectangle 2"/>
          <p:cNvSpPr>
            <a:spLocks noGrp="1" noRot="1" noChangeAspect="1" noChangeArrowheads="1" noTextEdit="1"/>
          </p:cNvSpPr>
          <p:nvPr>
            <p:ph type="sldImg"/>
          </p:nvPr>
        </p:nvSpPr>
        <p:spPr/>
      </p:sp>
      <p:sp>
        <p:nvSpPr>
          <p:cNvPr id="206854" name="Rectangle 3"/>
          <p:cNvSpPr>
            <a:spLocks noGrp="1" noChangeArrowheads="1"/>
          </p:cNvSpPr>
          <p:nvPr>
            <p:ph type="body" idx="1"/>
          </p:nvPr>
        </p:nvSpPr>
        <p:spPr>
          <a:noFill/>
        </p:spPr>
        <p:txBody>
          <a:bodyPr/>
          <a:lstStyle/>
          <a:p>
            <a:pPr algn="just" eaLnBrk="1" hangingPunct="1"/>
            <a:r>
              <a:rPr lang="fr-FR" dirty="0" smtClean="0">
                <a:latin typeface="+mn-lt"/>
              </a:rPr>
              <a:t>Si nous configurons le serveur Apache avec les directives de base vues précédemment, nous ne pourrons publier qu’un seul site. En effet, nous ne pouvons pas publier plusieurs sites avec les paramètres par défaut : même adresse IP, même port TCP et absence de nom d’hôte ou nom d’hôte unique.</a:t>
            </a:r>
            <a:endParaRPr lang="fr-FR" dirty="0" smtClean="0">
              <a:latin typeface="+mn-lt"/>
            </a:endParaRPr>
          </a:p>
          <a:p>
            <a:pPr algn="just" eaLnBrk="1" hangingPunct="1"/>
            <a:r>
              <a:rPr lang="fr-FR" dirty="0" smtClean="0">
                <a:latin typeface="+mn-lt"/>
              </a:rPr>
              <a:t>L’usage des sites virtuels va nous permettre de publier plusieurs sites web sur un même serveur Apache. Nous allons définir des blocs qui décriront chacun un site web. Ainsi chaque site aura sa propre configuration.</a:t>
            </a:r>
            <a:endParaRPr lang="fr-FR" dirty="0" smtClean="0">
              <a:latin typeface="+mn-lt"/>
            </a:endParaRPr>
          </a:p>
          <a:p>
            <a:pPr algn="just" eaLnBrk="1" hangingPunct="1"/>
            <a:r>
              <a:rPr lang="fr-FR" dirty="0" smtClean="0">
                <a:latin typeface="+mn-lt"/>
              </a:rPr>
              <a:t>Pour des facilités de compréhension, nous associons souvent un site web à une machine unique. Les sites virtuels ou hôtes virtuels (</a:t>
            </a:r>
            <a:r>
              <a:rPr lang="fr-FR" i="1" dirty="0" err="1" smtClean="0">
                <a:latin typeface="+mn-lt"/>
              </a:rPr>
              <a:t>virtual</a:t>
            </a:r>
            <a:r>
              <a:rPr lang="fr-FR" i="1" dirty="0" smtClean="0">
                <a:latin typeface="+mn-lt"/>
              </a:rPr>
              <a:t> hosts</a:t>
            </a:r>
            <a:r>
              <a:rPr lang="fr-FR" dirty="0" smtClean="0">
                <a:latin typeface="+mn-lt"/>
              </a:rPr>
              <a:t>) sont appelés ainsi parce qu’ils dématérialisent le lien entre machine et site web.</a:t>
            </a:r>
            <a:endParaRPr lang="fr-FR" dirty="0" smtClean="0">
              <a:latin typeface="+mn-lt"/>
            </a:endParaRPr>
          </a:p>
          <a:p>
            <a:pPr algn="just" eaLnBrk="1" hangingPunct="1"/>
            <a:r>
              <a:rPr lang="fr-FR" dirty="0" smtClean="0">
                <a:latin typeface="+mn-lt"/>
              </a:rPr>
              <a:t>La syntaxe d’un bloc d’hôte virtuel est la suivante :</a:t>
            </a:r>
            <a:endParaRPr lang="fr-FR" dirty="0" smtClean="0">
              <a:latin typeface="+mn-lt"/>
            </a:endParaRPr>
          </a:p>
          <a:p>
            <a:pPr algn="just" eaLnBrk="1" hangingPunct="1"/>
            <a:r>
              <a:rPr lang="fr-FR" dirty="0" smtClean="0">
                <a:latin typeface="+mn-lt"/>
              </a:rPr>
              <a:t>&lt;</a:t>
            </a:r>
            <a:r>
              <a:rPr lang="fr-FR" dirty="0" err="1" smtClean="0">
                <a:latin typeface="+mn-lt"/>
              </a:rPr>
              <a:t>VirtualHost</a:t>
            </a:r>
            <a:r>
              <a:rPr lang="fr-FR" dirty="0" smtClean="0">
                <a:latin typeface="+mn-lt"/>
              </a:rPr>
              <a:t> </a:t>
            </a:r>
            <a:r>
              <a:rPr lang="fr-FR" dirty="0" err="1" smtClean="0">
                <a:latin typeface="+mn-lt"/>
              </a:rPr>
              <a:t>addr</a:t>
            </a:r>
            <a:r>
              <a:rPr lang="fr-FR" dirty="0" smtClean="0">
                <a:latin typeface="+mn-lt"/>
              </a:rPr>
              <a:t>[:port]&gt;</a:t>
            </a:r>
            <a:endParaRPr lang="fr-FR" dirty="0" smtClean="0">
              <a:latin typeface="+mn-lt"/>
            </a:endParaRPr>
          </a:p>
          <a:p>
            <a:pPr algn="just" eaLnBrk="1" hangingPunct="1"/>
            <a:r>
              <a:rPr lang="fr-FR" dirty="0" smtClean="0">
                <a:latin typeface="+mn-lt"/>
              </a:rPr>
              <a:t>...</a:t>
            </a:r>
            <a:endParaRPr lang="fr-FR" dirty="0" smtClean="0">
              <a:latin typeface="+mn-lt"/>
            </a:endParaRPr>
          </a:p>
          <a:p>
            <a:pPr algn="just" eaLnBrk="1" hangingPunct="1"/>
            <a:r>
              <a:rPr lang="fr-FR" dirty="0" smtClean="0">
                <a:latin typeface="+mn-lt"/>
              </a:rPr>
              <a:t>&lt;/</a:t>
            </a:r>
            <a:r>
              <a:rPr lang="fr-FR" dirty="0" err="1" smtClean="0">
                <a:latin typeface="+mn-lt"/>
              </a:rPr>
              <a:t>VirtualHost</a:t>
            </a:r>
            <a:r>
              <a:rPr lang="fr-FR" dirty="0" smtClean="0">
                <a:latin typeface="+mn-lt"/>
              </a:rPr>
              <a:t>&gt;</a:t>
            </a:r>
            <a:endParaRPr lang="fr-FR" dirty="0" smtClean="0">
              <a:latin typeface="+mn-lt"/>
            </a:endParaRPr>
          </a:p>
          <a:p>
            <a:pPr algn="just" eaLnBrk="1" hangingPunct="1"/>
            <a:r>
              <a:rPr lang="fr-FR" dirty="0" smtClean="0">
                <a:latin typeface="+mn-lt"/>
              </a:rPr>
              <a:t>Le paramètre </a:t>
            </a:r>
            <a:r>
              <a:rPr lang="fr-FR" dirty="0" err="1" smtClean="0">
                <a:latin typeface="+mn-lt"/>
              </a:rPr>
              <a:t>addr</a:t>
            </a:r>
            <a:r>
              <a:rPr lang="fr-FR" dirty="0" smtClean="0">
                <a:latin typeface="+mn-lt"/>
              </a:rPr>
              <a:t> désigne l’adresse IP de votre serveur. Le paramètre port est optionnel, il s’agit du port TCP de publication. La quasi-totalité des directives Apache sont utilisables dans un bloc </a:t>
            </a:r>
            <a:r>
              <a:rPr lang="fr-FR" dirty="0" err="1" smtClean="0">
                <a:latin typeface="+mn-lt"/>
              </a:rPr>
              <a:t>VirtualHost</a:t>
            </a:r>
            <a:r>
              <a:rPr lang="fr-FR" dirty="0" smtClean="0">
                <a:latin typeface="+mn-lt"/>
              </a:rPr>
              <a:t>. Cela permet de créer des configurations complètes et différentes pour chaque site virtuel.</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r>
              <a:rPr lang="fr-FR" dirty="0" smtClean="0"/>
              <a:t>L’hébergement</a:t>
            </a:r>
            <a:r>
              <a:rPr lang="fr-FR" baseline="0" dirty="0" smtClean="0"/>
              <a:t> virtuel basé sur IP est une méthode permettant d’appliquer certaines directives en fonction de l’adresse IP et du port sur lesquels la requête est reçue.</a:t>
            </a:r>
            <a:endParaRPr lang="fr-FR" baseline="0" dirty="0" smtClean="0"/>
          </a:p>
          <a:p>
            <a:pPr eaLnBrk="1" hangingPunct="1"/>
            <a:r>
              <a:rPr lang="fr-FR" baseline="0" dirty="0" smtClean="0"/>
              <a:t>En général, il s’agit de servir différents sites web sur des ports ou des interfaces différents.</a:t>
            </a:r>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5829" name="Rectangle 2"/>
          <p:cNvSpPr>
            <a:spLocks noGrp="1" noRot="1" noChangeAspect="1" noChangeArrowheads="1" noTextEdit="1"/>
          </p:cNvSpPr>
          <p:nvPr>
            <p:ph type="sldImg"/>
          </p:nvPr>
        </p:nvSpPr>
        <p:spPr/>
      </p:sp>
      <p:sp>
        <p:nvSpPr>
          <p:cNvPr id="205830" name="Rectangle 3"/>
          <p:cNvSpPr>
            <a:spLocks noGrp="1" noChangeArrowheads="1"/>
          </p:cNvSpPr>
          <p:nvPr>
            <p:ph type="body" idx="1"/>
          </p:nvPr>
        </p:nvSpPr>
        <p:spPr>
          <a:noFill/>
        </p:spPr>
        <p:txBody>
          <a:bodyPr/>
          <a:lstStyle/>
          <a:p>
            <a:pPr algn="just" eaLnBrk="1" hangingPunct="1"/>
            <a:r>
              <a:rPr lang="fr-FR" dirty="0" smtClean="0">
                <a:latin typeface="+mn-lt"/>
              </a:rPr>
              <a:t>Cette directive est indispensable lors</a:t>
            </a:r>
            <a:r>
              <a:rPr lang="fr-FR" baseline="0" dirty="0" smtClean="0">
                <a:latin typeface="+mn-lt"/>
              </a:rPr>
              <a:t> de la </a:t>
            </a:r>
            <a:r>
              <a:rPr lang="fr-FR" dirty="0" smtClean="0">
                <a:latin typeface="+mn-lt"/>
              </a:rPr>
              <a:t>définition des sites virtuels par nom d’hôte. Il faut la placer avant les blocs descriptifs de sites virtuels. Elle désigne les adresses IP utilisées pour écouter les requêtes des clients vers les sites virtuels.</a:t>
            </a:r>
            <a:endParaRPr lang="fr-FR" dirty="0" smtClean="0">
              <a:latin typeface="+mn-lt"/>
            </a:endParaRPr>
          </a:p>
          <a:p>
            <a:pPr algn="just" eaLnBrk="1" hangingPunct="1"/>
            <a:r>
              <a:rPr lang="fr-FR" dirty="0" smtClean="0">
                <a:latin typeface="+mn-lt"/>
              </a:rPr>
              <a:t>La syntaxe est la suivante :</a:t>
            </a:r>
            <a:endParaRPr lang="fr-FR" dirty="0" smtClean="0">
              <a:latin typeface="+mn-lt"/>
            </a:endParaRPr>
          </a:p>
          <a:p>
            <a:pPr lvl="1" algn="just" eaLnBrk="1" hangingPunct="1"/>
            <a:r>
              <a:rPr lang="fr-FR" dirty="0" err="1" smtClean="0">
                <a:latin typeface="+mn-lt"/>
              </a:rPr>
              <a:t>NameVirtualHost</a:t>
            </a:r>
            <a:r>
              <a:rPr lang="fr-FR" dirty="0" smtClean="0">
                <a:latin typeface="+mn-lt"/>
              </a:rPr>
              <a:t> adresse-IP[:port]</a:t>
            </a:r>
            <a:endParaRPr lang="fr-FR" dirty="0" smtClean="0">
              <a:latin typeface="+mn-lt"/>
            </a:endParaRPr>
          </a:p>
          <a:p>
            <a:pPr algn="just" eaLnBrk="1" hangingPunct="1"/>
            <a:r>
              <a:rPr lang="fr-FR" dirty="0" smtClean="0">
                <a:latin typeface="+mn-lt"/>
              </a:rPr>
              <a:t>Le port TCP est facultatif. Pour écouter les requêtes sur toutes les adresses IP du serveur il faut utiliser le caractère *.</a:t>
            </a:r>
            <a:endParaRPr lang="fr-FR" dirty="0" smtClean="0">
              <a:latin typeface="+mn-lt"/>
            </a:endParaRPr>
          </a:p>
          <a:p>
            <a:pPr algn="just" eaLnBrk="1" hangingPunct="1"/>
            <a:r>
              <a:rPr lang="fr-FR" dirty="0" smtClean="0">
                <a:latin typeface="+mn-lt"/>
              </a:rPr>
              <a:t>Pour spécifier plusieurs adresses explicitement, il suffit de répéter la directive :</a:t>
            </a:r>
            <a:endParaRPr lang="fr-FR" dirty="0" smtClean="0">
              <a:latin typeface="+mn-lt"/>
            </a:endParaRPr>
          </a:p>
          <a:p>
            <a:pPr algn="just" eaLnBrk="1" hangingPunct="1"/>
            <a:r>
              <a:rPr lang="fr-FR" dirty="0" err="1" smtClean="0">
                <a:latin typeface="+mn-lt"/>
              </a:rPr>
              <a:t>NameVirtualHost</a:t>
            </a:r>
            <a:r>
              <a:rPr lang="fr-FR" dirty="0" smtClean="0">
                <a:latin typeface="+mn-lt"/>
              </a:rPr>
              <a:t> 35.82.31.45</a:t>
            </a:r>
            <a:endParaRPr lang="fr-FR" dirty="0" smtClean="0">
              <a:latin typeface="+mn-lt"/>
            </a:endParaRPr>
          </a:p>
          <a:p>
            <a:pPr algn="just" eaLnBrk="1" hangingPunct="1"/>
            <a:r>
              <a:rPr lang="fr-FR" dirty="0" err="1" smtClean="0">
                <a:latin typeface="+mn-lt"/>
              </a:rPr>
              <a:t>NameVirtualHost</a:t>
            </a:r>
            <a:r>
              <a:rPr lang="fr-FR" dirty="0" smtClean="0">
                <a:latin typeface="+mn-lt"/>
              </a:rPr>
              <a:t> 192.168.1.1</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9925" name="Rectangle 2"/>
          <p:cNvSpPr>
            <a:spLocks noGrp="1" noRot="1" noChangeAspect="1" noChangeArrowheads="1" noTextEdit="1"/>
          </p:cNvSpPr>
          <p:nvPr>
            <p:ph type="sldImg"/>
          </p:nvPr>
        </p:nvSpPr>
        <p:spPr/>
      </p:sp>
      <p:sp>
        <p:nvSpPr>
          <p:cNvPr id="209926" name="Rectangle 3"/>
          <p:cNvSpPr>
            <a:spLocks noGrp="1" noChangeArrowheads="1"/>
          </p:cNvSpPr>
          <p:nvPr>
            <p:ph type="body" idx="1"/>
          </p:nvPr>
        </p:nvSpPr>
        <p:spPr>
          <a:noFill/>
        </p:spPr>
        <p:txBody>
          <a:bodyPr/>
          <a:lstStyle/>
          <a:p>
            <a:pPr algn="just" eaLnBrk="1" hangingPunct="1"/>
            <a:r>
              <a:rPr lang="fr-FR" dirty="0" smtClean="0">
                <a:latin typeface="+mn-lt"/>
              </a:rPr>
              <a:t>C’est cette directive qui définit le nom d’hôte de notre site virtuel. </a:t>
            </a:r>
            <a:endParaRPr lang="fr-FR" dirty="0" smtClean="0">
              <a:latin typeface="+mn-lt"/>
            </a:endParaRPr>
          </a:p>
          <a:p>
            <a:pPr algn="just" eaLnBrk="1" hangingPunct="1"/>
            <a:r>
              <a:rPr lang="fr-FR" dirty="0" smtClean="0">
                <a:latin typeface="+mn-lt"/>
              </a:rPr>
              <a:t>Un nom d’hôte est de la forme www.exemple.com. C’est le nom que pourront taper les clients comme URL.</a:t>
            </a:r>
            <a:endParaRPr lang="fr-FR" dirty="0" smtClean="0">
              <a:latin typeface="+mn-lt"/>
            </a:endParaRPr>
          </a:p>
          <a:p>
            <a:pPr algn="just" eaLnBrk="1" hangingPunct="1"/>
            <a:endParaRPr lang="fr-FR" dirty="0" smtClean="0">
              <a:latin typeface="+mn-lt"/>
            </a:endParaRPr>
          </a:p>
          <a:p>
            <a:pPr algn="just" eaLnBrk="1" hangingPunct="1"/>
            <a:r>
              <a:rPr lang="fr-FR" dirty="0" smtClean="0">
                <a:latin typeface="+mn-lt"/>
              </a:rPr>
              <a:t>Pour que les clients puissent accéder à nos sites par leur nom d’hôte, ils doivent résoudre ce nom en adresse IP.</a:t>
            </a:r>
            <a:endParaRPr lang="fr-FR" dirty="0" smtClean="0">
              <a:latin typeface="+mn-lt"/>
            </a:endParaRPr>
          </a:p>
          <a:p>
            <a:pPr algn="just" eaLnBrk="1" hangingPunct="1"/>
            <a:endParaRPr lang="fr-FR" dirty="0" smtClean="0">
              <a:latin typeface="+mn-lt"/>
            </a:endParaRPr>
          </a:p>
          <a:p>
            <a:pPr algn="just" eaLnBrk="1" hangingPunct="1"/>
            <a:r>
              <a:rPr lang="fr-FR" dirty="0" smtClean="0">
                <a:latin typeface="+mn-lt"/>
              </a:rPr>
              <a:t>Si nos sites sont publiés sur l’Internet, ils devront être enregistrés dans l’espace de nom DNS. Il faudra créer plusieurs enregistrements alias (CNAME) dans les serveurs DNS qui gèrent nos sites.</a:t>
            </a:r>
            <a:endParaRPr lang="fr-FR" dirty="0" smtClean="0">
              <a:latin typeface="+mn-lt"/>
            </a:endParaRPr>
          </a:p>
          <a:p>
            <a:pPr algn="just" eaLnBrk="1" hangingPunct="1"/>
            <a:r>
              <a:rPr lang="fr-FR" dirty="0" smtClean="0">
                <a:latin typeface="+mn-lt"/>
              </a:rPr>
              <a:t>Si notre site est publié sur un réseau local sans serveur DNS, l’utilisation de fichiers hosts peut suffire. C’est le fichier hosts du client qui est alors utilisé : il faut le renseigner sur chaque ordinateur client.</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r>
              <a:rPr lang="fr-FR" dirty="0" smtClean="0"/>
              <a:t>L’hébergement</a:t>
            </a:r>
            <a:r>
              <a:rPr lang="fr-FR" baseline="0" dirty="0" smtClean="0"/>
              <a:t> virtuel basé sur IP utilise l’adresse IP de la connexion afin de déterminer quel serveur virtuel doit répondre. Par conséquent, il faut disposer d’adresses IP différentes pour chaque serveur. Avec un hébergement virtuel par nom, le </a:t>
            </a:r>
            <a:r>
              <a:rPr lang="fr-FR" baseline="0" smtClean="0"/>
              <a:t>serveur s’appuie </a:t>
            </a:r>
            <a:r>
              <a:rPr lang="fr-FR" baseline="0" dirty="0" smtClean="0"/>
              <a:t>sur les informations transmises par le client dans les en-têtes HTTP de ses requêtes.</a:t>
            </a:r>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04805" name="Rectangle 2"/>
          <p:cNvSpPr>
            <a:spLocks noGrp="1" noRot="1" noChangeAspect="1" noChangeArrowheads="1" noTextEdit="1"/>
          </p:cNvSpPr>
          <p:nvPr>
            <p:ph type="sldImg"/>
          </p:nvPr>
        </p:nvSpPr>
        <p:spPr/>
      </p:sp>
      <p:sp>
        <p:nvSpPr>
          <p:cNvPr id="204806" name="Rectangle 3"/>
          <p:cNvSpPr>
            <a:spLocks noGrp="1" noChangeArrowheads="1"/>
          </p:cNvSpPr>
          <p:nvPr>
            <p:ph type="body" idx="1"/>
          </p:nvPr>
        </p:nvSpPr>
        <p:spPr>
          <a:noFill/>
        </p:spPr>
        <p:txBody>
          <a:bodyPr/>
          <a:lstStyle/>
          <a:p>
            <a:pPr eaLnBrk="1" hangingPunct="1"/>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0949" name="Rectangle 2"/>
          <p:cNvSpPr>
            <a:spLocks noGrp="1" noRot="1" noChangeAspect="1" noChangeArrowheads="1" noTextEdit="1"/>
          </p:cNvSpPr>
          <p:nvPr>
            <p:ph type="sldImg"/>
          </p:nvPr>
        </p:nvSpPr>
        <p:spPr/>
      </p:sp>
      <p:sp>
        <p:nvSpPr>
          <p:cNvPr id="210950" name="Rectangle 3"/>
          <p:cNvSpPr>
            <a:spLocks noGrp="1" noChangeArrowheads="1"/>
          </p:cNvSpPr>
          <p:nvPr>
            <p:ph type="body" idx="1"/>
          </p:nvPr>
        </p:nvSpPr>
        <p:spPr>
          <a:noFill/>
        </p:spPr>
        <p:txBody>
          <a:bodyPr/>
          <a:lstStyle/>
          <a:p>
            <a:pPr eaLnBrk="1" hangingPunct="1"/>
            <a:r>
              <a:rPr lang="fr-FR" dirty="0" smtClean="0">
                <a:latin typeface="+mn-lt"/>
              </a:rPr>
              <a:t>Dans le cas d’une publication d’un site via plusieurs adresses, nous utiliserons la directive ci-dessus.</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5045" name="Rectangle 2"/>
          <p:cNvSpPr>
            <a:spLocks noGrp="1" noRot="1" noChangeAspect="1" noChangeArrowheads="1" noTextEdit="1"/>
          </p:cNvSpPr>
          <p:nvPr>
            <p:ph type="sldImg"/>
          </p:nvPr>
        </p:nvSpPr>
        <p:spPr/>
      </p:sp>
      <p:sp>
        <p:nvSpPr>
          <p:cNvPr id="215046" name="Rectangle 3"/>
          <p:cNvSpPr>
            <a:spLocks noGrp="1" noChangeArrowheads="1"/>
          </p:cNvSpPr>
          <p:nvPr>
            <p:ph type="body" idx="1"/>
          </p:nvPr>
        </p:nvSpPr>
        <p:spPr>
          <a:noFill/>
        </p:spPr>
        <p:txBody>
          <a:bodyPr/>
          <a:lstStyle/>
          <a:p>
            <a:pPr algn="just" eaLnBrk="1" hangingPunct="1"/>
            <a:r>
              <a:rPr lang="fr-FR" dirty="0" smtClean="0">
                <a:latin typeface="+mn-lt"/>
              </a:rPr>
              <a:t>La syntaxe est la suivante :</a:t>
            </a:r>
            <a:endParaRPr lang="fr-FR" dirty="0" smtClean="0">
              <a:latin typeface="+mn-lt"/>
            </a:endParaRPr>
          </a:p>
          <a:p>
            <a:pPr lvl="1" algn="just" eaLnBrk="1" hangingPunct="1"/>
            <a:r>
              <a:rPr lang="fr-FR" dirty="0" smtClean="0">
                <a:latin typeface="+mn-lt"/>
              </a:rPr>
              <a:t>Alias	URL-alias	chemin-dossier</a:t>
            </a:r>
            <a:endParaRPr lang="fr-FR" dirty="0" smtClean="0">
              <a:latin typeface="+mn-lt"/>
            </a:endParaRPr>
          </a:p>
          <a:p>
            <a:pPr algn="just" eaLnBrk="1" hangingPunct="1"/>
            <a:r>
              <a:rPr lang="fr-FR" dirty="0" smtClean="0">
                <a:latin typeface="+mn-lt"/>
              </a:rPr>
              <a:t>L’URL de l’alias représente ce que tape le client dans son navigateur. Le chemin du dossier représente le chemin dans le système de fichiers du serveur.</a:t>
            </a:r>
            <a:endParaRPr lang="fr-FR" dirty="0" smtClean="0">
              <a:latin typeface="+mn-lt"/>
            </a:endParaRPr>
          </a:p>
          <a:p>
            <a:pPr algn="just" eaLnBrk="1" hangingPunct="1"/>
            <a:r>
              <a:rPr lang="fr-FR" dirty="0" smtClean="0">
                <a:latin typeface="+mn-lt"/>
              </a:rPr>
              <a:t>Exemple :</a:t>
            </a:r>
            <a:endParaRPr lang="fr-FR" dirty="0" smtClean="0">
              <a:latin typeface="+mn-lt"/>
            </a:endParaRPr>
          </a:p>
          <a:p>
            <a:pPr lvl="1" algn="just" eaLnBrk="1" hangingPunct="1"/>
            <a:r>
              <a:rPr lang="fr-FR" dirty="0" smtClean="0">
                <a:latin typeface="+mn-lt"/>
              </a:rPr>
              <a:t>Alias	/images	/ftp/pub/</a:t>
            </a:r>
            <a:r>
              <a:rPr lang="fr-FR" dirty="0" err="1" smtClean="0">
                <a:latin typeface="+mn-lt"/>
              </a:rPr>
              <a:t>pictures</a:t>
            </a:r>
            <a:endParaRPr lang="fr-FR" dirty="0" smtClean="0">
              <a:latin typeface="+mn-lt"/>
            </a:endParaRPr>
          </a:p>
          <a:p>
            <a:pPr lvl="1" algn="just" eaLnBrk="1" hangingPunct="1"/>
            <a:endParaRPr lang="fr-FR" dirty="0" smtClean="0">
              <a:latin typeface="+mn-lt"/>
            </a:endParaRPr>
          </a:p>
          <a:p>
            <a:pPr algn="just" eaLnBrk="1" hangingPunct="1"/>
            <a:r>
              <a:rPr lang="fr-FR" dirty="0" smtClean="0">
                <a:latin typeface="+mn-lt"/>
              </a:rPr>
              <a:t>Dans cet exemple, lorsque le client voudra accéder à l’image</a:t>
            </a:r>
            <a:endParaRPr lang="fr-FR" dirty="0" smtClean="0">
              <a:latin typeface="+mn-lt"/>
            </a:endParaRPr>
          </a:p>
          <a:p>
            <a:pPr algn="just" eaLnBrk="1" hangingPunct="1"/>
            <a:r>
              <a:rPr lang="fr-FR" dirty="0" smtClean="0">
                <a:latin typeface="+mn-lt"/>
              </a:rPr>
              <a:t>http://www.exemple.com/images/toto.gif, l’image qui lui sera</a:t>
            </a:r>
            <a:r>
              <a:rPr lang="fr-FR" baseline="0" dirty="0" smtClean="0">
                <a:latin typeface="+mn-lt"/>
              </a:rPr>
              <a:t> envoyé sera celle stockée sous </a:t>
            </a:r>
            <a:r>
              <a:rPr lang="fr-FR" dirty="0" smtClean="0">
                <a:latin typeface="+mn-lt"/>
              </a:rPr>
              <a:t>/ftp/pub/</a:t>
            </a:r>
            <a:r>
              <a:rPr lang="fr-FR" dirty="0" err="1" smtClean="0">
                <a:latin typeface="+mn-lt"/>
              </a:rPr>
              <a:t>pictures</a:t>
            </a:r>
            <a:r>
              <a:rPr lang="fr-FR" dirty="0" smtClean="0">
                <a:latin typeface="+mn-lt"/>
              </a:rPr>
              <a:t>/toto.gif</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1973" name="Rectangle 2"/>
          <p:cNvSpPr>
            <a:spLocks noGrp="1" noRot="1" noChangeAspect="1" noChangeArrowheads="1" noTextEdit="1"/>
          </p:cNvSpPr>
          <p:nvPr>
            <p:ph type="sldImg"/>
          </p:nvPr>
        </p:nvSpPr>
        <p:spPr/>
      </p:sp>
      <p:sp>
        <p:nvSpPr>
          <p:cNvPr id="211974" name="Rectangle 3"/>
          <p:cNvSpPr>
            <a:spLocks noGrp="1" noChangeArrowheads="1"/>
          </p:cNvSpPr>
          <p:nvPr>
            <p:ph type="body" idx="1"/>
          </p:nvPr>
        </p:nvSpPr>
        <p:spPr>
          <a:noFill/>
        </p:spPr>
        <p:txBody>
          <a:bodyPr/>
          <a:lstStyle/>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1317" name="Rectangle 2"/>
          <p:cNvSpPr>
            <a:spLocks noGrp="1" noRot="1" noChangeAspect="1" noChangeArrowheads="1" noTextEdit="1"/>
          </p:cNvSpPr>
          <p:nvPr>
            <p:ph type="sldImg"/>
          </p:nvPr>
        </p:nvSpPr>
        <p:spPr>
          <a:xfrm>
            <a:off x="660400" y="506413"/>
            <a:ext cx="5487988" cy="4117975"/>
          </a:xfrm>
        </p:spPr>
      </p:sp>
      <p:sp>
        <p:nvSpPr>
          <p:cNvPr id="141318" name="Rectangle 3"/>
          <p:cNvSpPr>
            <a:spLocks noGrp="1" noChangeArrowheads="1"/>
          </p:cNvSpPr>
          <p:nvPr>
            <p:ph type="body" idx="1"/>
          </p:nvPr>
        </p:nvSpPr>
        <p:spPr>
          <a:noFill/>
        </p:spPr>
        <p:txBody>
          <a:bodyPr/>
          <a:lstStyle/>
          <a:p>
            <a:pPr algn="just" eaLnBrk="1" hangingPunct="1"/>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4021" name="Rectangle 2"/>
          <p:cNvSpPr>
            <a:spLocks noGrp="1" noRot="1" noChangeAspect="1" noChangeArrowheads="1" noTextEdit="1"/>
          </p:cNvSpPr>
          <p:nvPr>
            <p:ph type="sldImg"/>
          </p:nvPr>
        </p:nvSpPr>
        <p:spPr/>
      </p:sp>
      <p:sp>
        <p:nvSpPr>
          <p:cNvPr id="214022" name="Rectangle 3"/>
          <p:cNvSpPr>
            <a:spLocks noGrp="1" noChangeArrowheads="1"/>
          </p:cNvSpPr>
          <p:nvPr>
            <p:ph type="body" idx="1"/>
          </p:nvPr>
        </p:nvSpPr>
        <p:spPr>
          <a:noFill/>
        </p:spPr>
        <p:txBody>
          <a:bodyPr/>
          <a:lstStyle/>
          <a:p>
            <a:pPr algn="l" eaLnBrk="1" hangingPunct="1">
              <a:lnSpc>
                <a:spcPct val="110000"/>
              </a:lnSpc>
              <a:buFontTx/>
              <a:buNone/>
            </a:pPr>
            <a:r>
              <a:rPr lang="fr-FR" sz="1200" b="1" dirty="0" smtClean="0"/>
              <a:t>Quel est l’intérêt d’une telle structure ?</a:t>
            </a:r>
            <a:endParaRPr lang="fr-FR" sz="1200" b="1" dirty="0" smtClean="0"/>
          </a:p>
          <a:p>
            <a:pPr marL="405130" indent="-342900" algn="just">
              <a:lnSpc>
                <a:spcPct val="100000"/>
              </a:lnSpc>
              <a:buClrTx/>
              <a:buFont typeface="Arial" panose="020B0604020202020204" pitchFamily="34" charset="0"/>
              <a:buChar char="•"/>
            </a:pPr>
            <a:r>
              <a:rPr lang="fr-FR" sz="1200" b="0" dirty="0" smtClean="0"/>
              <a:t>L’espace de nom est respecté. Les </a:t>
            </a:r>
            <a:r>
              <a:rPr lang="fr-FR" sz="1200" b="0" dirty="0" err="1" smtClean="0"/>
              <a:t>URLs</a:t>
            </a:r>
            <a:r>
              <a:rPr lang="fr-FR" sz="1200" b="0" dirty="0" smtClean="0"/>
              <a:t> utilisées dans le navigateur sont donc plus cohérentes.</a:t>
            </a:r>
            <a:endParaRPr lang="fr-FR" sz="1200" b="0" dirty="0" smtClean="0"/>
          </a:p>
          <a:p>
            <a:pPr marL="405130" indent="-342900" algn="just">
              <a:lnSpc>
                <a:spcPct val="100000"/>
              </a:lnSpc>
              <a:buClrTx/>
              <a:buFont typeface="Arial" panose="020B0604020202020204" pitchFamily="34" charset="0"/>
              <a:buChar char="•"/>
            </a:pPr>
            <a:r>
              <a:rPr lang="fr-FR" sz="1200" b="0" dirty="0" smtClean="0"/>
              <a:t>Mises à jour et sauvegardes simplifiées.</a:t>
            </a:r>
            <a:endParaRPr lang="fr-FR" sz="1200" b="0" dirty="0" smtClean="0"/>
          </a:p>
          <a:p>
            <a:pPr marL="405130" indent="-342900" algn="just">
              <a:lnSpc>
                <a:spcPct val="100000"/>
              </a:lnSpc>
              <a:buClrTx/>
              <a:buFont typeface="Arial" panose="020B0604020202020204" pitchFamily="34" charset="0"/>
              <a:buChar char="•"/>
            </a:pPr>
            <a:r>
              <a:rPr lang="fr-FR" sz="1200" b="0" dirty="0" smtClean="0"/>
              <a:t>Les options de sécurité dans les </a:t>
            </a:r>
            <a:r>
              <a:rPr lang="fr-FR" sz="1200" b="1" dirty="0" smtClean="0"/>
              <a:t>Alias</a:t>
            </a:r>
            <a:r>
              <a:rPr lang="fr-FR" sz="1200" b="0" dirty="0" smtClean="0"/>
              <a:t> peuvent être différents. Pour ce faire,</a:t>
            </a:r>
            <a:r>
              <a:rPr lang="fr-FR" sz="1200" b="0" baseline="0" dirty="0" smtClean="0"/>
              <a:t> il faudra renseigné la balise </a:t>
            </a:r>
            <a:r>
              <a:rPr lang="fr-FR" sz="1200" b="1" baseline="0" dirty="0" smtClean="0"/>
              <a:t>Directory</a:t>
            </a:r>
            <a:r>
              <a:rPr lang="fr-FR" sz="1200" b="0" baseline="0" dirty="0" smtClean="0"/>
              <a:t> correspondant au répertoire spécifié par </a:t>
            </a:r>
            <a:r>
              <a:rPr lang="fr-FR" sz="1200" b="1" baseline="0" dirty="0" smtClean="0"/>
              <a:t>Alias</a:t>
            </a:r>
            <a:r>
              <a:rPr lang="fr-FR" sz="1200" b="0" baseline="0" dirty="0" smtClean="0"/>
              <a:t>.</a:t>
            </a:r>
            <a:endParaRPr lang="fr-FR" sz="1200" b="0" dirty="0" smtClean="0"/>
          </a:p>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1973" name="Rectangle 2"/>
          <p:cNvSpPr>
            <a:spLocks noGrp="1" noRot="1" noChangeAspect="1" noChangeArrowheads="1" noTextEdit="1"/>
          </p:cNvSpPr>
          <p:nvPr>
            <p:ph type="sldImg"/>
          </p:nvPr>
        </p:nvSpPr>
        <p:spPr/>
      </p:sp>
      <p:sp>
        <p:nvSpPr>
          <p:cNvPr id="211974" name="Rectangle 3"/>
          <p:cNvSpPr>
            <a:spLocks noGrp="1" noChangeArrowheads="1"/>
          </p:cNvSpPr>
          <p:nvPr>
            <p:ph type="body" idx="1"/>
          </p:nvPr>
        </p:nvSpPr>
        <p:spPr>
          <a:noFill/>
        </p:spPr>
        <p:txBody>
          <a:bodyPr/>
          <a:lstStyle/>
          <a:p>
            <a:pPr algn="just" eaLnBrk="1" hangingPunct="1"/>
            <a:r>
              <a:rPr lang="fr-FR" dirty="0" smtClean="0">
                <a:latin typeface="+mn-lt"/>
              </a:rPr>
              <a:t>Un proxy inverse ou mandataire (reverse proxy) est un serveur qui permet à des utilisateurs d’accéder à des serveurs d’un réseau interne.</a:t>
            </a:r>
            <a:endParaRPr lang="fr-FR" dirty="0" smtClean="0">
              <a:latin typeface="+mn-lt"/>
            </a:endParaRPr>
          </a:p>
          <a:p>
            <a:pPr algn="just" eaLnBrk="1" hangingPunct="1"/>
            <a:r>
              <a:rPr lang="fr-FR" u="sng" dirty="0" smtClean="0">
                <a:latin typeface="+mn-lt"/>
              </a:rPr>
              <a:t>Il permet de </a:t>
            </a:r>
            <a:r>
              <a:rPr lang="fr-FR" dirty="0" smtClean="0">
                <a:latin typeface="+mn-lt"/>
              </a:rPr>
              <a:t>:</a:t>
            </a:r>
            <a:endParaRPr lang="fr-FR" dirty="0" smtClean="0">
              <a:latin typeface="+mn-lt"/>
            </a:endParaRPr>
          </a:p>
          <a:p>
            <a:pPr algn="just" eaLnBrk="1" hangingPunct="1"/>
            <a:r>
              <a:rPr lang="fr-FR" dirty="0" smtClean="0">
                <a:latin typeface="+mn-lt"/>
              </a:rPr>
              <a:t>  -</a:t>
            </a:r>
            <a:r>
              <a:rPr lang="fr-FR" baseline="0" dirty="0" smtClean="0">
                <a:latin typeface="+mn-lt"/>
              </a:rPr>
              <a:t> gérer un cache web local ce qui soulage les serveurs web internes (accélérateur http) ;</a:t>
            </a:r>
            <a:endParaRPr lang="fr-FR" baseline="0" dirty="0" smtClean="0">
              <a:latin typeface="+mn-lt"/>
            </a:endParaRPr>
          </a:p>
          <a:p>
            <a:pPr algn="just" eaLnBrk="1" hangingPunct="1"/>
            <a:r>
              <a:rPr lang="fr-FR" dirty="0" smtClean="0">
                <a:latin typeface="+mn-lt"/>
              </a:rPr>
              <a:t>  - chiffrer en SSL ;</a:t>
            </a:r>
            <a:endParaRPr lang="fr-FR" dirty="0" smtClean="0">
              <a:latin typeface="+mn-lt"/>
            </a:endParaRPr>
          </a:p>
          <a:p>
            <a:pPr algn="just" eaLnBrk="1" hangingPunct="1"/>
            <a:r>
              <a:rPr lang="fr-FR" dirty="0" smtClean="0">
                <a:latin typeface="+mn-lt"/>
              </a:rPr>
              <a:t>  - filtrer les ressources au web ;</a:t>
            </a:r>
            <a:endParaRPr lang="fr-FR" dirty="0" smtClean="0">
              <a:latin typeface="+mn-lt"/>
            </a:endParaRPr>
          </a:p>
          <a:p>
            <a:pPr algn="just" eaLnBrk="1" hangingPunct="1"/>
            <a:r>
              <a:rPr lang="fr-FR" dirty="0" smtClean="0">
                <a:latin typeface="+mn-lt"/>
              </a:rPr>
              <a:t>  - </a:t>
            </a:r>
            <a:r>
              <a:rPr lang="fr-FR" b="1" dirty="0" smtClean="0">
                <a:latin typeface="+mn-lt"/>
              </a:rPr>
              <a:t>répartir les charges sur plusieurs serveurs applicatifs internes </a:t>
            </a:r>
            <a:r>
              <a:rPr lang="fr-FR" dirty="0" smtClean="0">
                <a:latin typeface="+mn-lt"/>
              </a:rPr>
              <a:t>;</a:t>
            </a:r>
            <a:endParaRPr lang="fr-FR" dirty="0" smtClean="0">
              <a:latin typeface="+mn-lt"/>
            </a:endParaRPr>
          </a:p>
          <a:p>
            <a:pPr algn="just" eaLnBrk="1" hangingPunct="1"/>
            <a:r>
              <a:rPr lang="fr-FR" dirty="0" smtClean="0">
                <a:latin typeface="+mn-lt"/>
              </a:rPr>
              <a:t>  - optimiser la</a:t>
            </a:r>
            <a:r>
              <a:rPr lang="fr-FR" baseline="0" dirty="0" smtClean="0">
                <a:latin typeface="+mn-lt"/>
              </a:rPr>
              <a:t> </a:t>
            </a:r>
            <a:r>
              <a:rPr lang="fr-FR" dirty="0" smtClean="0">
                <a:latin typeface="+mn-lt"/>
              </a:rPr>
              <a:t>compression</a:t>
            </a:r>
            <a:r>
              <a:rPr lang="fr-FR" baseline="0" dirty="0" smtClean="0">
                <a:latin typeface="+mn-lt"/>
              </a:rPr>
              <a:t> du contenu des sites.</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4021" name="Rectangle 2"/>
          <p:cNvSpPr>
            <a:spLocks noGrp="1" noRot="1" noChangeAspect="1" noChangeArrowheads="1" noTextEdit="1"/>
          </p:cNvSpPr>
          <p:nvPr>
            <p:ph type="sldImg"/>
          </p:nvPr>
        </p:nvSpPr>
        <p:spPr/>
      </p:sp>
      <p:sp>
        <p:nvSpPr>
          <p:cNvPr id="214022" name="Rectangle 3"/>
          <p:cNvSpPr>
            <a:spLocks noGrp="1" noChangeArrowheads="1"/>
          </p:cNvSpPr>
          <p:nvPr>
            <p:ph type="body" idx="1"/>
          </p:nvPr>
        </p:nvSpPr>
        <p:spPr>
          <a:noFill/>
        </p:spPr>
        <p:txBody>
          <a:bodyPr/>
          <a:lstStyle/>
          <a:p>
            <a:pPr algn="l" eaLnBrk="1" hangingPunct="1">
              <a:lnSpc>
                <a:spcPct val="110000"/>
              </a:lnSpc>
              <a:buFontTx/>
              <a:buNone/>
            </a:pPr>
            <a:r>
              <a:rPr lang="fr-FR" sz="1200" b="1" dirty="0" smtClean="0"/>
              <a:t>Quel est l’intérêt d’une telle structure ?</a:t>
            </a:r>
            <a:endParaRPr lang="fr-FR" sz="1200" b="1" dirty="0" smtClean="0"/>
          </a:p>
          <a:p>
            <a:pPr marL="405130" indent="-342900" algn="just">
              <a:lnSpc>
                <a:spcPct val="100000"/>
              </a:lnSpc>
              <a:buClrTx/>
              <a:buFont typeface="Arial" panose="020B0604020202020204" pitchFamily="34" charset="0"/>
              <a:buChar char="•"/>
            </a:pPr>
            <a:r>
              <a:rPr lang="fr-FR" baseline="0" dirty="0" smtClean="0">
                <a:latin typeface="+mn-lt"/>
              </a:rPr>
              <a:t> p</a:t>
            </a:r>
            <a:r>
              <a:rPr lang="fr-FR" sz="1200" b="0" dirty="0" smtClean="0"/>
              <a:t>rotection des serveurs applicatifs derrière la DMZ</a:t>
            </a:r>
            <a:r>
              <a:rPr lang="fr-FR" sz="1200" b="0" baseline="0" dirty="0" smtClean="0"/>
              <a:t> ;</a:t>
            </a:r>
            <a:endParaRPr lang="fr-FR" sz="1200" b="0" dirty="0" smtClean="0"/>
          </a:p>
          <a:p>
            <a:pPr marL="405130" indent="-342900" algn="just">
              <a:lnSpc>
                <a:spcPct val="100000"/>
              </a:lnSpc>
              <a:buClrTx/>
              <a:buFont typeface="Arial" panose="020B0604020202020204" pitchFamily="34" charset="0"/>
              <a:buChar char="•"/>
            </a:pPr>
            <a:r>
              <a:rPr lang="fr-FR" sz="1200" b="0" dirty="0" smtClean="0"/>
              <a:t> tolérance de panne</a:t>
            </a:r>
            <a:r>
              <a:rPr lang="fr-FR" sz="1200" b="0" baseline="0" dirty="0" smtClean="0"/>
              <a:t> ;</a:t>
            </a:r>
            <a:endParaRPr lang="fr-FR" sz="1200" b="0" baseline="0" dirty="0" smtClean="0"/>
          </a:p>
          <a:p>
            <a:pPr marL="405130" indent="-342900" algn="just">
              <a:lnSpc>
                <a:spcPct val="100000"/>
              </a:lnSpc>
              <a:buClrTx/>
              <a:buFont typeface="Arial" panose="020B0604020202020204" pitchFamily="34" charset="0"/>
              <a:buChar char="•"/>
            </a:pPr>
            <a:r>
              <a:rPr lang="fr-FR" sz="1200" b="0" dirty="0" smtClean="0"/>
              <a:t> répartition de charge (Appli2)</a:t>
            </a:r>
            <a:r>
              <a:rPr lang="fr-FR" sz="1200" b="0" baseline="0" dirty="0" smtClean="0"/>
              <a:t> ;</a:t>
            </a:r>
            <a:endParaRPr lang="fr-FR" sz="1200" b="0" dirty="0" smtClean="0"/>
          </a:p>
          <a:p>
            <a:pPr marL="405130" indent="-342900" algn="just">
              <a:lnSpc>
                <a:spcPct val="100000"/>
              </a:lnSpc>
              <a:buClrTx/>
              <a:buFont typeface="Arial" panose="020B0604020202020204" pitchFamily="34" charset="0"/>
              <a:buChar char="•"/>
            </a:pPr>
            <a:r>
              <a:rPr lang="fr-FR" sz="1200" b="0" dirty="0" smtClean="0"/>
              <a:t> mise en cache, compression et sécurisation SSL sur le Reverse Proxy.</a:t>
            </a:r>
            <a:endParaRPr lang="fr-FR" sz="1200" b="0" dirty="0" smtClean="0"/>
          </a:p>
          <a:p>
            <a:pPr algn="just" eaLnBrk="1" hangingPunct="1"/>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7093" name="Rectangle 2"/>
          <p:cNvSpPr>
            <a:spLocks noGrp="1" noRot="1" noChangeAspect="1" noChangeArrowheads="1" noTextEdit="1"/>
          </p:cNvSpPr>
          <p:nvPr>
            <p:ph type="sldImg"/>
          </p:nvPr>
        </p:nvSpPr>
        <p:spPr/>
      </p:sp>
      <p:sp>
        <p:nvSpPr>
          <p:cNvPr id="217094"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8117" name="Rectangle 2"/>
          <p:cNvSpPr>
            <a:spLocks noGrp="1" noRot="1" noChangeAspect="1" noChangeArrowheads="1" noTextEdit="1"/>
          </p:cNvSpPr>
          <p:nvPr>
            <p:ph type="sldImg"/>
          </p:nvPr>
        </p:nvSpPr>
        <p:spPr/>
      </p:sp>
      <p:sp>
        <p:nvSpPr>
          <p:cNvPr id="218118"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218117" name="Rectangle 2"/>
          <p:cNvSpPr>
            <a:spLocks noGrp="1" noRot="1" noChangeAspect="1" noChangeArrowheads="1" noTextEdit="1"/>
          </p:cNvSpPr>
          <p:nvPr>
            <p:ph type="sldImg"/>
          </p:nvPr>
        </p:nvSpPr>
        <p:spPr/>
      </p:sp>
      <p:sp>
        <p:nvSpPr>
          <p:cNvPr id="218118" name="Rectangle 3"/>
          <p:cNvSpPr>
            <a:spLocks noGrp="1" noChangeArrowheads="1"/>
          </p:cNvSpPr>
          <p:nvPr>
            <p:ph type="body" idx="1"/>
          </p:nvPr>
        </p:nvSpPr>
        <p:spPr>
          <a:noFill/>
        </p:spPr>
        <p:txBody>
          <a:bodyPr/>
          <a:lstStyle/>
          <a:p>
            <a:pPr eaLnBrk="1" hangingPunct="1"/>
            <a:endParaRPr lang="fr-FR"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e l'image des diapositives 1"/>
          <p:cNvSpPr>
            <a:spLocks noGrp="1" noRot="1" noChangeAspect="1" noTextEdit="1"/>
          </p:cNvSpPr>
          <p:nvPr>
            <p:ph type="sldImg"/>
          </p:nvPr>
        </p:nvSpPr>
        <p:spPr/>
      </p:sp>
      <p:sp>
        <p:nvSpPr>
          <p:cNvPr id="2" name="Espace réservé du pied de page 1"/>
          <p:cNvSpPr>
            <a:spLocks noGrp="1"/>
          </p:cNvSpPr>
          <p:nvPr>
            <p:ph type="ftr" sz="quarter" idx="10"/>
          </p:nvPr>
        </p:nvSpPr>
        <p:spPr/>
        <p:txBody>
          <a:bodyPr/>
          <a:lstStyle/>
          <a:p>
            <a:pPr>
              <a:defRPr/>
            </a:pPr>
            <a:r>
              <a:rPr lang="fr-FR" smtClean="0">
                <a:solidFill>
                  <a:prstClr val="black"/>
                </a:solidFill>
              </a:rPr>
              <a:t>Linux-Cours-ServeurWebApach</a:t>
            </a:r>
            <a:endParaRPr lang="fr-FR">
              <a:solidFill>
                <a:prstClr val="black"/>
              </a:solidFill>
            </a:endParaRP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solidFill>
                  <a:prstClr val="black"/>
                </a:solidFill>
              </a:rPr>
            </a:fld>
            <a:endParaRPr lang="fr-FR">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a:defRPr/>
            </a:pPr>
            <a:r>
              <a:rPr lang="fr-FR" smtClean="0"/>
              <a:t>DGF / DSI / COURS SYSTEMES / LINUX</a:t>
            </a:r>
            <a:endParaRPr lang="fr-FR"/>
          </a:p>
        </p:txBody>
      </p:sp>
      <p:sp>
        <p:nvSpPr>
          <p:cNvPr id="7" name="Espace réservé du pied de page 6"/>
          <p:cNvSpPr>
            <a:spLocks noGrp="1"/>
          </p:cNvSpPr>
          <p:nvPr>
            <p:ph type="ftr" sz="quarter" idx="11"/>
          </p:nvPr>
        </p:nvSpPr>
        <p:spPr/>
        <p:txBody>
          <a:bodyPr/>
          <a:lstStyle/>
          <a:p>
            <a:pPr>
              <a:defRPr/>
            </a:pPr>
            <a:r>
              <a:rPr lang="fr-FR" smtClean="0"/>
              <a:t>Linux-Cours-ServeurWebApach</a:t>
            </a:r>
            <a:endParaRPr lang="fr-FR"/>
          </a:p>
        </p:txBody>
      </p:sp>
      <p:sp>
        <p:nvSpPr>
          <p:cNvPr id="8" name="Espace réservé du numéro de diapositive 7"/>
          <p:cNvSpPr>
            <a:spLocks noGrp="1"/>
          </p:cNvSpPr>
          <p:nvPr>
            <p:ph type="sldNum" sz="quarter" idx="12"/>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Linux-Cours-ServeurWebApach</a:t>
            </a:r>
            <a:endParaRPr lang="fr-FR"/>
          </a:p>
        </p:txBody>
      </p:sp>
      <p:sp>
        <p:nvSpPr>
          <p:cNvPr id="6" name="Espace réservé du numéro de diapositive 5"/>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u pied de page 2"/>
          <p:cNvSpPr>
            <a:spLocks noGrp="1"/>
          </p:cNvSpPr>
          <p:nvPr>
            <p:ph type="ftr" sz="quarter" idx="10"/>
          </p:nvPr>
        </p:nvSpPr>
        <p:spPr/>
        <p:txBody>
          <a:bodyPr/>
          <a:lstStyle/>
          <a:p>
            <a:pPr>
              <a:defRPr/>
            </a:pPr>
            <a:r>
              <a:rPr lang="fr-FR" smtClean="0"/>
              <a:t>Linux-Cours-ServeurWebApach</a:t>
            </a:r>
            <a:endParaRPr lang="fr-FR"/>
          </a:p>
        </p:txBody>
      </p:sp>
      <p:sp>
        <p:nvSpPr>
          <p:cNvPr id="4" name="Espace réservé du numéro de diapositive 3"/>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4389" name="Rectangle 2"/>
          <p:cNvSpPr>
            <a:spLocks noGrp="1" noRot="1" noChangeAspect="1" noChangeArrowheads="1" noTextEdit="1"/>
          </p:cNvSpPr>
          <p:nvPr>
            <p:ph type="sldImg"/>
          </p:nvPr>
        </p:nvSpPr>
        <p:spPr/>
      </p:sp>
      <p:sp>
        <p:nvSpPr>
          <p:cNvPr id="144390" name="Rectangle 3"/>
          <p:cNvSpPr>
            <a:spLocks noGrp="1" noChangeArrowheads="1"/>
          </p:cNvSpPr>
          <p:nvPr>
            <p:ph type="body" idx="1"/>
          </p:nvPr>
        </p:nvSpPr>
        <p:spPr>
          <a:noFill/>
        </p:spPr>
        <p:txBody>
          <a:bodyPr/>
          <a:lstStyle/>
          <a:p>
            <a:pPr marL="0" indent="0" algn="just" eaLnBrk="1" hangingPunct="1">
              <a:lnSpc>
                <a:spcPct val="100000"/>
              </a:lnSpc>
              <a:spcBef>
                <a:spcPct val="0"/>
              </a:spcBef>
              <a:buNone/>
            </a:pPr>
            <a:r>
              <a:rPr lang="fr-FR" sz="1200" b="0" dirty="0" smtClean="0"/>
              <a:t>Le protocole </a:t>
            </a:r>
            <a:r>
              <a:rPr lang="fr-FR" sz="1200" b="1" dirty="0" smtClean="0"/>
              <a:t>HTTP</a:t>
            </a:r>
            <a:r>
              <a:rPr lang="fr-FR" sz="1200" b="0" dirty="0" smtClean="0"/>
              <a:t> - </a:t>
            </a:r>
            <a:r>
              <a:rPr lang="fr-FR" sz="1200" b="1" dirty="0" smtClean="0"/>
              <a:t>HyperText Transfer Protocol </a:t>
            </a:r>
            <a:r>
              <a:rPr lang="fr-FR" sz="1200" b="0" dirty="0" smtClean="0"/>
              <a:t>- est le protocole le plus utilisé sur Internet depuis </a:t>
            </a:r>
            <a:r>
              <a:rPr lang="fr-FR" sz="1200" b="1" dirty="0" smtClean="0"/>
              <a:t>1990</a:t>
            </a:r>
            <a:r>
              <a:rPr lang="fr-FR" sz="1200" b="0" dirty="0" smtClean="0"/>
              <a:t>. </a:t>
            </a:r>
            <a:endParaRPr lang="fr-FR" sz="1200" b="0" dirty="0" smtClean="0"/>
          </a:p>
          <a:p>
            <a:pPr marL="0" indent="533400" algn="just" eaLnBrk="1" hangingPunct="1">
              <a:lnSpc>
                <a:spcPct val="100000"/>
              </a:lnSpc>
              <a:spcBef>
                <a:spcPct val="0"/>
              </a:spcBef>
              <a:buNone/>
            </a:pPr>
            <a:endParaRPr lang="fr-FR" sz="1200" b="0" dirty="0" smtClean="0"/>
          </a:p>
          <a:p>
            <a:pPr marL="0" indent="0" algn="just" eaLnBrk="1" hangingPunct="1">
              <a:lnSpc>
                <a:spcPct val="100000"/>
              </a:lnSpc>
              <a:spcBef>
                <a:spcPct val="0"/>
              </a:spcBef>
              <a:buNone/>
            </a:pPr>
            <a:r>
              <a:rPr lang="fr-FR" sz="1200" b="0" dirty="0" smtClean="0"/>
              <a:t>Ce protocole permet un transfert de fichiers (essentiellement au format HTML) localisés grâce à une chaîne de caractères appelée URL entre un navigateur (le client) et un serveur Web (appelé d'ailleurs </a:t>
            </a:r>
            <a:r>
              <a:rPr lang="fr-FR" sz="1200" b="0" i="1" dirty="0" err="1" smtClean="0"/>
              <a:t>httpd</a:t>
            </a:r>
            <a:r>
              <a:rPr lang="fr-FR" sz="1200" b="0" dirty="0" smtClean="0"/>
              <a:t> sur les machines UNIX). </a:t>
            </a:r>
            <a:endParaRPr lang="fr-FR" sz="1200" b="0" dirty="0" smtClean="0"/>
          </a:p>
          <a:p>
            <a:pPr marL="0" indent="0" algn="just" eaLnBrk="1" hangingPunct="1">
              <a:lnSpc>
                <a:spcPct val="100000"/>
              </a:lnSpc>
              <a:spcBef>
                <a:spcPct val="0"/>
              </a:spcBef>
              <a:buNone/>
            </a:pPr>
            <a:endParaRPr lang="fr-FR" sz="1200" b="0" dirty="0" smtClean="0"/>
          </a:p>
          <a:p>
            <a:pPr marL="0" indent="0" algn="just" eaLnBrk="1" hangingPunct="1">
              <a:lnSpc>
                <a:spcPct val="100000"/>
              </a:lnSpc>
              <a:spcBef>
                <a:spcPct val="0"/>
              </a:spcBef>
              <a:buNone/>
            </a:pPr>
            <a:r>
              <a:rPr lang="fr-FR" sz="1200" b="0" dirty="0" smtClean="0"/>
              <a:t>HTTP est un protocole "requête - réponse" opérant au dessus de TCP (Transmission Control Protocol). </a:t>
            </a:r>
            <a:endParaRPr lang="fr-FR" sz="1200" b="0" dirty="0" smtClean="0"/>
          </a:p>
          <a:p>
            <a:pPr marL="0" indent="0" algn="just" eaLnBrk="1" hangingPunct="1">
              <a:lnSpc>
                <a:spcPct val="100000"/>
              </a:lnSpc>
              <a:spcBef>
                <a:spcPct val="0"/>
              </a:spcBef>
              <a:buNone/>
            </a:pPr>
            <a:r>
              <a:rPr lang="fr-FR" sz="1200" b="0" dirty="0" smtClean="0"/>
              <a:t>Le client ouvre une connexion TCP vers le serveur et envoie une requête.</a:t>
            </a:r>
            <a:endParaRPr lang="fr-FR" sz="1200" b="0" dirty="0" smtClean="0"/>
          </a:p>
          <a:p>
            <a:pPr marL="0" indent="0" algn="just" eaLnBrk="1" hangingPunct="1">
              <a:lnSpc>
                <a:spcPct val="100000"/>
              </a:lnSpc>
              <a:spcBef>
                <a:spcPct val="0"/>
              </a:spcBef>
              <a:buNone/>
            </a:pPr>
            <a:r>
              <a:rPr lang="fr-FR" sz="1200" b="0" dirty="0" smtClean="0"/>
              <a:t>Le serveur analyse la requête et répond en fonction de sa configuration.</a:t>
            </a:r>
            <a:endParaRPr lang="fr-FR" sz="1200" b="0" dirty="0" smtClean="0"/>
          </a:p>
          <a:p>
            <a:pPr marL="0" indent="0" algn="just" eaLnBrk="1" hangingPunct="1">
              <a:lnSpc>
                <a:spcPct val="100000"/>
              </a:lnSpc>
              <a:spcBef>
                <a:spcPct val="0"/>
              </a:spcBef>
              <a:buNone/>
            </a:pPr>
            <a:endParaRPr lang="fr-FR" sz="1200" b="0" dirty="0" smtClean="0"/>
          </a:p>
          <a:p>
            <a:pPr eaLnBrk="1" hangingPunct="1"/>
            <a:r>
              <a:rPr lang="fr-FR" dirty="0" smtClean="0"/>
              <a:t>Le protocole HTTP est en lui même dit « STATELESS » : il ne conserve pas d’information sur l’état du client d’une requête</a:t>
            </a:r>
            <a:r>
              <a:rPr lang="fr-FR" baseline="0" dirty="0" smtClean="0"/>
              <a:t> à l’autre. </a:t>
            </a:r>
            <a:endParaRPr lang="fr-FR" baseline="0" dirty="0" smtClean="0"/>
          </a:p>
          <a:p>
            <a:pPr eaLnBrk="1" hangingPunct="1"/>
            <a:endParaRPr lang="fr-FR" baseline="0" dirty="0" smtClean="0"/>
          </a:p>
          <a:p>
            <a:pPr eaLnBrk="1" hangingPunct="1"/>
            <a:r>
              <a:rPr lang="fr-FR" baseline="0" dirty="0" smtClean="0"/>
              <a:t>Le protocole HTTP est en version 1.1. La version 2 est en cours de déploiement.</a:t>
            </a:r>
            <a:endParaRPr lang="fr-FR" dirty="0" smtClean="0"/>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lvl1pPr defTabSz="913765" eaLnBrk="0" hangingPunct="0">
              <a:defRPr>
                <a:solidFill>
                  <a:schemeClr val="tx1"/>
                </a:solidFill>
                <a:latin typeface="Arial" panose="020B0604020202020204" pitchFamily="34" charset="0"/>
              </a:defRPr>
            </a:lvl1pPr>
            <a:lvl2pPr marL="711835" indent="-273685" defTabSz="913765" eaLnBrk="0" hangingPunct="0">
              <a:defRPr>
                <a:solidFill>
                  <a:schemeClr val="tx1"/>
                </a:solidFill>
                <a:latin typeface="Arial" panose="020B0604020202020204" pitchFamily="34" charset="0"/>
              </a:defRPr>
            </a:lvl2pPr>
            <a:lvl3pPr marL="1094740" indent="-219075" defTabSz="913765" eaLnBrk="0" hangingPunct="0">
              <a:defRPr>
                <a:solidFill>
                  <a:schemeClr val="tx1"/>
                </a:solidFill>
                <a:latin typeface="Arial" panose="020B0604020202020204" pitchFamily="34" charset="0"/>
              </a:defRPr>
            </a:lvl3pPr>
            <a:lvl4pPr marL="1532890" indent="-219075" defTabSz="913765" eaLnBrk="0" hangingPunct="0">
              <a:defRPr>
                <a:solidFill>
                  <a:schemeClr val="tx1"/>
                </a:solidFill>
                <a:latin typeface="Arial" panose="020B0604020202020204" pitchFamily="34" charset="0"/>
              </a:defRPr>
            </a:lvl4pPr>
            <a:lvl5pPr marL="1970405" indent="-219075" defTabSz="913765" eaLnBrk="0" hangingPunct="0">
              <a:defRPr>
                <a:solidFill>
                  <a:schemeClr val="tx1"/>
                </a:solidFill>
                <a:latin typeface="Arial" panose="020B0604020202020204" pitchFamily="34" charset="0"/>
              </a:defRPr>
            </a:lvl5pPr>
            <a:lvl6pPr marL="2408555" indent="-219075" algn="ctr" defTabSz="913765" eaLnBrk="0" fontAlgn="base" hangingPunct="0">
              <a:spcBef>
                <a:spcPct val="0"/>
              </a:spcBef>
              <a:spcAft>
                <a:spcPct val="0"/>
              </a:spcAft>
              <a:defRPr>
                <a:solidFill>
                  <a:schemeClr val="tx1"/>
                </a:solidFill>
                <a:latin typeface="Arial" panose="020B0604020202020204" pitchFamily="34" charset="0"/>
              </a:defRPr>
            </a:lvl6pPr>
            <a:lvl7pPr marL="2846705" indent="-219075" algn="ctr" defTabSz="913765" eaLnBrk="0" fontAlgn="base" hangingPunct="0">
              <a:spcBef>
                <a:spcPct val="0"/>
              </a:spcBef>
              <a:spcAft>
                <a:spcPct val="0"/>
              </a:spcAft>
              <a:defRPr>
                <a:solidFill>
                  <a:schemeClr val="tx1"/>
                </a:solidFill>
                <a:latin typeface="Arial" panose="020B0604020202020204" pitchFamily="34" charset="0"/>
              </a:defRPr>
            </a:lvl7pPr>
            <a:lvl8pPr marL="3284220" indent="-219075" algn="ctr" defTabSz="913765" eaLnBrk="0" fontAlgn="base" hangingPunct="0">
              <a:spcBef>
                <a:spcPct val="0"/>
              </a:spcBef>
              <a:spcAft>
                <a:spcPct val="0"/>
              </a:spcAft>
              <a:defRPr>
                <a:solidFill>
                  <a:schemeClr val="tx1"/>
                </a:solidFill>
                <a:latin typeface="Arial" panose="020B0604020202020204" pitchFamily="34" charset="0"/>
              </a:defRPr>
            </a:lvl8pPr>
            <a:lvl9pPr marL="3722370" indent="-219075" algn="ctr" defTabSz="91376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t>DGF / DSI / COURS SYSTEMES / LINUX</a:t>
            </a:r>
            <a:endParaRPr lang="fr-FR"/>
          </a:p>
        </p:txBody>
      </p:sp>
      <p:sp>
        <p:nvSpPr>
          <p:cNvPr id="146437" name="Rectangle 2"/>
          <p:cNvSpPr>
            <a:spLocks noGrp="1" noRot="1" noChangeAspect="1" noChangeArrowheads="1" noTextEdit="1"/>
          </p:cNvSpPr>
          <p:nvPr>
            <p:ph type="sldImg"/>
          </p:nvPr>
        </p:nvSpPr>
        <p:spPr/>
      </p:sp>
      <p:sp>
        <p:nvSpPr>
          <p:cNvPr id="146438" name="Rectangle 3"/>
          <p:cNvSpPr>
            <a:spLocks noGrp="1" noChangeArrowheads="1"/>
          </p:cNvSpPr>
          <p:nvPr>
            <p:ph type="body" idx="1"/>
          </p:nvPr>
        </p:nvSpPr>
        <p:spPr>
          <a:noFill/>
        </p:spPr>
        <p:txBody>
          <a:bodyPr/>
          <a:lstStyle/>
          <a:p>
            <a:pPr eaLnBrk="1" hangingPunct="1"/>
            <a:r>
              <a:rPr lang="fr-FR" dirty="0" smtClean="0">
                <a:latin typeface="+mn-lt"/>
              </a:rPr>
              <a:t>Le navigateur effectue une </a:t>
            </a:r>
            <a:r>
              <a:rPr lang="fr-FR" b="1" u="sng" dirty="0" smtClean="0">
                <a:latin typeface="+mn-lt"/>
              </a:rPr>
              <a:t>requête HTTP</a:t>
            </a:r>
            <a:r>
              <a:rPr lang="fr-FR" dirty="0" smtClean="0">
                <a:latin typeface="+mn-lt"/>
              </a:rPr>
              <a:t> </a:t>
            </a:r>
            <a:endParaRPr lang="fr-FR" dirty="0" smtClean="0">
              <a:latin typeface="+mn-lt"/>
            </a:endParaRPr>
          </a:p>
          <a:p>
            <a:pPr eaLnBrk="1" hangingPunct="1"/>
            <a:r>
              <a:rPr lang="fr-FR" dirty="0" smtClean="0">
                <a:latin typeface="+mn-lt"/>
              </a:rPr>
              <a:t>Le serveur traite la requête puis envoie une </a:t>
            </a:r>
            <a:r>
              <a:rPr lang="fr-FR" b="1" u="sng" dirty="0" smtClean="0">
                <a:latin typeface="+mn-lt"/>
              </a:rPr>
              <a:t>réponse HTTP</a:t>
            </a:r>
            <a:r>
              <a:rPr lang="fr-FR" dirty="0" smtClean="0">
                <a:latin typeface="+mn-lt"/>
              </a:rPr>
              <a:t> </a:t>
            </a:r>
            <a:endParaRPr lang="fr-FR" dirty="0" smtClean="0">
              <a:latin typeface="+mn-lt"/>
            </a:endParaRPr>
          </a:p>
        </p:txBody>
      </p:sp>
      <p:sp>
        <p:nvSpPr>
          <p:cNvPr id="2" name="Espace réservé du pied de page 1"/>
          <p:cNvSpPr>
            <a:spLocks noGrp="1"/>
          </p:cNvSpPr>
          <p:nvPr>
            <p:ph type="ftr" sz="quarter" idx="10"/>
          </p:nvPr>
        </p:nvSpPr>
        <p:spPr/>
        <p:txBody>
          <a:bodyPr/>
          <a:lstStyle/>
          <a:p>
            <a:pPr>
              <a:defRPr/>
            </a:pPr>
            <a:r>
              <a:rPr lang="fr-FR" smtClean="0"/>
              <a:t>Linux-Cours-ServeurWebApach</a:t>
            </a:r>
            <a:endParaRPr lang="fr-FR"/>
          </a:p>
        </p:txBody>
      </p:sp>
      <p:sp>
        <p:nvSpPr>
          <p:cNvPr id="3" name="Espace réservé du numéro de diapositive 2"/>
          <p:cNvSpPr>
            <a:spLocks noGrp="1"/>
          </p:cNvSpPr>
          <p:nvPr>
            <p:ph type="sldNum" sz="quarter" idx="11"/>
          </p:nvPr>
        </p:nvSpPr>
        <p:spPr/>
        <p:txBody>
          <a:bodyPr/>
          <a:lstStyle/>
          <a:p>
            <a:pPr>
              <a:defRPr/>
            </a:pPr>
            <a:fld id="{98C30CE3-6120-4021-8C96-C582605D363A}"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154" y="2542737"/>
            <a:ext cx="7773693" cy="646317"/>
          </a:xfrm>
        </p:spPr>
        <p:txBody>
          <a:bodyPr/>
          <a:lstStyle/>
          <a:p>
            <a:r>
              <a:rPr lang="fr-FR" smtClean="0"/>
              <a:t>Modifiez le style du titre</a:t>
            </a:r>
            <a:endParaRPr lang="fr-FR"/>
          </a:p>
        </p:txBody>
      </p:sp>
      <p:sp>
        <p:nvSpPr>
          <p:cNvPr id="3" name="Sous-titre 2"/>
          <p:cNvSpPr>
            <a:spLocks noGrp="1"/>
          </p:cNvSpPr>
          <p:nvPr>
            <p:ph type="subTitle" idx="1" hasCustomPrompt="1"/>
          </p:nvPr>
        </p:nvSpPr>
        <p:spPr>
          <a:xfrm>
            <a:off x="1371669" y="3886852"/>
            <a:ext cx="6400663" cy="1751714"/>
          </a:xfrm>
          <a:prstGeom prst="rect">
            <a:avLst/>
          </a:prstGeom>
        </p:spPr>
        <p:txBody>
          <a:bodyPr lIns="81747" tIns="40874" rIns="81747" bIns="40874"/>
          <a:lstStyle>
            <a:lvl1pPr marL="0" indent="0" algn="ctr">
              <a:buNone/>
              <a:defRPr/>
            </a:lvl1pPr>
            <a:lvl2pPr marL="408940" indent="0" algn="ctr">
              <a:buNone/>
              <a:defRPr/>
            </a:lvl2pPr>
            <a:lvl3pPr marL="817245" indent="0" algn="ctr">
              <a:buNone/>
              <a:defRPr/>
            </a:lvl3pPr>
            <a:lvl4pPr marL="1226185" indent="0" algn="ctr">
              <a:buNone/>
              <a:defRPr/>
            </a:lvl4pPr>
            <a:lvl5pPr marL="1635125" indent="0" algn="ctr">
              <a:buNone/>
              <a:defRPr/>
            </a:lvl5pPr>
            <a:lvl6pPr marL="2043430" indent="0" algn="ctr">
              <a:buNone/>
              <a:defRPr/>
            </a:lvl6pPr>
            <a:lvl7pPr marL="2452370" indent="0" algn="ctr">
              <a:buNone/>
              <a:defRPr/>
            </a:lvl7pPr>
            <a:lvl8pPr marL="2861310" indent="0" algn="ctr">
              <a:buNone/>
              <a:defRPr/>
            </a:lvl8pPr>
            <a:lvl9pPr marL="3269615" indent="0" algn="ctr">
              <a:buNone/>
              <a:defRPr/>
            </a:lvl9pPr>
          </a:lstStyle>
          <a:p>
            <a:r>
              <a:rPr lang="fr-FR" smtClean="0"/>
              <a:t>Modifiez le style des sous-titres du masque</a:t>
            </a:r>
            <a:endParaRPr lang="fr-F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457677" y="1599849"/>
            <a:ext cx="8228647" cy="4525889"/>
          </a:xfrm>
          <a:prstGeom prst="rect">
            <a:avLst/>
          </a:prstGeom>
        </p:spPr>
        <p:txBody>
          <a:bodyPr lIns="81747" tIns="40874" rIns="81747" bIns="40874"/>
          <a:lstStyle>
            <a:lvl2pPr>
              <a:defRPr>
                <a:solidFill>
                  <a:schemeClr val="tx1"/>
                </a:solidFill>
                <a:latin typeface="Verdana" panose="020B0604030504040204" pitchFamily="34" charset="0"/>
              </a:defRPr>
            </a:lvl2pPr>
            <a:lvl3pPr>
              <a:defRPr>
                <a:solidFill>
                  <a:schemeClr val="tx1"/>
                </a:solidFill>
                <a:latin typeface="Verdana" panose="020B0604030504040204" pitchFamily="34" charset="0"/>
              </a:defRPr>
            </a:lvl3pPr>
            <a:lvl4pPr>
              <a:defRPr>
                <a:solidFill>
                  <a:schemeClr val="tx1"/>
                </a:solidFill>
                <a:latin typeface="Verdana" panose="020B0604030504040204" pitchFamily="34" charset="0"/>
              </a:defRPr>
            </a:lvl4pPr>
            <a:lvl5pPr>
              <a:defRPr>
                <a:solidFill>
                  <a:schemeClr val="tx1"/>
                </a:solidFill>
                <a:latin typeface="Verdana" panose="020B0604030504040204" pitchFamily="34" charset="0"/>
              </a:defRPr>
            </a:lvl5pPr>
          </a:lstStyle>
          <a:p>
            <a:pPr lvl="0"/>
            <a:r>
              <a:rPr lang="fr-FR" dirty="0" smtClean="0"/>
              <a:t>Modifiez les styles du texte du masque</a:t>
            </a:r>
            <a:endParaRPr lang="fr-FR" dirty="0" smtClean="0"/>
          </a:p>
          <a:p>
            <a:pPr lvl="1"/>
            <a:r>
              <a:rPr lang="fr-FR" dirty="0" smtClean="0"/>
              <a:t>Deuxième niveau</a:t>
            </a:r>
            <a:endParaRPr lang="fr-FR" dirty="0" smtClean="0"/>
          </a:p>
          <a:p>
            <a:pPr lvl="2"/>
            <a:r>
              <a:rPr lang="fr-FR" dirty="0" smtClean="0"/>
              <a:t>Troisième niveau</a:t>
            </a:r>
            <a:endParaRPr lang="fr-FR" dirty="0" smtClean="0"/>
          </a:p>
          <a:p>
            <a:pPr lvl="3"/>
            <a:r>
              <a:rPr lang="fr-FR" dirty="0" smtClean="0"/>
              <a:t>Quatrième niveau</a:t>
            </a:r>
            <a:endParaRPr lang="fr-FR" dirty="0" smtClean="0"/>
          </a:p>
          <a:p>
            <a:pPr lvl="4"/>
            <a:r>
              <a:rPr lang="fr-FR" dirty="0" smtClean="0"/>
              <a:t>Cinquième niveau</a:t>
            </a:r>
            <a:endParaRPr lang="fr-FR" dirty="0"/>
          </a:p>
        </p:txBody>
      </p:sp>
      <p:sp>
        <p:nvSpPr>
          <p:cNvPr id="2" name="Titre 1"/>
          <p:cNvSpPr>
            <a:spLocks noGrp="1"/>
          </p:cNvSpPr>
          <p:nvPr>
            <p:ph type="title"/>
          </p:nvPr>
        </p:nvSpPr>
        <p:spPr>
          <a:xfrm>
            <a:off x="323528" y="0"/>
            <a:ext cx="8228647" cy="646317"/>
          </a:xfrm>
        </p:spPr>
        <p:txBody>
          <a:bodyPr/>
          <a:lstStyle/>
          <a:p>
            <a:r>
              <a:rPr lang="fr-FR" smtClean="0"/>
              <a:t>Modifiez le style du titre</a:t>
            </a:r>
            <a:endParaRPr lang="fr-F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8647" cy="646317"/>
          </a:xfrm>
        </p:spPr>
        <p:txBody>
          <a:bodyPr/>
          <a:lstStyle/>
          <a:p>
            <a:r>
              <a:rPr lang="fr-FR" dirty="0" smtClean="0"/>
              <a:t>Modifiez le style du titre</a:t>
            </a:r>
            <a:endParaRPr lang="fr-FR" dirty="0"/>
          </a:p>
        </p:txBody>
      </p:sp>
      <p:sp>
        <p:nvSpPr>
          <p:cNvPr id="3" name="Espace réservé du contenu 2"/>
          <p:cNvSpPr>
            <a:spLocks noGrp="1"/>
          </p:cNvSpPr>
          <p:nvPr>
            <p:ph sz="half" idx="1" hasCustomPrompt="1"/>
          </p:nvPr>
        </p:nvSpPr>
        <p:spPr>
          <a:xfrm>
            <a:off x="457677" y="1599849"/>
            <a:ext cx="4048260" cy="4525889"/>
          </a:xfrm>
          <a:prstGeom prst="rect">
            <a:avLst/>
          </a:prstGeom>
        </p:spPr>
        <p:txBody>
          <a:bodyPr lIns="81747" tIns="40874" rIns="81747" bIns="40874"/>
          <a:lstStyle>
            <a:lvl1pPr>
              <a:defRPr sz="2500"/>
            </a:lvl1pPr>
            <a:lvl2pPr>
              <a:defRPr sz="2100" baseline="0">
                <a:solidFill>
                  <a:schemeClr val="tx1"/>
                </a:solidFill>
                <a:latin typeface="Verdana" panose="020B0604030504040204" pitchFamily="34" charset="0"/>
              </a:defRPr>
            </a:lvl2pPr>
            <a:lvl3pPr>
              <a:defRPr sz="1800" baseline="0">
                <a:solidFill>
                  <a:schemeClr val="tx1"/>
                </a:solidFill>
                <a:latin typeface="Verdana" panose="020B0604030504040204" pitchFamily="34" charset="0"/>
              </a:defRPr>
            </a:lvl3pPr>
            <a:lvl4pPr>
              <a:defRPr sz="1600" baseline="0">
                <a:solidFill>
                  <a:schemeClr val="tx1"/>
                </a:solidFill>
                <a:latin typeface="Verdana" panose="020B0604030504040204" pitchFamily="34" charset="0"/>
              </a:defRPr>
            </a:lvl4pPr>
            <a:lvl5pPr>
              <a:defRPr sz="1600" baseline="0">
                <a:solidFill>
                  <a:schemeClr val="tx1"/>
                </a:solidFill>
                <a:latin typeface="Verdana" panose="020B0604030504040204" pitchFamily="34" charset="0"/>
              </a:defRPr>
            </a:lvl5pPr>
            <a:lvl6pPr>
              <a:defRPr sz="1600"/>
            </a:lvl6pPr>
            <a:lvl7pPr>
              <a:defRPr sz="1600"/>
            </a:lvl7pPr>
            <a:lvl8pPr>
              <a:defRPr sz="1600"/>
            </a:lvl8pPr>
            <a:lvl9pPr>
              <a:defRPr sz="1600"/>
            </a:lvl9pPr>
          </a:lstStyle>
          <a:p>
            <a:pPr lvl="0"/>
            <a:r>
              <a:rPr lang="fr-FR" dirty="0" smtClean="0"/>
              <a:t>Modifiez les styles du texte du masque</a:t>
            </a:r>
            <a:endParaRPr lang="fr-FR" dirty="0" smtClean="0"/>
          </a:p>
          <a:p>
            <a:pPr lvl="1"/>
            <a:r>
              <a:rPr lang="fr-FR" dirty="0" smtClean="0"/>
              <a:t>Deuxième niveau</a:t>
            </a:r>
            <a:endParaRPr lang="fr-FR" dirty="0" smtClean="0"/>
          </a:p>
          <a:p>
            <a:pPr lvl="2"/>
            <a:r>
              <a:rPr lang="fr-FR" dirty="0" smtClean="0"/>
              <a:t>Troisième niveau</a:t>
            </a:r>
            <a:endParaRPr lang="fr-FR" dirty="0" smtClean="0"/>
          </a:p>
          <a:p>
            <a:pPr lvl="3"/>
            <a:r>
              <a:rPr lang="fr-FR" dirty="0" smtClean="0"/>
              <a:t>Quatrième niveau</a:t>
            </a:r>
            <a:endParaRPr lang="fr-FR" dirty="0" smtClean="0"/>
          </a:p>
          <a:p>
            <a:pPr lvl="4"/>
            <a:r>
              <a:rPr lang="fr-FR" dirty="0" smtClean="0"/>
              <a:t>Cinquième niveau</a:t>
            </a:r>
            <a:endParaRPr lang="fr-FR" dirty="0"/>
          </a:p>
        </p:txBody>
      </p:sp>
      <p:sp>
        <p:nvSpPr>
          <p:cNvPr id="4" name="Espace réservé du contenu 3"/>
          <p:cNvSpPr>
            <a:spLocks noGrp="1"/>
          </p:cNvSpPr>
          <p:nvPr>
            <p:ph sz="half" idx="2" hasCustomPrompt="1"/>
          </p:nvPr>
        </p:nvSpPr>
        <p:spPr>
          <a:xfrm>
            <a:off x="4636701" y="1599849"/>
            <a:ext cx="4049622" cy="4525889"/>
          </a:xfrm>
          <a:prstGeom prst="rect">
            <a:avLst/>
          </a:prstGeom>
        </p:spPr>
        <p:txBody>
          <a:bodyPr lIns="81747" tIns="40874" rIns="81747" bIns="40874"/>
          <a:lstStyle>
            <a:lvl1pPr>
              <a:defRPr sz="2500"/>
            </a:lvl1pPr>
            <a:lvl2pPr>
              <a:defRPr sz="2100">
                <a:solidFill>
                  <a:schemeClr val="tx1"/>
                </a:solidFill>
                <a:latin typeface="Verdana" panose="020B0604030504040204" pitchFamily="34" charset="0"/>
              </a:defRPr>
            </a:lvl2pPr>
            <a:lvl3pPr>
              <a:defRPr sz="1800">
                <a:solidFill>
                  <a:schemeClr val="tx1"/>
                </a:solidFill>
                <a:latin typeface="Verdana" panose="020B0604030504040204" pitchFamily="34" charset="0"/>
              </a:defRPr>
            </a:lvl3pPr>
            <a:lvl4pPr>
              <a:defRPr sz="1600">
                <a:solidFill>
                  <a:schemeClr val="tx1"/>
                </a:solidFill>
                <a:latin typeface="Verdana" panose="020B0604030504040204" pitchFamily="34" charset="0"/>
              </a:defRPr>
            </a:lvl4pPr>
            <a:lvl5pPr>
              <a:defRPr sz="1600">
                <a:solidFill>
                  <a:schemeClr val="tx1"/>
                </a:solidFill>
                <a:latin typeface="Verdana" panose="020B0604030504040204" pitchFamily="34" charset="0"/>
              </a:defRPr>
            </a:lvl5pPr>
            <a:lvl6pPr>
              <a:defRPr sz="1600"/>
            </a:lvl6pPr>
            <a:lvl7pPr>
              <a:defRPr sz="1600"/>
            </a:lvl7pPr>
            <a:lvl8pPr>
              <a:defRPr sz="1600"/>
            </a:lvl8pPr>
            <a:lvl9pPr>
              <a:defRPr sz="1600"/>
            </a:lvl9pPr>
          </a:lstStyle>
          <a:p>
            <a:pPr lvl="0"/>
            <a:r>
              <a:rPr lang="fr-FR" dirty="0" smtClean="0"/>
              <a:t>Modifiez les styles du texte du masque</a:t>
            </a:r>
            <a:endParaRPr lang="fr-FR" dirty="0" smtClean="0"/>
          </a:p>
          <a:p>
            <a:pPr lvl="1"/>
            <a:r>
              <a:rPr lang="fr-FR" dirty="0" smtClean="0"/>
              <a:t>Deuxième niveau</a:t>
            </a:r>
            <a:endParaRPr lang="fr-FR" dirty="0" smtClean="0"/>
          </a:p>
          <a:p>
            <a:pPr lvl="2"/>
            <a:r>
              <a:rPr lang="fr-FR" dirty="0" smtClean="0"/>
              <a:t>Troisième niveau</a:t>
            </a:r>
            <a:endParaRPr lang="fr-FR" dirty="0" smtClean="0"/>
          </a:p>
          <a:p>
            <a:pPr lvl="3"/>
            <a:r>
              <a:rPr lang="fr-FR" dirty="0" smtClean="0"/>
              <a:t>Quatrième niveau</a:t>
            </a:r>
            <a:endParaRPr lang="fr-FR" dirty="0" smtClean="0"/>
          </a:p>
          <a:p>
            <a:pPr lvl="4"/>
            <a:r>
              <a:rPr lang="fr-FR" dirty="0" smtClean="0"/>
              <a:t>Cinquième niveau</a:t>
            </a:r>
            <a:endParaRPr lang="fr-FR"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95536" y="40432"/>
            <a:ext cx="8228647" cy="646317"/>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hasCustomPrompt="1"/>
          </p:nvPr>
        </p:nvSpPr>
        <p:spPr>
          <a:xfrm>
            <a:off x="457677" y="1535194"/>
            <a:ext cx="4040087" cy="639037"/>
          </a:xfrm>
          <a:prstGeom prst="rect">
            <a:avLst/>
          </a:prstGeom>
        </p:spPr>
        <p:txBody>
          <a:bodyPr lIns="81747" tIns="40874" rIns="81747" bIns="40874" anchor="b"/>
          <a:lstStyle>
            <a:lvl1pPr marL="0" indent="0">
              <a:buNone/>
              <a:defRPr sz="2100" b="1"/>
            </a:lvl1pPr>
            <a:lvl2pPr marL="408940" indent="0">
              <a:buNone/>
              <a:defRPr sz="1800" b="1"/>
            </a:lvl2pPr>
            <a:lvl3pPr marL="817245" indent="0">
              <a:buNone/>
              <a:defRPr sz="1600" b="1"/>
            </a:lvl3pPr>
            <a:lvl4pPr marL="1226185" indent="0">
              <a:buNone/>
              <a:defRPr sz="1400" b="1"/>
            </a:lvl4pPr>
            <a:lvl5pPr marL="1635125" indent="0">
              <a:buNone/>
              <a:defRPr sz="1400" b="1"/>
            </a:lvl5pPr>
            <a:lvl6pPr marL="2043430" indent="0">
              <a:buNone/>
              <a:defRPr sz="1400" b="1"/>
            </a:lvl6pPr>
            <a:lvl7pPr marL="2452370" indent="0">
              <a:buNone/>
              <a:defRPr sz="1400" b="1"/>
            </a:lvl7pPr>
            <a:lvl8pPr marL="2861310" indent="0">
              <a:buNone/>
              <a:defRPr sz="1400" b="1"/>
            </a:lvl8pPr>
            <a:lvl9pPr marL="3269615" indent="0">
              <a:buNone/>
              <a:defRPr sz="1400" b="1"/>
            </a:lvl9pPr>
          </a:lstStyle>
          <a:p>
            <a:pPr lvl="0"/>
            <a:r>
              <a:rPr lang="fr-FR" smtClean="0"/>
              <a:t>Modifiez les styles du texte du masque</a:t>
            </a:r>
            <a:endParaRPr lang="fr-FR" smtClean="0"/>
          </a:p>
        </p:txBody>
      </p:sp>
      <p:sp>
        <p:nvSpPr>
          <p:cNvPr id="4" name="Espace réservé du contenu 3"/>
          <p:cNvSpPr>
            <a:spLocks noGrp="1"/>
          </p:cNvSpPr>
          <p:nvPr>
            <p:ph sz="half" idx="2" hasCustomPrompt="1"/>
          </p:nvPr>
        </p:nvSpPr>
        <p:spPr>
          <a:xfrm>
            <a:off x="457677" y="2174231"/>
            <a:ext cx="4040087" cy="3951507"/>
          </a:xfrm>
          <a:prstGeom prst="rect">
            <a:avLst/>
          </a:prstGeom>
        </p:spPr>
        <p:txBody>
          <a:bodyPr lIns="81747" tIns="40874" rIns="81747" bIns="40874"/>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texte 4"/>
          <p:cNvSpPr>
            <a:spLocks noGrp="1"/>
          </p:cNvSpPr>
          <p:nvPr>
            <p:ph type="body" sz="quarter" idx="3" hasCustomPrompt="1"/>
          </p:nvPr>
        </p:nvSpPr>
        <p:spPr>
          <a:xfrm>
            <a:off x="4644875" y="1535194"/>
            <a:ext cx="4041449" cy="639037"/>
          </a:xfrm>
          <a:prstGeom prst="rect">
            <a:avLst/>
          </a:prstGeom>
        </p:spPr>
        <p:txBody>
          <a:bodyPr lIns="81747" tIns="40874" rIns="81747" bIns="40874" anchor="b"/>
          <a:lstStyle>
            <a:lvl1pPr marL="0" indent="0">
              <a:buNone/>
              <a:defRPr sz="2100" b="1"/>
            </a:lvl1pPr>
            <a:lvl2pPr marL="408940" indent="0">
              <a:buNone/>
              <a:defRPr sz="1800" b="1"/>
            </a:lvl2pPr>
            <a:lvl3pPr marL="817245" indent="0">
              <a:buNone/>
              <a:defRPr sz="1600" b="1"/>
            </a:lvl3pPr>
            <a:lvl4pPr marL="1226185" indent="0">
              <a:buNone/>
              <a:defRPr sz="1400" b="1"/>
            </a:lvl4pPr>
            <a:lvl5pPr marL="1635125" indent="0">
              <a:buNone/>
              <a:defRPr sz="1400" b="1"/>
            </a:lvl5pPr>
            <a:lvl6pPr marL="2043430" indent="0">
              <a:buNone/>
              <a:defRPr sz="1400" b="1"/>
            </a:lvl6pPr>
            <a:lvl7pPr marL="2452370" indent="0">
              <a:buNone/>
              <a:defRPr sz="1400" b="1"/>
            </a:lvl7pPr>
            <a:lvl8pPr marL="2861310" indent="0">
              <a:buNone/>
              <a:defRPr sz="1400" b="1"/>
            </a:lvl8pPr>
            <a:lvl9pPr marL="3269615" indent="0">
              <a:buNone/>
              <a:defRPr sz="1400" b="1"/>
            </a:lvl9pPr>
          </a:lstStyle>
          <a:p>
            <a:pPr lvl="0"/>
            <a:r>
              <a:rPr lang="fr-FR" smtClean="0"/>
              <a:t>Modifiez les styles du texte du masque</a:t>
            </a:r>
            <a:endParaRPr lang="fr-FR" smtClean="0"/>
          </a:p>
        </p:txBody>
      </p:sp>
      <p:sp>
        <p:nvSpPr>
          <p:cNvPr id="6" name="Espace réservé du contenu 5"/>
          <p:cNvSpPr>
            <a:spLocks noGrp="1"/>
          </p:cNvSpPr>
          <p:nvPr>
            <p:ph sz="quarter" idx="4" hasCustomPrompt="1"/>
          </p:nvPr>
        </p:nvSpPr>
        <p:spPr>
          <a:xfrm>
            <a:off x="4644875" y="2174231"/>
            <a:ext cx="4041449" cy="3951507"/>
          </a:xfrm>
          <a:prstGeom prst="rect">
            <a:avLst/>
          </a:prstGeom>
        </p:spPr>
        <p:txBody>
          <a:bodyPr lIns="81747" tIns="40874" rIns="81747" bIns="40874"/>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95536" y="25400"/>
            <a:ext cx="8228647" cy="646317"/>
          </a:xfrm>
        </p:spPr>
        <p:txBody>
          <a:bodyPr/>
          <a:lstStyle/>
          <a:p>
            <a:r>
              <a:rPr lang="fr-FR" smtClean="0"/>
              <a:t>Modifiez le style du titre</a:t>
            </a:r>
            <a:endParaRPr lang="fr-FR"/>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547813" y="115888"/>
            <a:ext cx="6408737" cy="431800"/>
          </a:xfrm>
        </p:spPr>
        <p:txBody>
          <a:bodyPr/>
          <a:lstStyle/>
          <a:p>
            <a:r>
              <a:rPr lang="fr-FR" smtClean="0"/>
              <a:t>Modifiez le style du titre</a:t>
            </a:r>
            <a:endParaRPr lang="fr-FR"/>
          </a:p>
        </p:txBody>
      </p:sp>
      <p:sp>
        <p:nvSpPr>
          <p:cNvPr id="3" name="Espace réservé du texte 2"/>
          <p:cNvSpPr>
            <a:spLocks noGrp="1"/>
          </p:cNvSpPr>
          <p:nvPr>
            <p:ph type="body" sz="half" idx="1" hasCustomPrompt="1"/>
          </p:nvPr>
        </p:nvSpPr>
        <p:spPr>
          <a:xfrm>
            <a:off x="1763713" y="1341438"/>
            <a:ext cx="3451225" cy="5183187"/>
          </a:xfrm>
          <a:prstGeom prst="rect">
            <a:avLst/>
          </a:prstGeom>
        </p:spPr>
        <p:txBody>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half" idx="2" hasCustomPrompt="1"/>
          </p:nvPr>
        </p:nvSpPr>
        <p:spPr>
          <a:xfrm>
            <a:off x="5367338" y="1341438"/>
            <a:ext cx="3452812" cy="5183187"/>
          </a:xfrm>
          <a:prstGeom prst="rect">
            <a:avLst/>
          </a:prstGeom>
        </p:spPr>
        <p:txBody>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1547813" y="115888"/>
            <a:ext cx="6408737" cy="431800"/>
          </a:xfrm>
        </p:spPr>
        <p:txBody>
          <a:bodyPr/>
          <a:lstStyle/>
          <a:p>
            <a:r>
              <a:rPr lang="fr-FR" smtClean="0"/>
              <a:t>Modifiez le style du titre</a:t>
            </a:r>
            <a:endParaRPr lang="fr-FR"/>
          </a:p>
        </p:txBody>
      </p:sp>
      <p:sp>
        <p:nvSpPr>
          <p:cNvPr id="3" name="Espace réservé du texte 2"/>
          <p:cNvSpPr>
            <a:spLocks noGrp="1"/>
          </p:cNvSpPr>
          <p:nvPr>
            <p:ph type="body" sz="half" idx="1" hasCustomPrompt="1"/>
          </p:nvPr>
        </p:nvSpPr>
        <p:spPr>
          <a:xfrm>
            <a:off x="1763713" y="1341438"/>
            <a:ext cx="3451225" cy="5183187"/>
          </a:xfrm>
          <a:prstGeom prst="rect">
            <a:avLst/>
          </a:prstGeom>
        </p:spPr>
        <p:txBody>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quarter" idx="2" hasCustomPrompt="1"/>
          </p:nvPr>
        </p:nvSpPr>
        <p:spPr>
          <a:xfrm>
            <a:off x="5367338" y="1341438"/>
            <a:ext cx="3452812" cy="2514600"/>
          </a:xfrm>
          <a:prstGeom prst="rect">
            <a:avLst/>
          </a:prstGeom>
        </p:spPr>
        <p:txBody>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contenu 4"/>
          <p:cNvSpPr>
            <a:spLocks noGrp="1"/>
          </p:cNvSpPr>
          <p:nvPr>
            <p:ph sz="quarter" idx="3" hasCustomPrompt="1"/>
          </p:nvPr>
        </p:nvSpPr>
        <p:spPr>
          <a:xfrm>
            <a:off x="5367338" y="4008438"/>
            <a:ext cx="3452812" cy="2516187"/>
          </a:xfrm>
          <a:prstGeom prst="rect">
            <a:avLst/>
          </a:prstGeom>
        </p:spPr>
        <p:txBody>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457200" y="1600200"/>
            <a:ext cx="8229600" cy="4525963"/>
          </a:xfrm>
          <a:prstGeom prst="rect">
            <a:avLst/>
          </a:prstGeom>
        </p:spPr>
        <p:txBody>
          <a:bodyPr/>
          <a:lstStyle/>
          <a:p>
            <a:pPr lvl="0"/>
            <a:endParaRPr lang="fr-FR" noProof="0" dirty="0" smtClean="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702190"/>
          </a:xfrm>
          <a:prstGeom prst="rect">
            <a:avLst/>
          </a:prstGeom>
          <a:gradFill rotWithShape="0">
            <a:gsLst>
              <a:gs pos="0">
                <a:srgbClr val="00C3BE"/>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747" tIns="40874" rIns="81747" bIns="40874" anchor="ctr"/>
          <a:lstStyle/>
          <a:p>
            <a:pPr algn="l" fontAlgn="auto">
              <a:spcBef>
                <a:spcPts val="0"/>
              </a:spcBef>
              <a:spcAft>
                <a:spcPts val="0"/>
              </a:spcAft>
            </a:pPr>
            <a:endParaRPr lang="fr-FR">
              <a:solidFill>
                <a:srgbClr val="000000"/>
              </a:solidFill>
              <a:effectLst/>
              <a:latin typeface="Verdana" panose="020B0604030504040204"/>
            </a:endParaRPr>
          </a:p>
        </p:txBody>
      </p:sp>
      <p:sp>
        <p:nvSpPr>
          <p:cNvPr id="1027" name="Line 3"/>
          <p:cNvSpPr>
            <a:spLocks noChangeShapeType="1"/>
          </p:cNvSpPr>
          <p:nvPr/>
        </p:nvSpPr>
        <p:spPr bwMode="auto">
          <a:xfrm>
            <a:off x="0" y="700686"/>
            <a:ext cx="9144000" cy="0"/>
          </a:xfrm>
          <a:prstGeom prst="line">
            <a:avLst/>
          </a:prstGeom>
          <a:noFill/>
          <a:ln w="9525">
            <a:solidFill>
              <a:srgbClr val="00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747" tIns="40874" rIns="81747" bIns="40874"/>
          <a:lstStyle/>
          <a:p>
            <a:pPr algn="l" fontAlgn="auto">
              <a:spcBef>
                <a:spcPts val="0"/>
              </a:spcBef>
              <a:spcAft>
                <a:spcPts val="0"/>
              </a:spcAft>
            </a:pPr>
            <a:endParaRPr lang="fr-FR">
              <a:solidFill>
                <a:srgbClr val="000000"/>
              </a:solidFill>
              <a:effectLst/>
              <a:latin typeface="Verdana" panose="020B0604030504040204"/>
            </a:endParaRPr>
          </a:p>
        </p:txBody>
      </p:sp>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93368" y="6636968"/>
            <a:ext cx="144386" cy="14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11" cstate="print">
            <a:clrChange>
              <a:clrFrom>
                <a:srgbClr val="FFFFFF"/>
              </a:clrFrom>
              <a:clrTo>
                <a:srgbClr val="FFFFFF">
                  <a:alpha val="0"/>
                </a:srgbClr>
              </a:clrTo>
            </a:clrChange>
            <a:lum bright="10000" contrast="20000"/>
          </a:blip>
          <a:srcRect/>
          <a:stretch>
            <a:fillRect/>
          </a:stretch>
        </p:blipFill>
        <p:spPr bwMode="auto">
          <a:xfrm>
            <a:off x="76681" y="68149"/>
            <a:ext cx="295952" cy="575559"/>
          </a:xfrm>
          <a:prstGeom prst="rect">
            <a:avLst/>
          </a:prstGeom>
          <a:ln>
            <a:noFill/>
          </a:ln>
          <a:effectLst>
            <a:outerShdw blurRad="292100" dist="139700" dir="2700000" algn="tl" rotWithShape="0">
              <a:srgbClr val="333333">
                <a:alpha val="65000"/>
              </a:srgbClr>
            </a:outerShdw>
            <a:softEdge rad="31750"/>
          </a:effectLst>
        </p:spPr>
      </p:pic>
      <p:pic>
        <p:nvPicPr>
          <p:cNvPr id="1030" name="Picture 6" descr="insigne_DRHAT_Couleurs clair copi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04031" y="115779"/>
            <a:ext cx="355517" cy="54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13" cstate="print">
            <a:clrChange>
              <a:clrFrom>
                <a:srgbClr val="FF0080"/>
              </a:clrFrom>
              <a:clrTo>
                <a:srgbClr val="FF0080">
                  <a:alpha val="0"/>
                </a:srgbClr>
              </a:clrTo>
            </a:clrChange>
            <a:extLst>
              <a:ext uri="{28A0092B-C50C-407E-A947-70E740481C1C}">
                <a14:useLocalDpi xmlns:a14="http://schemas.microsoft.com/office/drawing/2010/main" val="0"/>
              </a:ext>
            </a:extLst>
          </a:blip>
          <a:srcRect/>
          <a:stretch>
            <a:fillRect/>
          </a:stretch>
        </p:blipFill>
        <p:spPr bwMode="auto">
          <a:xfrm>
            <a:off x="8244992" y="126304"/>
            <a:ext cx="431796" cy="43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00" name="Rectangle 8"/>
          <p:cNvSpPr>
            <a:spLocks noGrp="1" noChangeArrowheads="1"/>
          </p:cNvSpPr>
          <p:nvPr>
            <p:ph type="title"/>
          </p:nvPr>
        </p:nvSpPr>
        <p:spPr bwMode="auto">
          <a:xfrm>
            <a:off x="457676" y="2708920"/>
            <a:ext cx="8228647"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p>
            <a:pPr lvl="0"/>
            <a:r>
              <a:rPr lang="fr-FR" smtClean="0"/>
              <a:t>TITRE DU DOCUMENT</a:t>
            </a:r>
            <a:endParaRPr lang="fr-FR"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timing>
    <p:tnLst>
      <p:par>
        <p:cTn id="1" dur="indefinite" restart="never" nodeType="tmRoot"/>
      </p:par>
    </p:tnLst>
  </p:timing>
  <p:hf hdr="0" ftr="0" dt="0"/>
  <p:txStyles>
    <p:title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p:titleStyle>
    <p:body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p:bodyStyle>
    <p:otherStyle>
      <a:defPPr>
        <a:defRPr lang="fr-FR"/>
      </a:defPPr>
      <a:lvl1pPr marL="0" algn="l" defTabSz="817245" rtl="0" eaLnBrk="1" latinLnBrk="0" hangingPunct="1">
        <a:defRPr sz="1600" kern="1200">
          <a:solidFill>
            <a:schemeClr val="tx1"/>
          </a:solidFill>
          <a:latin typeface="+mn-lt"/>
          <a:ea typeface="+mn-ea"/>
          <a:cs typeface="+mn-cs"/>
        </a:defRPr>
      </a:lvl1pPr>
      <a:lvl2pPr marL="408940" algn="l" defTabSz="817245" rtl="0" eaLnBrk="1" latinLnBrk="0" hangingPunct="1">
        <a:defRPr sz="1600" kern="1200">
          <a:solidFill>
            <a:schemeClr val="tx1"/>
          </a:solidFill>
          <a:latin typeface="+mn-lt"/>
          <a:ea typeface="+mn-ea"/>
          <a:cs typeface="+mn-cs"/>
        </a:defRPr>
      </a:lvl2pPr>
      <a:lvl3pPr marL="817245" algn="l" defTabSz="817245" rtl="0" eaLnBrk="1" latinLnBrk="0" hangingPunct="1">
        <a:defRPr sz="1600" kern="1200">
          <a:solidFill>
            <a:schemeClr val="tx1"/>
          </a:solidFill>
          <a:latin typeface="+mn-lt"/>
          <a:ea typeface="+mn-ea"/>
          <a:cs typeface="+mn-cs"/>
        </a:defRPr>
      </a:lvl3pPr>
      <a:lvl4pPr marL="1226185" algn="l" defTabSz="817245" rtl="0" eaLnBrk="1" latinLnBrk="0" hangingPunct="1">
        <a:defRPr sz="1600" kern="1200">
          <a:solidFill>
            <a:schemeClr val="tx1"/>
          </a:solidFill>
          <a:latin typeface="+mn-lt"/>
          <a:ea typeface="+mn-ea"/>
          <a:cs typeface="+mn-cs"/>
        </a:defRPr>
      </a:lvl4pPr>
      <a:lvl5pPr marL="1635125" algn="l" defTabSz="817245" rtl="0" eaLnBrk="1" latinLnBrk="0" hangingPunct="1">
        <a:defRPr sz="1600" kern="1200">
          <a:solidFill>
            <a:schemeClr val="tx1"/>
          </a:solidFill>
          <a:latin typeface="+mn-lt"/>
          <a:ea typeface="+mn-ea"/>
          <a:cs typeface="+mn-cs"/>
        </a:defRPr>
      </a:lvl5pPr>
      <a:lvl6pPr marL="2043430" algn="l" defTabSz="817245" rtl="0" eaLnBrk="1" latinLnBrk="0" hangingPunct="1">
        <a:defRPr sz="1600" kern="1200">
          <a:solidFill>
            <a:schemeClr val="tx1"/>
          </a:solidFill>
          <a:latin typeface="+mn-lt"/>
          <a:ea typeface="+mn-ea"/>
          <a:cs typeface="+mn-cs"/>
        </a:defRPr>
      </a:lvl6pPr>
      <a:lvl7pPr marL="2452370" algn="l" defTabSz="817245" rtl="0" eaLnBrk="1" latinLnBrk="0" hangingPunct="1">
        <a:defRPr sz="1600" kern="1200">
          <a:solidFill>
            <a:schemeClr val="tx1"/>
          </a:solidFill>
          <a:latin typeface="+mn-lt"/>
          <a:ea typeface="+mn-ea"/>
          <a:cs typeface="+mn-cs"/>
        </a:defRPr>
      </a:lvl7pPr>
      <a:lvl8pPr marL="2861310" algn="l" defTabSz="817245" rtl="0" eaLnBrk="1" latinLnBrk="0" hangingPunct="1">
        <a:defRPr sz="1600" kern="1200">
          <a:solidFill>
            <a:schemeClr val="tx1"/>
          </a:solidFill>
          <a:latin typeface="+mn-lt"/>
          <a:ea typeface="+mn-ea"/>
          <a:cs typeface="+mn-cs"/>
        </a:defRPr>
      </a:lvl8pPr>
      <a:lvl9pPr marL="3269615" algn="l" defTabSz="81724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jpe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8.png"/><Relationship Id="rId2" Type="http://schemas.openxmlformats.org/officeDocument/2006/relationships/image" Target="../media/image7.jpe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8.xml"/><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1" y="1999456"/>
            <a:ext cx="9144000" cy="1213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1" dirty="0" smtClean="0">
                <a:solidFill>
                  <a:schemeClr val="tx1"/>
                </a:solidFill>
                <a:effectLst/>
                <a:latin typeface="+mn-lt"/>
                <a:ea typeface="+mj-ea"/>
                <a:cs typeface="+mj-cs"/>
              </a:rPr>
              <a:t>Serveur Web</a:t>
            </a:r>
            <a:endParaRPr lang="fr-FR" sz="3600" b="1" dirty="0" smtClean="0">
              <a:solidFill>
                <a:schemeClr val="tx1"/>
              </a:solidFill>
              <a:effectLst/>
              <a:latin typeface="+mn-lt"/>
              <a:ea typeface="+mj-ea"/>
              <a:cs typeface="+mj-cs"/>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1" dirty="0" smtClean="0">
                <a:effectLst/>
                <a:latin typeface="+mn-lt"/>
                <a:ea typeface="+mj-ea"/>
                <a:cs typeface="+mj-cs"/>
              </a:rPr>
              <a:t>APACHE</a:t>
            </a:r>
            <a:endParaRPr lang="fr-FR" sz="3600" b="1" dirty="0">
              <a:solidFill>
                <a:schemeClr val="tx1"/>
              </a:solidFill>
              <a:effectLst/>
              <a:latin typeface="+mn-lt"/>
              <a:ea typeface="+mj-ea"/>
              <a:cs typeface="+mj-cs"/>
            </a:endParaRPr>
          </a:p>
        </p:txBody>
      </p:sp>
      <p:sp>
        <p:nvSpPr>
          <p:cNvPr id="11" name="Text Box 5"/>
          <p:cNvSpPr txBox="1">
            <a:spLocks noChangeArrowheads="1"/>
          </p:cNvSpPr>
          <p:nvPr/>
        </p:nvSpPr>
        <p:spPr bwMode="auto">
          <a:xfrm>
            <a:off x="-7764" y="3772694"/>
            <a:ext cx="9144000"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5pPr>
            <a:lvl6pPr marL="25146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6pPr>
            <a:lvl7pPr marL="29718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7pPr>
            <a:lvl8pPr marL="34290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8pPr>
            <a:lvl9pPr marL="38862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SimSun" panose="02010600030101010101" pitchFamily="2" charset="-122"/>
                <a:cs typeface="SimSun" panose="02010600030101010101" pitchFamily="2" charset="-122"/>
              </a:defRPr>
            </a:lvl9pPr>
          </a:lstStyle>
          <a:p>
            <a:pPr algn="ctr">
              <a:buClrTx/>
              <a:buFontTx/>
              <a:buNone/>
            </a:pPr>
            <a:r>
              <a:rPr lang="fr-FR" sz="2000" b="1" dirty="0">
                <a:solidFill>
                  <a:schemeClr val="tx1"/>
                </a:solidFill>
                <a:effectLst/>
                <a:latin typeface="+mn-lt"/>
                <a:ea typeface="+mn-ea"/>
                <a:cs typeface="+mn-cs"/>
              </a:rPr>
              <a:t>L I N U X</a:t>
            </a:r>
            <a:endParaRPr lang="fr-FR" sz="2000" b="1" dirty="0">
              <a:solidFill>
                <a:schemeClr val="tx1"/>
              </a:solidFill>
              <a:effectLst/>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9</a:t>
            </a:r>
            <a:endParaRPr lang="fr-FR" dirty="0">
              <a:effectLst/>
              <a:latin typeface="Verdana" panose="020B0604030504040204" pitchFamily="34" charset="0"/>
            </a:endParaRPr>
          </a:p>
        </p:txBody>
      </p:sp>
      <p:pic>
        <p:nvPicPr>
          <p:cNvPr id="7" name="Picture 4" descr="G:\tux-matrix-673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4954" y="328498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8" name="Bulle ronde 7"/>
          <p:cNvSpPr/>
          <p:nvPr/>
        </p:nvSpPr>
        <p:spPr bwMode="auto">
          <a:xfrm>
            <a:off x="4355976" y="769134"/>
            <a:ext cx="4752528" cy="2510195"/>
          </a:xfrm>
          <a:prstGeom prst="wedgeEllipseCallout">
            <a:avLst>
              <a:gd name="adj1" fmla="val -43254"/>
              <a:gd name="adj2" fmla="val 506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eaLnBrk="1" hangingPunct="1">
              <a:lnSpc>
                <a:spcPct val="100000"/>
              </a:lnSpc>
              <a:buNone/>
            </a:pPr>
            <a:r>
              <a:rPr lang="fr-FR" sz="2200" dirty="0" smtClean="0">
                <a:effectLst/>
                <a:latin typeface="+mn-lt"/>
              </a:rPr>
              <a:t>Consulter la page http</a:t>
            </a:r>
            <a:r>
              <a:rPr lang="fr-FR" sz="2200" dirty="0">
                <a:effectLst/>
                <a:latin typeface="+mn-lt"/>
              </a:rPr>
              <a:t>://</a:t>
            </a:r>
            <a:r>
              <a:rPr lang="fr-FR" sz="2200" dirty="0" smtClean="0">
                <a:effectLst/>
                <a:latin typeface="+mn-lt"/>
              </a:rPr>
              <a:t>www.free.fr</a:t>
            </a:r>
            <a:r>
              <a:rPr lang="fr-FR" sz="2200" dirty="0">
                <a:effectLst/>
                <a:latin typeface="+mn-lt"/>
              </a:rPr>
              <a:t>/, </a:t>
            </a:r>
            <a:r>
              <a:rPr lang="fr-FR" sz="2200" dirty="0" smtClean="0">
                <a:effectLst/>
                <a:latin typeface="+mn-lt"/>
              </a:rPr>
              <a:t>revient à envoyez une requête HTTP à cette machine.</a:t>
            </a:r>
            <a:endParaRPr lang="fr-FR" sz="2200" dirty="0">
              <a:effectLst/>
              <a:latin typeface="+mn-lt"/>
            </a:endParaRPr>
          </a:p>
        </p:txBody>
      </p:sp>
      <p:sp>
        <p:nvSpPr>
          <p:cNvPr id="9" name="Bulle ronde 8"/>
          <p:cNvSpPr/>
          <p:nvPr/>
        </p:nvSpPr>
        <p:spPr bwMode="auto">
          <a:xfrm>
            <a:off x="5652120" y="4603019"/>
            <a:ext cx="3217180" cy="1558052"/>
          </a:xfrm>
          <a:prstGeom prst="wedgeEllipseCallout">
            <a:avLst>
              <a:gd name="adj1" fmla="val -72287"/>
              <a:gd name="adj2" fmla="val -1116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lgn="ctr"/>
            <a:r>
              <a:rPr lang="fr-FR" sz="2200" dirty="0" smtClean="0">
                <a:effectLst/>
                <a:latin typeface="Verdana" panose="020B0604030504040204" pitchFamily="34" charset="0"/>
                <a:cs typeface="Courier New" panose="02070309020205020404" pitchFamily="49" charset="0"/>
              </a:rPr>
              <a:t>Le service DNS joue un rôle essentiel.</a:t>
            </a:r>
            <a:endParaRPr lang="fr-FR" sz="2200" dirty="0">
              <a:latin typeface="Verdana" panose="020B0604030504040204" pitchFamily="34" charset="0"/>
            </a:endParaRPr>
          </a:p>
        </p:txBody>
      </p:sp>
      <p:sp>
        <p:nvSpPr>
          <p:cNvPr id="10" name="Bulle ronde 9"/>
          <p:cNvSpPr/>
          <p:nvPr/>
        </p:nvSpPr>
        <p:spPr bwMode="auto">
          <a:xfrm>
            <a:off x="35496" y="836712"/>
            <a:ext cx="3672408" cy="2986266"/>
          </a:xfrm>
          <a:prstGeom prst="wedgeEllipseCallout">
            <a:avLst>
              <a:gd name="adj1" fmla="val 60741"/>
              <a:gd name="adj2" fmla="val 3898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eaLnBrk="1" hangingPunct="1">
              <a:lnSpc>
                <a:spcPct val="100000"/>
              </a:lnSpc>
              <a:buNone/>
            </a:pPr>
            <a:r>
              <a:rPr lang="fr-FR" sz="2200" dirty="0">
                <a:effectLst/>
                <a:latin typeface="+mn-lt"/>
              </a:rPr>
              <a:t>Le rôle du serveur web consiste à traduire une </a:t>
            </a:r>
            <a:r>
              <a:rPr lang="fr-FR" sz="2200" dirty="0" smtClean="0">
                <a:effectLst/>
                <a:latin typeface="+mn-lt"/>
              </a:rPr>
              <a:t>URL en ressource locale.</a:t>
            </a:r>
            <a:endParaRPr lang="fr-FR" sz="2200" dirty="0">
              <a:effectLst/>
              <a:latin typeface="+mn-lt"/>
            </a:endParaRPr>
          </a:p>
        </p:txBody>
      </p:sp>
      <p:sp>
        <p:nvSpPr>
          <p:cNvPr id="11" name="Flèche droite 10"/>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0" y="1124744"/>
            <a:ext cx="9144000" cy="569674"/>
          </a:xfrm>
        </p:spPr>
        <p:txBody>
          <a:bodyPr/>
          <a:lstStyle/>
          <a:p>
            <a:pPr algn="ctr" eaLnBrk="1" hangingPunct="1">
              <a:lnSpc>
                <a:spcPct val="140000"/>
              </a:lnSpc>
              <a:buFontTx/>
              <a:buNone/>
            </a:pPr>
            <a:r>
              <a:rPr lang="fr-FR" sz="2400" b="1" dirty="0" smtClean="0"/>
              <a:t>URL</a:t>
            </a:r>
            <a:endParaRPr lang="fr-FR" sz="2400" b="1" dirty="0" smtClean="0"/>
          </a:p>
          <a:p>
            <a:pPr algn="ctr" eaLnBrk="1" hangingPunct="1">
              <a:lnSpc>
                <a:spcPct val="140000"/>
              </a:lnSpc>
              <a:buFontTx/>
              <a:buNone/>
            </a:pPr>
            <a:endParaRPr lang="fr-FR" sz="1000" b="1" dirty="0" smtClean="0"/>
          </a:p>
          <a:p>
            <a:pPr eaLnBrk="1" hangingPunct="1">
              <a:lnSpc>
                <a:spcPct val="100000"/>
              </a:lnSpc>
              <a:buFontTx/>
              <a:buNone/>
            </a:pPr>
            <a:endParaRPr lang="fr-FR" sz="2200" b="0" u="sng" kern="1200" dirty="0" smtClean="0">
              <a:latin typeface="Verdana" panose="020B0604030504040204" pitchFamily="34" charset="0"/>
            </a:endParaRPr>
          </a:p>
          <a:p>
            <a:pPr marL="0" indent="0" eaLnBrk="1" hangingPunct="1">
              <a:lnSpc>
                <a:spcPct val="100000"/>
              </a:lnSpc>
              <a:buNone/>
            </a:pPr>
            <a:endParaRPr lang="fr-FR" sz="2200" b="0" u="sng" kern="1200" dirty="0">
              <a:latin typeface="Verdana" panose="020B0604030504040204" pitchFamily="34" charset="0"/>
            </a:endParaRPr>
          </a:p>
          <a:p>
            <a:pPr marL="0" indent="0" eaLnBrk="1" hangingPunct="1">
              <a:lnSpc>
                <a:spcPct val="100000"/>
              </a:lnSpc>
              <a:buNone/>
            </a:pPr>
            <a:endParaRPr lang="fr-FR" sz="2200" b="0" u="sng" kern="1200" dirty="0" smtClean="0">
              <a:latin typeface="Verdana" panose="020B0604030504040204" pitchFamily="34" charset="0"/>
            </a:endParaRPr>
          </a:p>
          <a:p>
            <a:pPr marL="0" indent="0" eaLnBrk="1" hangingPunct="1">
              <a:lnSpc>
                <a:spcPct val="100000"/>
              </a:lnSpc>
              <a:buNone/>
            </a:pPr>
            <a:endParaRPr lang="fr-FR" sz="2200" b="0" u="sng" kern="1200" dirty="0">
              <a:latin typeface="Verdana" panose="020B0604030504040204" pitchFamily="34" charset="0"/>
            </a:endParaRPr>
          </a:p>
          <a:p>
            <a:pPr marL="0" indent="0" eaLnBrk="1" hangingPunct="1">
              <a:lnSpc>
                <a:spcPct val="100000"/>
              </a:lnSpc>
              <a:buNone/>
            </a:pPr>
            <a:endParaRPr lang="fr-FR" sz="2200" b="0" u="sng" kern="1200" dirty="0" smtClean="0">
              <a:latin typeface="Verdana" panose="020B0604030504040204" pitchFamily="34" charset="0"/>
            </a:endParaRPr>
          </a:p>
        </p:txBody>
      </p:sp>
      <p:sp>
        <p:nvSpPr>
          <p:cNvPr id="5"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10</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8" name="Groupe 7"/>
          <p:cNvGrpSpPr/>
          <p:nvPr/>
        </p:nvGrpSpPr>
        <p:grpSpPr>
          <a:xfrm>
            <a:off x="216024" y="1625605"/>
            <a:ext cx="8604448" cy="1464841"/>
            <a:chOff x="269776" y="2348880"/>
            <a:chExt cx="8604448" cy="1464841"/>
          </a:xfrm>
        </p:grpSpPr>
        <p:sp>
          <p:nvSpPr>
            <p:cNvPr id="9" name="ZoneTexte 8"/>
            <p:cNvSpPr txBox="1"/>
            <p:nvPr/>
          </p:nvSpPr>
          <p:spPr>
            <a:xfrm>
              <a:off x="269776" y="2705725"/>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indent="0" algn="l" eaLnBrk="1" hangingPunct="1">
                <a:lnSpc>
                  <a:spcPct val="100000"/>
                </a:lnSpc>
                <a:buNone/>
              </a:pPr>
              <a:r>
                <a:rPr lang="fr-FR" sz="2200" dirty="0" smtClean="0">
                  <a:effectLst/>
                  <a:latin typeface="+mn-lt"/>
                </a:rPr>
                <a:t>	</a:t>
              </a:r>
              <a:r>
                <a:rPr lang="fr-FR" sz="2200" b="1" dirty="0" smtClean="0">
                  <a:effectLst/>
                </a:rPr>
                <a:t>U</a:t>
              </a:r>
              <a:r>
                <a:rPr lang="fr-FR" sz="2200" dirty="0" smtClean="0">
                  <a:effectLst/>
                </a:rPr>
                <a:t>niform </a:t>
              </a:r>
              <a:r>
                <a:rPr lang="fr-FR" sz="2200" b="1" dirty="0">
                  <a:effectLst/>
                </a:rPr>
                <a:t>R</a:t>
              </a:r>
              <a:r>
                <a:rPr lang="fr-FR" sz="2200" dirty="0">
                  <a:effectLst/>
                </a:rPr>
                <a:t>essource </a:t>
              </a:r>
              <a:r>
                <a:rPr lang="fr-FR" sz="2200" b="1" dirty="0" smtClean="0">
                  <a:effectLst/>
                </a:rPr>
                <a:t>L</a:t>
              </a:r>
              <a:r>
                <a:rPr lang="fr-FR" sz="2200" dirty="0" smtClean="0">
                  <a:effectLst/>
                </a:rPr>
                <a:t>ocator, littéralement </a:t>
              </a:r>
              <a:r>
                <a:rPr lang="fr-FR" sz="2200" dirty="0">
                  <a:effectLst/>
                </a:rPr>
                <a:t>"identifiant uniforme de </a:t>
              </a:r>
              <a:r>
                <a:rPr lang="fr-FR" sz="2200" dirty="0" smtClean="0">
                  <a:effectLst/>
                </a:rPr>
                <a:t>ressources« , </a:t>
              </a:r>
              <a:r>
                <a:rPr lang="fr-FR" sz="2200" dirty="0">
                  <a:effectLst/>
                </a:rPr>
                <a:t>est une chaîne de caractères utilisée pour adresser les ressources sur Internet</a:t>
              </a:r>
              <a:r>
                <a:rPr lang="fr-FR" sz="2200" dirty="0" smtClean="0">
                  <a:effectLst/>
                </a:rPr>
                <a:t>.</a:t>
              </a:r>
              <a:endParaRPr lang="fr-FR" sz="2200" dirty="0">
                <a:effectLst/>
              </a:endParaRPr>
            </a:p>
          </p:txBody>
        </p:sp>
        <p:pic>
          <p:nvPicPr>
            <p:cNvPr id="10" name="Picture 4" descr="d:\utilisateurs\p.finet\Desktop\402-716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616" y="2348880"/>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e 10"/>
          <p:cNvGrpSpPr/>
          <p:nvPr/>
        </p:nvGrpSpPr>
        <p:grpSpPr>
          <a:xfrm>
            <a:off x="233772" y="5301208"/>
            <a:ext cx="8604448" cy="900000"/>
            <a:chOff x="274966" y="4164402"/>
            <a:chExt cx="8604448" cy="900000"/>
          </a:xfrm>
        </p:grpSpPr>
        <p:sp>
          <p:nvSpPr>
            <p:cNvPr id="12" name="ZoneTexte 11"/>
            <p:cNvSpPr txBox="1"/>
            <p:nvPr/>
          </p:nvSpPr>
          <p:spPr>
            <a:xfrm>
              <a:off x="274966" y="4629163"/>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indent="0" algn="just" eaLnBrk="1" hangingPunct="1">
                <a:lnSpc>
                  <a:spcPct val="100000"/>
                </a:lnSpc>
                <a:buNone/>
              </a:pPr>
              <a:r>
                <a:rPr lang="fr-FR" sz="2200" dirty="0" smtClean="0">
                  <a:effectLst/>
                  <a:latin typeface="+mn-lt"/>
                </a:rPr>
                <a:t>	</a:t>
              </a:r>
              <a:r>
                <a:rPr lang="fr-FR" sz="2200" dirty="0">
                  <a:effectLst/>
                </a:rPr>
                <a:t>Elle est informellement appelée adresse web. </a:t>
              </a:r>
              <a:endParaRPr lang="fr-FR" sz="2200" dirty="0">
                <a:effectLst/>
              </a:endParaRPr>
            </a:p>
          </p:txBody>
        </p:sp>
        <p:pic>
          <p:nvPicPr>
            <p:cNvPr id="13" name="Picture 2" descr="G:\5chap4_ampoul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59" y="4164402"/>
              <a:ext cx="601193" cy="90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e 13"/>
          <p:cNvGrpSpPr/>
          <p:nvPr/>
        </p:nvGrpSpPr>
        <p:grpSpPr>
          <a:xfrm>
            <a:off x="274966" y="4006265"/>
            <a:ext cx="8604448" cy="790887"/>
            <a:chOff x="274966" y="4214685"/>
            <a:chExt cx="8604448" cy="790887"/>
          </a:xfrm>
        </p:grpSpPr>
        <p:sp>
          <p:nvSpPr>
            <p:cNvPr id="15" name="ZoneTexte 14"/>
            <p:cNvSpPr txBox="1"/>
            <p:nvPr/>
          </p:nvSpPr>
          <p:spPr>
            <a:xfrm>
              <a:off x="274966" y="4574685"/>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a:effectLst/>
                </a:rPr>
                <a:t>	</a:t>
              </a:r>
              <a:r>
                <a:rPr lang="fr-FR" sz="2200" b="1" dirty="0">
                  <a:solidFill>
                    <a:srgbClr val="009900"/>
                  </a:solidFill>
                  <a:effectLst/>
                </a:rPr>
                <a:t>http</a:t>
              </a:r>
              <a:r>
                <a:rPr lang="fr-FR" sz="2200" dirty="0">
                  <a:effectLst/>
                </a:rPr>
                <a:t>://</a:t>
              </a:r>
              <a:r>
                <a:rPr lang="fr-FR" sz="2200" b="1" dirty="0" smtClean="0">
                  <a:solidFill>
                    <a:srgbClr val="FF3300"/>
                  </a:solidFill>
                  <a:effectLst/>
                </a:rPr>
                <a:t>www.orange.fr</a:t>
              </a:r>
              <a:r>
                <a:rPr lang="fr-FR" sz="2200" dirty="0" smtClean="0">
                  <a:effectLst/>
                </a:rPr>
                <a:t>/</a:t>
              </a:r>
              <a:r>
                <a:rPr lang="fr-FR" sz="2200" b="1" dirty="0">
                  <a:solidFill>
                    <a:srgbClr val="0066FF"/>
                  </a:solidFill>
                  <a:effectLst/>
                  <a:latin typeface="Verdana" panose="020B0604030504040204" pitchFamily="34" charset="0"/>
                </a:rPr>
                <a:t>moncompte</a:t>
              </a:r>
              <a:endParaRPr lang="fr-FR" sz="2200" b="1" dirty="0">
                <a:solidFill>
                  <a:srgbClr val="0066FF"/>
                </a:solidFill>
                <a:effectLst/>
                <a:latin typeface="Verdana" panose="020B0604030504040204" pitchFamily="34" charset="0"/>
              </a:endParaRPr>
            </a:p>
          </p:txBody>
        </p:sp>
        <p:pic>
          <p:nvPicPr>
            <p:cNvPr id="16" name="Picture 3" descr="d:\Documents\patrick.finet\Desktop\adrielhernandez-tux-organizer-182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528" y="4214685"/>
              <a:ext cx="720000"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0" y="1556792"/>
            <a:ext cx="9144000" cy="4608512"/>
          </a:xfrm>
        </p:spPr>
        <p:txBody>
          <a:bodyPr/>
          <a:lstStyle/>
          <a:p>
            <a:pPr eaLnBrk="1" hangingPunct="1">
              <a:lnSpc>
                <a:spcPct val="100000"/>
              </a:lnSpc>
              <a:buFontTx/>
              <a:buNone/>
            </a:pPr>
            <a:r>
              <a:rPr lang="fr-FR" sz="2200" b="0" dirty="0" smtClean="0"/>
              <a:t>Une URL est divisée en trois parties : </a:t>
            </a:r>
            <a:endParaRPr lang="fr-FR" sz="2200" b="0" dirty="0" smtClean="0"/>
          </a:p>
          <a:p>
            <a:pPr eaLnBrk="1" hangingPunct="1">
              <a:lnSpc>
                <a:spcPct val="100000"/>
              </a:lnSpc>
              <a:buFontTx/>
              <a:buNone/>
            </a:pPr>
            <a:endParaRPr lang="fr-FR" sz="2200" b="0" dirty="0" smtClean="0"/>
          </a:p>
          <a:p>
            <a:pPr marL="0" indent="0" eaLnBrk="1" hangingPunct="1">
              <a:lnSpc>
                <a:spcPct val="100000"/>
              </a:lnSpc>
              <a:buNone/>
            </a:pPr>
            <a:r>
              <a:rPr lang="fr-FR" sz="2200" b="1" dirty="0" smtClean="0">
                <a:solidFill>
                  <a:srgbClr val="009900"/>
                </a:solidFill>
              </a:rPr>
              <a:t>&lt;protocole&gt;</a:t>
            </a:r>
            <a:r>
              <a:rPr lang="fr-FR" sz="2200" dirty="0" smtClean="0"/>
              <a:t>://</a:t>
            </a:r>
            <a:r>
              <a:rPr lang="fr-FR" sz="2200" b="1" dirty="0" smtClean="0">
                <a:solidFill>
                  <a:srgbClr val="FF3300"/>
                </a:solidFill>
              </a:rPr>
              <a:t>&lt;hôte&gt;</a:t>
            </a:r>
            <a:r>
              <a:rPr lang="fr-FR" sz="2200" dirty="0" smtClean="0"/>
              <a:t>/</a:t>
            </a:r>
            <a:r>
              <a:rPr lang="fr-FR" sz="2200" b="1" dirty="0" smtClean="0">
                <a:solidFill>
                  <a:srgbClr val="0066FF"/>
                </a:solidFill>
              </a:rPr>
              <a:t>&lt;chemin&gt;</a:t>
            </a:r>
            <a:endParaRPr lang="fr-FR" sz="2200" b="1" dirty="0" smtClean="0">
              <a:solidFill>
                <a:srgbClr val="0066FF"/>
              </a:solidFill>
            </a:endParaRPr>
          </a:p>
          <a:p>
            <a:pPr lvl="1" eaLnBrk="1" hangingPunct="1"/>
            <a:r>
              <a:rPr lang="fr-FR" sz="2200" b="1" dirty="0" smtClean="0">
                <a:solidFill>
                  <a:srgbClr val="009900"/>
                </a:solidFill>
              </a:rPr>
              <a:t>&lt;protocole&gt;</a:t>
            </a:r>
            <a:r>
              <a:rPr lang="fr-FR" sz="2200" dirty="0" smtClean="0"/>
              <a:t> 	</a:t>
            </a:r>
            <a:r>
              <a:rPr lang="fr-FR" sz="2200" b="1" dirty="0" smtClean="0"/>
              <a:t>http</a:t>
            </a:r>
            <a:r>
              <a:rPr lang="fr-FR" sz="2200" dirty="0" smtClean="0"/>
              <a:t> </a:t>
            </a:r>
            <a:endParaRPr lang="fr-FR" sz="2200" dirty="0" smtClean="0"/>
          </a:p>
          <a:p>
            <a:pPr lvl="2" eaLnBrk="1" hangingPunct="1">
              <a:buFontTx/>
              <a:buNone/>
            </a:pPr>
            <a:r>
              <a:rPr lang="fr-FR" sz="2200" dirty="0" smtClean="0"/>
              <a:t>Le navigateur utilisera le protocole "http"</a:t>
            </a:r>
            <a:endParaRPr lang="fr-FR" sz="2200" dirty="0" smtClean="0"/>
          </a:p>
          <a:p>
            <a:pPr lvl="1" eaLnBrk="1" hangingPunct="1"/>
            <a:r>
              <a:rPr lang="fr-FR" sz="2200" b="1" dirty="0" smtClean="0">
                <a:solidFill>
                  <a:srgbClr val="FF3300"/>
                </a:solidFill>
              </a:rPr>
              <a:t>&lt;hôte&gt;</a:t>
            </a:r>
            <a:r>
              <a:rPr lang="fr-FR" sz="2200" dirty="0" smtClean="0"/>
              <a:t> 	</a:t>
            </a:r>
            <a:r>
              <a:rPr lang="fr-FR" sz="2200" b="1" dirty="0" smtClean="0"/>
              <a:t>www.bouyguestelecom.fr</a:t>
            </a:r>
            <a:endParaRPr lang="fr-FR" sz="2200" b="1" dirty="0" smtClean="0"/>
          </a:p>
          <a:p>
            <a:pPr lvl="2" eaLnBrk="1" hangingPunct="1">
              <a:buFontTx/>
              <a:buNone/>
            </a:pPr>
            <a:r>
              <a:rPr lang="fr-FR" sz="2200" dirty="0" smtClean="0"/>
              <a:t>Le nom de la machine ou son adresse IP</a:t>
            </a:r>
            <a:endParaRPr lang="fr-FR" sz="2200" dirty="0" smtClean="0"/>
          </a:p>
          <a:p>
            <a:pPr lvl="1" eaLnBrk="1" hangingPunct="1"/>
            <a:r>
              <a:rPr lang="fr-FR" sz="2200" b="1" dirty="0" smtClean="0">
                <a:solidFill>
                  <a:srgbClr val="0066FF"/>
                </a:solidFill>
              </a:rPr>
              <a:t>&lt;chemin&gt;</a:t>
            </a:r>
            <a:r>
              <a:rPr lang="fr-FR" sz="2200" dirty="0" smtClean="0">
                <a:solidFill>
                  <a:srgbClr val="FFCC00"/>
                </a:solidFill>
              </a:rPr>
              <a:t>	</a:t>
            </a:r>
            <a:endParaRPr lang="fr-FR" sz="2200" b="1" dirty="0" smtClean="0">
              <a:solidFill>
                <a:srgbClr val="FFCC00"/>
              </a:solidFill>
            </a:endParaRPr>
          </a:p>
          <a:p>
            <a:pPr marL="533400" lvl="2" indent="0" algn="just" eaLnBrk="1" hangingPunct="1">
              <a:buFontTx/>
              <a:buNone/>
            </a:pPr>
            <a:r>
              <a:rPr lang="fr-FR" sz="2200" dirty="0" smtClean="0"/>
              <a:t>Si non renseignée, indique la première page de l'hôte.</a:t>
            </a:r>
            <a:endParaRPr lang="fr-FR" sz="2200" dirty="0" smtClean="0"/>
          </a:p>
          <a:p>
            <a:pPr marL="533400" lvl="2" indent="0" algn="just" eaLnBrk="1" hangingPunct="1">
              <a:buFontTx/>
              <a:buNone/>
            </a:pPr>
            <a:r>
              <a:rPr lang="fr-FR" sz="2200" dirty="0" smtClean="0"/>
              <a:t>Sinon indique le chemin de la page à afficher.</a:t>
            </a:r>
            <a:endParaRPr lang="fr-FR" sz="2200" dirty="0" smtClean="0"/>
          </a:p>
        </p:txBody>
      </p:sp>
      <p:sp>
        <p:nvSpPr>
          <p:cNvPr id="5"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4" name="ZoneTexte 3"/>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11</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0" y="919335"/>
            <a:ext cx="9143999" cy="4525889"/>
          </a:xfrm>
        </p:spPr>
        <p:txBody>
          <a:bodyPr/>
          <a:lstStyle/>
          <a:p>
            <a:pPr lvl="0" algn="ctr">
              <a:lnSpc>
                <a:spcPct val="140000"/>
              </a:lnSpc>
              <a:buNone/>
            </a:pPr>
            <a:r>
              <a:rPr lang="fr-FR" sz="2400" dirty="0" smtClean="0">
                <a:solidFill>
                  <a:srgbClr val="000000"/>
                </a:solidFill>
              </a:rPr>
              <a:t>Les ports</a:t>
            </a:r>
            <a:endParaRPr lang="fr-FR" sz="2400" dirty="0">
              <a:solidFill>
                <a:srgbClr val="000000"/>
              </a:solidFill>
            </a:endParaRPr>
          </a:p>
          <a:p>
            <a:pPr marL="0" indent="0" algn="just" eaLnBrk="1" hangingPunct="1">
              <a:lnSpc>
                <a:spcPct val="100000"/>
              </a:lnSpc>
              <a:spcBef>
                <a:spcPts val="0"/>
              </a:spcBef>
              <a:buNone/>
            </a:pPr>
            <a:endParaRPr lang="fr-FR" sz="2200" b="0" dirty="0" smtClean="0"/>
          </a:p>
          <a:p>
            <a:pPr marL="0" indent="0" algn="just" eaLnBrk="1" hangingPunct="1">
              <a:lnSpc>
                <a:spcPct val="100000"/>
              </a:lnSpc>
              <a:spcBef>
                <a:spcPts val="0"/>
              </a:spcBef>
              <a:buNone/>
            </a:pPr>
            <a:endParaRPr lang="fr-FR" sz="2200" b="0" dirty="0"/>
          </a:p>
        </p:txBody>
      </p:sp>
      <p:sp>
        <p:nvSpPr>
          <p:cNvPr id="5"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4" name="ZoneTexte 3"/>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12</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 name="Arc plein 6"/>
          <p:cNvSpPr/>
          <p:nvPr/>
        </p:nvSpPr>
        <p:spPr bwMode="auto">
          <a:xfrm>
            <a:off x="2555776" y="1821012"/>
            <a:ext cx="4386039" cy="4200276"/>
          </a:xfrm>
          <a:prstGeom prst="blockArc">
            <a:avLst>
              <a:gd name="adj1" fmla="val 10817444"/>
              <a:gd name="adj2" fmla="val 0"/>
              <a:gd name="adj3" fmla="val 4557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marR="0" indent="0" defTabSz="1022350" rtl="0" eaLnBrk="1" fontAlgn="base" latinLnBrk="0" hangingPunct="1">
              <a:lnSpc>
                <a:spcPct val="100000"/>
              </a:lnSpc>
              <a:spcBef>
                <a:spcPct val="0"/>
              </a:spcBef>
              <a:spcAft>
                <a:spcPct val="0"/>
              </a:spcAft>
              <a:buClrTx/>
              <a:buSzTx/>
              <a:buFontTx/>
              <a:buNone/>
            </a:pPr>
            <a:endParaRPr kumimoji="0" lang="fr-FR" b="0" i="0" u="none" strike="noStrike" cap="none" normalizeH="0" baseline="0" dirty="0" smtClean="0">
              <a:ln>
                <a:noFill/>
              </a:ln>
              <a:solidFill>
                <a:schemeClr val="tx1"/>
              </a:solidFill>
              <a:effectLst/>
              <a:latin typeface="+mn-lt"/>
            </a:endParaRPr>
          </a:p>
          <a:p>
            <a:pPr marL="0" marR="0" indent="0" defTabSz="1022350" rtl="0" eaLnBrk="1" fontAlgn="base" latinLnBrk="0" hangingPunct="1">
              <a:lnSpc>
                <a:spcPct val="100000"/>
              </a:lnSpc>
              <a:spcBef>
                <a:spcPct val="0"/>
              </a:spcBef>
              <a:spcAft>
                <a:spcPct val="0"/>
              </a:spcAft>
              <a:buClrTx/>
              <a:buSzTx/>
              <a:buFontTx/>
              <a:buNone/>
            </a:pPr>
            <a:r>
              <a:rPr kumimoji="0" lang="fr-FR" sz="3200" b="0" i="0" u="none" strike="noStrike" cap="none" normalizeH="0" baseline="0" dirty="0" smtClean="0">
                <a:ln>
                  <a:noFill/>
                </a:ln>
                <a:solidFill>
                  <a:schemeClr val="tx1"/>
                </a:solidFill>
                <a:latin typeface="+mn-lt"/>
              </a:rPr>
              <a:t>HTTP</a:t>
            </a:r>
            <a:endParaRPr kumimoji="0" lang="fr-FR" sz="3200" b="0" i="0" u="none" strike="noStrike" cap="none" normalizeH="0" baseline="0" dirty="0" smtClean="0">
              <a:ln>
                <a:noFill/>
              </a:ln>
              <a:solidFill>
                <a:schemeClr val="tx1"/>
              </a:solidFill>
              <a:latin typeface="+mn-lt"/>
            </a:endParaRPr>
          </a:p>
          <a:p>
            <a:pPr marL="0" marR="0" indent="0" defTabSz="1022350" rtl="0" eaLnBrk="1" fontAlgn="base" latinLnBrk="0" hangingPunct="1">
              <a:lnSpc>
                <a:spcPct val="100000"/>
              </a:lnSpc>
              <a:spcBef>
                <a:spcPct val="0"/>
              </a:spcBef>
              <a:spcAft>
                <a:spcPct val="0"/>
              </a:spcAft>
              <a:buClrTx/>
              <a:buSzTx/>
              <a:buFontTx/>
              <a:buNone/>
            </a:pPr>
            <a:r>
              <a:rPr kumimoji="0" lang="fr-FR" sz="3200" b="0" i="0" u="none" strike="noStrike" cap="none" normalizeH="0" baseline="0" dirty="0" smtClean="0">
                <a:ln>
                  <a:noFill/>
                </a:ln>
                <a:solidFill>
                  <a:schemeClr val="tx1"/>
                </a:solidFill>
                <a:latin typeface="+mn-lt"/>
              </a:rPr>
              <a:t>80</a:t>
            </a:r>
            <a:endParaRPr kumimoji="0" lang="fr-FR" sz="3200" b="0" i="0" u="none" strike="noStrike" cap="none" normalizeH="0" baseline="0" dirty="0" smtClean="0">
              <a:ln>
                <a:noFill/>
              </a:ln>
              <a:solidFill>
                <a:schemeClr val="tx1"/>
              </a:solidFill>
              <a:latin typeface="+mn-lt"/>
            </a:endParaRPr>
          </a:p>
        </p:txBody>
      </p:sp>
      <p:grpSp>
        <p:nvGrpSpPr>
          <p:cNvPr id="3" name="Groupe 2"/>
          <p:cNvGrpSpPr/>
          <p:nvPr/>
        </p:nvGrpSpPr>
        <p:grpSpPr>
          <a:xfrm>
            <a:off x="2555776" y="1988840"/>
            <a:ext cx="4386039" cy="4200276"/>
            <a:chOff x="2555776" y="1988840"/>
            <a:chExt cx="4386039" cy="4200276"/>
          </a:xfrm>
        </p:grpSpPr>
        <p:sp>
          <p:nvSpPr>
            <p:cNvPr id="13" name="Arc plein 12"/>
            <p:cNvSpPr/>
            <p:nvPr/>
          </p:nvSpPr>
          <p:spPr bwMode="auto">
            <a:xfrm rot="10800000">
              <a:off x="2555776" y="1988840"/>
              <a:ext cx="4386039" cy="4200276"/>
            </a:xfrm>
            <a:prstGeom prst="blockArc">
              <a:avLst>
                <a:gd name="adj1" fmla="val 16196347"/>
                <a:gd name="adj2" fmla="val 0"/>
                <a:gd name="adj3" fmla="val 4557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marR="0" indent="0" defTabSz="1022350" rtl="0" eaLnBrk="1" fontAlgn="base" latinLnBrk="0" hangingPunct="1">
                <a:lnSpc>
                  <a:spcPct val="100000"/>
                </a:lnSpc>
                <a:spcBef>
                  <a:spcPct val="0"/>
                </a:spcBef>
                <a:spcAft>
                  <a:spcPct val="0"/>
                </a:spcAft>
                <a:buClrTx/>
                <a:buSzTx/>
                <a:buFontTx/>
                <a:buNone/>
              </a:pPr>
              <a:endParaRPr kumimoji="0" lang="fr-FR" sz="3200" b="0" i="0" u="none" strike="noStrike" cap="none" normalizeH="0" baseline="0" dirty="0" smtClean="0">
                <a:ln>
                  <a:noFill/>
                </a:ln>
                <a:solidFill>
                  <a:schemeClr val="tx1"/>
                </a:solidFill>
                <a:effectLst/>
                <a:latin typeface="+mn-lt"/>
              </a:endParaRPr>
            </a:p>
          </p:txBody>
        </p:sp>
        <p:sp>
          <p:nvSpPr>
            <p:cNvPr id="12" name="ZoneTexte 10"/>
            <p:cNvSpPr txBox="1"/>
            <p:nvPr/>
          </p:nvSpPr>
          <p:spPr>
            <a:xfrm>
              <a:off x="3066597" y="4332325"/>
              <a:ext cx="1512338" cy="10772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noAutofit/>
            </a:bodyPr>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a:effectLst/>
                  <a:latin typeface="+mn-lt"/>
                </a:rPr>
                <a:t>HTTPS</a:t>
              </a:r>
              <a:endParaRPr lang="fr-FR" sz="3200" dirty="0">
                <a:effectLst/>
                <a:latin typeface="+mn-lt"/>
              </a:endParaRPr>
            </a:p>
            <a:p>
              <a:r>
                <a:rPr lang="fr-FR" sz="3200" dirty="0">
                  <a:effectLst/>
                  <a:latin typeface="+mn-lt"/>
                </a:rPr>
                <a:t>443</a:t>
              </a:r>
              <a:endParaRPr lang="fr-FR" sz="3200" dirty="0">
                <a:effectLst/>
                <a:latin typeface="+mn-lt"/>
              </a:endParaRPr>
            </a:p>
          </p:txBody>
        </p:sp>
      </p:grpSp>
      <p:grpSp>
        <p:nvGrpSpPr>
          <p:cNvPr id="2" name="Groupe 1"/>
          <p:cNvGrpSpPr/>
          <p:nvPr/>
        </p:nvGrpSpPr>
        <p:grpSpPr>
          <a:xfrm>
            <a:off x="2987824" y="2139304"/>
            <a:ext cx="4200276" cy="4386039"/>
            <a:chOff x="3203848" y="2139305"/>
            <a:chExt cx="4200276" cy="4386039"/>
          </a:xfrm>
        </p:grpSpPr>
        <p:sp>
          <p:nvSpPr>
            <p:cNvPr id="14" name="Arc plein 13"/>
            <p:cNvSpPr/>
            <p:nvPr/>
          </p:nvSpPr>
          <p:spPr bwMode="auto">
            <a:xfrm rot="5400000">
              <a:off x="3110966" y="2232187"/>
              <a:ext cx="4386039" cy="4200276"/>
            </a:xfrm>
            <a:prstGeom prst="blockArc">
              <a:avLst>
                <a:gd name="adj1" fmla="val 16196347"/>
                <a:gd name="adj2" fmla="val 0"/>
                <a:gd name="adj3" fmla="val 4557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marR="0" indent="0" defTabSz="1022350" rtl="0" eaLnBrk="1" fontAlgn="base" latinLnBrk="0" hangingPunct="1">
                <a:lnSpc>
                  <a:spcPct val="100000"/>
                </a:lnSpc>
                <a:spcBef>
                  <a:spcPct val="0"/>
                </a:spcBef>
                <a:spcAft>
                  <a:spcPct val="0"/>
                </a:spcAft>
                <a:buClrTx/>
                <a:buSzTx/>
                <a:buFontTx/>
                <a:buNone/>
              </a:pPr>
              <a:endParaRPr kumimoji="0" lang="fr-FR" sz="3200" b="0" i="0" u="none" strike="noStrike" cap="none" normalizeH="0" baseline="0" dirty="0" smtClean="0">
                <a:ln>
                  <a:noFill/>
                </a:ln>
                <a:solidFill>
                  <a:schemeClr val="tx1"/>
                </a:solidFill>
                <a:effectLst/>
                <a:latin typeface="+mn-lt"/>
              </a:endParaRPr>
            </a:p>
          </p:txBody>
        </p:sp>
        <p:sp>
          <p:nvSpPr>
            <p:cNvPr id="15" name="ZoneTexte 10"/>
            <p:cNvSpPr txBox="1"/>
            <p:nvPr/>
          </p:nvSpPr>
          <p:spPr>
            <a:xfrm>
              <a:off x="5587681" y="4714970"/>
              <a:ext cx="1261884" cy="10772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noAutofit/>
            </a:bodyPr>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smtClean="0">
                  <a:effectLst/>
                  <a:latin typeface="+mn-lt"/>
                </a:rPr>
                <a:t>choix</a:t>
              </a:r>
              <a:endParaRPr lang="fr-FR" sz="3200" dirty="0" smtClean="0">
                <a:effectLst/>
                <a:latin typeface="+mn-lt"/>
              </a:endParaRPr>
            </a:p>
            <a:p>
              <a:r>
                <a:rPr lang="fr-FR" sz="3200" dirty="0" smtClean="0">
                  <a:effectLst/>
                  <a:latin typeface="+mn-lt"/>
                </a:rPr>
                <a:t>libre</a:t>
              </a:r>
              <a:endParaRPr lang="fr-FR" sz="3200" dirty="0">
                <a:effectLst/>
                <a:latin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  </a:t>
            </a:r>
            <a:r>
              <a:rPr lang="fr-FR" sz="2600" dirty="0" smtClean="0">
                <a:effectLst/>
              </a:rPr>
              <a:t>Installation </a:t>
            </a:r>
            <a:r>
              <a:rPr lang="fr-FR" sz="2600" dirty="0">
                <a:effectLst/>
              </a:rPr>
              <a:t>du </a:t>
            </a:r>
            <a:r>
              <a:rPr lang="fr-FR" sz="2600" dirty="0" smtClean="0">
                <a:effectLst/>
              </a:rPr>
              <a:t>serveur</a:t>
            </a:r>
            <a:endParaRPr lang="fr-FR" sz="2600" dirty="0">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13</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2420888"/>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21507" name="Rectangle 3"/>
          <p:cNvSpPr>
            <a:spLocks noGrp="1" noChangeArrowheads="1"/>
          </p:cNvSpPr>
          <p:nvPr>
            <p:ph type="body" idx="1"/>
          </p:nvPr>
        </p:nvSpPr>
        <p:spPr>
          <a:xfrm>
            <a:off x="4572000" y="2830761"/>
            <a:ext cx="4572000" cy="1678359"/>
          </a:xfrm>
        </p:spPr>
        <p:txBody>
          <a:bodyPr/>
          <a:lstStyle/>
          <a:p>
            <a:pPr marL="62230" indent="0" algn="ctr" eaLnBrk="1" hangingPunct="1">
              <a:lnSpc>
                <a:spcPct val="100000"/>
              </a:lnSpc>
              <a:spcBef>
                <a:spcPts val="0"/>
              </a:spcBef>
              <a:buNone/>
            </a:pPr>
            <a:r>
              <a:rPr lang="fr-FR" sz="2200" b="0" dirty="0" smtClean="0"/>
              <a:t>Architecture modulaire</a:t>
            </a:r>
            <a:endParaRPr lang="fr-FR" sz="2200" b="0" dirty="0" smtClean="0"/>
          </a:p>
          <a:p>
            <a:pPr marL="62230" indent="0" algn="ctr" eaLnBrk="1" hangingPunct="1">
              <a:lnSpc>
                <a:spcPct val="100000"/>
              </a:lnSpc>
              <a:spcBef>
                <a:spcPts val="0"/>
              </a:spcBef>
              <a:buNone/>
            </a:pPr>
            <a:endParaRPr lang="fr-FR" sz="2200" b="0" dirty="0" smtClean="0"/>
          </a:p>
          <a:p>
            <a:pPr marL="62230" indent="0" algn="ctr" eaLnBrk="1" hangingPunct="1">
              <a:lnSpc>
                <a:spcPct val="100000"/>
              </a:lnSpc>
              <a:spcBef>
                <a:spcPts val="0"/>
              </a:spcBef>
              <a:buNone/>
            </a:pPr>
            <a:r>
              <a:rPr lang="fr-FR" sz="2200" b="0" dirty="0" smtClean="0"/>
              <a:t>Rend la compilation souvent non nécessaire </a:t>
            </a:r>
            <a:r>
              <a:rPr lang="fr-FR" sz="2200" dirty="0" smtClean="0">
                <a:latin typeface="+mn-lt"/>
              </a:rPr>
              <a:t>en cas d’ajout de module.</a:t>
            </a:r>
            <a:endParaRPr lang="fr-FR" sz="2200" dirty="0" smtClean="0">
              <a:latin typeface="+mn-lt"/>
            </a:endParaRPr>
          </a:p>
          <a:p>
            <a:pPr marL="379730" lvl="2" indent="0" algn="ctr">
              <a:spcBef>
                <a:spcPts val="0"/>
              </a:spcBef>
              <a:buNone/>
            </a:pPr>
            <a:endParaRPr lang="fr-FR" sz="2200" dirty="0" smtClean="0">
              <a:latin typeface="+mn-lt"/>
            </a:endParaRPr>
          </a:p>
          <a:p>
            <a:pPr marL="379730" lvl="2" indent="0" algn="ctr">
              <a:spcBef>
                <a:spcPts val="0"/>
              </a:spcBef>
              <a:buNone/>
            </a:pPr>
            <a:r>
              <a:rPr lang="fr-FR" sz="2200" dirty="0" smtClean="0">
                <a:latin typeface="+mn-lt"/>
              </a:rPr>
              <a:t>Performances optimisées</a:t>
            </a:r>
            <a:endParaRPr lang="fr-FR" sz="2200" dirty="0" smtClean="0">
              <a:latin typeface="+mn-lt"/>
            </a:endParaRPr>
          </a:p>
          <a:p>
            <a:pPr marL="62230" indent="0" eaLnBrk="1" hangingPunct="1">
              <a:lnSpc>
                <a:spcPct val="100000"/>
              </a:lnSpc>
              <a:spcBef>
                <a:spcPts val="0"/>
              </a:spcBef>
              <a:buNone/>
            </a:pPr>
            <a:endParaRPr lang="fr-FR" sz="2200" b="0" dirty="0" smtClean="0"/>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14</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 name="Éclair 6"/>
          <p:cNvSpPr/>
          <p:nvPr/>
        </p:nvSpPr>
        <p:spPr bwMode="auto">
          <a:xfrm flipH="1">
            <a:off x="4067944" y="962726"/>
            <a:ext cx="597834" cy="1836204"/>
          </a:xfrm>
          <a:prstGeom prst="lightningBol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274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1121" y="1371551"/>
            <a:ext cx="1182687"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30747"/>
            <a:ext cx="1300162"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txBox="1">
            <a:spLocks noChangeArrowheads="1"/>
          </p:cNvSpPr>
          <p:nvPr/>
        </p:nvSpPr>
        <p:spPr>
          <a:xfrm>
            <a:off x="0" y="2780929"/>
            <a:ext cx="4572000" cy="576063"/>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62230" indent="0" algn="ctr">
              <a:lnSpc>
                <a:spcPct val="100000"/>
              </a:lnSpc>
              <a:spcBef>
                <a:spcPts val="0"/>
              </a:spcBef>
              <a:buFont typeface="Webdings" panose="05030102010509060703" pitchFamily="18" charset="2"/>
              <a:buNone/>
            </a:pPr>
            <a:r>
              <a:rPr lang="fr-FR" sz="2200" b="0" kern="0" dirty="0" smtClean="0">
                <a:effectLst/>
              </a:rPr>
              <a:t>Versions stables</a:t>
            </a:r>
            <a:endParaRPr lang="fr-FR" sz="2200" b="0" kern="0" dirty="0" smtClean="0">
              <a:effectLst/>
            </a:endParaRPr>
          </a:p>
          <a:p>
            <a:pPr marL="62230" indent="0" algn="ctr">
              <a:lnSpc>
                <a:spcPct val="100000"/>
              </a:lnSpc>
              <a:spcBef>
                <a:spcPts val="0"/>
              </a:spcBef>
              <a:buFont typeface="Webdings" panose="05030102010509060703" pitchFamily="18" charset="2"/>
              <a:buNone/>
            </a:pPr>
            <a:r>
              <a:rPr lang="fr-FR" sz="2200" b="0" kern="0" dirty="0" smtClean="0">
                <a:effectLst/>
              </a:rPr>
              <a:t>et soutenues</a:t>
            </a:r>
            <a:endParaRPr lang="fr-FR" sz="2200" kern="0" dirty="0" smtClean="0">
              <a:effectLst/>
              <a:latin typeface="+mn-lt"/>
            </a:endParaRPr>
          </a:p>
          <a:p>
            <a:pPr marL="62230" indent="0">
              <a:lnSpc>
                <a:spcPct val="100000"/>
              </a:lnSpc>
              <a:spcBef>
                <a:spcPts val="0"/>
              </a:spcBef>
              <a:buFont typeface="Webdings" panose="05030102010509060703" pitchFamily="18" charset="2"/>
              <a:buNone/>
            </a:pPr>
            <a:endParaRPr lang="fr-FR" sz="2200" b="0" kern="0" dirty="0" smtClean="0">
              <a:effectLst/>
            </a:endParaRPr>
          </a:p>
        </p:txBody>
      </p:sp>
      <p:grpSp>
        <p:nvGrpSpPr>
          <p:cNvPr id="8" name="Groupe 7"/>
          <p:cNvGrpSpPr/>
          <p:nvPr/>
        </p:nvGrpSpPr>
        <p:grpSpPr>
          <a:xfrm>
            <a:off x="269776" y="5085184"/>
            <a:ext cx="8604448" cy="1234202"/>
            <a:chOff x="269776" y="5085184"/>
            <a:chExt cx="8604448" cy="1234202"/>
          </a:xfrm>
        </p:grpSpPr>
        <p:grpSp>
          <p:nvGrpSpPr>
            <p:cNvPr id="18" name="Groupe 17"/>
            <p:cNvGrpSpPr/>
            <p:nvPr/>
          </p:nvGrpSpPr>
          <p:grpSpPr>
            <a:xfrm>
              <a:off x="269776" y="5085184"/>
              <a:ext cx="8604448" cy="1234202"/>
              <a:chOff x="274966" y="4164402"/>
              <a:chExt cx="8604448" cy="1234202"/>
            </a:xfrm>
          </p:grpSpPr>
          <p:sp>
            <p:nvSpPr>
              <p:cNvPr id="19" name="ZoneTexte 20"/>
              <p:cNvSpPr txBox="1"/>
              <p:nvPr/>
            </p:nvSpPr>
            <p:spPr>
              <a:xfrm>
                <a:off x="274966" y="4629163"/>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dirty="0" smtClean="0">
                    <a:effectLst/>
                    <a:latin typeface="+mn-lt"/>
                  </a:rPr>
                  <a:t>	</a:t>
                </a:r>
                <a:r>
                  <a:rPr lang="fr-FR" sz="2200" dirty="0" smtClean="0">
                    <a:effectLst/>
                  </a:rPr>
                  <a:t>Apache est multiplateforme </a:t>
                </a:r>
                <a:endParaRPr lang="fr-FR" sz="2200" dirty="0" smtClean="0">
                  <a:effectLst/>
                </a:endParaRPr>
              </a:p>
              <a:p>
                <a:pPr algn="just"/>
                <a:endParaRPr lang="en-US" sz="2200" dirty="0">
                  <a:effectLst/>
                  <a:latin typeface="+mn-lt"/>
                </a:endParaRPr>
              </a:p>
            </p:txBody>
          </p:sp>
          <p:pic>
            <p:nvPicPr>
              <p:cNvPr id="20" name="Picture 2" descr="G:\5chap4_ampoule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9" y="4164402"/>
                <a:ext cx="601193" cy="90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3" descr="F:\100px-Appl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3629" y="5630751"/>
              <a:ext cx="502070" cy="5472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100px-Windows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242" y="5684620"/>
              <a:ext cx="493387" cy="4933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G:\tux-holyd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0192" y="5563522"/>
              <a:ext cx="745798" cy="74579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4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body" idx="1"/>
          </p:nvPr>
        </p:nvSpPr>
        <p:spPr>
          <a:xfrm>
            <a:off x="0" y="692696"/>
            <a:ext cx="9143999" cy="4525889"/>
          </a:xfrm>
        </p:spPr>
        <p:txBody>
          <a:bodyPr/>
          <a:lstStyle/>
          <a:p>
            <a:pPr lvl="0" algn="ctr">
              <a:lnSpc>
                <a:spcPct val="140000"/>
              </a:lnSpc>
              <a:buNone/>
            </a:pPr>
            <a:r>
              <a:rPr lang="fr-FR" sz="2400" dirty="0" smtClean="0">
                <a:solidFill>
                  <a:srgbClr val="000000"/>
                </a:solidFill>
              </a:rPr>
              <a:t>Soit </a:t>
            </a:r>
            <a:r>
              <a:rPr lang="fr-FR" sz="2400" dirty="0" err="1" smtClean="0">
                <a:solidFill>
                  <a:srgbClr val="000000"/>
                </a:solidFill>
              </a:rPr>
              <a:t>rpm</a:t>
            </a:r>
            <a:r>
              <a:rPr lang="fr-FR" sz="2400" dirty="0" smtClean="0">
                <a:solidFill>
                  <a:srgbClr val="000000"/>
                </a:solidFill>
              </a:rPr>
              <a:t>, soit </a:t>
            </a:r>
            <a:r>
              <a:rPr lang="fr-FR" sz="2400" dirty="0" err="1" smtClean="0">
                <a:solidFill>
                  <a:srgbClr val="000000"/>
                </a:solidFill>
              </a:rPr>
              <a:t>yum</a:t>
            </a:r>
            <a:endParaRPr lang="fr-FR" sz="2400" dirty="0">
              <a:solidFill>
                <a:srgbClr val="000000"/>
              </a:solidFill>
            </a:endParaRPr>
          </a:p>
          <a:p>
            <a:pPr marL="0" indent="0" algn="just">
              <a:lnSpc>
                <a:spcPct val="100000"/>
              </a:lnSpc>
              <a:buNone/>
            </a:pPr>
            <a:endParaRPr lang="fr-FR" sz="2200" b="0" dirty="0" smtClean="0"/>
          </a:p>
          <a:p>
            <a:pPr marL="0" lvl="1" indent="0" algn="just" eaLnBrk="1" hangingPunct="1"/>
            <a:endParaRPr lang="fr-FR" sz="2200" dirty="0" smtClean="0">
              <a:solidFill>
                <a:schemeClr val="tx1"/>
              </a:solidFill>
              <a:latin typeface="+mn-lt"/>
            </a:endParaRPr>
          </a:p>
          <a:p>
            <a:pPr marL="0" lvl="1" indent="0" eaLnBrk="1" hangingPunct="1">
              <a:lnSpc>
                <a:spcPct val="190000"/>
              </a:lnSpc>
            </a:pPr>
            <a:endParaRPr lang="fr-FR" dirty="0" smtClean="0">
              <a:solidFill>
                <a:schemeClr val="tx1"/>
              </a:solidFill>
              <a:latin typeface="Verdana" panose="020B0604030504040204" pitchFamily="34" charset="0"/>
            </a:endParaRPr>
          </a:p>
        </p:txBody>
      </p:sp>
      <p:sp>
        <p:nvSpPr>
          <p:cNvPr id="5"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15</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8" name="Groupe 7"/>
          <p:cNvGrpSpPr/>
          <p:nvPr/>
        </p:nvGrpSpPr>
        <p:grpSpPr>
          <a:xfrm>
            <a:off x="274966" y="5117633"/>
            <a:ext cx="8604448" cy="1129441"/>
            <a:chOff x="274966" y="758221"/>
            <a:chExt cx="8604448" cy="1129441"/>
          </a:xfrm>
        </p:grpSpPr>
        <p:sp>
          <p:nvSpPr>
            <p:cNvPr id="9" name="ZoneTexte 8"/>
            <p:cNvSpPr txBox="1"/>
            <p:nvPr/>
          </p:nvSpPr>
          <p:spPr>
            <a:xfrm>
              <a:off x="274966" y="1118221"/>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Lancer Apache au démarrage du serveur</a:t>
              </a:r>
              <a:endParaRPr lang="fr-FR" sz="2200" dirty="0" smtClean="0">
                <a:effectLst/>
                <a:latin typeface="+mn-lt"/>
              </a:endParaRPr>
            </a:p>
            <a:p>
              <a:pPr algn="just"/>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 </a:t>
              </a:r>
              <a:r>
                <a:rPr lang="fr-FR" sz="2200" b="1" dirty="0" err="1" smtClean="0">
                  <a:solidFill>
                    <a:srgbClr val="0000FF"/>
                  </a:solidFill>
                  <a:effectLst/>
                  <a:latin typeface="Courier New" panose="02070309020205020404" pitchFamily="49" charset="0"/>
                  <a:cs typeface="Courier New" panose="02070309020205020404" pitchFamily="49" charset="0"/>
                </a:rPr>
                <a:t>chkconfig</a:t>
              </a:r>
              <a:r>
                <a:rPr lang="fr-FR" sz="2200" b="1" dirty="0" smtClean="0">
                  <a:solidFill>
                    <a:srgbClr val="0000FF"/>
                  </a:solidFill>
                  <a:effectLst/>
                  <a:latin typeface="Courier New" panose="02070309020205020404" pitchFamily="49" charset="0"/>
                  <a:cs typeface="Courier New" panose="02070309020205020404" pitchFamily="49" charset="0"/>
                </a:rPr>
                <a:t> </a:t>
              </a:r>
              <a:r>
                <a:rPr lang="fr-FR" sz="2200" b="1" dirty="0" err="1" smtClean="0">
                  <a:solidFill>
                    <a:srgbClr val="0000FF"/>
                  </a:solidFill>
                  <a:effectLst/>
                  <a:latin typeface="Courier New" panose="02070309020205020404" pitchFamily="49" charset="0"/>
                  <a:cs typeface="Courier New" panose="02070309020205020404" pitchFamily="49" charset="0"/>
                </a:rPr>
                <a:t>httpd</a:t>
              </a:r>
              <a:r>
                <a:rPr lang="fr-FR" sz="2200" b="1" dirty="0" smtClean="0">
                  <a:solidFill>
                    <a:srgbClr val="0000FF"/>
                  </a:solidFill>
                  <a:effectLst/>
                  <a:latin typeface="Courier New" panose="02070309020205020404" pitchFamily="49" charset="0"/>
                  <a:cs typeface="Courier New" panose="02070309020205020404" pitchFamily="49" charset="0"/>
                </a:rPr>
                <a:t> on</a:t>
              </a:r>
              <a:endParaRPr lang="fr-FR" sz="2200" dirty="0" smtClean="0">
                <a:effectLst/>
                <a:latin typeface="+mn-lt"/>
              </a:endParaRPr>
            </a:p>
          </p:txBody>
        </p:sp>
        <p:pic>
          <p:nvPicPr>
            <p:cNvPr id="10"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e 10"/>
          <p:cNvGrpSpPr/>
          <p:nvPr/>
        </p:nvGrpSpPr>
        <p:grpSpPr>
          <a:xfrm>
            <a:off x="283794" y="3600000"/>
            <a:ext cx="8604448" cy="1197152"/>
            <a:chOff x="274966" y="758221"/>
            <a:chExt cx="8604448" cy="1197152"/>
          </a:xfrm>
        </p:grpSpPr>
        <p:sp>
          <p:nvSpPr>
            <p:cNvPr id="12" name="ZoneTexte 11"/>
            <p:cNvSpPr txBox="1"/>
            <p:nvPr/>
          </p:nvSpPr>
          <p:spPr>
            <a:xfrm>
              <a:off x="274966" y="1118221"/>
              <a:ext cx="8604448" cy="83715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lvl="1" algn="just" defTabSz="913765">
                <a:spcBef>
                  <a:spcPct val="20000"/>
                </a:spcBef>
                <a:buClr>
                  <a:srgbClr val="3333CC"/>
                </a:buClr>
              </a:pPr>
              <a:r>
                <a:rPr lang="fr-FR" sz="2200" dirty="0" smtClean="0">
                  <a:effectLst/>
                  <a:latin typeface="+mn-lt"/>
                </a:rPr>
                <a:t>	</a:t>
              </a:r>
              <a:r>
                <a:rPr lang="fr-FR" sz="2200" kern="0" dirty="0">
                  <a:solidFill>
                    <a:srgbClr val="000000"/>
                  </a:solidFill>
                  <a:effectLst/>
                </a:rPr>
                <a:t>Si vous avez à disposition un dépôt </a:t>
              </a:r>
              <a:r>
                <a:rPr lang="fr-FR" sz="2200" b="1" kern="0" dirty="0" err="1" smtClean="0">
                  <a:solidFill>
                    <a:srgbClr val="000000"/>
                  </a:solidFill>
                  <a:effectLst/>
                </a:rPr>
                <a:t>yum</a:t>
              </a:r>
              <a:r>
                <a:rPr lang="fr-FR" sz="2200" kern="0" dirty="0" smtClean="0">
                  <a:solidFill>
                    <a:srgbClr val="000000"/>
                  </a:solidFill>
                  <a:effectLst/>
                </a:rPr>
                <a:t> </a:t>
              </a:r>
              <a:endParaRPr lang="fr-FR" sz="2200" kern="0" dirty="0" smtClean="0">
                <a:solidFill>
                  <a:srgbClr val="000000"/>
                </a:solidFill>
                <a:effectLst/>
              </a:endParaRPr>
            </a:p>
            <a:p>
              <a:pPr marL="0" lvl="1" algn="just" defTabSz="913765">
                <a:spcBef>
                  <a:spcPct val="20000"/>
                </a:spcBef>
                <a:buClr>
                  <a:srgbClr val="3333CC"/>
                </a:buCl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yum</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install</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3"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e 13"/>
          <p:cNvGrpSpPr/>
          <p:nvPr/>
        </p:nvGrpSpPr>
        <p:grpSpPr>
          <a:xfrm>
            <a:off x="283794" y="980728"/>
            <a:ext cx="8604448" cy="2415947"/>
            <a:chOff x="274966" y="758221"/>
            <a:chExt cx="8604448" cy="2415947"/>
          </a:xfrm>
        </p:grpSpPr>
        <p:sp>
          <p:nvSpPr>
            <p:cNvPr id="15" name="ZoneTexte 14"/>
            <p:cNvSpPr txBox="1"/>
            <p:nvPr/>
          </p:nvSpPr>
          <p:spPr>
            <a:xfrm>
              <a:off x="274966" y="1118221"/>
              <a:ext cx="8604448" cy="205594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lgn="just" defTabSz="913765">
                <a:spcBef>
                  <a:spcPct val="20000"/>
                </a:spcBef>
                <a:buClr>
                  <a:srgbClr val="FF0000"/>
                </a:buClr>
              </a:pPr>
              <a:r>
                <a:rPr lang="fr-FR" sz="2200" dirty="0" smtClean="0">
                  <a:effectLst/>
                  <a:latin typeface="+mn-lt"/>
                </a:rPr>
                <a:t>	</a:t>
              </a:r>
              <a:r>
                <a:rPr lang="fr-FR" sz="2200" kern="0" dirty="0" smtClean="0">
                  <a:solidFill>
                    <a:srgbClr val="000000"/>
                  </a:solidFill>
                  <a:effectLst/>
                </a:rPr>
                <a:t>Interroger </a:t>
              </a:r>
              <a:r>
                <a:rPr lang="fr-FR" sz="2200" kern="0" dirty="0">
                  <a:solidFill>
                    <a:srgbClr val="000000"/>
                  </a:solidFill>
                  <a:effectLst/>
                </a:rPr>
                <a:t>la base de données des "</a:t>
              </a:r>
              <a:r>
                <a:rPr lang="fr-FR" sz="2200" kern="0" dirty="0" err="1" smtClean="0">
                  <a:solidFill>
                    <a:srgbClr val="000000"/>
                  </a:solidFill>
                  <a:effectLst/>
                </a:rPr>
                <a:t>rpm</a:t>
              </a:r>
              <a:r>
                <a:rPr lang="fr-FR" sz="2200" kern="0" dirty="0" smtClean="0">
                  <a:solidFill>
                    <a:srgbClr val="000000"/>
                  </a:solidFill>
                  <a:effectLst/>
                </a:rPr>
                <a:t>"  </a:t>
              </a:r>
              <a:endParaRPr lang="fr-FR" sz="2200" kern="0" dirty="0" smtClean="0">
                <a:solidFill>
                  <a:srgbClr val="000000"/>
                </a:solidFill>
                <a:effectLst/>
              </a:endParaRPr>
            </a:p>
            <a:p>
              <a:pPr lvl="0" algn="just" defTabSz="913765">
                <a:spcBef>
                  <a:spcPct val="20000"/>
                </a:spcBef>
                <a:buClr>
                  <a:srgbClr val="FF0000"/>
                </a:buCl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rpm</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qa</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"http*"</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lvl="0" algn="just" defTabSz="913765">
                <a:spcBef>
                  <a:spcPct val="20000"/>
                </a:spcBef>
                <a:buClr>
                  <a:srgbClr val="FF0000"/>
                </a:buClr>
              </a:pPr>
              <a:r>
                <a:rPr lang="fr-FR" sz="2200" kern="0" dirty="0">
                  <a:solidFill>
                    <a:srgbClr val="000000"/>
                  </a:solidFill>
                  <a:effectLst/>
                </a:rPr>
                <a:t>Installez à partir de paquets liés à la </a:t>
              </a:r>
              <a:r>
                <a:rPr lang="fr-FR" sz="2200" kern="0" dirty="0" smtClean="0">
                  <a:solidFill>
                    <a:srgbClr val="000000"/>
                  </a:solidFill>
                  <a:effectLst/>
                </a:rPr>
                <a:t>distribution</a:t>
              </a:r>
              <a:endParaRPr lang="fr-FR" sz="2200" kern="0" dirty="0" smtClean="0">
                <a:solidFill>
                  <a:srgbClr val="000000"/>
                </a:solidFill>
                <a:effectLst/>
              </a:endParaRPr>
            </a:p>
            <a:p>
              <a:pPr lvl="0" algn="just" defTabSz="913765">
                <a:spcBef>
                  <a:spcPct val="20000"/>
                </a:spcBef>
                <a:buClr>
                  <a:srgbClr val="FF0000"/>
                </a:buCl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rpm</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ivh</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httpd-xxx.rpm</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algn="just" defTabSz="913765">
                <a:spcBef>
                  <a:spcPct val="20000"/>
                </a:spcBef>
                <a:buClr>
                  <a:srgbClr val="3333CC"/>
                </a:buClr>
              </a:pPr>
              <a:r>
                <a:rPr lang="fr-FR" sz="2200" kern="0" dirty="0">
                  <a:solidFill>
                    <a:srgbClr val="000000"/>
                  </a:solidFill>
                  <a:effectLst/>
                </a:rPr>
                <a:t>Installez si nécessaire les dépendances demandées.</a:t>
              </a:r>
              <a:endParaRPr lang="fr-FR" sz="2200" kern="0" dirty="0">
                <a:solidFill>
                  <a:srgbClr val="000000"/>
                </a:solidFill>
                <a:effectLst/>
              </a:endParaRPr>
            </a:p>
          </p:txBody>
        </p:sp>
        <p:pic>
          <p:nvPicPr>
            <p:cNvPr id="16"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type="body" idx="1"/>
          </p:nvPr>
        </p:nvSpPr>
        <p:spPr>
          <a:xfrm>
            <a:off x="0" y="1196752"/>
            <a:ext cx="9144000" cy="4680520"/>
          </a:xfrm>
        </p:spPr>
        <p:txBody>
          <a:bodyPr/>
          <a:lstStyle/>
          <a:p>
            <a:pPr marL="0" indent="0" eaLnBrk="1" hangingPunct="1">
              <a:lnSpc>
                <a:spcPct val="100000"/>
              </a:lnSpc>
              <a:buNone/>
            </a:pPr>
            <a:endParaRPr lang="fr-FR" sz="2200" b="0" dirty="0" smtClean="0"/>
          </a:p>
          <a:p>
            <a:pPr marL="0" indent="0" eaLnBrk="1" hangingPunct="1">
              <a:lnSpc>
                <a:spcPct val="100000"/>
              </a:lnSpc>
              <a:buNone/>
            </a:pPr>
            <a:endParaRPr lang="en-US" sz="2200" b="0" dirty="0"/>
          </a:p>
          <a:p>
            <a:pPr marL="0" indent="0" eaLnBrk="1" hangingPunct="1">
              <a:lnSpc>
                <a:spcPct val="100000"/>
              </a:lnSpc>
              <a:buNone/>
            </a:pPr>
            <a:endParaRPr lang="en-US" sz="2200" b="0" dirty="0" smtClean="0"/>
          </a:p>
          <a:p>
            <a:pPr marL="0" indent="0" eaLnBrk="1" hangingPunct="1">
              <a:lnSpc>
                <a:spcPct val="100000"/>
              </a:lnSpc>
              <a:buNone/>
            </a:pPr>
            <a:endParaRPr lang="fr-FR" sz="2200" b="0" dirty="0" smtClean="0"/>
          </a:p>
        </p:txBody>
      </p:sp>
      <p:sp>
        <p:nvSpPr>
          <p:cNvPr id="5"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16</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8" name="Groupe 7"/>
          <p:cNvGrpSpPr/>
          <p:nvPr/>
        </p:nvGrpSpPr>
        <p:grpSpPr>
          <a:xfrm>
            <a:off x="269776" y="1090918"/>
            <a:ext cx="8604448" cy="1113946"/>
            <a:chOff x="269776" y="2348880"/>
            <a:chExt cx="8604448" cy="1113946"/>
          </a:xfrm>
        </p:grpSpPr>
        <p:sp>
          <p:nvSpPr>
            <p:cNvPr id="9" name="ZoneTexte 6"/>
            <p:cNvSpPr txBox="1"/>
            <p:nvPr/>
          </p:nvSpPr>
          <p:spPr>
            <a:xfrm>
              <a:off x="269776" y="2693385"/>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eaLnBrk="1" hangingPunct="1">
                <a:lnSpc>
                  <a:spcPct val="100000"/>
                </a:lnSpc>
                <a:buNone/>
              </a:pPr>
              <a:r>
                <a:rPr lang="fr-FR" sz="2200" dirty="0" smtClean="0">
                  <a:effectLst/>
                  <a:latin typeface="+mn-lt"/>
                </a:rPr>
                <a:t>	</a:t>
              </a:r>
              <a:r>
                <a:rPr lang="fr-FR" sz="2200" dirty="0">
                  <a:effectLst/>
                </a:rPr>
                <a:t>Lors de </a:t>
              </a:r>
              <a:r>
                <a:rPr lang="fr-FR" sz="2200" dirty="0" smtClean="0">
                  <a:effectLst/>
                </a:rPr>
                <a:t>l'installation, </a:t>
              </a:r>
              <a:r>
                <a:rPr lang="fr-FR" sz="2200" dirty="0">
                  <a:effectLst/>
                </a:rPr>
                <a:t>un groupe apache et un utilisateur apache sont </a:t>
              </a:r>
              <a:r>
                <a:rPr lang="fr-FR" sz="2200" dirty="0" smtClean="0">
                  <a:effectLst/>
                </a:rPr>
                <a:t>créés.</a:t>
              </a:r>
              <a:endParaRPr lang="fr-FR" sz="2200" dirty="0">
                <a:effectLst/>
              </a:endParaRPr>
            </a:p>
          </p:txBody>
        </p:sp>
        <p:pic>
          <p:nvPicPr>
            <p:cNvPr id="10" name="Picture 4" descr="d:\utilisateurs\p.finet\Desktop\402-716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616" y="2348880"/>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e 10"/>
          <p:cNvGrpSpPr/>
          <p:nvPr/>
        </p:nvGrpSpPr>
        <p:grpSpPr>
          <a:xfrm>
            <a:off x="269776" y="2492896"/>
            <a:ext cx="8604448" cy="3160767"/>
            <a:chOff x="274966" y="758221"/>
            <a:chExt cx="8604448" cy="3160767"/>
          </a:xfrm>
        </p:grpSpPr>
        <p:sp>
          <p:nvSpPr>
            <p:cNvPr id="12" name="ZoneTexte 23"/>
            <p:cNvSpPr txBox="1"/>
            <p:nvPr/>
          </p:nvSpPr>
          <p:spPr>
            <a:xfrm>
              <a:off x="274966" y="1118221"/>
              <a:ext cx="8604448" cy="280076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eaLnBrk="1" hangingPunct="1">
                <a:lnSpc>
                  <a:spcPct val="100000"/>
                </a:lnSpc>
                <a:buNone/>
              </a:pPr>
              <a:r>
                <a:rPr lang="fr-FR" sz="2200" dirty="0" smtClean="0">
                  <a:effectLst/>
                  <a:latin typeface="+mn-lt"/>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grep</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apache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/group</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indent="0" eaLnBrk="1" hangingPunct="1"/>
              <a:r>
                <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apache:x:48</a:t>
              </a:r>
              <a:endPar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indent="0" eaLnBrk="1" hangingPunct="1"/>
              <a:endPar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eaLnBrk="1" hangingPunct="1">
                <a:lnSpc>
                  <a:spcPct val="100000"/>
                </a:lnSpc>
                <a:buNone/>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grep</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apache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passwd</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indent="0" eaLnBrk="1" hangingPunct="1"/>
              <a:r>
                <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apache:x:48:48:Apache:/var/www:/</a:t>
              </a:r>
              <a:r>
                <a:rPr lang="fr-FR" sz="2200" b="1" i="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sbin</a:t>
              </a:r>
              <a:r>
                <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i="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nologin</a:t>
              </a:r>
              <a:endPar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indent="0" eaLnBrk="1" hangingPunct="1"/>
              <a:endPar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eaLnBrk="1" hangingPunct="1">
                <a:lnSpc>
                  <a:spcPct val="100000"/>
                </a:lnSpc>
                <a:buNone/>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grep</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apache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shadow</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lvl="1" indent="0" eaLnBrk="1" hangingPunct="1"/>
              <a:r>
                <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apache:!!:14411::::::</a:t>
              </a:r>
              <a:endParaRPr lang="fr-FR" sz="2200" b="1" i="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3" name="Picture 2" descr="G:\logo-terminal-web-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body" sz="half" idx="1"/>
          </p:nvPr>
        </p:nvSpPr>
        <p:spPr>
          <a:xfrm>
            <a:off x="0" y="836712"/>
            <a:ext cx="9144000" cy="1007442"/>
          </a:xfrm>
        </p:spPr>
        <p:txBody>
          <a:bodyPr/>
          <a:lstStyle/>
          <a:p>
            <a:pPr marL="0" indent="0" algn="ctr" eaLnBrk="1" hangingPunct="1">
              <a:buFontTx/>
              <a:buNone/>
            </a:pPr>
            <a:r>
              <a:rPr lang="fr-FR" sz="2400" b="1" dirty="0" smtClean="0"/>
              <a:t>Fichier de configuration</a:t>
            </a:r>
            <a:endParaRPr lang="fr-FR" sz="2400" b="1" dirty="0" smtClean="0"/>
          </a:p>
        </p:txBody>
      </p:sp>
      <p:sp>
        <p:nvSpPr>
          <p:cNvPr id="12"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13" name="ZoneTexte 12"/>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17</a:t>
            </a:r>
            <a:endParaRPr lang="fr-FR" dirty="0">
              <a:effectLst/>
              <a:latin typeface="Verdana" panose="020B0604030504040204" pitchFamily="34" charset="0"/>
            </a:endParaRPr>
          </a:p>
        </p:txBody>
      </p:sp>
      <p:sp>
        <p:nvSpPr>
          <p:cNvPr id="14" name="Flèche droite 13"/>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3" name="Groupe 2"/>
          <p:cNvGrpSpPr/>
          <p:nvPr/>
        </p:nvGrpSpPr>
        <p:grpSpPr>
          <a:xfrm>
            <a:off x="2488989" y="1558628"/>
            <a:ext cx="4166022" cy="3600400"/>
            <a:chOff x="2062162" y="2060848"/>
            <a:chExt cx="4166022" cy="3600400"/>
          </a:xfrm>
        </p:grpSpPr>
        <p:grpSp>
          <p:nvGrpSpPr>
            <p:cNvPr id="41" name="Groupe 40"/>
            <p:cNvGrpSpPr/>
            <p:nvPr/>
          </p:nvGrpSpPr>
          <p:grpSpPr>
            <a:xfrm>
              <a:off x="3464857" y="4052888"/>
              <a:ext cx="725587" cy="432693"/>
              <a:chOff x="3639299" y="3594100"/>
              <a:chExt cx="1152525" cy="720725"/>
            </a:xfrm>
          </p:grpSpPr>
          <p:sp>
            <p:nvSpPr>
              <p:cNvPr id="42" name="Line 2"/>
              <p:cNvSpPr>
                <a:spLocks noChangeShapeType="1"/>
              </p:cNvSpPr>
              <p:nvPr/>
            </p:nvSpPr>
            <p:spPr bwMode="auto">
              <a:xfrm>
                <a:off x="3676650" y="3594100"/>
                <a:ext cx="0" cy="7207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sp>
            <p:nvSpPr>
              <p:cNvPr id="43" name="Line 3"/>
              <p:cNvSpPr>
                <a:spLocks noChangeShapeType="1"/>
              </p:cNvSpPr>
              <p:nvPr/>
            </p:nvSpPr>
            <p:spPr bwMode="auto">
              <a:xfrm>
                <a:off x="3639299" y="4314825"/>
                <a:ext cx="11525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grpSp>
        <p:grpSp>
          <p:nvGrpSpPr>
            <p:cNvPr id="38" name="Groupe 37"/>
            <p:cNvGrpSpPr/>
            <p:nvPr/>
          </p:nvGrpSpPr>
          <p:grpSpPr>
            <a:xfrm>
              <a:off x="2763041" y="2996952"/>
              <a:ext cx="734346" cy="432693"/>
              <a:chOff x="3659562" y="3594100"/>
              <a:chExt cx="1166438" cy="720725"/>
            </a:xfrm>
          </p:grpSpPr>
          <p:sp>
            <p:nvSpPr>
              <p:cNvPr id="39" name="Line 2"/>
              <p:cNvSpPr>
                <a:spLocks noChangeShapeType="1"/>
              </p:cNvSpPr>
              <p:nvPr/>
            </p:nvSpPr>
            <p:spPr bwMode="auto">
              <a:xfrm>
                <a:off x="3659562" y="3594100"/>
                <a:ext cx="0" cy="7207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sp>
            <p:nvSpPr>
              <p:cNvPr id="40" name="Line 3"/>
              <p:cNvSpPr>
                <a:spLocks noChangeShapeType="1"/>
              </p:cNvSpPr>
              <p:nvPr/>
            </p:nvSpPr>
            <p:spPr bwMode="auto">
              <a:xfrm>
                <a:off x="3673475" y="4314825"/>
                <a:ext cx="11525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grpSp>
        <p:grpSp>
          <p:nvGrpSpPr>
            <p:cNvPr id="2" name="Groupe 1"/>
            <p:cNvGrpSpPr/>
            <p:nvPr/>
          </p:nvGrpSpPr>
          <p:grpSpPr>
            <a:xfrm>
              <a:off x="2843808" y="3117429"/>
              <a:ext cx="1440160" cy="938610"/>
              <a:chOff x="2358802" y="2416160"/>
              <a:chExt cx="1440160" cy="938610"/>
            </a:xfrm>
          </p:grpSpPr>
          <p:sp>
            <p:nvSpPr>
              <p:cNvPr id="15" name="ZoneTexte 19"/>
              <p:cNvSpPr txBox="1"/>
              <p:nvPr/>
            </p:nvSpPr>
            <p:spPr>
              <a:xfrm>
                <a:off x="2358802" y="2954660"/>
                <a:ext cx="144016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conf</a:t>
                </a:r>
                <a:r>
                  <a:rPr lang="fr-FR" sz="2000" dirty="0" smtClean="0">
                    <a:effectLst/>
                  </a:rPr>
                  <a:t>/</a:t>
                </a:r>
                <a:endParaRPr lang="fr-FR" sz="2000" dirty="0" smtClean="0">
                  <a:effectLst/>
                  <a:latin typeface="+mn-lt"/>
                </a:endParaRPr>
              </a:p>
            </p:txBody>
          </p:sp>
          <p:pic>
            <p:nvPicPr>
              <p:cNvPr id="16"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e 4"/>
            <p:cNvGrpSpPr/>
            <p:nvPr/>
          </p:nvGrpSpPr>
          <p:grpSpPr>
            <a:xfrm>
              <a:off x="4067944" y="4165097"/>
              <a:ext cx="2160240" cy="608516"/>
              <a:chOff x="6660232" y="5916828"/>
              <a:chExt cx="2160240" cy="608516"/>
            </a:xfrm>
          </p:grpSpPr>
          <p:pic>
            <p:nvPicPr>
              <p:cNvPr id="17" name="Picture 25" descr="d:\Documents\patrick.finet\Desktop\pastas_5843_Fichi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5916828"/>
                <a:ext cx="608516" cy="608516"/>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9"/>
              <p:cNvSpPr txBox="1"/>
              <p:nvPr/>
            </p:nvSpPr>
            <p:spPr>
              <a:xfrm>
                <a:off x="7236296" y="6017241"/>
                <a:ext cx="158417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httpd.conf</a:t>
                </a:r>
                <a:endParaRPr lang="fr-FR" sz="2000" dirty="0" smtClean="0">
                  <a:effectLst/>
                  <a:latin typeface="+mn-lt"/>
                </a:endParaRPr>
              </a:p>
            </p:txBody>
          </p:sp>
        </p:grpSp>
        <p:grpSp>
          <p:nvGrpSpPr>
            <p:cNvPr id="19" name="Groupe 18"/>
            <p:cNvGrpSpPr/>
            <p:nvPr/>
          </p:nvGrpSpPr>
          <p:grpSpPr>
            <a:xfrm>
              <a:off x="2062162" y="2060848"/>
              <a:ext cx="1595771" cy="938610"/>
              <a:chOff x="2358801" y="2416160"/>
              <a:chExt cx="1595771" cy="938610"/>
            </a:xfrm>
          </p:grpSpPr>
          <p:sp>
            <p:nvSpPr>
              <p:cNvPr id="20" name="ZoneTexte 19"/>
              <p:cNvSpPr txBox="1"/>
              <p:nvPr/>
            </p:nvSpPr>
            <p:spPr>
              <a:xfrm>
                <a:off x="2358801" y="2954660"/>
                <a:ext cx="159577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a:t>
                </a:r>
                <a:r>
                  <a:rPr lang="fr-FR" sz="2000" dirty="0" err="1" smtClean="0">
                    <a:effectLst/>
                  </a:rPr>
                  <a:t>etc</a:t>
                </a:r>
                <a:r>
                  <a:rPr lang="fr-FR" sz="2000" dirty="0" smtClean="0">
                    <a:effectLst/>
                  </a:rPr>
                  <a:t>/</a:t>
                </a:r>
                <a:r>
                  <a:rPr lang="fr-FR" sz="2000" dirty="0" err="1" smtClean="0">
                    <a:effectLst/>
                  </a:rPr>
                  <a:t>httpd</a:t>
                </a:r>
                <a:r>
                  <a:rPr lang="fr-FR" sz="2000" dirty="0" smtClean="0">
                    <a:effectLst/>
                  </a:rPr>
                  <a:t>/</a:t>
                </a:r>
                <a:endParaRPr lang="fr-FR" sz="2000" dirty="0" smtClean="0">
                  <a:effectLst/>
                  <a:latin typeface="+mn-lt"/>
                </a:endParaRPr>
              </a:p>
            </p:txBody>
          </p:sp>
          <p:pic>
            <p:nvPicPr>
              <p:cNvPr id="21"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e 44"/>
            <p:cNvGrpSpPr/>
            <p:nvPr/>
          </p:nvGrpSpPr>
          <p:grpSpPr>
            <a:xfrm>
              <a:off x="2750285" y="3429645"/>
              <a:ext cx="725587" cy="1605209"/>
              <a:chOff x="3524923" y="1641072"/>
              <a:chExt cx="1152525" cy="2673753"/>
            </a:xfrm>
          </p:grpSpPr>
          <p:sp>
            <p:nvSpPr>
              <p:cNvPr id="46" name="Line 2"/>
              <p:cNvSpPr>
                <a:spLocks noChangeShapeType="1"/>
              </p:cNvSpPr>
              <p:nvPr/>
            </p:nvSpPr>
            <p:spPr bwMode="auto">
              <a:xfrm>
                <a:off x="3559097" y="1641072"/>
                <a:ext cx="0" cy="267375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sp>
            <p:nvSpPr>
              <p:cNvPr id="47" name="Line 3"/>
              <p:cNvSpPr>
                <a:spLocks noChangeShapeType="1"/>
              </p:cNvSpPr>
              <p:nvPr/>
            </p:nvSpPr>
            <p:spPr bwMode="auto">
              <a:xfrm>
                <a:off x="3524923" y="4314825"/>
                <a:ext cx="11525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grpSp>
        <p:grpSp>
          <p:nvGrpSpPr>
            <p:cNvPr id="48" name="Groupe 47"/>
            <p:cNvGrpSpPr/>
            <p:nvPr/>
          </p:nvGrpSpPr>
          <p:grpSpPr>
            <a:xfrm>
              <a:off x="2843808" y="4722638"/>
              <a:ext cx="1440160" cy="938610"/>
              <a:chOff x="2358802" y="2416160"/>
              <a:chExt cx="1440160" cy="938610"/>
            </a:xfrm>
          </p:grpSpPr>
          <p:sp>
            <p:nvSpPr>
              <p:cNvPr id="49" name="ZoneTexte 19"/>
              <p:cNvSpPr txBox="1"/>
              <p:nvPr/>
            </p:nvSpPr>
            <p:spPr>
              <a:xfrm>
                <a:off x="2358802" y="2954660"/>
                <a:ext cx="144016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conf.d</a:t>
                </a:r>
                <a:r>
                  <a:rPr lang="fr-FR" sz="2000" dirty="0" smtClean="0">
                    <a:effectLst/>
                  </a:rPr>
                  <a:t>/</a:t>
                </a:r>
                <a:endParaRPr lang="fr-FR" sz="2000" dirty="0" smtClean="0">
                  <a:effectLst/>
                  <a:latin typeface="+mn-lt"/>
                </a:endParaRPr>
              </a:p>
            </p:txBody>
          </p:sp>
          <p:pic>
            <p:nvPicPr>
              <p:cNvPr id="50"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 name="Groupe 26"/>
          <p:cNvGrpSpPr/>
          <p:nvPr/>
        </p:nvGrpSpPr>
        <p:grpSpPr>
          <a:xfrm>
            <a:off x="274966" y="4869160"/>
            <a:ext cx="8604448" cy="1572757"/>
            <a:chOff x="274966" y="4164402"/>
            <a:chExt cx="8604448" cy="1572757"/>
          </a:xfrm>
        </p:grpSpPr>
        <p:sp>
          <p:nvSpPr>
            <p:cNvPr id="28" name="ZoneTexte 27"/>
            <p:cNvSpPr txBox="1"/>
            <p:nvPr/>
          </p:nvSpPr>
          <p:spPr>
            <a:xfrm>
              <a:off x="274966" y="4629163"/>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Créer un fichier de conf</a:t>
              </a:r>
              <a:r>
                <a:rPr lang="fr-FR" sz="2200" dirty="0" smtClean="0">
                  <a:effectLst/>
                </a:rPr>
                <a:t>iguration sans commentaire :</a:t>
              </a:r>
              <a:endParaRPr lang="fr-FR" sz="2200" dirty="0" smtClean="0">
                <a:effectLst/>
              </a:endParaRPr>
            </a:p>
            <a:p>
              <a:pPr algn="just"/>
              <a:r>
                <a:rPr lang="fr-FR" sz="2200" b="1" dirty="0">
                  <a:solidFill>
                    <a:srgbClr val="0000FF"/>
                  </a:solidFill>
                  <a:effectLst/>
                  <a:latin typeface="Courier New" panose="02070309020205020404" pitchFamily="49" charset="0"/>
                  <a:cs typeface="Courier New" panose="02070309020205020404" pitchFamily="49" charset="0"/>
                </a:rPr>
                <a:t># </a:t>
              </a:r>
              <a:r>
                <a:rPr lang="fr-FR" sz="2200" b="1" dirty="0" err="1">
                  <a:solidFill>
                    <a:srgbClr val="0000FF"/>
                  </a:solidFill>
                  <a:effectLst/>
                  <a:latin typeface="Courier New" panose="02070309020205020404" pitchFamily="49" charset="0"/>
                  <a:cs typeface="Courier New" panose="02070309020205020404" pitchFamily="49" charset="0"/>
                </a:rPr>
                <a:t>egrep</a:t>
              </a:r>
              <a:r>
                <a:rPr lang="fr-FR" sz="2200" b="1" dirty="0">
                  <a:solidFill>
                    <a:srgbClr val="0000FF"/>
                  </a:solidFill>
                  <a:effectLst/>
                  <a:latin typeface="Courier New" panose="02070309020205020404" pitchFamily="49" charset="0"/>
                  <a:cs typeface="Courier New" panose="02070309020205020404" pitchFamily="49" charset="0"/>
                </a:rPr>
                <a:t> –v ‘^#|^$’ /</a:t>
              </a:r>
              <a:r>
                <a:rPr lang="fr-FR" sz="2200" b="1" dirty="0" err="1">
                  <a:solidFill>
                    <a:srgbClr val="0000FF"/>
                  </a:solidFill>
                  <a:effectLst/>
                  <a:latin typeface="Courier New" panose="02070309020205020404" pitchFamily="49" charset="0"/>
                  <a:cs typeface="Courier New" panose="02070309020205020404" pitchFamily="49" charset="0"/>
                </a:rPr>
                <a:t>etc</a:t>
              </a:r>
              <a:r>
                <a:rPr lang="fr-FR" sz="2200" b="1" dirty="0">
                  <a:solidFill>
                    <a:srgbClr val="0000FF"/>
                  </a:solidFill>
                  <a:effectLst/>
                  <a:latin typeface="Courier New" panose="02070309020205020404" pitchFamily="49" charset="0"/>
                  <a:cs typeface="Courier New" panose="02070309020205020404" pitchFamily="49" charset="0"/>
                </a:rPr>
                <a:t>/</a:t>
              </a:r>
              <a:r>
                <a:rPr lang="fr-FR" sz="2200" b="1" dirty="0" err="1">
                  <a:solidFill>
                    <a:srgbClr val="0000FF"/>
                  </a:solidFill>
                  <a:effectLst/>
                  <a:latin typeface="Courier New" panose="02070309020205020404" pitchFamily="49" charset="0"/>
                  <a:cs typeface="Courier New" panose="02070309020205020404" pitchFamily="49" charset="0"/>
                </a:rPr>
                <a:t>httpd</a:t>
              </a:r>
              <a:r>
                <a:rPr lang="fr-FR" sz="2200" b="1" dirty="0">
                  <a:solidFill>
                    <a:srgbClr val="0000FF"/>
                  </a:solidFill>
                  <a:effectLst/>
                  <a:latin typeface="Courier New" panose="02070309020205020404" pitchFamily="49" charset="0"/>
                  <a:cs typeface="Courier New" panose="02070309020205020404" pitchFamily="49" charset="0"/>
                </a:rPr>
                <a:t>/</a:t>
              </a:r>
              <a:r>
                <a:rPr lang="fr-FR" sz="2200" b="1" dirty="0" err="1">
                  <a:solidFill>
                    <a:srgbClr val="0000FF"/>
                  </a:solidFill>
                  <a:effectLst/>
                  <a:latin typeface="Courier New" panose="02070309020205020404" pitchFamily="49" charset="0"/>
                  <a:cs typeface="Courier New" panose="02070309020205020404" pitchFamily="49" charset="0"/>
                </a:rPr>
                <a:t>conf</a:t>
              </a:r>
              <a:r>
                <a:rPr lang="fr-FR" sz="2200" b="1" dirty="0">
                  <a:solidFill>
                    <a:srgbClr val="0000FF"/>
                  </a:solidFill>
                  <a:effectLst/>
                  <a:latin typeface="Courier New" panose="02070309020205020404" pitchFamily="49" charset="0"/>
                  <a:cs typeface="Courier New" panose="02070309020205020404" pitchFamily="49" charset="0"/>
                </a:rPr>
                <a:t>/</a:t>
              </a:r>
              <a:r>
                <a:rPr lang="fr-FR" sz="2200" b="1" dirty="0" err="1">
                  <a:solidFill>
                    <a:srgbClr val="0000FF"/>
                  </a:solidFill>
                  <a:effectLst/>
                  <a:latin typeface="Courier New" panose="02070309020205020404" pitchFamily="49" charset="0"/>
                  <a:cs typeface="Courier New" panose="02070309020205020404" pitchFamily="49" charset="0"/>
                </a:rPr>
                <a:t>httpd.conf</a:t>
              </a:r>
              <a:r>
                <a:rPr lang="fr-FR" sz="2200" b="1" dirty="0">
                  <a:solidFill>
                    <a:srgbClr val="0000FF"/>
                  </a:solidFill>
                  <a:effectLst/>
                  <a:latin typeface="Courier New" panose="02070309020205020404" pitchFamily="49" charset="0"/>
                  <a:cs typeface="Courier New" panose="02070309020205020404" pitchFamily="49" charset="0"/>
                </a:rPr>
                <a:t> &gt; </a:t>
              </a:r>
              <a:r>
                <a:rPr lang="fr-FR" sz="2200" b="1" dirty="0" err="1">
                  <a:solidFill>
                    <a:srgbClr val="0000FF"/>
                  </a:solidFill>
                  <a:effectLst/>
                  <a:latin typeface="Courier New" panose="02070309020205020404" pitchFamily="49" charset="0"/>
                  <a:cs typeface="Courier New" panose="02070309020205020404" pitchFamily="49" charset="0"/>
                </a:rPr>
                <a:t>httpd.conf.lite</a:t>
              </a:r>
              <a:endParaRPr lang="fr-FR" sz="2200" b="1" dirty="0">
                <a:solidFill>
                  <a:srgbClr val="0000FF"/>
                </a:solidFill>
                <a:effectLst/>
                <a:latin typeface="Courier New" panose="02070309020205020404" pitchFamily="49" charset="0"/>
                <a:cs typeface="Courier New" panose="02070309020205020404" pitchFamily="49" charset="0"/>
              </a:endParaRPr>
            </a:p>
          </p:txBody>
        </p:sp>
        <p:pic>
          <p:nvPicPr>
            <p:cNvPr id="29" name="Picture 2" descr="G:\5chap4_ampoule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9" y="4164402"/>
              <a:ext cx="601193" cy="90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body" sz="half" idx="1"/>
          </p:nvPr>
        </p:nvSpPr>
        <p:spPr>
          <a:xfrm>
            <a:off x="0" y="1052736"/>
            <a:ext cx="9144000" cy="5471889"/>
          </a:xfrm>
        </p:spPr>
        <p:txBody>
          <a:bodyPr/>
          <a:lstStyle/>
          <a:p>
            <a:pPr marL="0" indent="0" algn="ctr" eaLnBrk="1" hangingPunct="1">
              <a:buFontTx/>
              <a:buNone/>
            </a:pPr>
            <a:r>
              <a:rPr lang="fr-FR" sz="2400" b="1" dirty="0" smtClean="0"/>
              <a:t>Manuel d’utilisation</a:t>
            </a:r>
            <a:endParaRPr lang="fr-FR" sz="2400" b="1" dirty="0" smtClean="0"/>
          </a:p>
          <a:p>
            <a:pPr marL="0" indent="0" algn="ctr" eaLnBrk="1" hangingPunct="1">
              <a:buFontTx/>
              <a:buNone/>
            </a:pPr>
            <a:endParaRPr lang="fr-FR" sz="2400" b="1" dirty="0" smtClean="0"/>
          </a:p>
        </p:txBody>
      </p:sp>
      <p:sp>
        <p:nvSpPr>
          <p:cNvPr id="5"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18</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920" y="1731592"/>
            <a:ext cx="1182687"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a:xfrm>
            <a:off x="2190799" y="3140970"/>
            <a:ext cx="4572000" cy="576063"/>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62230" indent="0" algn="ctr">
              <a:lnSpc>
                <a:spcPct val="100000"/>
              </a:lnSpc>
              <a:spcBef>
                <a:spcPts val="0"/>
              </a:spcBef>
              <a:buFont typeface="Webdings" panose="05030102010509060703" pitchFamily="18" charset="2"/>
              <a:buNone/>
            </a:pPr>
            <a:r>
              <a:rPr lang="fr-FR" sz="2200" b="0" kern="0" dirty="0" err="1" smtClean="0">
                <a:effectLst/>
              </a:rPr>
              <a:t>httpd-manual</a:t>
            </a:r>
            <a:endParaRPr lang="fr-FR" sz="2200" b="0" kern="0" dirty="0" smtClean="0">
              <a:effectLst/>
            </a:endParaRPr>
          </a:p>
        </p:txBody>
      </p:sp>
      <p:pic>
        <p:nvPicPr>
          <p:cNvPr id="10" name="Picture 11" descr="F:\Fotolia_32067541_15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717033"/>
            <a:ext cx="2260908" cy="226090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txBox="1">
            <a:spLocks noChangeArrowheads="1"/>
          </p:cNvSpPr>
          <p:nvPr/>
        </p:nvSpPr>
        <p:spPr>
          <a:xfrm>
            <a:off x="3160500" y="4941168"/>
            <a:ext cx="4572000" cy="576063"/>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62230" indent="0" algn="ctr">
              <a:lnSpc>
                <a:spcPct val="100000"/>
              </a:lnSpc>
              <a:spcBef>
                <a:spcPts val="0"/>
              </a:spcBef>
              <a:buFont typeface="Webdings" panose="05030102010509060703" pitchFamily="18" charset="2"/>
              <a:buNone/>
            </a:pPr>
            <a:r>
              <a:rPr lang="fr-FR" sz="2200" b="0" kern="0" dirty="0" smtClean="0">
                <a:effectLst/>
              </a:rPr>
              <a:t>http://127.0.0.1/manual</a:t>
            </a:r>
            <a:endParaRPr lang="fr-FR" sz="2200" b="0" kern="0" dirty="0" smtClean="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re 1"/>
          <p:cNvSpPr txBox="1"/>
          <p:nvPr/>
        </p:nvSpPr>
        <p:spPr>
          <a:xfrm>
            <a:off x="0" y="0"/>
            <a:ext cx="9144000" cy="690941"/>
          </a:xfrm>
          <a:prstGeom prst="rect">
            <a:avLst/>
          </a:prstGeom>
        </p:spPr>
        <p:txBody>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solidFill>
                  <a:srgbClr val="000000"/>
                </a:solidFill>
                <a:effectLst/>
                <a:latin typeface="+mn-lt"/>
              </a:rPr>
              <a:t>Statut de version</a:t>
            </a:r>
            <a:endParaRPr lang="fr-FR" dirty="0">
              <a:solidFill>
                <a:srgbClr val="000000"/>
              </a:solidFill>
              <a:effectLst/>
              <a:latin typeface="+mn-lt"/>
            </a:endParaRPr>
          </a:p>
        </p:txBody>
      </p:sp>
      <p:graphicFrame>
        <p:nvGraphicFramePr>
          <p:cNvPr id="7" name="Group 153"/>
          <p:cNvGraphicFramePr>
            <a:graphicFrameLocks noGrp="1"/>
          </p:cNvGraphicFramePr>
          <p:nvPr/>
        </p:nvGraphicFramePr>
        <p:xfrm>
          <a:off x="256081" y="974344"/>
          <a:ext cx="8637287" cy="2683669"/>
        </p:xfrm>
        <a:graphic>
          <a:graphicData uri="http://schemas.openxmlformats.org/drawingml/2006/table">
            <a:tbl>
              <a:tblPr/>
              <a:tblGrid>
                <a:gridCol w="3739056"/>
                <a:gridCol w="4898231"/>
              </a:tblGrid>
              <a:tr h="512475">
                <a:tc>
                  <a:txBody>
                    <a:bodyPr/>
                    <a:lstStyle/>
                    <a:p>
                      <a:pPr marL="0" marR="0" lvl="0" indent="0" algn="ctr" defTabSz="1130300" rtl="0" eaLnBrk="1" fontAlgn="base" latinLnBrk="0" hangingPunct="1">
                        <a:lnSpc>
                          <a:spcPct val="100000"/>
                        </a:lnSpc>
                        <a:spcBef>
                          <a:spcPct val="0"/>
                        </a:spcBef>
                        <a:spcAft>
                          <a:spcPct val="0"/>
                        </a:spcAft>
                        <a:buClrTx/>
                        <a:buSzTx/>
                        <a:buFontTx/>
                        <a:buNone/>
                      </a:pPr>
                      <a:endParaRPr kumimoji="0" lang="fr-FR" sz="2700" b="0" i="0" u="none" strike="noStrike" cap="none" normalizeH="0" baseline="0" dirty="0" smtClean="0">
                        <a:ln>
                          <a:noFill/>
                        </a:ln>
                        <a:solidFill>
                          <a:schemeClr val="tx1"/>
                        </a:solidFill>
                        <a:effectLst/>
                        <a:latin typeface="Times New Roman" panose="02020603050405020304" pitchFamily="18" charset="0"/>
                      </a:endParaRPr>
                    </a:p>
                  </a:txBody>
                  <a:tcPr marL="98123" marR="98123" marT="54151" marB="54151"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pPr>
                      <a:endParaRPr kumimoji="0" lang="fr-FR" sz="2700" b="0" i="0" u="none" strike="noStrike" cap="none" normalizeH="0" baseline="0" dirty="0" smtClean="0">
                        <a:ln>
                          <a:noFill/>
                        </a:ln>
                        <a:solidFill>
                          <a:schemeClr val="tx1"/>
                        </a:solidFill>
                        <a:effectLst/>
                        <a:latin typeface="Times New Roman" panose="02020603050405020304" pitchFamily="18"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pPr>
                      <a:r>
                        <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Rédacteur(s) ou cours responsable</a:t>
                      </a:r>
                      <a:endPar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30300" rtl="0" eaLnBrk="1" fontAlgn="base" latinLnBrk="0" hangingPunct="1">
                        <a:lnSpc>
                          <a:spcPct val="100000"/>
                        </a:lnSpc>
                        <a:spcBef>
                          <a:spcPct val="0"/>
                        </a:spcBef>
                        <a:spcAft>
                          <a:spcPct val="0"/>
                        </a:spcAft>
                        <a:buClrTx/>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Formateurs du cours Unix</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pPr>
                      <a:r>
                        <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Validation</a:t>
                      </a:r>
                      <a:endPar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30300" rtl="0" eaLnBrk="1" fontAlgn="base" latinLnBrk="0" hangingPunct="1">
                        <a:lnSpc>
                          <a:spcPct val="100000"/>
                        </a:lnSpc>
                        <a:spcBef>
                          <a:spcPct val="0"/>
                        </a:spcBef>
                        <a:spcAft>
                          <a:spcPct val="0"/>
                        </a:spcAft>
                        <a:buClrTx/>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Chef du cours Systèmes</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pPr>
                      <a:r>
                        <a:rPr kumimoji="0" lang="fr-FR" sz="17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Approbation</a:t>
                      </a:r>
                      <a:endParaRPr kumimoji="0" lang="fr-FR" sz="17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30300" rtl="0" eaLnBrk="1" fontAlgn="base" latinLnBrk="0" hangingPunct="1">
                        <a:lnSpc>
                          <a:spcPct val="100000"/>
                        </a:lnSpc>
                        <a:spcBef>
                          <a:spcPct val="0"/>
                        </a:spcBef>
                        <a:spcAft>
                          <a:spcPct val="0"/>
                        </a:spcAft>
                        <a:buClrTx/>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Chef de la Division Systèmes d’Information</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pPr>
                      <a:r>
                        <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Annule et remplace</a:t>
                      </a:r>
                      <a:endParaRPr kumimoji="0" lang="fr-FR" sz="17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30300" rtl="0" eaLnBrk="1" fontAlgn="base" latinLnBrk="0" hangingPunct="1">
                        <a:lnSpc>
                          <a:spcPct val="100000"/>
                        </a:lnSpc>
                        <a:spcBef>
                          <a:spcPct val="0"/>
                        </a:spcBef>
                        <a:spcAft>
                          <a:spcPct val="0"/>
                        </a:spcAft>
                        <a:buClrTx/>
                        <a:buSzTx/>
                        <a:buFontTx/>
                        <a:buNone/>
                      </a:pP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99"/>
          <p:cNvSpPr>
            <a:spLocks noChangeArrowheads="1"/>
          </p:cNvSpPr>
          <p:nvPr/>
        </p:nvSpPr>
        <p:spPr bwMode="auto">
          <a:xfrm>
            <a:off x="161667" y="3758396"/>
            <a:ext cx="3042181" cy="31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236" tIns="51117" rIns="102236" bIns="51117" anchor="ctr">
            <a:spAutoFit/>
          </a:bodyPr>
          <a:lstStyle/>
          <a:p>
            <a:pPr algn="ctr" defTabSz="1021715" fontAlgn="auto">
              <a:spcBef>
                <a:spcPts val="0"/>
              </a:spcBef>
              <a:spcAft>
                <a:spcPts val="0"/>
              </a:spcAft>
            </a:pPr>
            <a:r>
              <a:rPr lang="fr-FR" sz="1400" b="1" dirty="0">
                <a:solidFill>
                  <a:srgbClr val="000000"/>
                </a:solidFill>
                <a:effectLst/>
                <a:latin typeface="Verdana" panose="020B0604030504040204"/>
              </a:rPr>
              <a:t>SUIVI DES MODIFICATIONS</a:t>
            </a:r>
            <a:endParaRPr lang="fr-FR" sz="1400" dirty="0">
              <a:solidFill>
                <a:srgbClr val="000000"/>
              </a:solidFill>
              <a:effectLst/>
              <a:latin typeface="Times New Roman" panose="02020603050405020304" pitchFamily="18" charset="0"/>
            </a:endParaRPr>
          </a:p>
        </p:txBody>
      </p:sp>
      <p:graphicFrame>
        <p:nvGraphicFramePr>
          <p:cNvPr id="9" name="Group 151"/>
          <p:cNvGraphicFramePr>
            <a:graphicFrameLocks noGrp="1"/>
          </p:cNvGraphicFramePr>
          <p:nvPr/>
        </p:nvGraphicFramePr>
        <p:xfrm>
          <a:off x="250632" y="4115047"/>
          <a:ext cx="8635923" cy="2507082"/>
        </p:xfrm>
        <a:graphic>
          <a:graphicData uri="http://schemas.openxmlformats.org/drawingml/2006/table">
            <a:tbl>
              <a:tblPr/>
              <a:tblGrid>
                <a:gridCol w="983460"/>
                <a:gridCol w="1393692"/>
                <a:gridCol w="6258771"/>
              </a:tblGrid>
              <a:tr h="43153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Version</a:t>
                      </a:r>
                      <a:endParaRPr kumimoji="0" lang="fr-FR" sz="1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9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DATE</a:t>
                      </a:r>
                      <a:endParaRPr kumimoji="0" lang="fr-FR" sz="19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MOTIF</a:t>
                      </a:r>
                      <a:endParaRPr kumimoji="0" lang="fr-FR" sz="1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506719">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7</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02-2013</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defRPr/>
                      </a:pPr>
                      <a:r>
                        <a:rPr kumimoji="0" lang="fr-FR" sz="1800" b="0" i="0" u="none" strike="noStrike" cap="none" normalizeH="0" baseline="0" dirty="0" smtClean="0">
                          <a:ln>
                            <a:noFill/>
                          </a:ln>
                          <a:solidFill>
                            <a:schemeClr val="tx1"/>
                          </a:solidFill>
                          <a:effectLst/>
                          <a:latin typeface="Arial" panose="020B0604020202020204" pitchFamily="34" charset="0"/>
                        </a:rPr>
                        <a:t>Mise à jour, corrections et nouveau masque, suite passage à </a:t>
                      </a:r>
                      <a:r>
                        <a:rPr kumimoji="0" lang="fr-FR" sz="1800" b="0" i="0" u="none" strike="noStrike" cap="none" normalizeH="0" baseline="0" dirty="0" err="1" smtClean="0">
                          <a:ln>
                            <a:noFill/>
                          </a:ln>
                          <a:solidFill>
                            <a:schemeClr val="tx1"/>
                          </a:solidFill>
                          <a:effectLst/>
                          <a:latin typeface="Arial" panose="020B0604020202020204" pitchFamily="34" charset="0"/>
                        </a:rPr>
                        <a:t>CentOS</a:t>
                      </a:r>
                      <a:r>
                        <a:rPr kumimoji="0" lang="fr-FR" sz="1800" b="0" i="0" u="none" strike="noStrike" cap="none" normalizeH="0" baseline="0" dirty="0" smtClean="0">
                          <a:ln>
                            <a:noFill/>
                          </a:ln>
                          <a:solidFill>
                            <a:schemeClr val="tx1"/>
                          </a:solidFill>
                          <a:effectLst/>
                          <a:latin typeface="Arial" panose="020B0604020202020204" pitchFamily="34" charset="0"/>
                        </a:rPr>
                        <a:t>. </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66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8</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03-2015</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Révisions</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6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9</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07-2015</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r>
                        <a:rPr kumimoji="0" lang="fr-FR" sz="1800" b="0" i="0" u="none" strike="noStrike" cap="none" normalizeH="0" baseline="0" dirty="0" smtClean="0">
                          <a:ln>
                            <a:noFill/>
                          </a:ln>
                          <a:solidFill>
                            <a:schemeClr val="tx1"/>
                          </a:solidFill>
                          <a:effectLst/>
                          <a:latin typeface="Arial" panose="020B0604020202020204" pitchFamily="34" charset="0"/>
                        </a:rPr>
                        <a:t>Corrections mineures</a:t>
                      </a:r>
                      <a:endParaRPr kumimoji="0" lang="fr-FR" sz="1800" b="0"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71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endParaRPr kumimoji="0" lang="fr-FR" sz="2100" b="1" i="0" u="none" strike="noStrike" cap="none" normalizeH="0" baseline="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endParaRPr kumimoji="0" lang="fr-FR" sz="2100" b="1" i="0" u="none" strike="noStrike" cap="none" normalizeH="0" baseline="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pPr>
                      <a:endParaRPr kumimoji="0" lang="fr-FR" sz="2100" b="1" i="0" u="none" strike="noStrike" cap="none" normalizeH="0" baseline="0" dirty="0" smtClean="0">
                        <a:ln>
                          <a:noFill/>
                        </a:ln>
                        <a:solidFill>
                          <a:schemeClr val="tx1"/>
                        </a:solidFill>
                        <a:effectLst/>
                        <a:latin typeface="Arial" panose="020B0604020202020204" pitchFamily="34"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a:xfrm>
            <a:off x="0" y="980729"/>
            <a:ext cx="9143999" cy="773544"/>
          </a:xfrm>
        </p:spPr>
        <p:txBody>
          <a:bodyPr/>
          <a:lstStyle/>
          <a:p>
            <a:pPr marL="0" indent="0" algn="ctr" eaLnBrk="1" hangingPunct="1">
              <a:lnSpc>
                <a:spcPct val="180000"/>
              </a:lnSpc>
              <a:buNone/>
            </a:pPr>
            <a:r>
              <a:rPr lang="fr-FR" sz="2400" dirty="0" smtClean="0"/>
              <a:t>Démarrer le serveur</a:t>
            </a:r>
            <a:endParaRPr lang="fr-FR" sz="22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a:p>
            <a:pPr lvl="2" eaLnBrk="1" hangingPunct="1">
              <a:lnSpc>
                <a:spcPct val="180000"/>
              </a:lnSpc>
            </a:pPr>
            <a:endParaRPr lang="fr-FR" sz="2800" b="1" dirty="0" smtClean="0">
              <a:solidFill>
                <a:schemeClr val="accent2"/>
              </a:solidFill>
              <a:latin typeface="Courier New" panose="02070309020205020404" pitchFamily="49" charset="0"/>
            </a:endParaRPr>
          </a:p>
        </p:txBody>
      </p:sp>
      <p:sp>
        <p:nvSpPr>
          <p:cNvPr id="5"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19</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8" name="Groupe 7"/>
          <p:cNvGrpSpPr/>
          <p:nvPr/>
        </p:nvGrpSpPr>
        <p:grpSpPr>
          <a:xfrm>
            <a:off x="143639" y="1754272"/>
            <a:ext cx="8604448" cy="1098664"/>
            <a:chOff x="274966" y="758221"/>
            <a:chExt cx="8604448" cy="1098664"/>
          </a:xfrm>
        </p:grpSpPr>
        <p:sp>
          <p:nvSpPr>
            <p:cNvPr id="9" name="ZoneTexte 23"/>
            <p:cNvSpPr txBox="1"/>
            <p:nvPr/>
          </p:nvSpPr>
          <p:spPr>
            <a:xfrm>
              <a:off x="274966" y="1118221"/>
              <a:ext cx="8604448"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eaLnBrk="1" hangingPunct="1">
                <a:lnSpc>
                  <a:spcPct val="100000"/>
                </a:lnSpc>
                <a:buFontTx/>
                <a:buNone/>
              </a:pPr>
              <a:r>
                <a:rPr lang="fr-FR" sz="2200" dirty="0" smtClean="0">
                  <a:effectLst/>
                  <a:latin typeface="+mn-lt"/>
                </a:rPr>
                <a:t>	</a:t>
              </a:r>
              <a:endParaRPr lang="fr-FR" sz="2200" dirty="0" smtClean="0">
                <a:effectLst/>
                <a:latin typeface="+mn-lt"/>
              </a:endParaRPr>
            </a:p>
            <a:p>
              <a:pPr eaLnBrk="1" hangingPunct="1">
                <a:lnSpc>
                  <a:spcPct val="100000"/>
                </a:lnSpc>
                <a:buFontTx/>
                <a:buNone/>
              </a:pP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rc.d</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init.d</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start|restart|status</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0"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e 10"/>
          <p:cNvGrpSpPr/>
          <p:nvPr/>
        </p:nvGrpSpPr>
        <p:grpSpPr>
          <a:xfrm>
            <a:off x="136079" y="3158428"/>
            <a:ext cx="8604448" cy="1098664"/>
            <a:chOff x="274966" y="758221"/>
            <a:chExt cx="8604448" cy="1098664"/>
          </a:xfrm>
        </p:grpSpPr>
        <p:sp>
          <p:nvSpPr>
            <p:cNvPr id="12" name="ZoneTexte 23"/>
            <p:cNvSpPr txBox="1"/>
            <p:nvPr/>
          </p:nvSpPr>
          <p:spPr>
            <a:xfrm>
              <a:off x="274966" y="1118221"/>
              <a:ext cx="8604448"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eaLnBrk="1" hangingPunct="1">
                <a:lnSpc>
                  <a:spcPct val="100000"/>
                </a:lnSpc>
                <a:buFontTx/>
                <a:buNone/>
              </a:pPr>
              <a:r>
                <a:rPr lang="fr-FR" sz="2200" dirty="0" smtClean="0">
                  <a:effectLst/>
                  <a:latin typeface="+mn-lt"/>
                </a:rPr>
                <a:t>	</a:t>
              </a:r>
              <a:endParaRPr lang="fr-FR" sz="2200" dirty="0" smtClean="0">
                <a:effectLst/>
                <a:latin typeface="+mn-lt"/>
              </a:endParaRPr>
            </a:p>
            <a:p>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start|restart|status</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3"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e 13"/>
          <p:cNvGrpSpPr/>
          <p:nvPr/>
        </p:nvGrpSpPr>
        <p:grpSpPr>
          <a:xfrm>
            <a:off x="144016" y="4562584"/>
            <a:ext cx="8604448" cy="1098664"/>
            <a:chOff x="274966" y="758221"/>
            <a:chExt cx="8604448" cy="1098664"/>
          </a:xfrm>
        </p:grpSpPr>
        <p:sp>
          <p:nvSpPr>
            <p:cNvPr id="15" name="ZoneTexte 23"/>
            <p:cNvSpPr txBox="1"/>
            <p:nvPr/>
          </p:nvSpPr>
          <p:spPr>
            <a:xfrm>
              <a:off x="274966" y="1118221"/>
              <a:ext cx="8604448"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eaLnBrk="1" hangingPunct="1">
                <a:lnSpc>
                  <a:spcPct val="100000"/>
                </a:lnSpc>
                <a:buFontTx/>
                <a:buNone/>
              </a:pPr>
              <a:r>
                <a:rPr lang="fr-FR" sz="2200" dirty="0" smtClean="0">
                  <a:effectLst/>
                  <a:latin typeface="+mn-lt"/>
                </a:rPr>
                <a:t>	</a:t>
              </a:r>
              <a:endParaRPr lang="fr-FR" sz="2200" dirty="0" smtClean="0">
                <a:effectLst/>
                <a:latin typeface="+mn-lt"/>
              </a:endParaRPr>
            </a:p>
            <a:p>
              <a:pPr eaLnBrk="1" hangingPunct="1">
                <a:lnSpc>
                  <a:spcPct val="100000"/>
                </a:lnSpc>
                <a:buFontTx/>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apachectl</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start|restart|stop</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6"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a:xfrm>
            <a:off x="0" y="908720"/>
            <a:ext cx="9143999" cy="825605"/>
          </a:xfrm>
        </p:spPr>
        <p:txBody>
          <a:bodyPr/>
          <a:lstStyle/>
          <a:p>
            <a:pPr marL="0" indent="0" algn="ctr" eaLnBrk="1" hangingPunct="1">
              <a:lnSpc>
                <a:spcPct val="170000"/>
              </a:lnSpc>
              <a:buNone/>
            </a:pPr>
            <a:r>
              <a:rPr lang="fr-FR" dirty="0" smtClean="0"/>
              <a:t>Pare-feu</a:t>
            </a:r>
            <a:endParaRPr lang="fr-FR" dirty="0" smtClean="0"/>
          </a:p>
          <a:p>
            <a:pPr marL="0" indent="0" algn="just" eaLnBrk="1" hangingPunct="1">
              <a:lnSpc>
                <a:spcPct val="100000"/>
              </a:lnSpc>
              <a:buNone/>
            </a:pPr>
            <a:endParaRPr lang="fr-FR" sz="2200" dirty="0" smtClean="0"/>
          </a:p>
          <a:p>
            <a:pPr marL="0" indent="0" algn="just" eaLnBrk="1" hangingPunct="1">
              <a:lnSpc>
                <a:spcPct val="100000"/>
              </a:lnSpc>
              <a:buNone/>
            </a:pPr>
            <a:endParaRPr lang="fr-FR" sz="2200" dirty="0" smtClean="0"/>
          </a:p>
          <a:p>
            <a:pPr eaLnBrk="1" hangingPunct="1">
              <a:lnSpc>
                <a:spcPct val="170000"/>
              </a:lnSpc>
            </a:pPr>
            <a:endParaRPr lang="fr-FR" b="1" dirty="0" smtClean="0">
              <a:solidFill>
                <a:schemeClr val="bg1"/>
              </a:solidFill>
              <a:latin typeface="Courier New" panose="02070309020205020404" pitchFamily="49" charset="0"/>
            </a:endParaRPr>
          </a:p>
        </p:txBody>
      </p:sp>
      <p:sp>
        <p:nvSpPr>
          <p:cNvPr id="6"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Installation du serveur</a:t>
            </a:r>
            <a:endParaRPr lang="fr-FR" dirty="0" smtClean="0">
              <a:effectLst/>
            </a:endParaRPr>
          </a:p>
        </p:txBody>
      </p:sp>
      <p:sp>
        <p:nvSpPr>
          <p:cNvPr id="8" name="ZoneTexte 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20</a:t>
            </a:r>
            <a:endParaRPr lang="fr-FR" dirty="0">
              <a:effectLst/>
              <a:latin typeface="Verdana" panose="020B0604030504040204" pitchFamily="34" charset="0"/>
            </a:endParaRPr>
          </a:p>
        </p:txBody>
      </p:sp>
      <p:sp>
        <p:nvSpPr>
          <p:cNvPr id="9" name="Flèche droite 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10" name="Groupe 9"/>
          <p:cNvGrpSpPr/>
          <p:nvPr/>
        </p:nvGrpSpPr>
        <p:grpSpPr>
          <a:xfrm>
            <a:off x="233772" y="1556792"/>
            <a:ext cx="8604448" cy="1461513"/>
            <a:chOff x="274966" y="1412776"/>
            <a:chExt cx="8604448" cy="1461513"/>
          </a:xfrm>
        </p:grpSpPr>
        <p:sp>
          <p:nvSpPr>
            <p:cNvPr id="11" name="ZoneTexte 16"/>
            <p:cNvSpPr txBox="1"/>
            <p:nvPr/>
          </p:nvSpPr>
          <p:spPr>
            <a:xfrm>
              <a:off x="274966" y="1766293"/>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eaLnBrk="1" hangingPunct="1">
                <a:lnSpc>
                  <a:spcPct val="100000"/>
                </a:lnSpc>
                <a:buNone/>
              </a:pPr>
              <a:r>
                <a:rPr lang="fr-FR" sz="2200" dirty="0" smtClean="0">
                  <a:effectLst/>
                  <a:latin typeface="+mn-lt"/>
                </a:rPr>
                <a:t>	</a:t>
              </a:r>
              <a:r>
                <a:rPr lang="fr-FR" sz="2200" dirty="0">
                  <a:solidFill>
                    <a:srgbClr val="FF0000"/>
                  </a:solidFill>
                  <a:effectLst/>
                </a:rPr>
                <a:t>Le </a:t>
              </a:r>
              <a:r>
                <a:rPr lang="fr-FR" sz="2200" dirty="0" smtClean="0">
                  <a:solidFill>
                    <a:srgbClr val="FF0000"/>
                  </a:solidFill>
                  <a:effectLst/>
                </a:rPr>
                <a:t>pare-feu </a:t>
              </a:r>
              <a:r>
                <a:rPr lang="fr-FR" sz="2200" dirty="0">
                  <a:solidFill>
                    <a:srgbClr val="FF0000"/>
                  </a:solidFill>
                  <a:effectLst/>
                </a:rPr>
                <a:t>"iptables" interdit l'accès </a:t>
              </a:r>
              <a:r>
                <a:rPr lang="fr-FR" sz="2200" dirty="0" smtClean="0">
                  <a:solidFill>
                    <a:srgbClr val="FF0000"/>
                  </a:solidFill>
                  <a:effectLst/>
                </a:rPr>
                <a:t>aux ports 80 et 443. Pensez à </a:t>
              </a:r>
              <a:r>
                <a:rPr lang="fr-FR" sz="2200" dirty="0">
                  <a:solidFill>
                    <a:srgbClr val="FF0000"/>
                  </a:solidFill>
                  <a:effectLst/>
                </a:rPr>
                <a:t>le configurer (ou à désactiver ce service sur plateforme de test</a:t>
              </a:r>
              <a:r>
                <a:rPr lang="fr-FR" sz="2200" dirty="0" smtClean="0">
                  <a:solidFill>
                    <a:srgbClr val="FF0000"/>
                  </a:solidFill>
                  <a:effectLst/>
                </a:rPr>
                <a:t>) !</a:t>
              </a:r>
              <a:endParaRPr lang="fr-FR" sz="2200" dirty="0">
                <a:solidFill>
                  <a:srgbClr val="FF0000"/>
                </a:solidFill>
                <a:effectLst/>
              </a:endParaRPr>
            </a:p>
          </p:txBody>
        </p:sp>
        <p:pic>
          <p:nvPicPr>
            <p:cNvPr id="12" name="Picture 4" descr="d:\Documents\patrick.finet\Desktop\stryars-tux-nucleaire-213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1412776"/>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270570" y="3501008"/>
            <a:ext cx="8604448" cy="2483658"/>
            <a:chOff x="274966" y="758221"/>
            <a:chExt cx="8604448" cy="2483658"/>
          </a:xfrm>
        </p:grpSpPr>
        <p:sp>
          <p:nvSpPr>
            <p:cNvPr id="14" name="ZoneTexte 23"/>
            <p:cNvSpPr txBox="1"/>
            <p:nvPr/>
          </p:nvSpPr>
          <p:spPr>
            <a:xfrm>
              <a:off x="274966" y="1118221"/>
              <a:ext cx="8604448"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lvl="1"/>
              <a:r>
                <a:rPr lang="fr-FR" sz="2200" dirty="0" smtClean="0">
                  <a:effectLst/>
                  <a:latin typeface="+mn-lt"/>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system-config-firewall-</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tui</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lvl="1" eaLnBrk="1" hangingPunct="1"/>
              <a:endParaRPr lang="fr-FR" sz="2200" dirty="0" smtClean="0">
                <a:effectLst/>
                <a:latin typeface="+mn-lt"/>
              </a:endParaRPr>
            </a:p>
            <a:p>
              <a:pPr lvl="1" eaLnBrk="1" hangingPunct="1"/>
              <a:r>
                <a:rPr lang="fr-FR" sz="2200" dirty="0" smtClean="0">
                  <a:effectLst/>
                </a:rPr>
                <a:t>Ou :</a:t>
              </a:r>
              <a:endParaRPr lang="fr-FR" sz="2200" dirty="0" smtClean="0">
                <a:effectLst/>
                <a:latin typeface="+mn-lt"/>
              </a:endParaRPr>
            </a:p>
            <a:p>
              <a:pPr lvl="1" eaLnBrk="1" hangingPunct="1"/>
              <a:endParaRPr lang="fr-FR" sz="2200" b="1" dirty="0">
                <a:solidFill>
                  <a:srgbClr val="0000FF"/>
                </a:solidFill>
                <a:effectLst/>
                <a:ea typeface="SimSun" panose="02010600030101010101" pitchFamily="2" charset="-122"/>
                <a:cs typeface="Courier New" panose="02070309020205020404" pitchFamily="49" charset="0"/>
              </a:endParaRPr>
            </a:p>
            <a:p>
              <a:pPr lvl="1" eaLnBrk="1" hangingPunct="1"/>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iptables</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stop</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lvl="1" eaLnBrk="1" hangingPunct="1"/>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ip6tables stop</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5" name="Picture 2" descr="G:\logo-terminal-web-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a:t>
            </a:r>
            <a:r>
              <a:rPr lang="fr-FR" sz="2600" b="0" dirty="0" smtClean="0">
                <a:solidFill>
                  <a:schemeClr val="bg2"/>
                </a:solidFill>
                <a:effectLst/>
              </a:rPr>
              <a:t>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t>
            </a:r>
            <a:r>
              <a:rPr lang="fr-FR" sz="2600" dirty="0" smtClean="0">
                <a:effectLst/>
              </a:rPr>
              <a:t>Arborescence</a:t>
            </a:r>
            <a:endParaRPr lang="fr-FR" sz="2600" dirty="0" smtClean="0">
              <a:effectLst/>
            </a:endParaRPr>
          </a:p>
          <a:p>
            <a:pPr>
              <a:lnSpc>
                <a:spcPct val="150000"/>
              </a:lnSpc>
              <a:buClr>
                <a:srgbClr val="FF9900"/>
              </a:buClr>
              <a:buFontTx/>
              <a:buChar char="•"/>
            </a:pPr>
            <a:r>
              <a:rPr lang="fr-FR" sz="2600" b="0" dirty="0" smtClean="0">
                <a:solidFill>
                  <a:schemeClr val="bg2"/>
                </a:solidFill>
                <a:effectLst/>
              </a:rPr>
              <a:t> 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21</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084191"/>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31" name="Line 35"/>
          <p:cNvSpPr>
            <a:spLocks noChangeShapeType="1"/>
          </p:cNvSpPr>
          <p:nvPr/>
        </p:nvSpPr>
        <p:spPr bwMode="auto">
          <a:xfrm>
            <a:off x="2001119" y="4005065"/>
            <a:ext cx="4423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55304" name="Rectangle 8"/>
          <p:cNvSpPr>
            <a:spLocks noGrp="1" noChangeArrowheads="1"/>
          </p:cNvSpPr>
          <p:nvPr>
            <p:ph type="title"/>
          </p:nvPr>
        </p:nvSpPr>
        <p:spPr>
          <a:xfrm>
            <a:off x="0" y="23189"/>
            <a:ext cx="9144000" cy="646317"/>
          </a:xfrm>
        </p:spPr>
        <p:txBody>
          <a:bodyPr/>
          <a:lstStyle/>
          <a:p>
            <a:pPr eaLnBrk="1" hangingPunct="1">
              <a:defRPr/>
            </a:pPr>
            <a:r>
              <a:rPr lang="fr-FR" dirty="0" smtClean="0">
                <a:effectLst/>
              </a:rPr>
              <a:t>Arborescence</a:t>
            </a:r>
            <a:endParaRPr lang="fr-FR" dirty="0" smtClean="0">
              <a:effectLst/>
            </a:endParaRPr>
          </a:p>
        </p:txBody>
      </p:sp>
      <p:sp>
        <p:nvSpPr>
          <p:cNvPr id="29701" name="Text Box 11"/>
          <p:cNvSpPr txBox="1">
            <a:spLocks noChangeArrowheads="1"/>
          </p:cNvSpPr>
          <p:nvPr/>
        </p:nvSpPr>
        <p:spPr bwMode="auto">
          <a:xfrm>
            <a:off x="4935910" y="980728"/>
            <a:ext cx="3786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fr-FR" sz="2200" b="1" dirty="0">
                <a:effectLst/>
                <a:latin typeface="+mn-lt"/>
              </a:rPr>
              <a:t>/</a:t>
            </a:r>
            <a:endParaRPr lang="fr-FR" sz="2200" b="1" dirty="0">
              <a:effectLst/>
              <a:latin typeface="+mn-lt"/>
            </a:endParaRPr>
          </a:p>
        </p:txBody>
      </p:sp>
      <p:sp>
        <p:nvSpPr>
          <p:cNvPr id="55333" name="Line 37"/>
          <p:cNvSpPr>
            <a:spLocks noChangeShapeType="1"/>
          </p:cNvSpPr>
          <p:nvPr/>
        </p:nvSpPr>
        <p:spPr bwMode="auto">
          <a:xfrm>
            <a:off x="1982788" y="1543572"/>
            <a:ext cx="6314058" cy="132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28" name="ZoneTexte 2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22</a:t>
            </a:r>
            <a:endParaRPr lang="fr-FR" dirty="0">
              <a:effectLst/>
              <a:latin typeface="Verdana" panose="020B0604030504040204" pitchFamily="34" charset="0"/>
            </a:endParaRPr>
          </a:p>
        </p:txBody>
      </p:sp>
      <p:sp>
        <p:nvSpPr>
          <p:cNvPr id="37" name="Line 37"/>
          <p:cNvSpPr>
            <a:spLocks noChangeShapeType="1"/>
          </p:cNvSpPr>
          <p:nvPr/>
        </p:nvSpPr>
        <p:spPr bwMode="auto">
          <a:xfrm>
            <a:off x="471736" y="2492896"/>
            <a:ext cx="15237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38" name="Line 56"/>
          <p:cNvSpPr>
            <a:spLocks noChangeShapeType="1"/>
          </p:cNvSpPr>
          <p:nvPr/>
        </p:nvSpPr>
        <p:spPr bwMode="auto">
          <a:xfrm>
            <a:off x="8290495" y="1543572"/>
            <a:ext cx="0" cy="31686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55" name="Freeform 55"/>
          <p:cNvSpPr/>
          <p:nvPr/>
        </p:nvSpPr>
        <p:spPr bwMode="auto">
          <a:xfrm rot="5400000">
            <a:off x="7484055" y="2317146"/>
            <a:ext cx="702693" cy="910181"/>
          </a:xfrm>
          <a:custGeom>
            <a:avLst/>
            <a:gdLst>
              <a:gd name="T0" fmla="*/ 0 w 772"/>
              <a:gd name="T1" fmla="*/ 0 h 1905"/>
              <a:gd name="T2" fmla="*/ 0 w 772"/>
              <a:gd name="T3" fmla="*/ 1905 h 1905"/>
              <a:gd name="T4" fmla="*/ 772 w 772"/>
              <a:gd name="T5" fmla="*/ 1905 h 1905"/>
            </a:gdLst>
            <a:ahLst/>
            <a:cxnLst>
              <a:cxn ang="0">
                <a:pos x="T0" y="T1"/>
              </a:cxn>
              <a:cxn ang="0">
                <a:pos x="T2" y="T3"/>
              </a:cxn>
              <a:cxn ang="0">
                <a:pos x="T4" y="T5"/>
              </a:cxn>
            </a:cxnLst>
            <a:rect l="0" t="0" r="r" b="b"/>
            <a:pathLst>
              <a:path w="772" h="1905">
                <a:moveTo>
                  <a:pt x="0" y="0"/>
                </a:moveTo>
                <a:lnTo>
                  <a:pt x="0" y="1905"/>
                </a:lnTo>
                <a:lnTo>
                  <a:pt x="772" y="1905"/>
                </a:lnTo>
              </a:path>
            </a:pathLst>
          </a:cu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60" name="Line 7"/>
          <p:cNvSpPr>
            <a:spLocks noChangeShapeType="1"/>
          </p:cNvSpPr>
          <p:nvPr/>
        </p:nvSpPr>
        <p:spPr bwMode="auto">
          <a:xfrm>
            <a:off x="7380312" y="2420890"/>
            <a:ext cx="0" cy="32533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52" name="Flèche droite 51"/>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5" name="Line 7"/>
          <p:cNvSpPr>
            <a:spLocks noChangeShapeType="1"/>
          </p:cNvSpPr>
          <p:nvPr/>
        </p:nvSpPr>
        <p:spPr bwMode="auto">
          <a:xfrm flipH="1">
            <a:off x="471736" y="2492896"/>
            <a:ext cx="11411" cy="31851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grpSp>
        <p:nvGrpSpPr>
          <p:cNvPr id="18" name="Groupe 17"/>
          <p:cNvGrpSpPr/>
          <p:nvPr/>
        </p:nvGrpSpPr>
        <p:grpSpPr>
          <a:xfrm>
            <a:off x="37572" y="4330377"/>
            <a:ext cx="903548" cy="970831"/>
            <a:chOff x="37572" y="4330377"/>
            <a:chExt cx="903548" cy="970831"/>
          </a:xfrm>
        </p:grpSpPr>
        <p:pic>
          <p:nvPicPr>
            <p:cNvPr id="63"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540"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19"/>
            <p:cNvSpPr txBox="1"/>
            <p:nvPr/>
          </p:nvSpPr>
          <p:spPr>
            <a:xfrm>
              <a:off x="37572" y="4901098"/>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init.d</a:t>
              </a:r>
              <a:endParaRPr lang="fr-FR" sz="2000" dirty="0" smtClean="0">
                <a:effectLst/>
                <a:latin typeface="+mn-lt"/>
              </a:endParaRPr>
            </a:p>
          </p:txBody>
        </p:sp>
      </p:grpSp>
      <p:grpSp>
        <p:nvGrpSpPr>
          <p:cNvPr id="17" name="Groupe 16"/>
          <p:cNvGrpSpPr/>
          <p:nvPr/>
        </p:nvGrpSpPr>
        <p:grpSpPr>
          <a:xfrm>
            <a:off x="35496" y="2852936"/>
            <a:ext cx="903548" cy="936104"/>
            <a:chOff x="35496" y="2852936"/>
            <a:chExt cx="903548" cy="936104"/>
          </a:xfrm>
        </p:grpSpPr>
        <p:pic>
          <p:nvPicPr>
            <p:cNvPr id="62"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898" y="2852936"/>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79" name="ZoneTexte 19"/>
            <p:cNvSpPr txBox="1"/>
            <p:nvPr/>
          </p:nvSpPr>
          <p:spPr>
            <a:xfrm>
              <a:off x="35496" y="3388930"/>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rc.d</a:t>
              </a:r>
              <a:endParaRPr lang="fr-FR" sz="2000" dirty="0" smtClean="0">
                <a:effectLst/>
                <a:latin typeface="+mn-lt"/>
              </a:endParaRPr>
            </a:p>
          </p:txBody>
        </p:sp>
      </p:grpSp>
      <p:grpSp>
        <p:nvGrpSpPr>
          <p:cNvPr id="16" name="Groupe 15"/>
          <p:cNvGrpSpPr/>
          <p:nvPr/>
        </p:nvGrpSpPr>
        <p:grpSpPr>
          <a:xfrm>
            <a:off x="7845072" y="1628800"/>
            <a:ext cx="903548" cy="936104"/>
            <a:chOff x="7845072" y="1628800"/>
            <a:chExt cx="903548" cy="936104"/>
          </a:xfrm>
        </p:grpSpPr>
        <p:pic>
          <p:nvPicPr>
            <p:cNvPr id="69"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25896" y="1628800"/>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1" name="ZoneTexte 19"/>
            <p:cNvSpPr txBox="1"/>
            <p:nvPr/>
          </p:nvSpPr>
          <p:spPr>
            <a:xfrm>
              <a:off x="7845072" y="2164794"/>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var</a:t>
              </a:r>
              <a:endParaRPr lang="fr-FR" sz="2000" dirty="0" smtClean="0">
                <a:effectLst/>
                <a:latin typeface="+mn-lt"/>
              </a:endParaRPr>
            </a:p>
          </p:txBody>
        </p:sp>
      </p:grpSp>
      <p:grpSp>
        <p:nvGrpSpPr>
          <p:cNvPr id="24" name="Groupe 23"/>
          <p:cNvGrpSpPr/>
          <p:nvPr/>
        </p:nvGrpSpPr>
        <p:grpSpPr>
          <a:xfrm>
            <a:off x="7850460" y="2852936"/>
            <a:ext cx="903548" cy="2448272"/>
            <a:chOff x="7850460" y="2852936"/>
            <a:chExt cx="903548" cy="2448272"/>
          </a:xfrm>
        </p:grpSpPr>
        <p:grpSp>
          <p:nvGrpSpPr>
            <p:cNvPr id="21" name="Groupe 20"/>
            <p:cNvGrpSpPr/>
            <p:nvPr/>
          </p:nvGrpSpPr>
          <p:grpSpPr>
            <a:xfrm>
              <a:off x="7850460" y="2852936"/>
              <a:ext cx="903548" cy="976174"/>
              <a:chOff x="7850460" y="2852936"/>
              <a:chExt cx="903548" cy="976174"/>
            </a:xfrm>
          </p:grpSpPr>
          <p:pic>
            <p:nvPicPr>
              <p:cNvPr id="70"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29133" y="2852936"/>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19"/>
              <p:cNvSpPr txBox="1"/>
              <p:nvPr/>
            </p:nvSpPr>
            <p:spPr>
              <a:xfrm>
                <a:off x="7850460" y="3429000"/>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www</a:t>
                </a:r>
                <a:endParaRPr lang="fr-FR" sz="2000" dirty="0" smtClean="0">
                  <a:effectLst/>
                  <a:latin typeface="+mn-lt"/>
                </a:endParaRPr>
              </a:p>
            </p:txBody>
          </p:sp>
        </p:grpSp>
        <p:grpSp>
          <p:nvGrpSpPr>
            <p:cNvPr id="22" name="Groupe 21"/>
            <p:cNvGrpSpPr/>
            <p:nvPr/>
          </p:nvGrpSpPr>
          <p:grpSpPr>
            <a:xfrm>
              <a:off x="7911439" y="4330377"/>
              <a:ext cx="781590" cy="970831"/>
              <a:chOff x="7911439" y="4330377"/>
              <a:chExt cx="781590" cy="970831"/>
            </a:xfrm>
          </p:grpSpPr>
          <p:pic>
            <p:nvPicPr>
              <p:cNvPr id="73"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0919"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19"/>
              <p:cNvSpPr txBox="1"/>
              <p:nvPr/>
            </p:nvSpPr>
            <p:spPr>
              <a:xfrm>
                <a:off x="7911439" y="4901098"/>
                <a:ext cx="78159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html</a:t>
                </a:r>
                <a:endParaRPr lang="fr-FR" sz="2000" dirty="0" smtClean="0">
                  <a:effectLst/>
                  <a:latin typeface="+mn-lt"/>
                </a:endParaRPr>
              </a:p>
            </p:txBody>
          </p:sp>
        </p:grpSp>
      </p:grpSp>
      <p:grpSp>
        <p:nvGrpSpPr>
          <p:cNvPr id="20" name="Groupe 19"/>
          <p:cNvGrpSpPr/>
          <p:nvPr/>
        </p:nvGrpSpPr>
        <p:grpSpPr>
          <a:xfrm>
            <a:off x="7011063" y="2852936"/>
            <a:ext cx="738496" cy="977159"/>
            <a:chOff x="7011063" y="2852936"/>
            <a:chExt cx="738496" cy="977159"/>
          </a:xfrm>
        </p:grpSpPr>
        <p:pic>
          <p:nvPicPr>
            <p:cNvPr id="71"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11063" y="2852936"/>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4" name="ZoneTexte 19"/>
            <p:cNvSpPr txBox="1"/>
            <p:nvPr/>
          </p:nvSpPr>
          <p:spPr>
            <a:xfrm>
              <a:off x="7012421" y="3429985"/>
              <a:ext cx="73713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log</a:t>
              </a:r>
              <a:endParaRPr lang="fr-FR" sz="2000" dirty="0" smtClean="0">
                <a:effectLst/>
                <a:latin typeface="+mn-lt"/>
              </a:endParaRPr>
            </a:p>
          </p:txBody>
        </p:sp>
      </p:grpSp>
      <p:grpSp>
        <p:nvGrpSpPr>
          <p:cNvPr id="23" name="Groupe 22"/>
          <p:cNvGrpSpPr/>
          <p:nvPr/>
        </p:nvGrpSpPr>
        <p:grpSpPr>
          <a:xfrm>
            <a:off x="6926579" y="4330377"/>
            <a:ext cx="908822" cy="970831"/>
            <a:chOff x="6926579" y="4330377"/>
            <a:chExt cx="908822" cy="970831"/>
          </a:xfrm>
        </p:grpSpPr>
        <p:pic>
          <p:nvPicPr>
            <p:cNvPr id="72"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13922"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5" name="ZoneTexte 19"/>
            <p:cNvSpPr txBox="1"/>
            <p:nvPr/>
          </p:nvSpPr>
          <p:spPr>
            <a:xfrm>
              <a:off x="6926579" y="4901098"/>
              <a:ext cx="90882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httpd</a:t>
              </a:r>
              <a:endParaRPr lang="fr-FR" sz="2000" dirty="0" smtClean="0">
                <a:effectLst/>
                <a:latin typeface="+mn-lt"/>
              </a:endParaRPr>
            </a:p>
          </p:txBody>
        </p:sp>
      </p:grpSp>
      <p:sp>
        <p:nvSpPr>
          <p:cNvPr id="93" name="Line 7"/>
          <p:cNvSpPr>
            <a:spLocks noChangeShapeType="1"/>
          </p:cNvSpPr>
          <p:nvPr/>
        </p:nvSpPr>
        <p:spPr bwMode="auto">
          <a:xfrm flipH="1">
            <a:off x="1979711" y="1556793"/>
            <a:ext cx="27327" cy="41174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grpSp>
        <p:nvGrpSpPr>
          <p:cNvPr id="8" name="Groupe 7"/>
          <p:cNvGrpSpPr/>
          <p:nvPr/>
        </p:nvGrpSpPr>
        <p:grpSpPr>
          <a:xfrm>
            <a:off x="1546312" y="4330377"/>
            <a:ext cx="903548" cy="982326"/>
            <a:chOff x="1546312" y="4330377"/>
            <a:chExt cx="903548" cy="982326"/>
          </a:xfrm>
        </p:grpSpPr>
        <p:pic>
          <p:nvPicPr>
            <p:cNvPr id="64"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26240"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7" name="ZoneTexte 19"/>
            <p:cNvSpPr txBox="1"/>
            <p:nvPr/>
          </p:nvSpPr>
          <p:spPr>
            <a:xfrm>
              <a:off x="1546312" y="4912593"/>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conf</a:t>
              </a:r>
              <a:endParaRPr lang="fr-FR" sz="2000" dirty="0" smtClean="0">
                <a:effectLst/>
                <a:latin typeface="+mn-lt"/>
              </a:endParaRPr>
            </a:p>
          </p:txBody>
        </p:sp>
      </p:grpSp>
      <p:grpSp>
        <p:nvGrpSpPr>
          <p:cNvPr id="13" name="Groupe 12"/>
          <p:cNvGrpSpPr/>
          <p:nvPr/>
        </p:nvGrpSpPr>
        <p:grpSpPr>
          <a:xfrm>
            <a:off x="1525270" y="2852936"/>
            <a:ext cx="925942" cy="976174"/>
            <a:chOff x="1525270" y="2852936"/>
            <a:chExt cx="925942" cy="976174"/>
          </a:xfrm>
        </p:grpSpPr>
        <p:pic>
          <p:nvPicPr>
            <p:cNvPr id="61"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672" y="2852936"/>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19"/>
            <p:cNvSpPr txBox="1"/>
            <p:nvPr/>
          </p:nvSpPr>
          <p:spPr>
            <a:xfrm>
              <a:off x="1525270" y="3429000"/>
              <a:ext cx="92594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httpd</a:t>
              </a:r>
              <a:endParaRPr lang="fr-FR" sz="2000" dirty="0" smtClean="0">
                <a:effectLst/>
                <a:latin typeface="+mn-lt"/>
              </a:endParaRPr>
            </a:p>
          </p:txBody>
        </p:sp>
      </p:grpSp>
      <p:grpSp>
        <p:nvGrpSpPr>
          <p:cNvPr id="14" name="Groupe 13"/>
          <p:cNvGrpSpPr/>
          <p:nvPr/>
        </p:nvGrpSpPr>
        <p:grpSpPr>
          <a:xfrm>
            <a:off x="1547664" y="1628800"/>
            <a:ext cx="903548" cy="936104"/>
            <a:chOff x="1547664" y="1628800"/>
            <a:chExt cx="903548" cy="936104"/>
          </a:xfrm>
        </p:grpSpPr>
        <p:pic>
          <p:nvPicPr>
            <p:cNvPr id="54"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7791" y="1628800"/>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0" name="ZoneTexte 19"/>
            <p:cNvSpPr txBox="1"/>
            <p:nvPr/>
          </p:nvSpPr>
          <p:spPr>
            <a:xfrm>
              <a:off x="1547664" y="2164794"/>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etc</a:t>
              </a:r>
              <a:endParaRPr lang="fr-FR" sz="2000" dirty="0" smtClean="0">
                <a:effectLst/>
                <a:latin typeface="+mn-lt"/>
              </a:endParaRPr>
            </a:p>
          </p:txBody>
        </p:sp>
      </p:grpSp>
      <p:grpSp>
        <p:nvGrpSpPr>
          <p:cNvPr id="15" name="Groupe 14"/>
          <p:cNvGrpSpPr/>
          <p:nvPr/>
        </p:nvGrpSpPr>
        <p:grpSpPr>
          <a:xfrm>
            <a:off x="1227076" y="5589240"/>
            <a:ext cx="1544724" cy="1008626"/>
            <a:chOff x="1227076" y="5589240"/>
            <a:chExt cx="1544724" cy="1008626"/>
          </a:xfrm>
        </p:grpSpPr>
        <p:pic>
          <p:nvPicPr>
            <p:cNvPr id="74" name="Picture 25" descr="d:\Documents\patrick.finet\Desktop\pastas_5843_Fichi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5589240"/>
              <a:ext cx="608516" cy="608516"/>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19"/>
            <p:cNvSpPr txBox="1"/>
            <p:nvPr/>
          </p:nvSpPr>
          <p:spPr>
            <a:xfrm>
              <a:off x="1227076" y="6197756"/>
              <a:ext cx="154472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a:effectLst/>
                </a:rPr>
                <a:t>h</a:t>
              </a:r>
              <a:r>
                <a:rPr lang="fr-FR" sz="2000" dirty="0" err="1" smtClean="0">
                  <a:effectLst/>
                </a:rPr>
                <a:t>ttpd.conf</a:t>
              </a:r>
              <a:endParaRPr lang="fr-FR" sz="2000" dirty="0" smtClean="0">
                <a:effectLst/>
                <a:latin typeface="+mn-lt"/>
              </a:endParaRPr>
            </a:p>
          </p:txBody>
        </p:sp>
      </p:grpSp>
      <p:sp>
        <p:nvSpPr>
          <p:cNvPr id="97" name="Line 7"/>
          <p:cNvSpPr>
            <a:spLocks noChangeShapeType="1"/>
          </p:cNvSpPr>
          <p:nvPr/>
        </p:nvSpPr>
        <p:spPr bwMode="auto">
          <a:xfrm>
            <a:off x="6424482" y="4029061"/>
            <a:ext cx="0" cy="554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98" name="Line 7"/>
          <p:cNvSpPr>
            <a:spLocks noChangeShapeType="1"/>
          </p:cNvSpPr>
          <p:nvPr/>
        </p:nvSpPr>
        <p:spPr bwMode="auto">
          <a:xfrm>
            <a:off x="5292080" y="4005064"/>
            <a:ext cx="0" cy="554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99" name="Line 7"/>
          <p:cNvSpPr>
            <a:spLocks noChangeShapeType="1"/>
          </p:cNvSpPr>
          <p:nvPr/>
        </p:nvSpPr>
        <p:spPr bwMode="auto">
          <a:xfrm>
            <a:off x="4139952" y="4005064"/>
            <a:ext cx="0" cy="554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sp>
        <p:nvSpPr>
          <p:cNvPr id="100" name="Line 7"/>
          <p:cNvSpPr>
            <a:spLocks noChangeShapeType="1"/>
          </p:cNvSpPr>
          <p:nvPr/>
        </p:nvSpPr>
        <p:spPr bwMode="auto">
          <a:xfrm>
            <a:off x="3059832" y="4005064"/>
            <a:ext cx="0" cy="554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sz="2200">
              <a:latin typeface="+mn-lt"/>
            </a:endParaRPr>
          </a:p>
        </p:txBody>
      </p:sp>
      <p:grpSp>
        <p:nvGrpSpPr>
          <p:cNvPr id="9" name="Groupe 8"/>
          <p:cNvGrpSpPr/>
          <p:nvPr/>
        </p:nvGrpSpPr>
        <p:grpSpPr>
          <a:xfrm>
            <a:off x="2555776" y="4330377"/>
            <a:ext cx="1047564" cy="996043"/>
            <a:chOff x="2555776" y="4330377"/>
            <a:chExt cx="1047564" cy="996043"/>
          </a:xfrm>
        </p:grpSpPr>
        <p:pic>
          <p:nvPicPr>
            <p:cNvPr id="65"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28790"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89" name="ZoneTexte 19"/>
            <p:cNvSpPr txBox="1"/>
            <p:nvPr/>
          </p:nvSpPr>
          <p:spPr>
            <a:xfrm>
              <a:off x="2555776" y="4926310"/>
              <a:ext cx="104756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a:effectLst/>
                </a:rPr>
                <a:t>c</a:t>
              </a:r>
              <a:r>
                <a:rPr lang="fr-FR" sz="2000" dirty="0" err="1" smtClean="0">
                  <a:effectLst/>
                </a:rPr>
                <a:t>onf.d</a:t>
              </a:r>
              <a:endParaRPr lang="fr-FR" sz="2000" dirty="0" smtClean="0">
                <a:effectLst/>
                <a:latin typeface="+mn-lt"/>
              </a:endParaRPr>
            </a:p>
          </p:txBody>
        </p:sp>
      </p:grpSp>
      <p:grpSp>
        <p:nvGrpSpPr>
          <p:cNvPr id="10" name="Groupe 9"/>
          <p:cNvGrpSpPr/>
          <p:nvPr/>
        </p:nvGrpSpPr>
        <p:grpSpPr>
          <a:xfrm>
            <a:off x="3779912" y="4330377"/>
            <a:ext cx="759532" cy="1010901"/>
            <a:chOff x="3779912" y="4330377"/>
            <a:chExt cx="759532" cy="1010901"/>
          </a:xfrm>
        </p:grpSpPr>
        <p:pic>
          <p:nvPicPr>
            <p:cNvPr id="66"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98784"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90" name="ZoneTexte 19"/>
            <p:cNvSpPr txBox="1"/>
            <p:nvPr/>
          </p:nvSpPr>
          <p:spPr>
            <a:xfrm>
              <a:off x="3779912" y="4941168"/>
              <a:ext cx="75953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logs</a:t>
              </a:r>
              <a:endParaRPr lang="fr-FR" sz="2000" dirty="0" smtClean="0">
                <a:effectLst/>
                <a:latin typeface="+mn-lt"/>
              </a:endParaRPr>
            </a:p>
          </p:txBody>
        </p:sp>
      </p:grpSp>
      <p:grpSp>
        <p:nvGrpSpPr>
          <p:cNvPr id="11" name="Groupe 10"/>
          <p:cNvGrpSpPr/>
          <p:nvPr/>
        </p:nvGrpSpPr>
        <p:grpSpPr>
          <a:xfrm>
            <a:off x="4644008" y="4330377"/>
            <a:ext cx="1305254" cy="1010901"/>
            <a:chOff x="4644008" y="4330377"/>
            <a:chExt cx="1305254" cy="1010901"/>
          </a:xfrm>
        </p:grpSpPr>
        <p:pic>
          <p:nvPicPr>
            <p:cNvPr id="67"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33890"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91" name="ZoneTexte 19"/>
            <p:cNvSpPr txBox="1"/>
            <p:nvPr/>
          </p:nvSpPr>
          <p:spPr>
            <a:xfrm>
              <a:off x="4644008" y="4941168"/>
              <a:ext cx="130525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modules</a:t>
              </a:r>
              <a:endParaRPr lang="fr-FR" sz="2000" dirty="0" smtClean="0">
                <a:effectLst/>
                <a:latin typeface="+mn-lt"/>
              </a:endParaRPr>
            </a:p>
          </p:txBody>
        </p:sp>
      </p:grpSp>
      <p:grpSp>
        <p:nvGrpSpPr>
          <p:cNvPr id="12" name="Groupe 11"/>
          <p:cNvGrpSpPr/>
          <p:nvPr/>
        </p:nvGrpSpPr>
        <p:grpSpPr>
          <a:xfrm>
            <a:off x="6036441" y="4330377"/>
            <a:ext cx="767807" cy="1010901"/>
            <a:chOff x="6036441" y="4330377"/>
            <a:chExt cx="767807" cy="1010901"/>
          </a:xfrm>
        </p:grpSpPr>
        <p:pic>
          <p:nvPicPr>
            <p:cNvPr id="68"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36441" y="4330377"/>
              <a:ext cx="738496" cy="506562"/>
            </a:xfrm>
            <a:prstGeom prst="rect">
              <a:avLst/>
            </a:prstGeom>
            <a:noFill/>
            <a:extLst>
              <a:ext uri="{909E8E84-426E-40DD-AFC4-6F175D3DCCD1}">
                <a14:hiddenFill xmlns:a14="http://schemas.microsoft.com/office/drawing/2010/main">
                  <a:solidFill>
                    <a:srgbClr val="FFFFFF"/>
                  </a:solidFill>
                </a14:hiddenFill>
              </a:ext>
            </a:extLst>
          </p:spPr>
        </p:pic>
        <p:sp>
          <p:nvSpPr>
            <p:cNvPr id="92" name="ZoneTexte 19"/>
            <p:cNvSpPr txBox="1"/>
            <p:nvPr/>
          </p:nvSpPr>
          <p:spPr>
            <a:xfrm>
              <a:off x="6044716" y="4941168"/>
              <a:ext cx="75953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run</a:t>
              </a:r>
              <a:endParaRPr lang="fr-FR" sz="2000" dirty="0" smtClean="0">
                <a:effectLst/>
                <a:latin typeface="+mn-lt"/>
              </a:endParaRPr>
            </a:p>
          </p:txBody>
        </p:sp>
      </p:grpSp>
      <p:cxnSp>
        <p:nvCxnSpPr>
          <p:cNvPr id="26" name="Connecteur en angle 25"/>
          <p:cNvCxnSpPr>
            <a:stCxn id="66" idx="0"/>
            <a:endCxn id="71" idx="1"/>
          </p:cNvCxnSpPr>
          <p:nvPr/>
        </p:nvCxnSpPr>
        <p:spPr bwMode="auto">
          <a:xfrm rot="5400000" flipH="1" flipV="1">
            <a:off x="4977467" y="2296782"/>
            <a:ext cx="1224160" cy="2843031"/>
          </a:xfrm>
          <a:prstGeom prst="bentConnector2">
            <a:avLst/>
          </a:prstGeom>
          <a:solidFill>
            <a:schemeClr val="accent1"/>
          </a:solidFill>
          <a:ln w="57150" cap="flat" cmpd="sng" algn="ctr">
            <a:solidFill>
              <a:srgbClr val="FF0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1" name="Groupe 120"/>
          <p:cNvGrpSpPr/>
          <p:nvPr/>
        </p:nvGrpSpPr>
        <p:grpSpPr>
          <a:xfrm>
            <a:off x="7019188" y="5544658"/>
            <a:ext cx="1544724" cy="1250756"/>
            <a:chOff x="887223" y="5347110"/>
            <a:chExt cx="1544724" cy="1250756"/>
          </a:xfrm>
        </p:grpSpPr>
        <p:pic>
          <p:nvPicPr>
            <p:cNvPr id="122" name="Picture 25" descr="d:\Documents\patrick.finet\Desktop\pastas_5843_Fichi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987" y="5347110"/>
              <a:ext cx="608516" cy="608516"/>
            </a:xfrm>
            <a:prstGeom prst="rect">
              <a:avLst/>
            </a:prstGeom>
            <a:noFill/>
            <a:extLst>
              <a:ext uri="{909E8E84-426E-40DD-AFC4-6F175D3DCCD1}">
                <a14:hiddenFill xmlns:a14="http://schemas.microsoft.com/office/drawing/2010/main">
                  <a:solidFill>
                    <a:srgbClr val="FFFFFF"/>
                  </a:solidFill>
                </a14:hiddenFill>
              </a:ext>
            </a:extLst>
          </p:spPr>
        </p:pic>
        <p:sp>
          <p:nvSpPr>
            <p:cNvPr id="123" name="ZoneTexte 19"/>
            <p:cNvSpPr txBox="1"/>
            <p:nvPr/>
          </p:nvSpPr>
          <p:spPr>
            <a:xfrm>
              <a:off x="887223" y="6197756"/>
              <a:ext cx="154472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access.log</a:t>
              </a:r>
              <a:endParaRPr lang="fr-FR" sz="2000" dirty="0" smtClean="0">
                <a:effectLst/>
                <a:latin typeface="+mn-lt"/>
              </a:endParaRPr>
            </a:p>
          </p:txBody>
        </p:sp>
      </p:grpSp>
      <p:grpSp>
        <p:nvGrpSpPr>
          <p:cNvPr id="118" name="Groupe 117"/>
          <p:cNvGrpSpPr/>
          <p:nvPr/>
        </p:nvGrpSpPr>
        <p:grpSpPr>
          <a:xfrm>
            <a:off x="6444208" y="5458833"/>
            <a:ext cx="1544724" cy="962565"/>
            <a:chOff x="1227076" y="5589240"/>
            <a:chExt cx="1544724" cy="962565"/>
          </a:xfrm>
        </p:grpSpPr>
        <p:pic>
          <p:nvPicPr>
            <p:cNvPr id="119" name="Picture 25" descr="d:\Documents\patrick.finet\Desktop\pastas_5843_Fichi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5589240"/>
              <a:ext cx="608516" cy="608516"/>
            </a:xfrm>
            <a:prstGeom prst="rect">
              <a:avLst/>
            </a:prstGeom>
            <a:noFill/>
            <a:extLst>
              <a:ext uri="{909E8E84-426E-40DD-AFC4-6F175D3DCCD1}">
                <a14:hiddenFill xmlns:a14="http://schemas.microsoft.com/office/drawing/2010/main">
                  <a:solidFill>
                    <a:srgbClr val="FFFFFF"/>
                  </a:solidFill>
                </a14:hiddenFill>
              </a:ext>
            </a:extLst>
          </p:spPr>
        </p:pic>
        <p:sp>
          <p:nvSpPr>
            <p:cNvPr id="120" name="ZoneTexte 19"/>
            <p:cNvSpPr txBox="1"/>
            <p:nvPr/>
          </p:nvSpPr>
          <p:spPr>
            <a:xfrm>
              <a:off x="1227076" y="6151695"/>
              <a:ext cx="154472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error.log</a:t>
              </a:r>
              <a:endParaRPr lang="fr-FR" sz="2000" dirty="0" smtClean="0">
                <a:effectLst/>
                <a:latin typeface="+mn-lt"/>
              </a:endParaRPr>
            </a:p>
          </p:txBody>
        </p:sp>
      </p:grpSp>
      <p:grpSp>
        <p:nvGrpSpPr>
          <p:cNvPr id="19" name="Groupe 18"/>
          <p:cNvGrpSpPr/>
          <p:nvPr/>
        </p:nvGrpSpPr>
        <p:grpSpPr>
          <a:xfrm>
            <a:off x="12636" y="5589240"/>
            <a:ext cx="903548" cy="933981"/>
            <a:chOff x="12636" y="5589240"/>
            <a:chExt cx="903548" cy="933981"/>
          </a:xfrm>
        </p:grpSpPr>
        <p:sp>
          <p:nvSpPr>
            <p:cNvPr id="76" name="ZoneTexte 19"/>
            <p:cNvSpPr txBox="1"/>
            <p:nvPr/>
          </p:nvSpPr>
          <p:spPr>
            <a:xfrm>
              <a:off x="12636" y="6123111"/>
              <a:ext cx="90354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rPr>
                <a:t>httpd</a:t>
              </a:r>
              <a:endParaRPr lang="fr-FR" sz="2000" dirty="0" smtClean="0">
                <a:effectLst/>
                <a:latin typeface="+mn-lt"/>
              </a:endParaRPr>
            </a:p>
          </p:txBody>
        </p:sp>
        <p:pic>
          <p:nvPicPr>
            <p:cNvPr id="262877" name="Picture 7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880" y="5589240"/>
              <a:ext cx="612000"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a:t>
            </a:r>
            <a:r>
              <a:rPr lang="fr-FR" sz="2600" b="0" dirty="0" smtClean="0">
                <a:solidFill>
                  <a:schemeClr val="bg2"/>
                </a:solidFill>
                <a:effectLst/>
              </a:rPr>
              <a:t>serveur</a:t>
            </a:r>
            <a:endParaRPr lang="fr-FR" sz="2600" b="0" dirty="0">
              <a:solidFill>
                <a:schemeClr val="bg2"/>
              </a:solidFill>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  </a:t>
            </a:r>
            <a:r>
              <a:rPr lang="fr-FR" sz="2600" dirty="0" smtClean="0">
                <a:effectLst/>
              </a:rPr>
              <a:t>Configuration </a:t>
            </a:r>
            <a:r>
              <a:rPr lang="fr-FR" sz="2600" dirty="0">
                <a:effectLst/>
              </a:rPr>
              <a:t>du serveur</a:t>
            </a:r>
            <a:endParaRPr lang="fr-FR" sz="2600" dirty="0">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23</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753471"/>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xfrm>
            <a:off x="0" y="23189"/>
            <a:ext cx="9144000" cy="646317"/>
          </a:xfrm>
        </p:spPr>
        <p:txBody>
          <a:bodyPr/>
          <a:lstStyle/>
          <a:p>
            <a:pPr eaLnBrk="1" hangingPunct="1">
              <a:defRPr/>
            </a:pPr>
            <a:r>
              <a:rPr lang="fr-FR" dirty="0" smtClean="0">
                <a:effectLst/>
              </a:rPr>
              <a:t>Configuration du serveur</a:t>
            </a:r>
            <a:endParaRPr lang="fr-FR" dirty="0" smtClean="0">
              <a:effectLst/>
            </a:endParaRPr>
          </a:p>
        </p:txBody>
      </p:sp>
      <p:sp>
        <p:nvSpPr>
          <p:cNvPr id="28" name="ZoneTexte 2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24</a:t>
            </a:r>
            <a:endParaRPr lang="fr-FR" dirty="0">
              <a:effectLst/>
              <a:latin typeface="Verdana" panose="020B0604030504040204" pitchFamily="34" charset="0"/>
            </a:endParaRPr>
          </a:p>
        </p:txBody>
      </p:sp>
      <p:sp>
        <p:nvSpPr>
          <p:cNvPr id="21" name="Flèche droite 20"/>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23" name="Picture 25" descr="d:\Documents\patrick.finet\Desktop\pastas_5843_Fichier.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5496" y="830034"/>
            <a:ext cx="942782" cy="94278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e 2"/>
          <p:cNvGrpSpPr/>
          <p:nvPr/>
        </p:nvGrpSpPr>
        <p:grpSpPr>
          <a:xfrm>
            <a:off x="35496" y="2204864"/>
            <a:ext cx="7219730" cy="1989980"/>
            <a:chOff x="232590" y="1294884"/>
            <a:chExt cx="7219730" cy="1989980"/>
          </a:xfrm>
        </p:grpSpPr>
        <p:pic>
          <p:nvPicPr>
            <p:cNvPr id="27"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0" y="220486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2" name="Bulle ronde 31"/>
            <p:cNvSpPr/>
            <p:nvPr/>
          </p:nvSpPr>
          <p:spPr bwMode="auto">
            <a:xfrm>
              <a:off x="543970" y="1294884"/>
              <a:ext cx="6908350" cy="1081980"/>
            </a:xfrm>
            <a:prstGeom prst="wedgeEllipseCallout">
              <a:avLst>
                <a:gd name="adj1" fmla="val -43254"/>
                <a:gd name="adj2" fmla="val 506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eaLnBrk="1" hangingPunct="1">
                <a:lnSpc>
                  <a:spcPct val="100000"/>
                </a:lnSpc>
                <a:buNone/>
              </a:pPr>
              <a:r>
                <a:rPr lang="fr-FR" sz="2200" dirty="0" smtClean="0">
                  <a:effectLst/>
                  <a:latin typeface="+mn-lt"/>
                </a:rPr>
                <a:t>Ce fichier est découpé en 3 sections</a:t>
              </a:r>
              <a:endParaRPr lang="fr-FR" sz="2200" dirty="0">
                <a:effectLst/>
                <a:latin typeface="+mn-lt"/>
              </a:endParaRPr>
            </a:p>
          </p:txBody>
        </p:sp>
      </p:grpSp>
      <p:sp>
        <p:nvSpPr>
          <p:cNvPr id="33" name="ZoneTexte 23"/>
          <p:cNvSpPr txBox="1"/>
          <p:nvPr/>
        </p:nvSpPr>
        <p:spPr>
          <a:xfrm>
            <a:off x="297670" y="4245680"/>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Section1</a:t>
            </a:r>
            <a:r>
              <a:rPr lang="fr-FR" sz="2200" dirty="0">
                <a:solidFill>
                  <a:srgbClr val="C00000"/>
                </a:solidFill>
                <a:effectLst/>
              </a:rPr>
              <a:t> -</a:t>
            </a:r>
            <a:r>
              <a:rPr lang="fr-FR" sz="2200" dirty="0" smtClean="0">
                <a:solidFill>
                  <a:srgbClr val="C00000"/>
                </a:solidFill>
                <a:effectLst/>
              </a:rPr>
              <a:t> Environnement global</a:t>
            </a:r>
            <a:endParaRPr lang="fr-FR" sz="2200" dirty="0">
              <a:solidFill>
                <a:srgbClr val="C00000"/>
              </a:solidFill>
              <a:effectLst/>
            </a:endParaRPr>
          </a:p>
        </p:txBody>
      </p:sp>
      <p:sp>
        <p:nvSpPr>
          <p:cNvPr id="34" name="ZoneTexte 23"/>
          <p:cNvSpPr txBox="1"/>
          <p:nvPr/>
        </p:nvSpPr>
        <p:spPr>
          <a:xfrm>
            <a:off x="297670" y="4797152"/>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Section2</a:t>
            </a:r>
            <a:r>
              <a:rPr lang="fr-FR" sz="2200" dirty="0">
                <a:solidFill>
                  <a:srgbClr val="C00000"/>
                </a:solidFill>
                <a:effectLst/>
              </a:rPr>
              <a:t> -</a:t>
            </a:r>
            <a:r>
              <a:rPr lang="fr-FR" sz="2200" dirty="0" smtClean="0">
                <a:solidFill>
                  <a:srgbClr val="C00000"/>
                </a:solidFill>
                <a:effectLst/>
              </a:rPr>
              <a:t> Site par défaut + paramètres par défaut des sites virtuels</a:t>
            </a:r>
            <a:endParaRPr lang="fr-FR" sz="2200" dirty="0">
              <a:solidFill>
                <a:srgbClr val="C00000"/>
              </a:solidFill>
              <a:effectLst/>
            </a:endParaRPr>
          </a:p>
        </p:txBody>
      </p:sp>
      <p:sp>
        <p:nvSpPr>
          <p:cNvPr id="35" name="ZoneTexte 23"/>
          <p:cNvSpPr txBox="1"/>
          <p:nvPr/>
        </p:nvSpPr>
        <p:spPr>
          <a:xfrm>
            <a:off x="297670" y="5734417"/>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Section3</a:t>
            </a:r>
            <a:r>
              <a:rPr lang="fr-FR" sz="2200" dirty="0">
                <a:solidFill>
                  <a:srgbClr val="C00000"/>
                </a:solidFill>
                <a:effectLst/>
              </a:rPr>
              <a:t> - </a:t>
            </a:r>
            <a:r>
              <a:rPr lang="fr-FR" sz="2200" dirty="0" smtClean="0">
                <a:solidFill>
                  <a:srgbClr val="C00000"/>
                </a:solidFill>
                <a:effectLst/>
              </a:rPr>
              <a:t>Hôtes </a:t>
            </a:r>
            <a:r>
              <a:rPr lang="fr-FR" sz="2200" dirty="0">
                <a:solidFill>
                  <a:srgbClr val="C00000"/>
                </a:solidFill>
                <a:effectLst/>
              </a:rPr>
              <a:t>virtuels</a:t>
            </a:r>
            <a:endParaRPr lang="fr-FR" sz="2200" dirty="0">
              <a:solidFill>
                <a:srgbClr val="C00000"/>
              </a:solidFill>
              <a:effectLst/>
            </a:endParaRPr>
          </a:p>
        </p:txBody>
      </p:sp>
      <p:sp>
        <p:nvSpPr>
          <p:cNvPr id="4" name="Rectangle 3"/>
          <p:cNvSpPr/>
          <p:nvPr/>
        </p:nvSpPr>
        <p:spPr>
          <a:xfrm>
            <a:off x="0" y="972597"/>
            <a:ext cx="9144000" cy="800219"/>
          </a:xfrm>
          <a:prstGeom prst="rect">
            <a:avLst/>
          </a:prstGeom>
        </p:spPr>
        <p:txBody>
          <a:bodyPr wrap="square">
            <a:spAutoFit/>
          </a:bodyPr>
          <a:lstStyle/>
          <a:p>
            <a:pPr marL="0" lvl="1">
              <a:buClr>
                <a:srgbClr val="FF0000"/>
              </a:buClr>
            </a:pPr>
            <a:r>
              <a:rPr lang="fr-FR" sz="2400" b="1" dirty="0">
                <a:effectLst/>
              </a:rPr>
              <a:t>/</a:t>
            </a:r>
            <a:r>
              <a:rPr lang="fr-FR" sz="2400" b="1" dirty="0" err="1">
                <a:effectLst/>
              </a:rPr>
              <a:t>etc</a:t>
            </a:r>
            <a:r>
              <a:rPr lang="fr-FR" sz="2400" b="1" dirty="0">
                <a:effectLst/>
              </a:rPr>
              <a:t>/</a:t>
            </a:r>
            <a:r>
              <a:rPr lang="fr-FR" sz="2400" b="1" dirty="0" err="1">
                <a:effectLst/>
              </a:rPr>
              <a:t>httpd</a:t>
            </a:r>
            <a:r>
              <a:rPr lang="fr-FR" sz="2400" b="1" dirty="0">
                <a:effectLst/>
              </a:rPr>
              <a:t>/</a:t>
            </a:r>
            <a:r>
              <a:rPr lang="fr-FR" sz="2400" b="1" dirty="0" err="1">
                <a:effectLst/>
              </a:rPr>
              <a:t>conf</a:t>
            </a:r>
            <a:r>
              <a:rPr lang="fr-FR" sz="2400" b="1" dirty="0">
                <a:effectLst/>
              </a:rPr>
              <a:t>/</a:t>
            </a:r>
            <a:r>
              <a:rPr lang="fr-FR" sz="2400" b="1" dirty="0" err="1">
                <a:effectLst/>
              </a:rPr>
              <a:t>httpd.conf</a:t>
            </a:r>
            <a:endParaRPr lang="fr-FR" sz="2400" b="1" dirty="0">
              <a:effectLst/>
            </a:endParaRPr>
          </a:p>
          <a:p>
            <a:r>
              <a:rPr lang="fr-FR" sz="2200" i="1" dirty="0">
                <a:effectLst/>
              </a:rPr>
              <a:t>Le fichier de configuration du serveur Web Apache</a:t>
            </a:r>
            <a:endParaRPr lang="fr-FR" sz="2200" i="1" dirty="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3"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xfrm>
            <a:off x="0" y="23189"/>
            <a:ext cx="9144000" cy="646317"/>
          </a:xfrm>
        </p:spPr>
        <p:txBody>
          <a:bodyPr/>
          <a:lstStyle/>
          <a:p>
            <a:pPr eaLnBrk="1" hangingPunct="1">
              <a:defRPr/>
            </a:pPr>
            <a:r>
              <a:rPr lang="fr-FR" dirty="0" smtClean="0">
                <a:effectLst/>
              </a:rPr>
              <a:t>Configuration du serveur</a:t>
            </a:r>
            <a:endParaRPr lang="fr-FR" dirty="0" smtClean="0">
              <a:effectLst/>
            </a:endParaRPr>
          </a:p>
        </p:txBody>
      </p:sp>
      <p:sp>
        <p:nvSpPr>
          <p:cNvPr id="28" name="ZoneTexte 2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25</a:t>
            </a:r>
            <a:endParaRPr lang="fr-FR" dirty="0">
              <a:effectLst/>
              <a:latin typeface="Verdana" panose="020B0604030504040204" pitchFamily="34" charset="0"/>
            </a:endParaRPr>
          </a:p>
        </p:txBody>
      </p:sp>
      <p:sp>
        <p:nvSpPr>
          <p:cNvPr id="21" name="Flèche droite 20"/>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23" name="Picture 25" descr="d:\Documents\patrick.finet\Desktop\pastas_5843_Fichier.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5496" y="830034"/>
            <a:ext cx="942782" cy="94278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e 2"/>
          <p:cNvGrpSpPr/>
          <p:nvPr/>
        </p:nvGrpSpPr>
        <p:grpSpPr>
          <a:xfrm>
            <a:off x="35496" y="1916832"/>
            <a:ext cx="4791723" cy="3236128"/>
            <a:chOff x="-3377275" y="48736"/>
            <a:chExt cx="4791723" cy="3236128"/>
          </a:xfrm>
        </p:grpSpPr>
        <p:pic>
          <p:nvPicPr>
            <p:cNvPr id="27"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0" y="220486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2" name="Bulle ronde 31"/>
            <p:cNvSpPr/>
            <p:nvPr/>
          </p:nvSpPr>
          <p:spPr bwMode="auto">
            <a:xfrm>
              <a:off x="-3377275" y="48736"/>
              <a:ext cx="4791723" cy="2034123"/>
            </a:xfrm>
            <a:prstGeom prst="wedgeEllipseCallout">
              <a:avLst>
                <a:gd name="adj1" fmla="val 29500"/>
                <a:gd name="adj2" fmla="val 63255"/>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eaLnBrk="1" hangingPunct="1">
                <a:lnSpc>
                  <a:spcPct val="100000"/>
                </a:lnSpc>
                <a:buNone/>
              </a:pPr>
              <a:r>
                <a:rPr lang="fr-FR" sz="2200" dirty="0" smtClean="0">
                  <a:effectLst/>
                  <a:latin typeface="+mn-lt"/>
                </a:rPr>
                <a:t>La modification d’une valeur en section 1 ou 2 impacte l’ensemble des sites hébergés.</a:t>
              </a:r>
              <a:endParaRPr lang="fr-FR" sz="2200" dirty="0">
                <a:effectLst/>
                <a:latin typeface="+mn-lt"/>
              </a:endParaRPr>
            </a:p>
          </p:txBody>
        </p:sp>
      </p:grpSp>
      <p:sp>
        <p:nvSpPr>
          <p:cNvPr id="4" name="Rectangle 3"/>
          <p:cNvSpPr/>
          <p:nvPr/>
        </p:nvSpPr>
        <p:spPr>
          <a:xfrm>
            <a:off x="0" y="908720"/>
            <a:ext cx="9144000" cy="800219"/>
          </a:xfrm>
          <a:prstGeom prst="rect">
            <a:avLst/>
          </a:prstGeom>
        </p:spPr>
        <p:txBody>
          <a:bodyPr wrap="square">
            <a:spAutoFit/>
          </a:bodyPr>
          <a:lstStyle/>
          <a:p>
            <a:pPr marL="0" lvl="1">
              <a:buClr>
                <a:srgbClr val="FF0000"/>
              </a:buClr>
            </a:pPr>
            <a:r>
              <a:rPr lang="fr-FR" sz="2400" b="1" dirty="0">
                <a:effectLst/>
              </a:rPr>
              <a:t>/</a:t>
            </a:r>
            <a:r>
              <a:rPr lang="fr-FR" sz="2400" b="1" dirty="0" err="1">
                <a:effectLst/>
              </a:rPr>
              <a:t>etc</a:t>
            </a:r>
            <a:r>
              <a:rPr lang="fr-FR" sz="2400" b="1" dirty="0">
                <a:effectLst/>
              </a:rPr>
              <a:t>/</a:t>
            </a:r>
            <a:r>
              <a:rPr lang="fr-FR" sz="2400" b="1" dirty="0" err="1">
                <a:effectLst/>
              </a:rPr>
              <a:t>httpd</a:t>
            </a:r>
            <a:r>
              <a:rPr lang="fr-FR" sz="2400" b="1" dirty="0">
                <a:effectLst/>
              </a:rPr>
              <a:t>/</a:t>
            </a:r>
            <a:r>
              <a:rPr lang="fr-FR" sz="2400" b="1" dirty="0" err="1">
                <a:effectLst/>
              </a:rPr>
              <a:t>conf</a:t>
            </a:r>
            <a:r>
              <a:rPr lang="fr-FR" sz="2400" b="1" dirty="0">
                <a:effectLst/>
              </a:rPr>
              <a:t>/</a:t>
            </a:r>
            <a:r>
              <a:rPr lang="fr-FR" sz="2400" b="1" dirty="0" err="1">
                <a:effectLst/>
              </a:rPr>
              <a:t>httpd.conf</a:t>
            </a:r>
            <a:endParaRPr lang="fr-FR" sz="2400" b="1" dirty="0">
              <a:effectLst/>
            </a:endParaRPr>
          </a:p>
          <a:p>
            <a:r>
              <a:rPr lang="fr-FR" sz="2200" i="1" dirty="0">
                <a:effectLst/>
              </a:rPr>
              <a:t>Le fichier de configuration du serveur Web Apache</a:t>
            </a:r>
            <a:endParaRPr lang="fr-FR" sz="2200" i="1" dirty="0">
              <a:effectLst/>
            </a:endParaRPr>
          </a:p>
        </p:txBody>
      </p:sp>
      <p:sp>
        <p:nvSpPr>
          <p:cNvPr id="13" name="Bulle ronde 12"/>
          <p:cNvSpPr/>
          <p:nvPr/>
        </p:nvSpPr>
        <p:spPr bwMode="auto">
          <a:xfrm>
            <a:off x="4283968" y="1844824"/>
            <a:ext cx="4791723" cy="2510195"/>
          </a:xfrm>
          <a:prstGeom prst="wedgeEllipseCallout">
            <a:avLst>
              <a:gd name="adj1" fmla="val -46633"/>
              <a:gd name="adj2" fmla="val 4639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eaLnBrk="1" hangingPunct="1">
              <a:lnSpc>
                <a:spcPct val="100000"/>
              </a:lnSpc>
              <a:buNone/>
            </a:pPr>
            <a:r>
              <a:rPr lang="fr-FR" sz="2200" dirty="0" smtClean="0">
                <a:effectLst/>
                <a:latin typeface="+mn-lt"/>
              </a:rPr>
              <a:t>En environnement mutualisé, les modifications seront donc effectuées en section 3.</a:t>
            </a:r>
            <a:endParaRPr lang="fr-FR" sz="2200" dirty="0">
              <a:effectLst/>
              <a:latin typeface="+mn-lt"/>
            </a:endParaRPr>
          </a:p>
        </p:txBody>
      </p:sp>
      <p:grpSp>
        <p:nvGrpSpPr>
          <p:cNvPr id="11" name="Groupe 10"/>
          <p:cNvGrpSpPr/>
          <p:nvPr/>
        </p:nvGrpSpPr>
        <p:grpSpPr>
          <a:xfrm>
            <a:off x="274966" y="4855765"/>
            <a:ext cx="8604448" cy="1572757"/>
            <a:chOff x="274966" y="4164402"/>
            <a:chExt cx="8604448" cy="1572757"/>
          </a:xfrm>
        </p:grpSpPr>
        <p:sp>
          <p:nvSpPr>
            <p:cNvPr id="12" name="ZoneTexte 11"/>
            <p:cNvSpPr txBox="1"/>
            <p:nvPr/>
          </p:nvSpPr>
          <p:spPr>
            <a:xfrm>
              <a:off x="274966" y="4629163"/>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Pour faciliter les mises à jour futures, il est vivement recommandé de </a:t>
              </a:r>
              <a:r>
                <a:rPr lang="fr-FR" sz="2200" dirty="0" smtClean="0">
                  <a:solidFill>
                    <a:srgbClr val="FF0000"/>
                  </a:solidFill>
                  <a:effectLst/>
                  <a:latin typeface="+mn-lt"/>
                </a:rPr>
                <a:t>créer un fichier de configuration section 3 pour chaque site virtuel</a:t>
              </a:r>
              <a:r>
                <a:rPr lang="fr-FR" sz="2200" dirty="0" smtClean="0">
                  <a:effectLst/>
                  <a:latin typeface="+mn-lt"/>
                </a:rPr>
                <a:t>.</a:t>
              </a:r>
              <a:endParaRPr lang="fr-FR" sz="2200" dirty="0" smtClean="0">
                <a:effectLst/>
                <a:latin typeface="+mn-lt"/>
              </a:endParaRPr>
            </a:p>
          </p:txBody>
        </p:sp>
        <p:pic>
          <p:nvPicPr>
            <p:cNvPr id="14" name="Picture 2" descr="G:\5chap4_ampoule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9" y="4164402"/>
              <a:ext cx="601193" cy="90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26</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1"/>
          <p:cNvSpPr txBox="1"/>
          <p:nvPr/>
        </p:nvSpPr>
        <p:spPr>
          <a:xfrm>
            <a:off x="0" y="2708920"/>
            <a:ext cx="9122007" cy="1323439"/>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lgn="ctr"/>
            <a:r>
              <a:rPr lang="fr-FR" sz="8000" dirty="0" err="1" smtClean="0">
                <a:solidFill>
                  <a:srgbClr val="C00000"/>
                </a:solidFill>
                <a:effectLst/>
                <a:latin typeface="+mj-lt"/>
              </a:rPr>
              <a:t>ServerRoot</a:t>
            </a:r>
            <a:endParaRPr lang="fr-FR" sz="8000" dirty="0">
              <a:solidFill>
                <a:srgbClr val="C00000"/>
              </a:solidFill>
              <a:effectLst/>
              <a:latin typeface="+mj-lt"/>
            </a:endParaRPr>
          </a:p>
        </p:txBody>
      </p:sp>
      <p:sp>
        <p:nvSpPr>
          <p:cNvPr id="10" name="ZoneTexte 24"/>
          <p:cNvSpPr txBox="1"/>
          <p:nvPr/>
        </p:nvSpPr>
        <p:spPr>
          <a:xfrm>
            <a:off x="3782988" y="3829395"/>
            <a:ext cx="5081840" cy="1077218"/>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6400" dirty="0" err="1" smtClean="0">
                <a:solidFill>
                  <a:srgbClr val="FF0000"/>
                </a:solidFill>
                <a:effectLst/>
                <a:latin typeface="+mn-lt"/>
              </a:rPr>
              <a:t>LoadModule</a:t>
            </a:r>
            <a:endParaRPr lang="fr-FR" sz="6400" dirty="0">
              <a:solidFill>
                <a:srgbClr val="FF0000"/>
              </a:solidFill>
              <a:effectLst/>
              <a:latin typeface="+mn-lt"/>
            </a:endParaRPr>
          </a:p>
        </p:txBody>
      </p:sp>
      <p:sp>
        <p:nvSpPr>
          <p:cNvPr id="11" name="ZoneTexte 25"/>
          <p:cNvSpPr txBox="1"/>
          <p:nvPr/>
        </p:nvSpPr>
        <p:spPr>
          <a:xfrm>
            <a:off x="0" y="2076951"/>
            <a:ext cx="5048177" cy="954107"/>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5600" dirty="0">
                <a:solidFill>
                  <a:srgbClr val="0070C0"/>
                </a:solidFill>
                <a:effectLst/>
                <a:latin typeface="+mn-lt"/>
              </a:rPr>
              <a:t>User &amp; Group</a:t>
            </a:r>
            <a:endParaRPr lang="fr-FR" sz="5600" dirty="0">
              <a:solidFill>
                <a:srgbClr val="0070C0"/>
              </a:solidFill>
              <a:effectLst/>
              <a:latin typeface="+mn-lt"/>
            </a:endParaRPr>
          </a:p>
        </p:txBody>
      </p:sp>
      <p:sp>
        <p:nvSpPr>
          <p:cNvPr id="12" name="ZoneTexte 26"/>
          <p:cNvSpPr txBox="1"/>
          <p:nvPr/>
        </p:nvSpPr>
        <p:spPr>
          <a:xfrm>
            <a:off x="836126" y="3625444"/>
            <a:ext cx="2627642" cy="1077218"/>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6400" dirty="0" err="1" smtClean="0">
                <a:solidFill>
                  <a:srgbClr val="00B0F0"/>
                </a:solidFill>
                <a:effectLst/>
                <a:latin typeface="+mn-lt"/>
              </a:rPr>
              <a:t>Listen</a:t>
            </a:r>
            <a:endParaRPr lang="fr-FR" sz="6400" dirty="0">
              <a:solidFill>
                <a:srgbClr val="00B0F0"/>
              </a:solidFill>
              <a:effectLst/>
              <a:latin typeface="+mn-lt"/>
            </a:endParaRPr>
          </a:p>
        </p:txBody>
      </p:sp>
      <p:sp>
        <p:nvSpPr>
          <p:cNvPr id="13" name="ZoneTexte 27"/>
          <p:cNvSpPr txBox="1"/>
          <p:nvPr/>
        </p:nvSpPr>
        <p:spPr>
          <a:xfrm>
            <a:off x="3537223" y="1787257"/>
            <a:ext cx="1864613" cy="584775"/>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smtClean="0">
                <a:solidFill>
                  <a:srgbClr val="92D050"/>
                </a:solidFill>
                <a:effectLst/>
                <a:latin typeface="+mn-lt"/>
              </a:rPr>
              <a:t>Timeout</a:t>
            </a:r>
            <a:endParaRPr lang="fr-FR" sz="3200" dirty="0">
              <a:solidFill>
                <a:srgbClr val="92D050"/>
              </a:solidFill>
              <a:effectLst/>
              <a:latin typeface="+mn-lt"/>
            </a:endParaRPr>
          </a:p>
        </p:txBody>
      </p:sp>
      <p:sp>
        <p:nvSpPr>
          <p:cNvPr id="14" name="ZoneTexte 28"/>
          <p:cNvSpPr txBox="1"/>
          <p:nvPr/>
        </p:nvSpPr>
        <p:spPr>
          <a:xfrm>
            <a:off x="477694" y="4909301"/>
            <a:ext cx="1672253"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err="1" smtClean="0">
                <a:solidFill>
                  <a:srgbClr val="FFC000"/>
                </a:solidFill>
                <a:effectLst/>
                <a:latin typeface="+mn-lt"/>
              </a:rPr>
              <a:t>PidFile</a:t>
            </a:r>
            <a:endParaRPr lang="fr-FR" sz="3600" dirty="0">
              <a:solidFill>
                <a:srgbClr val="FFC000"/>
              </a:solidFill>
              <a:effectLst/>
              <a:latin typeface="+mn-lt"/>
            </a:endParaRPr>
          </a:p>
        </p:txBody>
      </p:sp>
      <p:sp>
        <p:nvSpPr>
          <p:cNvPr id="15" name="ZoneTexte 29"/>
          <p:cNvSpPr txBox="1"/>
          <p:nvPr/>
        </p:nvSpPr>
        <p:spPr>
          <a:xfrm>
            <a:off x="5724128" y="1911456"/>
            <a:ext cx="3305328"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err="1" smtClean="0">
                <a:solidFill>
                  <a:srgbClr val="FF0000"/>
                </a:solidFill>
                <a:effectLst/>
                <a:latin typeface="+mn-lt"/>
              </a:rPr>
              <a:t>ServerTokens</a:t>
            </a:r>
            <a:endParaRPr lang="fr-FR" sz="3600" dirty="0">
              <a:solidFill>
                <a:srgbClr val="FF0000"/>
              </a:solidFill>
              <a:effectLst/>
              <a:latin typeface="+mn-lt"/>
            </a:endParaRPr>
          </a:p>
        </p:txBody>
      </p:sp>
      <p:sp>
        <p:nvSpPr>
          <p:cNvPr id="16" name="ZoneTexte 30"/>
          <p:cNvSpPr txBox="1"/>
          <p:nvPr/>
        </p:nvSpPr>
        <p:spPr>
          <a:xfrm>
            <a:off x="6235339" y="4510861"/>
            <a:ext cx="2441117"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err="1" smtClean="0">
                <a:solidFill>
                  <a:srgbClr val="7030A0"/>
                </a:solidFill>
                <a:effectLst/>
                <a:latin typeface="+mn-lt"/>
              </a:rPr>
              <a:t>KeepAlive</a:t>
            </a:r>
            <a:endParaRPr lang="fr-FR" sz="3600" dirty="0">
              <a:solidFill>
                <a:srgbClr val="7030A0"/>
              </a:solidFill>
              <a:effectLst/>
              <a:latin typeface="+mn-lt"/>
            </a:endParaRPr>
          </a:p>
        </p:txBody>
      </p:sp>
      <p:sp>
        <p:nvSpPr>
          <p:cNvPr id="17" name="ZoneTexte 30"/>
          <p:cNvSpPr txBox="1"/>
          <p:nvPr/>
        </p:nvSpPr>
        <p:spPr>
          <a:xfrm>
            <a:off x="2339752" y="5004465"/>
            <a:ext cx="4898713" cy="584775"/>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err="1" smtClean="0">
                <a:solidFill>
                  <a:srgbClr val="00B050"/>
                </a:solidFill>
                <a:effectLst/>
                <a:latin typeface="+mn-lt"/>
              </a:rPr>
              <a:t>MaxKeepAliveRequests</a:t>
            </a:r>
            <a:endParaRPr lang="fr-FR" sz="3200" dirty="0">
              <a:solidFill>
                <a:srgbClr val="00B050"/>
              </a:solidFill>
              <a:effectLst/>
              <a:latin typeface="+mn-lt"/>
            </a:endParaRPr>
          </a:p>
        </p:txBody>
      </p:sp>
      <p:sp>
        <p:nvSpPr>
          <p:cNvPr id="18" name="ZoneTexte 30"/>
          <p:cNvSpPr txBox="1"/>
          <p:nvPr/>
        </p:nvSpPr>
        <p:spPr>
          <a:xfrm>
            <a:off x="3563888" y="5589240"/>
            <a:ext cx="3379580" cy="523220"/>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2800" dirty="0" err="1" smtClean="0">
                <a:solidFill>
                  <a:schemeClr val="accent3">
                    <a:lumMod val="65000"/>
                  </a:schemeClr>
                </a:solidFill>
                <a:effectLst/>
                <a:latin typeface="+mn-lt"/>
              </a:rPr>
              <a:t>KeepAliveTimeout</a:t>
            </a:r>
            <a:endParaRPr lang="fr-FR" sz="2800" dirty="0">
              <a:solidFill>
                <a:schemeClr val="accent3">
                  <a:lumMod val="65000"/>
                </a:schemeClr>
              </a:solidFill>
              <a:effectLst/>
              <a:latin typeface="+mn-lt"/>
            </a:endParaRPr>
          </a:p>
        </p:txBody>
      </p:sp>
      <p:sp>
        <p:nvSpPr>
          <p:cNvPr id="19" name="ZoneTexte 30"/>
          <p:cNvSpPr txBox="1"/>
          <p:nvPr/>
        </p:nvSpPr>
        <p:spPr>
          <a:xfrm>
            <a:off x="4860032" y="2529415"/>
            <a:ext cx="3028393" cy="523220"/>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2800" dirty="0" err="1" smtClean="0">
                <a:solidFill>
                  <a:srgbClr val="7030A0"/>
                </a:solidFill>
                <a:effectLst/>
                <a:latin typeface="+mn-lt"/>
              </a:rPr>
              <a:t>ExtendedStatus</a:t>
            </a:r>
            <a:endParaRPr lang="fr-FR" sz="2800" dirty="0">
              <a:solidFill>
                <a:srgbClr val="7030A0"/>
              </a:solidFill>
              <a:effectLst/>
              <a:latin typeface="+mn-lt"/>
            </a:endParaRPr>
          </a:p>
        </p:txBody>
      </p:sp>
      <p:sp>
        <p:nvSpPr>
          <p:cNvPr id="20" name="ZoneTexte 23"/>
          <p:cNvSpPr txBox="1"/>
          <p:nvPr/>
        </p:nvSpPr>
        <p:spPr>
          <a:xfrm>
            <a:off x="297670" y="908720"/>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Section1</a:t>
            </a:r>
            <a:r>
              <a:rPr lang="fr-FR" sz="2200" dirty="0">
                <a:solidFill>
                  <a:srgbClr val="C00000"/>
                </a:solidFill>
                <a:effectLst/>
              </a:rPr>
              <a:t> </a:t>
            </a:r>
            <a:r>
              <a:rPr lang="fr-FR" sz="2200" dirty="0" smtClean="0">
                <a:solidFill>
                  <a:srgbClr val="C00000"/>
                </a:solidFill>
                <a:effectLst/>
              </a:rPr>
              <a:t>– Environnement global</a:t>
            </a:r>
            <a:endParaRPr lang="fr-FR" sz="2200" dirty="0">
              <a:solidFill>
                <a:srgbClr val="C00000"/>
              </a:solidFill>
              <a:effectLst/>
            </a:endParaRPr>
          </a:p>
        </p:txBody>
      </p:sp>
      <p:sp>
        <p:nvSpPr>
          <p:cNvPr id="21" name="ZoneTexte 28"/>
          <p:cNvSpPr txBox="1"/>
          <p:nvPr/>
        </p:nvSpPr>
        <p:spPr>
          <a:xfrm>
            <a:off x="-84136" y="3052635"/>
            <a:ext cx="1891865"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err="1" smtClean="0">
                <a:solidFill>
                  <a:schemeClr val="accent4">
                    <a:lumMod val="65000"/>
                    <a:lumOff val="35000"/>
                  </a:schemeClr>
                </a:solidFill>
                <a:effectLst/>
                <a:latin typeface="+mn-lt"/>
              </a:rPr>
              <a:t>Include</a:t>
            </a:r>
            <a:endParaRPr lang="fr-FR" sz="3600" dirty="0">
              <a:solidFill>
                <a:schemeClr val="accent4">
                  <a:lumMod val="65000"/>
                  <a:lumOff val="35000"/>
                </a:schemeClr>
              </a:solidFill>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P spid="14" grpId="0"/>
      <p:bldP spid="15" grpId="0"/>
      <p:bldP spid="16" grpId="0"/>
      <p:bldP spid="17" grpId="0"/>
      <p:bldP spid="18" grpId="0"/>
      <p:bldP spid="19"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2197"/>
            <a:ext cx="9144000" cy="646317"/>
          </a:xfrm>
        </p:spPr>
        <p:txBody>
          <a:bodyPr/>
          <a:lstStyle/>
          <a:p>
            <a:pPr algn="l" eaLnBrk="1" hangingPunct="1">
              <a:defRPr/>
            </a:pPr>
            <a:r>
              <a:rPr lang="fr-FR" dirty="0" smtClean="0">
                <a:effectLst/>
              </a:rPr>
              <a:t>Configuration du serveur</a:t>
            </a:r>
            <a:endParaRPr lang="fr-FR" dirty="0" smtClean="0">
              <a:effectLst/>
            </a:endParaRPr>
          </a:p>
        </p:txBody>
      </p:sp>
      <p:sp>
        <p:nvSpPr>
          <p:cNvPr id="21507" name="Rectangle 3"/>
          <p:cNvSpPr>
            <a:spLocks noGrp="1" noChangeArrowheads="1"/>
          </p:cNvSpPr>
          <p:nvPr>
            <p:ph type="body" idx="1"/>
          </p:nvPr>
        </p:nvSpPr>
        <p:spPr>
          <a:xfrm>
            <a:off x="4752528" y="764704"/>
            <a:ext cx="4572000" cy="2736304"/>
          </a:xfrm>
        </p:spPr>
        <p:txBody>
          <a:bodyPr/>
          <a:lstStyle/>
          <a:p>
            <a:pPr marL="62230" indent="0" algn="ctr" eaLnBrk="1" hangingPunct="1">
              <a:lnSpc>
                <a:spcPct val="100000"/>
              </a:lnSpc>
              <a:spcBef>
                <a:spcPts val="0"/>
              </a:spcBef>
              <a:buNone/>
            </a:pPr>
            <a:r>
              <a:rPr lang="fr-FR" sz="2200" dirty="0" err="1" smtClean="0"/>
              <a:t>Worker</a:t>
            </a:r>
            <a:endParaRPr lang="fr-FR" sz="2200" dirty="0" smtClean="0"/>
          </a:p>
          <a:p>
            <a:pPr marL="62230" indent="0" eaLnBrk="1" hangingPunct="1">
              <a:lnSpc>
                <a:spcPct val="100000"/>
              </a:lnSpc>
              <a:spcBef>
                <a:spcPts val="0"/>
              </a:spcBef>
              <a:buNone/>
            </a:pP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&lt;</a:t>
            </a:r>
            <a:r>
              <a:rPr lang="fr-FR" sz="1800"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IfModule</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worker.c</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&gt;</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StartServers</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4</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MaxClients</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300</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MinSpareThreads</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25</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MaxSpareThreads</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75</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ThreadsPerChild</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25</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MaxRequestsPerChild</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0</a:t>
            </a:r>
            <a:b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br>
            <a:r>
              <a:rPr lang="fr-FR" sz="18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&lt;/</a:t>
            </a:r>
            <a:r>
              <a:rPr lang="fr-FR" sz="1800"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IfModule</a:t>
            </a:r>
            <a:r>
              <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&gt;</a:t>
            </a:r>
            <a:endParaRPr lang="fr-FR" sz="1800"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27</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 name="Éclair 6"/>
          <p:cNvSpPr/>
          <p:nvPr/>
        </p:nvSpPr>
        <p:spPr bwMode="auto">
          <a:xfrm flipH="1">
            <a:off x="4211960" y="962726"/>
            <a:ext cx="597834" cy="1836204"/>
          </a:xfrm>
          <a:prstGeom prst="lightningBol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defPPr>
              <a:defRPr lang="fr-FR"/>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5" name="Rectangle 3"/>
          <p:cNvSpPr txBox="1">
            <a:spLocks noChangeArrowheads="1"/>
          </p:cNvSpPr>
          <p:nvPr/>
        </p:nvSpPr>
        <p:spPr>
          <a:xfrm>
            <a:off x="0" y="764704"/>
            <a:ext cx="4572000" cy="2664296"/>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62230" indent="0" algn="ctr">
              <a:lnSpc>
                <a:spcPct val="100000"/>
              </a:lnSpc>
              <a:spcBef>
                <a:spcPts val="0"/>
              </a:spcBef>
              <a:buFont typeface="Webdings" panose="05030102010509060703" pitchFamily="18" charset="2"/>
              <a:buNone/>
            </a:pPr>
            <a:r>
              <a:rPr lang="fr-FR" sz="2200" kern="0" dirty="0" err="1" smtClean="0">
                <a:effectLst/>
              </a:rPr>
              <a:t>Prefork</a:t>
            </a:r>
            <a:endParaRPr lang="fr-FR" sz="2200" kern="0" dirty="0" smtClean="0">
              <a:effectLst/>
            </a:endParaRPr>
          </a:p>
          <a:p>
            <a:pPr marL="62230" indent="0">
              <a:lnSpc>
                <a:spcPct val="100000"/>
              </a:lnSpc>
              <a:spcBef>
                <a:spcPts val="0"/>
              </a:spcBef>
              <a:buFont typeface="Webdings" panose="05030102010509060703" pitchFamily="18" charset="2"/>
              <a:buNone/>
            </a:pP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IfModule</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prefork.c</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StartServers</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8</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MinSpareServers</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5</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MaxSpareServers</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20</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ServerLimit</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256</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MaxClients</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256</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MaxRequestPerChild</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1800"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4000</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1800"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IfModule</a:t>
            </a:r>
            <a:r>
              <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1800"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62230" indent="0">
              <a:lnSpc>
                <a:spcPct val="100000"/>
              </a:lnSpc>
              <a:spcBef>
                <a:spcPts val="0"/>
              </a:spcBef>
              <a:buFont typeface="Webdings" panose="05030102010509060703" pitchFamily="18" charset="2"/>
              <a:buNone/>
            </a:pPr>
            <a:endParaRPr lang="fr-FR" sz="2200" b="0" kern="0" dirty="0" smtClean="0">
              <a:effectLst/>
            </a:endParaRPr>
          </a:p>
          <a:p>
            <a:pPr marL="62230" indent="0">
              <a:lnSpc>
                <a:spcPct val="100000"/>
              </a:lnSpc>
              <a:spcBef>
                <a:spcPts val="0"/>
              </a:spcBef>
              <a:buFont typeface="Webdings" panose="05030102010509060703" pitchFamily="18" charset="2"/>
              <a:buNone/>
            </a:pPr>
            <a:endParaRPr lang="fr-FR" sz="2200" b="0" kern="0" dirty="0" smtClean="0">
              <a:effectLst/>
            </a:endParaRPr>
          </a:p>
        </p:txBody>
      </p:sp>
      <p:sp>
        <p:nvSpPr>
          <p:cNvPr id="8" name="Forme libre 7"/>
          <p:cNvSpPr/>
          <p:nvPr/>
        </p:nvSpPr>
        <p:spPr>
          <a:xfrm>
            <a:off x="611560" y="3356992"/>
            <a:ext cx="2575164" cy="903394"/>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CC"/>
              </a:gs>
              <a:gs pos="80000">
                <a:srgbClr val="FF9999"/>
              </a:gs>
              <a:gs pos="100000">
                <a:srgbClr val="FF7C80"/>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Bef>
                <a:spcPct val="0"/>
              </a:spcBef>
              <a:spcAft>
                <a:spcPct val="35000"/>
              </a:spcAft>
            </a:pPr>
            <a:r>
              <a:rPr lang="fr-FR" kern="1200" dirty="0" smtClean="0">
                <a:solidFill>
                  <a:schemeClr val="tx1"/>
                </a:solidFill>
                <a:effectLst/>
              </a:rPr>
              <a:t>Processus</a:t>
            </a:r>
            <a:endParaRPr lang="fr-FR" kern="1200" dirty="0">
              <a:solidFill>
                <a:schemeClr val="tx1"/>
              </a:solidFill>
              <a:effectLst/>
            </a:endParaRPr>
          </a:p>
        </p:txBody>
      </p:sp>
      <p:sp>
        <p:nvSpPr>
          <p:cNvPr id="9" name="Forme libre 8"/>
          <p:cNvSpPr/>
          <p:nvPr/>
        </p:nvSpPr>
        <p:spPr>
          <a:xfrm>
            <a:off x="755576" y="3933056"/>
            <a:ext cx="2575084" cy="72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FF"/>
              </a:gs>
              <a:gs pos="80000">
                <a:srgbClr val="66FFFF"/>
              </a:gs>
              <a:gs pos="100000">
                <a:srgbClr val="00FF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dirty="0" smtClean="0">
                <a:solidFill>
                  <a:schemeClr val="tx1"/>
                </a:solidFill>
                <a:effectLst/>
              </a:rPr>
              <a:t>Stabilité</a:t>
            </a:r>
            <a:endParaRPr lang="fr-FR" dirty="0">
              <a:solidFill>
                <a:schemeClr val="tx1"/>
              </a:solidFill>
              <a:effectLst/>
            </a:endParaRPr>
          </a:p>
        </p:txBody>
      </p:sp>
      <p:sp>
        <p:nvSpPr>
          <p:cNvPr id="10" name="Forme libre 9"/>
          <p:cNvSpPr/>
          <p:nvPr/>
        </p:nvSpPr>
        <p:spPr>
          <a:xfrm>
            <a:off x="971600" y="4437112"/>
            <a:ext cx="2592288" cy="72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CC"/>
              </a:gs>
              <a:gs pos="80000">
                <a:srgbClr val="66FF66"/>
              </a:gs>
              <a:gs pos="100000">
                <a:srgbClr val="33CC33"/>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dirty="0" smtClean="0">
                <a:solidFill>
                  <a:schemeClr val="tx1"/>
                </a:solidFill>
                <a:effectLst/>
              </a:rPr>
              <a:t>Utilise plus de mémoire</a:t>
            </a:r>
            <a:endParaRPr lang="fr-FR" dirty="0" smtClean="0">
              <a:solidFill>
                <a:schemeClr val="tx1"/>
              </a:solidFill>
              <a:effectLst/>
            </a:endParaRPr>
          </a:p>
        </p:txBody>
      </p:sp>
      <p:sp>
        <p:nvSpPr>
          <p:cNvPr id="11" name="Forme libre 10"/>
          <p:cNvSpPr/>
          <p:nvPr/>
        </p:nvSpPr>
        <p:spPr>
          <a:xfrm>
            <a:off x="5652120" y="3356992"/>
            <a:ext cx="2575164" cy="903394"/>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CC"/>
              </a:gs>
              <a:gs pos="80000">
                <a:srgbClr val="FF9999"/>
              </a:gs>
              <a:gs pos="100000">
                <a:srgbClr val="FF7C80"/>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Bef>
                <a:spcPct val="0"/>
              </a:spcBef>
              <a:spcAft>
                <a:spcPct val="35000"/>
              </a:spcAft>
            </a:pPr>
            <a:r>
              <a:rPr lang="fr-FR" kern="1200" dirty="0" smtClean="0">
                <a:solidFill>
                  <a:schemeClr val="tx1"/>
                </a:solidFill>
                <a:effectLst/>
              </a:rPr>
              <a:t>Threads</a:t>
            </a:r>
            <a:endParaRPr lang="fr-FR" kern="1200" dirty="0">
              <a:solidFill>
                <a:schemeClr val="tx1"/>
              </a:solidFill>
              <a:effectLst/>
            </a:endParaRPr>
          </a:p>
        </p:txBody>
      </p:sp>
      <p:sp>
        <p:nvSpPr>
          <p:cNvPr id="12" name="Forme libre 11"/>
          <p:cNvSpPr/>
          <p:nvPr/>
        </p:nvSpPr>
        <p:spPr>
          <a:xfrm>
            <a:off x="5929606" y="3933056"/>
            <a:ext cx="2575084" cy="72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FF"/>
              </a:gs>
              <a:gs pos="80000">
                <a:srgbClr val="66FFFF"/>
              </a:gs>
              <a:gs pos="100000">
                <a:srgbClr val="00FF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dirty="0" smtClean="0">
                <a:solidFill>
                  <a:schemeClr val="tx1"/>
                </a:solidFill>
                <a:effectLst/>
              </a:rPr>
              <a:t>Performance</a:t>
            </a:r>
            <a:endParaRPr lang="fr-FR" dirty="0">
              <a:solidFill>
                <a:schemeClr val="tx1"/>
              </a:solidFill>
              <a:effectLst/>
            </a:endParaRPr>
          </a:p>
        </p:txBody>
      </p:sp>
      <p:sp>
        <p:nvSpPr>
          <p:cNvPr id="14" name="Forme libre 13"/>
          <p:cNvSpPr/>
          <p:nvPr/>
        </p:nvSpPr>
        <p:spPr>
          <a:xfrm>
            <a:off x="6210228" y="4437112"/>
            <a:ext cx="2538236" cy="72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CC"/>
              </a:gs>
              <a:gs pos="80000">
                <a:srgbClr val="66FF66"/>
              </a:gs>
              <a:gs pos="100000">
                <a:srgbClr val="33CC33"/>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dirty="0" smtClean="0">
                <a:solidFill>
                  <a:schemeClr val="tx1"/>
                </a:solidFill>
                <a:effectLst/>
              </a:rPr>
              <a:t>Ne supporte pas PHP</a:t>
            </a:r>
            <a:endParaRPr lang="fr-FR" dirty="0" smtClean="0">
              <a:solidFill>
                <a:schemeClr val="tx1"/>
              </a:solidFill>
              <a:effectLst/>
            </a:endParaRPr>
          </a:p>
        </p:txBody>
      </p:sp>
      <p:sp>
        <p:nvSpPr>
          <p:cNvPr id="17" name="ZoneTexte 10"/>
          <p:cNvSpPr txBox="1"/>
          <p:nvPr/>
        </p:nvSpPr>
        <p:spPr>
          <a:xfrm>
            <a:off x="113899" y="5238928"/>
            <a:ext cx="4098062" cy="369332"/>
          </a:xfrm>
          <a:prstGeom prst="rect">
            <a:avLst/>
          </a:prstGeom>
          <a:solidFill>
            <a:srgbClr val="FF9999"/>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dirty="0" smtClean="0">
                <a:effectLst/>
                <a:latin typeface="+mn-lt"/>
              </a:rPr>
              <a:t>Par défaut</a:t>
            </a:r>
            <a:endParaRPr lang="fr-FR" dirty="0" smtClean="0">
              <a:effectLst/>
              <a:latin typeface="+mn-lt"/>
            </a:endParaRPr>
          </a:p>
        </p:txBody>
      </p:sp>
      <p:sp>
        <p:nvSpPr>
          <p:cNvPr id="2" name="Rectangle 1"/>
          <p:cNvSpPr/>
          <p:nvPr/>
        </p:nvSpPr>
        <p:spPr bwMode="auto">
          <a:xfrm>
            <a:off x="84136" y="2492896"/>
            <a:ext cx="4098062" cy="30603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bwMode="auto">
          <a:xfrm>
            <a:off x="4838978" y="1682806"/>
            <a:ext cx="4098062" cy="30603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19" name="Groupe 18"/>
          <p:cNvGrpSpPr/>
          <p:nvPr/>
        </p:nvGrpSpPr>
        <p:grpSpPr>
          <a:xfrm>
            <a:off x="346233" y="5661248"/>
            <a:ext cx="8402231" cy="1122958"/>
            <a:chOff x="274966" y="1412776"/>
            <a:chExt cx="8441920" cy="1122958"/>
          </a:xfrm>
        </p:grpSpPr>
        <p:sp>
          <p:nvSpPr>
            <p:cNvPr id="20" name="ZoneTexte 16"/>
            <p:cNvSpPr txBox="1"/>
            <p:nvPr/>
          </p:nvSpPr>
          <p:spPr>
            <a:xfrm>
              <a:off x="274966" y="1766293"/>
              <a:ext cx="8441920"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a:lnSpc>
                  <a:spcPct val="100000"/>
                </a:lnSpc>
                <a:buFont typeface="Webdings" panose="05030102010509060703" pitchFamily="18" charset="2"/>
                <a:buNone/>
              </a:pPr>
              <a:r>
                <a:rPr lang="fr-FR" sz="2200" dirty="0" smtClean="0">
                  <a:effectLst/>
                  <a:latin typeface="+mn-lt"/>
                </a:rPr>
                <a:t>	</a:t>
              </a:r>
              <a:r>
                <a:rPr lang="fr-FR" sz="2200" kern="0" dirty="0" smtClean="0">
                  <a:solidFill>
                    <a:srgbClr val="C00000"/>
                  </a:solidFill>
                  <a:effectLst/>
                </a:rPr>
                <a:t>Par défaut Apache est configuré pour un service moyennement sollicité (256 clients max).</a:t>
              </a:r>
              <a:endParaRPr lang="fr-FR" sz="2200" kern="0" dirty="0" smtClean="0">
                <a:solidFill>
                  <a:srgbClr val="C00000"/>
                </a:solidFill>
                <a:effectLst/>
              </a:endParaRPr>
            </a:p>
          </p:txBody>
        </p:sp>
        <p:pic>
          <p:nvPicPr>
            <p:cNvPr id="21" name="Picture 4" descr="d:\Documents\patrick.finet\Desktop\stryars-tux-nucleaire-213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1412776"/>
              <a:ext cx="720000"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P spid="17" grpId="0" animBg="1"/>
      <p:bldP spid="2"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28</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8" name="ZoneTexte 23"/>
          <p:cNvSpPr txBox="1"/>
          <p:nvPr/>
        </p:nvSpPr>
        <p:spPr>
          <a:xfrm>
            <a:off x="297670" y="908720"/>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Section1</a:t>
            </a:r>
            <a:r>
              <a:rPr lang="fr-FR" sz="2200" dirty="0">
                <a:solidFill>
                  <a:srgbClr val="C00000"/>
                </a:solidFill>
                <a:effectLst/>
              </a:rPr>
              <a:t> </a:t>
            </a:r>
            <a:r>
              <a:rPr lang="fr-FR" sz="2200" dirty="0" smtClean="0">
                <a:solidFill>
                  <a:srgbClr val="C00000"/>
                </a:solidFill>
                <a:effectLst/>
              </a:rPr>
              <a:t>– Environnement global</a:t>
            </a:r>
            <a:endParaRPr lang="fr-FR" sz="2200" dirty="0">
              <a:solidFill>
                <a:srgbClr val="C00000"/>
              </a:solidFill>
              <a:effectLst/>
            </a:endParaRPr>
          </a:p>
        </p:txBody>
      </p:sp>
      <p:grpSp>
        <p:nvGrpSpPr>
          <p:cNvPr id="9" name="Groupe 8"/>
          <p:cNvGrpSpPr/>
          <p:nvPr/>
        </p:nvGrpSpPr>
        <p:grpSpPr>
          <a:xfrm>
            <a:off x="274966" y="2270854"/>
            <a:ext cx="8604448" cy="3462402"/>
            <a:chOff x="274966" y="3465919"/>
            <a:chExt cx="8604448" cy="3462402"/>
          </a:xfrm>
        </p:grpSpPr>
        <p:sp>
          <p:nvSpPr>
            <p:cNvPr id="10" name="ZoneTexte 9"/>
            <p:cNvSpPr txBox="1"/>
            <p:nvPr/>
          </p:nvSpPr>
          <p:spPr>
            <a:xfrm>
              <a:off x="274966" y="3789000"/>
              <a:ext cx="8604448"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a:t>
              </a:r>
              <a:r>
                <a:rPr lang="fr-FR" sz="2200" u="sng" dirty="0" smtClean="0">
                  <a:effectLst/>
                  <a:latin typeface="+mn-lt"/>
                </a:rPr>
                <a:t>/</a:t>
              </a:r>
              <a:r>
                <a:rPr lang="fr-FR" sz="2200" u="sng" dirty="0" err="1" smtClean="0">
                  <a:effectLst/>
                  <a:latin typeface="+mn-lt"/>
                </a:rPr>
                <a:t>httpd.conf</a:t>
              </a:r>
              <a:r>
                <a:rPr lang="fr-FR" sz="2200" dirty="0">
                  <a:effectLst/>
                </a:rPr>
                <a:t> </a:t>
              </a:r>
              <a:r>
                <a:rPr lang="fr-FR" sz="2200" dirty="0" smtClean="0">
                  <a:effectLst/>
                  <a:latin typeface="+mn-lt"/>
                </a:rPr>
                <a:t>:</a:t>
              </a:r>
              <a:endParaRPr lang="fr-FR" sz="2200" dirty="0" smtClean="0">
                <a:effectLst/>
                <a:latin typeface="+mn-lt"/>
              </a:endParaRPr>
            </a:p>
            <a:p>
              <a:pPr algn="just"/>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ServerRoot</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KeepAlive</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On</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Listen</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80</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Listen</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160.210.150.50:1981</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LoadModule</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Include</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conf.d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conf</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User apache</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algn="just"/>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Group apache</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465919"/>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à coins arrondis 94"/>
          <p:cNvSpPr/>
          <p:nvPr/>
        </p:nvSpPr>
        <p:spPr bwMode="auto">
          <a:xfrm>
            <a:off x="323528" y="908720"/>
            <a:ext cx="8640960" cy="19442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l" defTabSz="1022350"/>
            <a:endParaRPr lang="fr-FR" sz="2000">
              <a:solidFill>
                <a:srgbClr val="000000"/>
              </a:solidFill>
              <a:effectLst/>
            </a:endParaRPr>
          </a:p>
        </p:txBody>
      </p:sp>
      <p:sp>
        <p:nvSpPr>
          <p:cNvPr id="2" name="Titre 1"/>
          <p:cNvSpPr txBox="1"/>
          <p:nvPr/>
        </p:nvSpPr>
        <p:spPr>
          <a:xfrm>
            <a:off x="0" y="1"/>
            <a:ext cx="9144000" cy="692696"/>
          </a:xfrm>
          <a:prstGeom prst="rect">
            <a:avLst/>
          </a:prstGeom>
        </p:spPr>
        <p:txBody>
          <a:bodyPr/>
          <a:lstStyle>
            <a:lvl1pPr algn="ctr" defTabSz="913765" rtl="0" eaLnBrk="1" fontAlgn="base" hangingPunct="1">
              <a:spcBef>
                <a:spcPct val="0"/>
              </a:spcBef>
              <a:spcAft>
                <a:spcPct val="0"/>
              </a:spcAft>
              <a:defRPr sz="3600" b="1" baseline="0">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solidFill>
                  <a:srgbClr val="000000"/>
                </a:solidFill>
                <a:effectLst/>
              </a:rPr>
              <a:t>Objectifs et Modalités</a:t>
            </a:r>
            <a:endParaRPr lang="fr-FR" dirty="0">
              <a:solidFill>
                <a:srgbClr val="000000"/>
              </a:solidFill>
              <a:effectLst/>
            </a:endParaRPr>
          </a:p>
        </p:txBody>
      </p:sp>
      <p:sp>
        <p:nvSpPr>
          <p:cNvPr id="3" name="Rectangle 166"/>
          <p:cNvSpPr>
            <a:spLocks noChangeArrowheads="1"/>
          </p:cNvSpPr>
          <p:nvPr/>
        </p:nvSpPr>
        <p:spPr bwMode="auto">
          <a:xfrm>
            <a:off x="615756" y="3285803"/>
            <a:ext cx="2444076" cy="2372619"/>
          </a:xfrm>
          <a:prstGeom prst="rect">
            <a:avLst/>
          </a:prstGeom>
          <a:solidFill>
            <a:schemeClr val="accent1">
              <a:alpha val="68000"/>
            </a:schemeClr>
          </a:solidFill>
          <a:ln w="9525">
            <a:solidFill>
              <a:schemeClr val="tx1"/>
            </a:solidFill>
            <a:miter lim="800000"/>
          </a:ln>
        </p:spPr>
        <p:txBody>
          <a:bodyPr wrap="none" lIns="81747" tIns="40874" rIns="81747" bIns="40874"/>
          <a:lstStyle/>
          <a:p>
            <a:pPr defTabSz="913765" fontAlgn="auto">
              <a:spcBef>
                <a:spcPts val="0"/>
              </a:spcBef>
              <a:spcAft>
                <a:spcPts val="0"/>
              </a:spcAft>
            </a:pPr>
            <a:r>
              <a:rPr lang="fr-FR">
                <a:solidFill>
                  <a:srgbClr val="000000"/>
                </a:solidFill>
                <a:effectLst/>
                <a:latin typeface="Verdana" panose="020B0604030504040204"/>
              </a:rPr>
              <a:t>Niveau d’Acquisition</a:t>
            </a:r>
            <a:endParaRPr lang="fr-FR">
              <a:solidFill>
                <a:srgbClr val="000000"/>
              </a:solidFill>
              <a:effectLst/>
              <a:latin typeface="Verdana" panose="020B0604030504040204"/>
            </a:endParaRPr>
          </a:p>
        </p:txBody>
      </p:sp>
      <p:grpSp>
        <p:nvGrpSpPr>
          <p:cNvPr id="9" name="Group 87"/>
          <p:cNvGrpSpPr/>
          <p:nvPr/>
        </p:nvGrpSpPr>
        <p:grpSpPr bwMode="auto">
          <a:xfrm>
            <a:off x="6211326" y="3421865"/>
            <a:ext cx="1660440" cy="1395357"/>
            <a:chOff x="4675" y="1776"/>
            <a:chExt cx="1219" cy="970"/>
          </a:xfrm>
        </p:grpSpPr>
        <p:sp>
          <p:nvSpPr>
            <p:cNvPr id="11" name="Freeform 88"/>
            <p:cNvSpPr/>
            <p:nvPr/>
          </p:nvSpPr>
          <p:spPr bwMode="auto">
            <a:xfrm>
              <a:off x="4886" y="1918"/>
              <a:ext cx="902" cy="828"/>
            </a:xfrm>
            <a:custGeom>
              <a:avLst/>
              <a:gdLst>
                <a:gd name="T0" fmla="*/ 494 w 1804"/>
                <a:gd name="T1" fmla="*/ 16 h 1655"/>
                <a:gd name="T2" fmla="*/ 594 w 1804"/>
                <a:gd name="T3" fmla="*/ 13 h 1655"/>
                <a:gd name="T4" fmla="*/ 676 w 1804"/>
                <a:gd name="T5" fmla="*/ 25 h 1655"/>
                <a:gd name="T6" fmla="*/ 742 w 1804"/>
                <a:gd name="T7" fmla="*/ 41 h 1655"/>
                <a:gd name="T8" fmla="*/ 783 w 1804"/>
                <a:gd name="T9" fmla="*/ 0 h 1655"/>
                <a:gd name="T10" fmla="*/ 852 w 1804"/>
                <a:gd name="T11" fmla="*/ 32 h 1655"/>
                <a:gd name="T12" fmla="*/ 811 w 1804"/>
                <a:gd name="T13" fmla="*/ 92 h 1655"/>
                <a:gd name="T14" fmla="*/ 852 w 1804"/>
                <a:gd name="T15" fmla="*/ 123 h 1655"/>
                <a:gd name="T16" fmla="*/ 887 w 1804"/>
                <a:gd name="T17" fmla="*/ 182 h 1655"/>
                <a:gd name="T18" fmla="*/ 896 w 1804"/>
                <a:gd name="T19" fmla="*/ 230 h 1655"/>
                <a:gd name="T20" fmla="*/ 902 w 1804"/>
                <a:gd name="T21" fmla="*/ 280 h 1655"/>
                <a:gd name="T22" fmla="*/ 899 w 1804"/>
                <a:gd name="T23" fmla="*/ 346 h 1655"/>
                <a:gd name="T24" fmla="*/ 884 w 1804"/>
                <a:gd name="T25" fmla="*/ 406 h 1655"/>
                <a:gd name="T26" fmla="*/ 827 w 1804"/>
                <a:gd name="T27" fmla="*/ 513 h 1655"/>
                <a:gd name="T28" fmla="*/ 751 w 1804"/>
                <a:gd name="T29" fmla="*/ 617 h 1655"/>
                <a:gd name="T30" fmla="*/ 626 w 1804"/>
                <a:gd name="T31" fmla="*/ 721 h 1655"/>
                <a:gd name="T32" fmla="*/ 456 w 1804"/>
                <a:gd name="T33" fmla="*/ 800 h 1655"/>
                <a:gd name="T34" fmla="*/ 264 w 1804"/>
                <a:gd name="T35" fmla="*/ 828 h 1655"/>
                <a:gd name="T36" fmla="*/ 182 w 1804"/>
                <a:gd name="T37" fmla="*/ 818 h 1655"/>
                <a:gd name="T38" fmla="*/ 104 w 1804"/>
                <a:gd name="T39" fmla="*/ 768 h 1655"/>
                <a:gd name="T40" fmla="*/ 44 w 1804"/>
                <a:gd name="T41" fmla="*/ 693 h 1655"/>
                <a:gd name="T42" fmla="*/ 10 w 1804"/>
                <a:gd name="T43" fmla="*/ 607 h 1655"/>
                <a:gd name="T44" fmla="*/ 0 w 1804"/>
                <a:gd name="T45" fmla="*/ 519 h 1655"/>
                <a:gd name="T46" fmla="*/ 32 w 1804"/>
                <a:gd name="T47" fmla="*/ 375 h 1655"/>
                <a:gd name="T48" fmla="*/ 104 w 1804"/>
                <a:gd name="T49" fmla="*/ 264 h 1655"/>
                <a:gd name="T50" fmla="*/ 186 w 1804"/>
                <a:gd name="T51" fmla="*/ 158 h 1655"/>
                <a:gd name="T52" fmla="*/ 274 w 1804"/>
                <a:gd name="T53" fmla="*/ 104 h 1655"/>
                <a:gd name="T54" fmla="*/ 396 w 1804"/>
                <a:gd name="T55" fmla="*/ 44 h 1655"/>
                <a:gd name="T56" fmla="*/ 494 w 1804"/>
                <a:gd name="T57" fmla="*/ 16 h 1655"/>
                <a:gd name="T58" fmla="*/ 494 w 1804"/>
                <a:gd name="T59" fmla="*/ 16 h 16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04"/>
                <a:gd name="T91" fmla="*/ 0 h 1655"/>
                <a:gd name="T92" fmla="*/ 1804 w 1804"/>
                <a:gd name="T93" fmla="*/ 1655 h 16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04" h="1655">
                  <a:moveTo>
                    <a:pt x="988" y="31"/>
                  </a:moveTo>
                  <a:lnTo>
                    <a:pt x="1188" y="25"/>
                  </a:lnTo>
                  <a:lnTo>
                    <a:pt x="1352" y="50"/>
                  </a:lnTo>
                  <a:lnTo>
                    <a:pt x="1483" y="82"/>
                  </a:lnTo>
                  <a:lnTo>
                    <a:pt x="1565" y="0"/>
                  </a:lnTo>
                  <a:lnTo>
                    <a:pt x="1704" y="63"/>
                  </a:lnTo>
                  <a:lnTo>
                    <a:pt x="1622" y="183"/>
                  </a:lnTo>
                  <a:lnTo>
                    <a:pt x="1704" y="246"/>
                  </a:lnTo>
                  <a:lnTo>
                    <a:pt x="1773" y="364"/>
                  </a:lnTo>
                  <a:lnTo>
                    <a:pt x="1791" y="459"/>
                  </a:lnTo>
                  <a:lnTo>
                    <a:pt x="1804" y="560"/>
                  </a:lnTo>
                  <a:lnTo>
                    <a:pt x="1797" y="692"/>
                  </a:lnTo>
                  <a:lnTo>
                    <a:pt x="1767" y="812"/>
                  </a:lnTo>
                  <a:lnTo>
                    <a:pt x="1654" y="1025"/>
                  </a:lnTo>
                  <a:lnTo>
                    <a:pt x="1502" y="1233"/>
                  </a:lnTo>
                  <a:lnTo>
                    <a:pt x="1251" y="1442"/>
                  </a:lnTo>
                  <a:lnTo>
                    <a:pt x="912" y="1599"/>
                  </a:lnTo>
                  <a:lnTo>
                    <a:pt x="528" y="1655"/>
                  </a:lnTo>
                  <a:lnTo>
                    <a:pt x="364" y="1636"/>
                  </a:lnTo>
                  <a:lnTo>
                    <a:pt x="207" y="1536"/>
                  </a:lnTo>
                  <a:lnTo>
                    <a:pt x="88" y="1385"/>
                  </a:lnTo>
                  <a:lnTo>
                    <a:pt x="19" y="1214"/>
                  </a:lnTo>
                  <a:lnTo>
                    <a:pt x="0" y="1038"/>
                  </a:lnTo>
                  <a:lnTo>
                    <a:pt x="63" y="749"/>
                  </a:lnTo>
                  <a:lnTo>
                    <a:pt x="207" y="528"/>
                  </a:lnTo>
                  <a:lnTo>
                    <a:pt x="371" y="315"/>
                  </a:lnTo>
                  <a:lnTo>
                    <a:pt x="547" y="208"/>
                  </a:lnTo>
                  <a:lnTo>
                    <a:pt x="792" y="88"/>
                  </a:lnTo>
                  <a:lnTo>
                    <a:pt x="988" y="31"/>
                  </a:lnTo>
                  <a:close/>
                </a:path>
              </a:pathLst>
            </a:custGeom>
            <a:solidFill>
              <a:srgbClr val="FFD97F"/>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2" name="Freeform 89"/>
            <p:cNvSpPr/>
            <p:nvPr/>
          </p:nvSpPr>
          <p:spPr bwMode="auto">
            <a:xfrm>
              <a:off x="4974" y="2001"/>
              <a:ext cx="782" cy="696"/>
            </a:xfrm>
            <a:custGeom>
              <a:avLst/>
              <a:gdLst>
                <a:gd name="T0" fmla="*/ 433 w 1566"/>
                <a:gd name="T1" fmla="*/ 13 h 1391"/>
                <a:gd name="T2" fmla="*/ 521 w 1566"/>
                <a:gd name="T3" fmla="*/ 3 h 1391"/>
                <a:gd name="T4" fmla="*/ 593 w 1566"/>
                <a:gd name="T5" fmla="*/ 0 h 1391"/>
                <a:gd name="T6" fmla="*/ 662 w 1566"/>
                <a:gd name="T7" fmla="*/ 22 h 1391"/>
                <a:gd name="T8" fmla="*/ 728 w 1566"/>
                <a:gd name="T9" fmla="*/ 60 h 1391"/>
                <a:gd name="T10" fmla="*/ 766 w 1566"/>
                <a:gd name="T11" fmla="*/ 130 h 1391"/>
                <a:gd name="T12" fmla="*/ 782 w 1566"/>
                <a:gd name="T13" fmla="*/ 199 h 1391"/>
                <a:gd name="T14" fmla="*/ 754 w 1566"/>
                <a:gd name="T15" fmla="*/ 283 h 1391"/>
                <a:gd name="T16" fmla="*/ 728 w 1566"/>
                <a:gd name="T17" fmla="*/ 362 h 1391"/>
                <a:gd name="T18" fmla="*/ 691 w 1566"/>
                <a:gd name="T19" fmla="*/ 441 h 1391"/>
                <a:gd name="T20" fmla="*/ 634 w 1566"/>
                <a:gd name="T21" fmla="*/ 514 h 1391"/>
                <a:gd name="T22" fmla="*/ 587 w 1566"/>
                <a:gd name="T23" fmla="*/ 561 h 1391"/>
                <a:gd name="T24" fmla="*/ 508 w 1566"/>
                <a:gd name="T25" fmla="*/ 608 h 1391"/>
                <a:gd name="T26" fmla="*/ 442 w 1566"/>
                <a:gd name="T27" fmla="*/ 645 h 1391"/>
                <a:gd name="T28" fmla="*/ 304 w 1566"/>
                <a:gd name="T29" fmla="*/ 686 h 1391"/>
                <a:gd name="T30" fmla="*/ 192 w 1566"/>
                <a:gd name="T31" fmla="*/ 696 h 1391"/>
                <a:gd name="T32" fmla="*/ 110 w 1566"/>
                <a:gd name="T33" fmla="*/ 677 h 1391"/>
                <a:gd name="T34" fmla="*/ 50 w 1566"/>
                <a:gd name="T35" fmla="*/ 608 h 1391"/>
                <a:gd name="T36" fmla="*/ 15 w 1566"/>
                <a:gd name="T37" fmla="*/ 517 h 1391"/>
                <a:gd name="T38" fmla="*/ 0 w 1566"/>
                <a:gd name="T39" fmla="*/ 438 h 1391"/>
                <a:gd name="T40" fmla="*/ 31 w 1566"/>
                <a:gd name="T41" fmla="*/ 334 h 1391"/>
                <a:gd name="T42" fmla="*/ 75 w 1566"/>
                <a:gd name="T43" fmla="*/ 259 h 1391"/>
                <a:gd name="T44" fmla="*/ 154 w 1566"/>
                <a:gd name="T45" fmla="*/ 180 h 1391"/>
                <a:gd name="T46" fmla="*/ 241 w 1566"/>
                <a:gd name="T47" fmla="*/ 104 h 1391"/>
                <a:gd name="T48" fmla="*/ 342 w 1566"/>
                <a:gd name="T49" fmla="*/ 57 h 1391"/>
                <a:gd name="T50" fmla="*/ 433 w 1566"/>
                <a:gd name="T51" fmla="*/ 13 h 1391"/>
                <a:gd name="T52" fmla="*/ 433 w 1566"/>
                <a:gd name="T53" fmla="*/ 13 h 13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66"/>
                <a:gd name="T82" fmla="*/ 0 h 1391"/>
                <a:gd name="T83" fmla="*/ 1566 w 1566"/>
                <a:gd name="T84" fmla="*/ 1391 h 13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66" h="1391">
                  <a:moveTo>
                    <a:pt x="867" y="25"/>
                  </a:moveTo>
                  <a:lnTo>
                    <a:pt x="1043" y="6"/>
                  </a:lnTo>
                  <a:lnTo>
                    <a:pt x="1188" y="0"/>
                  </a:lnTo>
                  <a:lnTo>
                    <a:pt x="1326" y="44"/>
                  </a:lnTo>
                  <a:lnTo>
                    <a:pt x="1458" y="120"/>
                  </a:lnTo>
                  <a:lnTo>
                    <a:pt x="1534" y="259"/>
                  </a:lnTo>
                  <a:lnTo>
                    <a:pt x="1566" y="397"/>
                  </a:lnTo>
                  <a:lnTo>
                    <a:pt x="1509" y="566"/>
                  </a:lnTo>
                  <a:lnTo>
                    <a:pt x="1458" y="724"/>
                  </a:lnTo>
                  <a:lnTo>
                    <a:pt x="1383" y="882"/>
                  </a:lnTo>
                  <a:lnTo>
                    <a:pt x="1269" y="1027"/>
                  </a:lnTo>
                  <a:lnTo>
                    <a:pt x="1176" y="1121"/>
                  </a:lnTo>
                  <a:lnTo>
                    <a:pt x="1018" y="1215"/>
                  </a:lnTo>
                  <a:lnTo>
                    <a:pt x="886" y="1290"/>
                  </a:lnTo>
                  <a:lnTo>
                    <a:pt x="609" y="1372"/>
                  </a:lnTo>
                  <a:lnTo>
                    <a:pt x="384" y="1391"/>
                  </a:lnTo>
                  <a:lnTo>
                    <a:pt x="220" y="1353"/>
                  </a:lnTo>
                  <a:lnTo>
                    <a:pt x="100" y="1215"/>
                  </a:lnTo>
                  <a:lnTo>
                    <a:pt x="31" y="1033"/>
                  </a:lnTo>
                  <a:lnTo>
                    <a:pt x="0" y="875"/>
                  </a:lnTo>
                  <a:lnTo>
                    <a:pt x="62" y="667"/>
                  </a:lnTo>
                  <a:lnTo>
                    <a:pt x="150" y="517"/>
                  </a:lnTo>
                  <a:lnTo>
                    <a:pt x="308" y="359"/>
                  </a:lnTo>
                  <a:lnTo>
                    <a:pt x="483" y="208"/>
                  </a:lnTo>
                  <a:lnTo>
                    <a:pt x="685" y="114"/>
                  </a:lnTo>
                  <a:lnTo>
                    <a:pt x="867" y="25"/>
                  </a:lnTo>
                  <a:close/>
                </a:path>
              </a:pathLst>
            </a:custGeom>
            <a:solidFill>
              <a:srgbClr val="FFFAE5"/>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3" name="Freeform 90"/>
            <p:cNvSpPr/>
            <p:nvPr/>
          </p:nvSpPr>
          <p:spPr bwMode="auto">
            <a:xfrm>
              <a:off x="5759" y="2042"/>
              <a:ext cx="120" cy="277"/>
            </a:xfrm>
            <a:custGeom>
              <a:avLst/>
              <a:gdLst>
                <a:gd name="T0" fmla="*/ 10 w 238"/>
                <a:gd name="T1" fmla="*/ 265 h 554"/>
                <a:gd name="T2" fmla="*/ 44 w 238"/>
                <a:gd name="T3" fmla="*/ 255 h 554"/>
                <a:gd name="T4" fmla="*/ 66 w 238"/>
                <a:gd name="T5" fmla="*/ 277 h 554"/>
                <a:gd name="T6" fmla="*/ 95 w 238"/>
                <a:gd name="T7" fmla="*/ 258 h 554"/>
                <a:gd name="T8" fmla="*/ 114 w 238"/>
                <a:gd name="T9" fmla="*/ 199 h 554"/>
                <a:gd name="T10" fmla="*/ 120 w 238"/>
                <a:gd name="T11" fmla="*/ 136 h 554"/>
                <a:gd name="T12" fmla="*/ 104 w 238"/>
                <a:gd name="T13" fmla="*/ 98 h 554"/>
                <a:gd name="T14" fmla="*/ 73 w 238"/>
                <a:gd name="T15" fmla="*/ 25 h 554"/>
                <a:gd name="T16" fmla="*/ 47 w 238"/>
                <a:gd name="T17" fmla="*/ 0 h 554"/>
                <a:gd name="T18" fmla="*/ 32 w 238"/>
                <a:gd name="T19" fmla="*/ 48 h 554"/>
                <a:gd name="T20" fmla="*/ 47 w 238"/>
                <a:gd name="T21" fmla="*/ 174 h 554"/>
                <a:gd name="T22" fmla="*/ 0 w 238"/>
                <a:gd name="T23" fmla="*/ 202 h 554"/>
                <a:gd name="T24" fmla="*/ 10 w 238"/>
                <a:gd name="T25" fmla="*/ 265 h 554"/>
                <a:gd name="T26" fmla="*/ 10 w 238"/>
                <a:gd name="T27" fmla="*/ 265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8"/>
                <a:gd name="T43" fmla="*/ 0 h 554"/>
                <a:gd name="T44" fmla="*/ 238 w 238"/>
                <a:gd name="T45" fmla="*/ 554 h 5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8" h="554">
                  <a:moveTo>
                    <a:pt x="19" y="529"/>
                  </a:moveTo>
                  <a:lnTo>
                    <a:pt x="88" y="510"/>
                  </a:lnTo>
                  <a:lnTo>
                    <a:pt x="131" y="554"/>
                  </a:lnTo>
                  <a:lnTo>
                    <a:pt x="188" y="516"/>
                  </a:lnTo>
                  <a:lnTo>
                    <a:pt x="226" y="397"/>
                  </a:lnTo>
                  <a:lnTo>
                    <a:pt x="238" y="271"/>
                  </a:lnTo>
                  <a:lnTo>
                    <a:pt x="207" y="195"/>
                  </a:lnTo>
                  <a:lnTo>
                    <a:pt x="144" y="50"/>
                  </a:lnTo>
                  <a:lnTo>
                    <a:pt x="94" y="0"/>
                  </a:lnTo>
                  <a:lnTo>
                    <a:pt x="63" y="95"/>
                  </a:lnTo>
                  <a:lnTo>
                    <a:pt x="94" y="347"/>
                  </a:lnTo>
                  <a:lnTo>
                    <a:pt x="0" y="404"/>
                  </a:lnTo>
                  <a:lnTo>
                    <a:pt x="19" y="529"/>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4" name="Freeform 91"/>
            <p:cNvSpPr/>
            <p:nvPr/>
          </p:nvSpPr>
          <p:spPr bwMode="auto">
            <a:xfrm>
              <a:off x="5611" y="1882"/>
              <a:ext cx="169" cy="75"/>
            </a:xfrm>
            <a:custGeom>
              <a:avLst/>
              <a:gdLst>
                <a:gd name="T0" fmla="*/ 19 w 339"/>
                <a:gd name="T1" fmla="*/ 0 h 151"/>
                <a:gd name="T2" fmla="*/ 69 w 339"/>
                <a:gd name="T3" fmla="*/ 1 h 151"/>
                <a:gd name="T4" fmla="*/ 108 w 339"/>
                <a:gd name="T5" fmla="*/ 16 h 151"/>
                <a:gd name="T6" fmla="*/ 165 w 339"/>
                <a:gd name="T7" fmla="*/ 41 h 151"/>
                <a:gd name="T8" fmla="*/ 169 w 339"/>
                <a:gd name="T9" fmla="*/ 67 h 151"/>
                <a:gd name="T10" fmla="*/ 149 w 339"/>
                <a:gd name="T11" fmla="*/ 75 h 151"/>
                <a:gd name="T12" fmla="*/ 122 w 339"/>
                <a:gd name="T13" fmla="*/ 71 h 151"/>
                <a:gd name="T14" fmla="*/ 77 w 339"/>
                <a:gd name="T15" fmla="*/ 42 h 151"/>
                <a:gd name="T16" fmla="*/ 59 w 339"/>
                <a:gd name="T17" fmla="*/ 34 h 151"/>
                <a:gd name="T18" fmla="*/ 24 w 339"/>
                <a:gd name="T19" fmla="*/ 32 h 151"/>
                <a:gd name="T20" fmla="*/ 0 w 339"/>
                <a:gd name="T21" fmla="*/ 28 h 151"/>
                <a:gd name="T22" fmla="*/ 19 w 339"/>
                <a:gd name="T23" fmla="*/ 0 h 151"/>
                <a:gd name="T24" fmla="*/ 19 w 339"/>
                <a:gd name="T25" fmla="*/ 0 h 1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9"/>
                <a:gd name="T40" fmla="*/ 0 h 151"/>
                <a:gd name="T41" fmla="*/ 339 w 339"/>
                <a:gd name="T42" fmla="*/ 151 h 1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9" h="151">
                  <a:moveTo>
                    <a:pt x="39" y="0"/>
                  </a:moveTo>
                  <a:lnTo>
                    <a:pt x="139" y="3"/>
                  </a:lnTo>
                  <a:lnTo>
                    <a:pt x="217" y="32"/>
                  </a:lnTo>
                  <a:lnTo>
                    <a:pt x="331" y="82"/>
                  </a:lnTo>
                  <a:lnTo>
                    <a:pt x="339" y="135"/>
                  </a:lnTo>
                  <a:lnTo>
                    <a:pt x="298" y="151"/>
                  </a:lnTo>
                  <a:lnTo>
                    <a:pt x="245" y="142"/>
                  </a:lnTo>
                  <a:lnTo>
                    <a:pt x="155" y="85"/>
                  </a:lnTo>
                  <a:lnTo>
                    <a:pt x="119" y="69"/>
                  </a:lnTo>
                  <a:lnTo>
                    <a:pt x="49" y="65"/>
                  </a:lnTo>
                  <a:lnTo>
                    <a:pt x="0" y="56"/>
                  </a:lnTo>
                  <a:lnTo>
                    <a:pt x="39" y="0"/>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5" name="Freeform 92"/>
            <p:cNvSpPr/>
            <p:nvPr/>
          </p:nvSpPr>
          <p:spPr bwMode="auto">
            <a:xfrm>
              <a:off x="5529" y="1798"/>
              <a:ext cx="355" cy="245"/>
            </a:xfrm>
            <a:custGeom>
              <a:avLst/>
              <a:gdLst>
                <a:gd name="T0" fmla="*/ 67 w 711"/>
                <a:gd name="T1" fmla="*/ 171 h 491"/>
                <a:gd name="T2" fmla="*/ 20 w 711"/>
                <a:gd name="T3" fmla="*/ 135 h 491"/>
                <a:gd name="T4" fmla="*/ 0 w 711"/>
                <a:gd name="T5" fmla="*/ 80 h 491"/>
                <a:gd name="T6" fmla="*/ 26 w 711"/>
                <a:gd name="T7" fmla="*/ 37 h 491"/>
                <a:gd name="T8" fmla="*/ 78 w 711"/>
                <a:gd name="T9" fmla="*/ 10 h 491"/>
                <a:gd name="T10" fmla="*/ 131 w 711"/>
                <a:gd name="T11" fmla="*/ 0 h 491"/>
                <a:gd name="T12" fmla="*/ 210 w 711"/>
                <a:gd name="T13" fmla="*/ 10 h 491"/>
                <a:gd name="T14" fmla="*/ 275 w 711"/>
                <a:gd name="T15" fmla="*/ 34 h 491"/>
                <a:gd name="T16" fmla="*/ 320 w 711"/>
                <a:gd name="T17" fmla="*/ 67 h 491"/>
                <a:gd name="T18" fmla="*/ 344 w 711"/>
                <a:gd name="T19" fmla="*/ 102 h 491"/>
                <a:gd name="T20" fmla="*/ 355 w 711"/>
                <a:gd name="T21" fmla="*/ 138 h 491"/>
                <a:gd name="T22" fmla="*/ 347 w 711"/>
                <a:gd name="T23" fmla="*/ 186 h 491"/>
                <a:gd name="T24" fmla="*/ 324 w 711"/>
                <a:gd name="T25" fmla="*/ 217 h 491"/>
                <a:gd name="T26" fmla="*/ 255 w 711"/>
                <a:gd name="T27" fmla="*/ 245 h 491"/>
                <a:gd name="T28" fmla="*/ 195 w 711"/>
                <a:gd name="T29" fmla="*/ 227 h 491"/>
                <a:gd name="T30" fmla="*/ 257 w 711"/>
                <a:gd name="T31" fmla="*/ 217 h 491"/>
                <a:gd name="T32" fmla="*/ 306 w 711"/>
                <a:gd name="T33" fmla="*/ 188 h 491"/>
                <a:gd name="T34" fmla="*/ 314 w 711"/>
                <a:gd name="T35" fmla="*/ 141 h 491"/>
                <a:gd name="T36" fmla="*/ 294 w 711"/>
                <a:gd name="T37" fmla="*/ 92 h 491"/>
                <a:gd name="T38" fmla="*/ 238 w 711"/>
                <a:gd name="T39" fmla="*/ 55 h 491"/>
                <a:gd name="T40" fmla="*/ 177 w 711"/>
                <a:gd name="T41" fmla="*/ 31 h 491"/>
                <a:gd name="T42" fmla="*/ 116 w 711"/>
                <a:gd name="T43" fmla="*/ 29 h 491"/>
                <a:gd name="T44" fmla="*/ 76 w 711"/>
                <a:gd name="T45" fmla="*/ 47 h 491"/>
                <a:gd name="T46" fmla="*/ 53 w 711"/>
                <a:gd name="T47" fmla="*/ 65 h 491"/>
                <a:gd name="T48" fmla="*/ 43 w 711"/>
                <a:gd name="T49" fmla="*/ 92 h 491"/>
                <a:gd name="T50" fmla="*/ 49 w 711"/>
                <a:gd name="T51" fmla="*/ 125 h 491"/>
                <a:gd name="T52" fmla="*/ 88 w 711"/>
                <a:gd name="T53" fmla="*/ 169 h 491"/>
                <a:gd name="T54" fmla="*/ 67 w 711"/>
                <a:gd name="T55" fmla="*/ 171 h 491"/>
                <a:gd name="T56" fmla="*/ 67 w 711"/>
                <a:gd name="T57" fmla="*/ 171 h 4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1"/>
                <a:gd name="T88" fmla="*/ 0 h 491"/>
                <a:gd name="T89" fmla="*/ 711 w 711"/>
                <a:gd name="T90" fmla="*/ 491 h 4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1" h="491">
                  <a:moveTo>
                    <a:pt x="135" y="343"/>
                  </a:moveTo>
                  <a:lnTo>
                    <a:pt x="41" y="270"/>
                  </a:lnTo>
                  <a:lnTo>
                    <a:pt x="0" y="160"/>
                  </a:lnTo>
                  <a:lnTo>
                    <a:pt x="53" y="74"/>
                  </a:lnTo>
                  <a:lnTo>
                    <a:pt x="156" y="20"/>
                  </a:lnTo>
                  <a:lnTo>
                    <a:pt x="262" y="0"/>
                  </a:lnTo>
                  <a:lnTo>
                    <a:pt x="420" y="20"/>
                  </a:lnTo>
                  <a:lnTo>
                    <a:pt x="550" y="69"/>
                  </a:lnTo>
                  <a:lnTo>
                    <a:pt x="641" y="135"/>
                  </a:lnTo>
                  <a:lnTo>
                    <a:pt x="689" y="204"/>
                  </a:lnTo>
                  <a:lnTo>
                    <a:pt x="711" y="277"/>
                  </a:lnTo>
                  <a:lnTo>
                    <a:pt x="694" y="372"/>
                  </a:lnTo>
                  <a:lnTo>
                    <a:pt x="649" y="434"/>
                  </a:lnTo>
                  <a:lnTo>
                    <a:pt x="510" y="491"/>
                  </a:lnTo>
                  <a:lnTo>
                    <a:pt x="391" y="454"/>
                  </a:lnTo>
                  <a:lnTo>
                    <a:pt x="514" y="434"/>
                  </a:lnTo>
                  <a:lnTo>
                    <a:pt x="612" y="376"/>
                  </a:lnTo>
                  <a:lnTo>
                    <a:pt x="629" y="282"/>
                  </a:lnTo>
                  <a:lnTo>
                    <a:pt x="588" y="184"/>
                  </a:lnTo>
                  <a:lnTo>
                    <a:pt x="477" y="111"/>
                  </a:lnTo>
                  <a:lnTo>
                    <a:pt x="355" y="62"/>
                  </a:lnTo>
                  <a:lnTo>
                    <a:pt x="233" y="58"/>
                  </a:lnTo>
                  <a:lnTo>
                    <a:pt x="152" y="94"/>
                  </a:lnTo>
                  <a:lnTo>
                    <a:pt x="106" y="131"/>
                  </a:lnTo>
                  <a:lnTo>
                    <a:pt x="86" y="184"/>
                  </a:lnTo>
                  <a:lnTo>
                    <a:pt x="98" y="250"/>
                  </a:lnTo>
                  <a:lnTo>
                    <a:pt x="176" y="339"/>
                  </a:lnTo>
                  <a:lnTo>
                    <a:pt x="135" y="343"/>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6" name="Freeform 93"/>
            <p:cNvSpPr/>
            <p:nvPr/>
          </p:nvSpPr>
          <p:spPr bwMode="auto">
            <a:xfrm>
              <a:off x="5090" y="1837"/>
              <a:ext cx="352" cy="182"/>
            </a:xfrm>
            <a:custGeom>
              <a:avLst/>
              <a:gdLst>
                <a:gd name="T0" fmla="*/ 246 w 702"/>
                <a:gd name="T1" fmla="*/ 125 h 363"/>
                <a:gd name="T2" fmla="*/ 282 w 702"/>
                <a:gd name="T3" fmla="*/ 108 h 363"/>
                <a:gd name="T4" fmla="*/ 321 w 702"/>
                <a:gd name="T5" fmla="*/ 92 h 363"/>
                <a:gd name="T6" fmla="*/ 315 w 702"/>
                <a:gd name="T7" fmla="*/ 43 h 363"/>
                <a:gd name="T8" fmla="*/ 352 w 702"/>
                <a:gd name="T9" fmla="*/ 33 h 363"/>
                <a:gd name="T10" fmla="*/ 342 w 702"/>
                <a:gd name="T11" fmla="*/ 12 h 363"/>
                <a:gd name="T12" fmla="*/ 327 w 702"/>
                <a:gd name="T13" fmla="*/ 0 h 363"/>
                <a:gd name="T14" fmla="*/ 163 w 702"/>
                <a:gd name="T15" fmla="*/ 55 h 363"/>
                <a:gd name="T16" fmla="*/ 51 w 702"/>
                <a:gd name="T17" fmla="*/ 125 h 363"/>
                <a:gd name="T18" fmla="*/ 0 w 702"/>
                <a:gd name="T19" fmla="*/ 182 h 363"/>
                <a:gd name="T20" fmla="*/ 88 w 702"/>
                <a:gd name="T21" fmla="*/ 125 h 363"/>
                <a:gd name="T22" fmla="*/ 173 w 702"/>
                <a:gd name="T23" fmla="*/ 86 h 363"/>
                <a:gd name="T24" fmla="*/ 219 w 702"/>
                <a:gd name="T25" fmla="*/ 72 h 363"/>
                <a:gd name="T26" fmla="*/ 250 w 702"/>
                <a:gd name="T27" fmla="*/ 70 h 363"/>
                <a:gd name="T28" fmla="*/ 246 w 702"/>
                <a:gd name="T29" fmla="*/ 125 h 363"/>
                <a:gd name="T30" fmla="*/ 246 w 702"/>
                <a:gd name="T31" fmla="*/ 125 h 3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02"/>
                <a:gd name="T49" fmla="*/ 0 h 363"/>
                <a:gd name="T50" fmla="*/ 702 w 702"/>
                <a:gd name="T51" fmla="*/ 363 h 3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02" h="363">
                  <a:moveTo>
                    <a:pt x="490" y="249"/>
                  </a:moveTo>
                  <a:lnTo>
                    <a:pt x="563" y="216"/>
                  </a:lnTo>
                  <a:lnTo>
                    <a:pt x="640" y="183"/>
                  </a:lnTo>
                  <a:lnTo>
                    <a:pt x="628" y="86"/>
                  </a:lnTo>
                  <a:lnTo>
                    <a:pt x="702" y="66"/>
                  </a:lnTo>
                  <a:lnTo>
                    <a:pt x="682" y="24"/>
                  </a:lnTo>
                  <a:lnTo>
                    <a:pt x="653" y="0"/>
                  </a:lnTo>
                  <a:lnTo>
                    <a:pt x="326" y="110"/>
                  </a:lnTo>
                  <a:lnTo>
                    <a:pt x="102" y="249"/>
                  </a:lnTo>
                  <a:lnTo>
                    <a:pt x="0" y="363"/>
                  </a:lnTo>
                  <a:lnTo>
                    <a:pt x="175" y="249"/>
                  </a:lnTo>
                  <a:lnTo>
                    <a:pt x="346" y="172"/>
                  </a:lnTo>
                  <a:lnTo>
                    <a:pt x="436" y="143"/>
                  </a:lnTo>
                  <a:lnTo>
                    <a:pt x="498" y="139"/>
                  </a:lnTo>
                  <a:lnTo>
                    <a:pt x="490" y="249"/>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7" name="Freeform 94"/>
            <p:cNvSpPr/>
            <p:nvPr/>
          </p:nvSpPr>
          <p:spPr bwMode="auto">
            <a:xfrm>
              <a:off x="5429" y="2223"/>
              <a:ext cx="235" cy="104"/>
            </a:xfrm>
            <a:custGeom>
              <a:avLst/>
              <a:gdLst>
                <a:gd name="T0" fmla="*/ 0 w 469"/>
                <a:gd name="T1" fmla="*/ 102 h 208"/>
                <a:gd name="T2" fmla="*/ 121 w 469"/>
                <a:gd name="T3" fmla="*/ 63 h 208"/>
                <a:gd name="T4" fmla="*/ 235 w 469"/>
                <a:gd name="T5" fmla="*/ 0 h 208"/>
                <a:gd name="T6" fmla="*/ 229 w 469"/>
                <a:gd name="T7" fmla="*/ 53 h 208"/>
                <a:gd name="T8" fmla="*/ 155 w 469"/>
                <a:gd name="T9" fmla="*/ 84 h 208"/>
                <a:gd name="T10" fmla="*/ 33 w 469"/>
                <a:gd name="T11" fmla="*/ 104 h 208"/>
                <a:gd name="T12" fmla="*/ 0 w 469"/>
                <a:gd name="T13" fmla="*/ 102 h 208"/>
                <a:gd name="T14" fmla="*/ 0 w 469"/>
                <a:gd name="T15" fmla="*/ 102 h 208"/>
                <a:gd name="T16" fmla="*/ 0 60000 65536"/>
                <a:gd name="T17" fmla="*/ 0 60000 65536"/>
                <a:gd name="T18" fmla="*/ 0 60000 65536"/>
                <a:gd name="T19" fmla="*/ 0 60000 65536"/>
                <a:gd name="T20" fmla="*/ 0 60000 65536"/>
                <a:gd name="T21" fmla="*/ 0 60000 65536"/>
                <a:gd name="T22" fmla="*/ 0 60000 65536"/>
                <a:gd name="T23" fmla="*/ 0 60000 65536"/>
                <a:gd name="T24" fmla="*/ 0 w 469"/>
                <a:gd name="T25" fmla="*/ 0 h 208"/>
                <a:gd name="T26" fmla="*/ 469 w 469"/>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9" h="208">
                  <a:moveTo>
                    <a:pt x="0" y="204"/>
                  </a:moveTo>
                  <a:lnTo>
                    <a:pt x="241" y="126"/>
                  </a:lnTo>
                  <a:lnTo>
                    <a:pt x="469" y="0"/>
                  </a:lnTo>
                  <a:lnTo>
                    <a:pt x="458" y="106"/>
                  </a:lnTo>
                  <a:lnTo>
                    <a:pt x="310" y="168"/>
                  </a:lnTo>
                  <a:lnTo>
                    <a:pt x="66" y="208"/>
                  </a:lnTo>
                  <a:lnTo>
                    <a:pt x="0" y="204"/>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8" name="Freeform 95"/>
            <p:cNvSpPr/>
            <p:nvPr/>
          </p:nvSpPr>
          <p:spPr bwMode="auto">
            <a:xfrm>
              <a:off x="5341" y="2106"/>
              <a:ext cx="45" cy="193"/>
            </a:xfrm>
            <a:custGeom>
              <a:avLst/>
              <a:gdLst>
                <a:gd name="T0" fmla="*/ 13 w 89"/>
                <a:gd name="T1" fmla="*/ 0 h 384"/>
                <a:gd name="T2" fmla="*/ 0 w 89"/>
                <a:gd name="T3" fmla="*/ 90 h 384"/>
                <a:gd name="T4" fmla="*/ 4 w 89"/>
                <a:gd name="T5" fmla="*/ 175 h 384"/>
                <a:gd name="T6" fmla="*/ 33 w 89"/>
                <a:gd name="T7" fmla="*/ 193 h 384"/>
                <a:gd name="T8" fmla="*/ 29 w 89"/>
                <a:gd name="T9" fmla="*/ 148 h 384"/>
                <a:gd name="T10" fmla="*/ 39 w 89"/>
                <a:gd name="T11" fmla="*/ 57 h 384"/>
                <a:gd name="T12" fmla="*/ 45 w 89"/>
                <a:gd name="T13" fmla="*/ 13 h 384"/>
                <a:gd name="T14" fmla="*/ 13 w 89"/>
                <a:gd name="T15" fmla="*/ 0 h 384"/>
                <a:gd name="T16" fmla="*/ 13 w 89"/>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384"/>
                <a:gd name="T29" fmla="*/ 89 w 89"/>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384">
                  <a:moveTo>
                    <a:pt x="25" y="0"/>
                  </a:moveTo>
                  <a:lnTo>
                    <a:pt x="0" y="180"/>
                  </a:lnTo>
                  <a:lnTo>
                    <a:pt x="8" y="348"/>
                  </a:lnTo>
                  <a:lnTo>
                    <a:pt x="65" y="384"/>
                  </a:lnTo>
                  <a:lnTo>
                    <a:pt x="58" y="294"/>
                  </a:lnTo>
                  <a:lnTo>
                    <a:pt x="78" y="114"/>
                  </a:lnTo>
                  <a:lnTo>
                    <a:pt x="89" y="25"/>
                  </a:lnTo>
                  <a:lnTo>
                    <a:pt x="25" y="0"/>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19" name="Freeform 96"/>
            <p:cNvSpPr/>
            <p:nvPr/>
          </p:nvSpPr>
          <p:spPr bwMode="auto">
            <a:xfrm>
              <a:off x="5356" y="2311"/>
              <a:ext cx="46" cy="44"/>
            </a:xfrm>
            <a:custGeom>
              <a:avLst/>
              <a:gdLst>
                <a:gd name="T0" fmla="*/ 46 w 93"/>
                <a:gd name="T1" fmla="*/ 0 h 90"/>
                <a:gd name="T2" fmla="*/ 14 w 93"/>
                <a:gd name="T3" fmla="*/ 0 h 90"/>
                <a:gd name="T4" fmla="*/ 0 w 93"/>
                <a:gd name="T5" fmla="*/ 22 h 90"/>
                <a:gd name="T6" fmla="*/ 6 w 93"/>
                <a:gd name="T7" fmla="*/ 44 h 90"/>
                <a:gd name="T8" fmla="*/ 30 w 93"/>
                <a:gd name="T9" fmla="*/ 44 h 90"/>
                <a:gd name="T10" fmla="*/ 42 w 93"/>
                <a:gd name="T11" fmla="*/ 22 h 90"/>
                <a:gd name="T12" fmla="*/ 46 w 93"/>
                <a:gd name="T13" fmla="*/ 0 h 90"/>
                <a:gd name="T14" fmla="*/ 46 w 93"/>
                <a:gd name="T15" fmla="*/ 0 h 9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90"/>
                <a:gd name="T26" fmla="*/ 93 w 93"/>
                <a:gd name="T27" fmla="*/ 90 h 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90">
                  <a:moveTo>
                    <a:pt x="93" y="0"/>
                  </a:moveTo>
                  <a:lnTo>
                    <a:pt x="29" y="0"/>
                  </a:lnTo>
                  <a:lnTo>
                    <a:pt x="0" y="46"/>
                  </a:lnTo>
                  <a:lnTo>
                    <a:pt x="12" y="90"/>
                  </a:lnTo>
                  <a:lnTo>
                    <a:pt x="60" y="90"/>
                  </a:lnTo>
                  <a:lnTo>
                    <a:pt x="85" y="46"/>
                  </a:lnTo>
                  <a:lnTo>
                    <a:pt x="93" y="0"/>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0" name="Freeform 97"/>
            <p:cNvSpPr/>
            <p:nvPr/>
          </p:nvSpPr>
          <p:spPr bwMode="auto">
            <a:xfrm>
              <a:off x="5496" y="2427"/>
              <a:ext cx="96" cy="82"/>
            </a:xfrm>
            <a:custGeom>
              <a:avLst/>
              <a:gdLst>
                <a:gd name="T0" fmla="*/ 96 w 192"/>
                <a:gd name="T1" fmla="*/ 47 h 162"/>
                <a:gd name="T2" fmla="*/ 73 w 192"/>
                <a:gd name="T3" fmla="*/ 82 h 162"/>
                <a:gd name="T4" fmla="*/ 0 w 192"/>
                <a:gd name="T5" fmla="*/ 33 h 162"/>
                <a:gd name="T6" fmla="*/ 0 w 192"/>
                <a:gd name="T7" fmla="*/ 0 h 162"/>
                <a:gd name="T8" fmla="*/ 27 w 192"/>
                <a:gd name="T9" fmla="*/ 10 h 162"/>
                <a:gd name="T10" fmla="*/ 96 w 192"/>
                <a:gd name="T11" fmla="*/ 47 h 162"/>
                <a:gd name="T12" fmla="*/ 96 w 192"/>
                <a:gd name="T13" fmla="*/ 47 h 162"/>
                <a:gd name="T14" fmla="*/ 0 60000 65536"/>
                <a:gd name="T15" fmla="*/ 0 60000 65536"/>
                <a:gd name="T16" fmla="*/ 0 60000 65536"/>
                <a:gd name="T17" fmla="*/ 0 60000 65536"/>
                <a:gd name="T18" fmla="*/ 0 60000 65536"/>
                <a:gd name="T19" fmla="*/ 0 60000 65536"/>
                <a:gd name="T20" fmla="*/ 0 60000 65536"/>
                <a:gd name="T21" fmla="*/ 0 w 192"/>
                <a:gd name="T22" fmla="*/ 0 h 162"/>
                <a:gd name="T23" fmla="*/ 192 w 192"/>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162">
                  <a:moveTo>
                    <a:pt x="192" y="93"/>
                  </a:moveTo>
                  <a:lnTo>
                    <a:pt x="146" y="162"/>
                  </a:lnTo>
                  <a:lnTo>
                    <a:pt x="0" y="65"/>
                  </a:lnTo>
                  <a:lnTo>
                    <a:pt x="0" y="0"/>
                  </a:lnTo>
                  <a:lnTo>
                    <a:pt x="53" y="20"/>
                  </a:lnTo>
                  <a:lnTo>
                    <a:pt x="192" y="93"/>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1" name="Freeform 98"/>
            <p:cNvSpPr/>
            <p:nvPr/>
          </p:nvSpPr>
          <p:spPr bwMode="auto">
            <a:xfrm>
              <a:off x="5523" y="2037"/>
              <a:ext cx="114" cy="120"/>
            </a:xfrm>
            <a:custGeom>
              <a:avLst/>
              <a:gdLst>
                <a:gd name="T0" fmla="*/ 88 w 228"/>
                <a:gd name="T1" fmla="*/ 0 h 241"/>
                <a:gd name="T2" fmla="*/ 0 w 228"/>
                <a:gd name="T3" fmla="*/ 102 h 241"/>
                <a:gd name="T4" fmla="*/ 39 w 228"/>
                <a:gd name="T5" fmla="*/ 120 h 241"/>
                <a:gd name="T6" fmla="*/ 71 w 228"/>
                <a:gd name="T7" fmla="*/ 82 h 241"/>
                <a:gd name="T8" fmla="*/ 114 w 228"/>
                <a:gd name="T9" fmla="*/ 28 h 241"/>
                <a:gd name="T10" fmla="*/ 88 w 228"/>
                <a:gd name="T11" fmla="*/ 0 h 241"/>
                <a:gd name="T12" fmla="*/ 88 w 228"/>
                <a:gd name="T13" fmla="*/ 0 h 241"/>
                <a:gd name="T14" fmla="*/ 0 60000 65536"/>
                <a:gd name="T15" fmla="*/ 0 60000 65536"/>
                <a:gd name="T16" fmla="*/ 0 60000 65536"/>
                <a:gd name="T17" fmla="*/ 0 60000 65536"/>
                <a:gd name="T18" fmla="*/ 0 60000 65536"/>
                <a:gd name="T19" fmla="*/ 0 60000 65536"/>
                <a:gd name="T20" fmla="*/ 0 60000 65536"/>
                <a:gd name="T21" fmla="*/ 0 w 228"/>
                <a:gd name="T22" fmla="*/ 0 h 241"/>
                <a:gd name="T23" fmla="*/ 228 w 228"/>
                <a:gd name="T24" fmla="*/ 241 h 2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241">
                  <a:moveTo>
                    <a:pt x="175" y="0"/>
                  </a:moveTo>
                  <a:lnTo>
                    <a:pt x="0" y="204"/>
                  </a:lnTo>
                  <a:lnTo>
                    <a:pt x="78" y="241"/>
                  </a:lnTo>
                  <a:lnTo>
                    <a:pt x="142" y="164"/>
                  </a:lnTo>
                  <a:lnTo>
                    <a:pt x="228" y="57"/>
                  </a:lnTo>
                  <a:lnTo>
                    <a:pt x="175" y="0"/>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2" name="Freeform 99"/>
            <p:cNvSpPr/>
            <p:nvPr/>
          </p:nvSpPr>
          <p:spPr bwMode="auto">
            <a:xfrm>
              <a:off x="5128" y="2188"/>
              <a:ext cx="99" cy="92"/>
            </a:xfrm>
            <a:custGeom>
              <a:avLst/>
              <a:gdLst>
                <a:gd name="T0" fmla="*/ 0 w 199"/>
                <a:gd name="T1" fmla="*/ 41 h 184"/>
                <a:gd name="T2" fmla="*/ 63 w 199"/>
                <a:gd name="T3" fmla="*/ 92 h 184"/>
                <a:gd name="T4" fmla="*/ 93 w 199"/>
                <a:gd name="T5" fmla="*/ 81 h 184"/>
                <a:gd name="T6" fmla="*/ 99 w 199"/>
                <a:gd name="T7" fmla="*/ 55 h 184"/>
                <a:gd name="T8" fmla="*/ 34 w 199"/>
                <a:gd name="T9" fmla="*/ 0 h 184"/>
                <a:gd name="T10" fmla="*/ 0 w 199"/>
                <a:gd name="T11" fmla="*/ 41 h 184"/>
                <a:gd name="T12" fmla="*/ 0 w 199"/>
                <a:gd name="T13" fmla="*/ 41 h 184"/>
                <a:gd name="T14" fmla="*/ 0 60000 65536"/>
                <a:gd name="T15" fmla="*/ 0 60000 65536"/>
                <a:gd name="T16" fmla="*/ 0 60000 65536"/>
                <a:gd name="T17" fmla="*/ 0 60000 65536"/>
                <a:gd name="T18" fmla="*/ 0 60000 65536"/>
                <a:gd name="T19" fmla="*/ 0 60000 65536"/>
                <a:gd name="T20" fmla="*/ 0 60000 65536"/>
                <a:gd name="T21" fmla="*/ 0 w 199"/>
                <a:gd name="T22" fmla="*/ 0 h 184"/>
                <a:gd name="T23" fmla="*/ 199 w 199"/>
                <a:gd name="T24" fmla="*/ 184 h 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184">
                  <a:moveTo>
                    <a:pt x="0" y="82"/>
                  </a:moveTo>
                  <a:lnTo>
                    <a:pt x="126" y="184"/>
                  </a:lnTo>
                  <a:lnTo>
                    <a:pt x="187" y="162"/>
                  </a:lnTo>
                  <a:lnTo>
                    <a:pt x="199" y="109"/>
                  </a:lnTo>
                  <a:lnTo>
                    <a:pt x="69" y="0"/>
                  </a:lnTo>
                  <a:lnTo>
                    <a:pt x="0" y="82"/>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3" name="Freeform 100"/>
            <p:cNvSpPr/>
            <p:nvPr/>
          </p:nvSpPr>
          <p:spPr bwMode="auto">
            <a:xfrm>
              <a:off x="5097" y="2552"/>
              <a:ext cx="110" cy="106"/>
            </a:xfrm>
            <a:custGeom>
              <a:avLst/>
              <a:gdLst>
                <a:gd name="T0" fmla="*/ 77 w 221"/>
                <a:gd name="T1" fmla="*/ 0 h 213"/>
                <a:gd name="T2" fmla="*/ 0 w 221"/>
                <a:gd name="T3" fmla="*/ 82 h 213"/>
                <a:gd name="T4" fmla="*/ 23 w 221"/>
                <a:gd name="T5" fmla="*/ 106 h 213"/>
                <a:gd name="T6" fmla="*/ 110 w 221"/>
                <a:gd name="T7" fmla="*/ 12 h 213"/>
                <a:gd name="T8" fmla="*/ 77 w 221"/>
                <a:gd name="T9" fmla="*/ 0 h 213"/>
                <a:gd name="T10" fmla="*/ 77 w 221"/>
                <a:gd name="T11" fmla="*/ 0 h 213"/>
                <a:gd name="T12" fmla="*/ 0 60000 65536"/>
                <a:gd name="T13" fmla="*/ 0 60000 65536"/>
                <a:gd name="T14" fmla="*/ 0 60000 65536"/>
                <a:gd name="T15" fmla="*/ 0 60000 65536"/>
                <a:gd name="T16" fmla="*/ 0 60000 65536"/>
                <a:gd name="T17" fmla="*/ 0 60000 65536"/>
                <a:gd name="T18" fmla="*/ 0 w 221"/>
                <a:gd name="T19" fmla="*/ 0 h 213"/>
                <a:gd name="T20" fmla="*/ 221 w 221"/>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221" h="213">
                  <a:moveTo>
                    <a:pt x="155" y="0"/>
                  </a:moveTo>
                  <a:lnTo>
                    <a:pt x="0" y="164"/>
                  </a:lnTo>
                  <a:lnTo>
                    <a:pt x="46" y="213"/>
                  </a:lnTo>
                  <a:lnTo>
                    <a:pt x="221" y="25"/>
                  </a:lnTo>
                  <a:lnTo>
                    <a:pt x="155" y="0"/>
                  </a:lnTo>
                  <a:close/>
                </a:path>
              </a:pathLst>
            </a:custGeom>
            <a:solidFill>
              <a:srgbClr val="FF994D"/>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4" name="Freeform 101"/>
            <p:cNvSpPr/>
            <p:nvPr/>
          </p:nvSpPr>
          <p:spPr bwMode="auto">
            <a:xfrm>
              <a:off x="4972" y="2639"/>
              <a:ext cx="75" cy="75"/>
            </a:xfrm>
            <a:custGeom>
              <a:avLst/>
              <a:gdLst>
                <a:gd name="T0" fmla="*/ 0 w 150"/>
                <a:gd name="T1" fmla="*/ 3 h 150"/>
                <a:gd name="T2" fmla="*/ 9 w 150"/>
                <a:gd name="T3" fmla="*/ 21 h 150"/>
                <a:gd name="T4" fmla="*/ 18 w 150"/>
                <a:gd name="T5" fmla="*/ 34 h 150"/>
                <a:gd name="T6" fmla="*/ 30 w 150"/>
                <a:gd name="T7" fmla="*/ 47 h 150"/>
                <a:gd name="T8" fmla="*/ 44 w 150"/>
                <a:gd name="T9" fmla="*/ 57 h 150"/>
                <a:gd name="T10" fmla="*/ 56 w 150"/>
                <a:gd name="T11" fmla="*/ 69 h 150"/>
                <a:gd name="T12" fmla="*/ 75 w 150"/>
                <a:gd name="T13" fmla="*/ 75 h 150"/>
                <a:gd name="T14" fmla="*/ 70 w 150"/>
                <a:gd name="T15" fmla="*/ 67 h 150"/>
                <a:gd name="T16" fmla="*/ 45 w 150"/>
                <a:gd name="T17" fmla="*/ 41 h 150"/>
                <a:gd name="T18" fmla="*/ 29 w 150"/>
                <a:gd name="T19" fmla="*/ 22 h 150"/>
                <a:gd name="T20" fmla="*/ 19 w 150"/>
                <a:gd name="T21" fmla="*/ 8 h 150"/>
                <a:gd name="T22" fmla="*/ 15 w 150"/>
                <a:gd name="T23" fmla="*/ 0 h 150"/>
                <a:gd name="T24" fmla="*/ 0 w 150"/>
                <a:gd name="T25" fmla="*/ 3 h 150"/>
                <a:gd name="T26" fmla="*/ 0 w 150"/>
                <a:gd name="T27" fmla="*/ 3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150"/>
                <a:gd name="T44" fmla="*/ 150 w 150"/>
                <a:gd name="T45" fmla="*/ 150 h 1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150">
                  <a:moveTo>
                    <a:pt x="0" y="5"/>
                  </a:moveTo>
                  <a:lnTo>
                    <a:pt x="17" y="41"/>
                  </a:lnTo>
                  <a:lnTo>
                    <a:pt x="35" y="68"/>
                  </a:lnTo>
                  <a:lnTo>
                    <a:pt x="60" y="94"/>
                  </a:lnTo>
                  <a:lnTo>
                    <a:pt x="87" y="113"/>
                  </a:lnTo>
                  <a:lnTo>
                    <a:pt x="112" y="138"/>
                  </a:lnTo>
                  <a:lnTo>
                    <a:pt x="150" y="150"/>
                  </a:lnTo>
                  <a:lnTo>
                    <a:pt x="140" y="133"/>
                  </a:lnTo>
                  <a:lnTo>
                    <a:pt x="89" y="81"/>
                  </a:lnTo>
                  <a:lnTo>
                    <a:pt x="58" y="43"/>
                  </a:lnTo>
                  <a:lnTo>
                    <a:pt x="38" y="15"/>
                  </a:lnTo>
                  <a:lnTo>
                    <a:pt x="30"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5" name="Freeform 102"/>
            <p:cNvSpPr/>
            <p:nvPr/>
          </p:nvSpPr>
          <p:spPr bwMode="auto">
            <a:xfrm>
              <a:off x="5134" y="2576"/>
              <a:ext cx="61" cy="69"/>
            </a:xfrm>
            <a:custGeom>
              <a:avLst/>
              <a:gdLst>
                <a:gd name="T0" fmla="*/ 54 w 122"/>
                <a:gd name="T1" fmla="*/ 0 h 138"/>
                <a:gd name="T2" fmla="*/ 0 w 122"/>
                <a:gd name="T3" fmla="*/ 59 h 138"/>
                <a:gd name="T4" fmla="*/ 10 w 122"/>
                <a:gd name="T5" fmla="*/ 69 h 138"/>
                <a:gd name="T6" fmla="*/ 40 w 122"/>
                <a:gd name="T7" fmla="*/ 33 h 138"/>
                <a:gd name="T8" fmla="*/ 61 w 122"/>
                <a:gd name="T9" fmla="*/ 8 h 138"/>
                <a:gd name="T10" fmla="*/ 54 w 122"/>
                <a:gd name="T11" fmla="*/ 0 h 138"/>
                <a:gd name="T12" fmla="*/ 54 w 122"/>
                <a:gd name="T13" fmla="*/ 0 h 138"/>
                <a:gd name="T14" fmla="*/ 0 60000 65536"/>
                <a:gd name="T15" fmla="*/ 0 60000 65536"/>
                <a:gd name="T16" fmla="*/ 0 60000 65536"/>
                <a:gd name="T17" fmla="*/ 0 60000 65536"/>
                <a:gd name="T18" fmla="*/ 0 60000 65536"/>
                <a:gd name="T19" fmla="*/ 0 60000 65536"/>
                <a:gd name="T20" fmla="*/ 0 60000 65536"/>
                <a:gd name="T21" fmla="*/ 0 w 122"/>
                <a:gd name="T22" fmla="*/ 0 h 138"/>
                <a:gd name="T23" fmla="*/ 122 w 122"/>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38">
                  <a:moveTo>
                    <a:pt x="107" y="0"/>
                  </a:moveTo>
                  <a:lnTo>
                    <a:pt x="0" y="118"/>
                  </a:lnTo>
                  <a:lnTo>
                    <a:pt x="20" y="138"/>
                  </a:lnTo>
                  <a:lnTo>
                    <a:pt x="79" y="66"/>
                  </a:lnTo>
                  <a:lnTo>
                    <a:pt x="122" y="16"/>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6" name="Freeform 103"/>
            <p:cNvSpPr/>
            <p:nvPr/>
          </p:nvSpPr>
          <p:spPr bwMode="auto">
            <a:xfrm>
              <a:off x="5163" y="2596"/>
              <a:ext cx="65" cy="70"/>
            </a:xfrm>
            <a:custGeom>
              <a:avLst/>
              <a:gdLst>
                <a:gd name="T0" fmla="*/ 56 w 130"/>
                <a:gd name="T1" fmla="*/ 0 h 140"/>
                <a:gd name="T2" fmla="*/ 22 w 130"/>
                <a:gd name="T3" fmla="*/ 39 h 140"/>
                <a:gd name="T4" fmla="*/ 0 w 130"/>
                <a:gd name="T5" fmla="*/ 65 h 140"/>
                <a:gd name="T6" fmla="*/ 8 w 130"/>
                <a:gd name="T7" fmla="*/ 70 h 140"/>
                <a:gd name="T8" fmla="*/ 27 w 130"/>
                <a:gd name="T9" fmla="*/ 58 h 140"/>
                <a:gd name="T10" fmla="*/ 52 w 130"/>
                <a:gd name="T11" fmla="*/ 22 h 140"/>
                <a:gd name="T12" fmla="*/ 65 w 130"/>
                <a:gd name="T13" fmla="*/ 4 h 140"/>
                <a:gd name="T14" fmla="*/ 56 w 130"/>
                <a:gd name="T15" fmla="*/ 0 h 140"/>
                <a:gd name="T16" fmla="*/ 56 w 130"/>
                <a:gd name="T17" fmla="*/ 0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140"/>
                <a:gd name="T29" fmla="*/ 130 w 130"/>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140">
                  <a:moveTo>
                    <a:pt x="112" y="0"/>
                  </a:moveTo>
                  <a:lnTo>
                    <a:pt x="44" y="77"/>
                  </a:lnTo>
                  <a:lnTo>
                    <a:pt x="0" y="130"/>
                  </a:lnTo>
                  <a:lnTo>
                    <a:pt x="16" y="140"/>
                  </a:lnTo>
                  <a:lnTo>
                    <a:pt x="54" y="115"/>
                  </a:lnTo>
                  <a:lnTo>
                    <a:pt x="104" y="44"/>
                  </a:lnTo>
                  <a:lnTo>
                    <a:pt x="130" y="7"/>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7" name="Freeform 104"/>
            <p:cNvSpPr/>
            <p:nvPr/>
          </p:nvSpPr>
          <p:spPr bwMode="auto">
            <a:xfrm>
              <a:off x="5220" y="2599"/>
              <a:ext cx="40" cy="59"/>
            </a:xfrm>
            <a:custGeom>
              <a:avLst/>
              <a:gdLst>
                <a:gd name="T0" fmla="*/ 38 w 80"/>
                <a:gd name="T1" fmla="*/ 0 h 117"/>
                <a:gd name="T2" fmla="*/ 0 w 80"/>
                <a:gd name="T3" fmla="*/ 50 h 117"/>
                <a:gd name="T4" fmla="*/ 8 w 80"/>
                <a:gd name="T5" fmla="*/ 59 h 117"/>
                <a:gd name="T6" fmla="*/ 21 w 80"/>
                <a:gd name="T7" fmla="*/ 53 h 117"/>
                <a:gd name="T8" fmla="*/ 40 w 80"/>
                <a:gd name="T9" fmla="*/ 15 h 117"/>
                <a:gd name="T10" fmla="*/ 38 w 80"/>
                <a:gd name="T11" fmla="*/ 0 h 117"/>
                <a:gd name="T12" fmla="*/ 38 w 80"/>
                <a:gd name="T13" fmla="*/ 0 h 117"/>
                <a:gd name="T14" fmla="*/ 0 60000 65536"/>
                <a:gd name="T15" fmla="*/ 0 60000 65536"/>
                <a:gd name="T16" fmla="*/ 0 60000 65536"/>
                <a:gd name="T17" fmla="*/ 0 60000 65536"/>
                <a:gd name="T18" fmla="*/ 0 60000 65536"/>
                <a:gd name="T19" fmla="*/ 0 60000 65536"/>
                <a:gd name="T20" fmla="*/ 0 60000 65536"/>
                <a:gd name="T21" fmla="*/ 0 w 80"/>
                <a:gd name="T22" fmla="*/ 0 h 117"/>
                <a:gd name="T23" fmla="*/ 80 w 80"/>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17">
                  <a:moveTo>
                    <a:pt x="76" y="0"/>
                  </a:moveTo>
                  <a:lnTo>
                    <a:pt x="0" y="99"/>
                  </a:lnTo>
                  <a:lnTo>
                    <a:pt x="16" y="117"/>
                  </a:lnTo>
                  <a:lnTo>
                    <a:pt x="41" y="105"/>
                  </a:lnTo>
                  <a:lnTo>
                    <a:pt x="80" y="29"/>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8" name="Freeform 105"/>
            <p:cNvSpPr/>
            <p:nvPr/>
          </p:nvSpPr>
          <p:spPr bwMode="auto">
            <a:xfrm>
              <a:off x="5266" y="2612"/>
              <a:ext cx="27" cy="37"/>
            </a:xfrm>
            <a:custGeom>
              <a:avLst/>
              <a:gdLst>
                <a:gd name="T0" fmla="*/ 22 w 52"/>
                <a:gd name="T1" fmla="*/ 0 h 73"/>
                <a:gd name="T2" fmla="*/ 0 w 52"/>
                <a:gd name="T3" fmla="*/ 26 h 73"/>
                <a:gd name="T4" fmla="*/ 5 w 52"/>
                <a:gd name="T5" fmla="*/ 37 h 73"/>
                <a:gd name="T6" fmla="*/ 18 w 52"/>
                <a:gd name="T7" fmla="*/ 34 h 73"/>
                <a:gd name="T8" fmla="*/ 27 w 52"/>
                <a:gd name="T9" fmla="*/ 8 h 73"/>
                <a:gd name="T10" fmla="*/ 22 w 52"/>
                <a:gd name="T11" fmla="*/ 0 h 73"/>
                <a:gd name="T12" fmla="*/ 22 w 52"/>
                <a:gd name="T13" fmla="*/ 0 h 73"/>
                <a:gd name="T14" fmla="*/ 0 60000 65536"/>
                <a:gd name="T15" fmla="*/ 0 60000 65536"/>
                <a:gd name="T16" fmla="*/ 0 60000 65536"/>
                <a:gd name="T17" fmla="*/ 0 60000 65536"/>
                <a:gd name="T18" fmla="*/ 0 60000 65536"/>
                <a:gd name="T19" fmla="*/ 0 60000 65536"/>
                <a:gd name="T20" fmla="*/ 0 60000 65536"/>
                <a:gd name="T21" fmla="*/ 0 w 52"/>
                <a:gd name="T22" fmla="*/ 0 h 73"/>
                <a:gd name="T23" fmla="*/ 52 w 52"/>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73">
                  <a:moveTo>
                    <a:pt x="42" y="0"/>
                  </a:moveTo>
                  <a:lnTo>
                    <a:pt x="0" y="51"/>
                  </a:lnTo>
                  <a:lnTo>
                    <a:pt x="10" y="73"/>
                  </a:lnTo>
                  <a:lnTo>
                    <a:pt x="35" y="68"/>
                  </a:lnTo>
                  <a:lnTo>
                    <a:pt x="52" y="15"/>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29" name="Freeform 106"/>
            <p:cNvSpPr/>
            <p:nvPr/>
          </p:nvSpPr>
          <p:spPr bwMode="auto">
            <a:xfrm>
              <a:off x="5304" y="2604"/>
              <a:ext cx="11" cy="17"/>
            </a:xfrm>
            <a:custGeom>
              <a:avLst/>
              <a:gdLst>
                <a:gd name="T0" fmla="*/ 0 w 23"/>
                <a:gd name="T1" fmla="*/ 7 h 34"/>
                <a:gd name="T2" fmla="*/ 2 w 23"/>
                <a:gd name="T3" fmla="*/ 17 h 34"/>
                <a:gd name="T4" fmla="*/ 11 w 23"/>
                <a:gd name="T5" fmla="*/ 8 h 34"/>
                <a:gd name="T6" fmla="*/ 7 w 23"/>
                <a:gd name="T7" fmla="*/ 0 h 34"/>
                <a:gd name="T8" fmla="*/ 0 w 23"/>
                <a:gd name="T9" fmla="*/ 7 h 34"/>
                <a:gd name="T10" fmla="*/ 0 w 23"/>
                <a:gd name="T11" fmla="*/ 7 h 34"/>
                <a:gd name="T12" fmla="*/ 0 60000 65536"/>
                <a:gd name="T13" fmla="*/ 0 60000 65536"/>
                <a:gd name="T14" fmla="*/ 0 60000 65536"/>
                <a:gd name="T15" fmla="*/ 0 60000 65536"/>
                <a:gd name="T16" fmla="*/ 0 60000 65536"/>
                <a:gd name="T17" fmla="*/ 0 60000 65536"/>
                <a:gd name="T18" fmla="*/ 0 w 23"/>
                <a:gd name="T19" fmla="*/ 0 h 34"/>
                <a:gd name="T20" fmla="*/ 23 w 2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3" h="34">
                  <a:moveTo>
                    <a:pt x="0" y="14"/>
                  </a:moveTo>
                  <a:lnTo>
                    <a:pt x="5" y="34"/>
                  </a:lnTo>
                  <a:lnTo>
                    <a:pt x="23" y="16"/>
                  </a:lnTo>
                  <a:lnTo>
                    <a:pt x="15" y="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0" name="Freeform 107"/>
            <p:cNvSpPr/>
            <p:nvPr/>
          </p:nvSpPr>
          <p:spPr bwMode="auto">
            <a:xfrm>
              <a:off x="5328" y="2612"/>
              <a:ext cx="16" cy="18"/>
            </a:xfrm>
            <a:custGeom>
              <a:avLst/>
              <a:gdLst>
                <a:gd name="T0" fmla="*/ 10 w 32"/>
                <a:gd name="T1" fmla="*/ 0 h 36"/>
                <a:gd name="T2" fmla="*/ 0 w 32"/>
                <a:gd name="T3" fmla="*/ 9 h 36"/>
                <a:gd name="T4" fmla="*/ 4 w 32"/>
                <a:gd name="T5" fmla="*/ 18 h 36"/>
                <a:gd name="T6" fmla="*/ 16 w 32"/>
                <a:gd name="T7" fmla="*/ 10 h 36"/>
                <a:gd name="T8" fmla="*/ 10 w 32"/>
                <a:gd name="T9" fmla="*/ 0 h 36"/>
                <a:gd name="T10" fmla="*/ 10 w 32"/>
                <a:gd name="T11" fmla="*/ 0 h 36"/>
                <a:gd name="T12" fmla="*/ 0 60000 65536"/>
                <a:gd name="T13" fmla="*/ 0 60000 65536"/>
                <a:gd name="T14" fmla="*/ 0 60000 65536"/>
                <a:gd name="T15" fmla="*/ 0 60000 65536"/>
                <a:gd name="T16" fmla="*/ 0 60000 65536"/>
                <a:gd name="T17" fmla="*/ 0 60000 65536"/>
                <a:gd name="T18" fmla="*/ 0 w 32"/>
                <a:gd name="T19" fmla="*/ 0 h 36"/>
                <a:gd name="T20" fmla="*/ 32 w 3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32" h="36">
                  <a:moveTo>
                    <a:pt x="20" y="0"/>
                  </a:moveTo>
                  <a:lnTo>
                    <a:pt x="0" y="18"/>
                  </a:lnTo>
                  <a:lnTo>
                    <a:pt x="8" y="36"/>
                  </a:lnTo>
                  <a:lnTo>
                    <a:pt x="32" y="2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1" name="Freeform 108"/>
            <p:cNvSpPr/>
            <p:nvPr/>
          </p:nvSpPr>
          <p:spPr bwMode="auto">
            <a:xfrm>
              <a:off x="5378" y="2596"/>
              <a:ext cx="16" cy="16"/>
            </a:xfrm>
            <a:custGeom>
              <a:avLst/>
              <a:gdLst>
                <a:gd name="T0" fmla="*/ 0 w 33"/>
                <a:gd name="T1" fmla="*/ 4 h 31"/>
                <a:gd name="T2" fmla="*/ 7 w 33"/>
                <a:gd name="T3" fmla="*/ 16 h 31"/>
                <a:gd name="T4" fmla="*/ 16 w 33"/>
                <a:gd name="T5" fmla="*/ 9 h 31"/>
                <a:gd name="T6" fmla="*/ 12 w 33"/>
                <a:gd name="T7" fmla="*/ 0 h 31"/>
                <a:gd name="T8" fmla="*/ 0 w 33"/>
                <a:gd name="T9" fmla="*/ 4 h 31"/>
                <a:gd name="T10" fmla="*/ 0 w 33"/>
                <a:gd name="T11" fmla="*/ 4 h 31"/>
                <a:gd name="T12" fmla="*/ 0 60000 65536"/>
                <a:gd name="T13" fmla="*/ 0 60000 65536"/>
                <a:gd name="T14" fmla="*/ 0 60000 65536"/>
                <a:gd name="T15" fmla="*/ 0 60000 65536"/>
                <a:gd name="T16" fmla="*/ 0 60000 65536"/>
                <a:gd name="T17" fmla="*/ 0 60000 65536"/>
                <a:gd name="T18" fmla="*/ 0 w 33"/>
                <a:gd name="T19" fmla="*/ 0 h 31"/>
                <a:gd name="T20" fmla="*/ 33 w 3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3" h="31">
                  <a:moveTo>
                    <a:pt x="0" y="7"/>
                  </a:moveTo>
                  <a:lnTo>
                    <a:pt x="15" y="31"/>
                  </a:lnTo>
                  <a:lnTo>
                    <a:pt x="33" y="17"/>
                  </a:lnTo>
                  <a:lnTo>
                    <a:pt x="2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2" name="Freeform 109"/>
            <p:cNvSpPr/>
            <p:nvPr/>
          </p:nvSpPr>
          <p:spPr bwMode="auto">
            <a:xfrm>
              <a:off x="5088" y="2542"/>
              <a:ext cx="122" cy="123"/>
            </a:xfrm>
            <a:custGeom>
              <a:avLst/>
              <a:gdLst>
                <a:gd name="T0" fmla="*/ 122 w 244"/>
                <a:gd name="T1" fmla="*/ 19 h 246"/>
                <a:gd name="T2" fmla="*/ 97 w 244"/>
                <a:gd name="T3" fmla="*/ 4 h 246"/>
                <a:gd name="T4" fmla="*/ 83 w 244"/>
                <a:gd name="T5" fmla="*/ 0 h 246"/>
                <a:gd name="T6" fmla="*/ 71 w 244"/>
                <a:gd name="T7" fmla="*/ 10 h 246"/>
                <a:gd name="T8" fmla="*/ 44 w 244"/>
                <a:gd name="T9" fmla="*/ 42 h 246"/>
                <a:gd name="T10" fmla="*/ 12 w 244"/>
                <a:gd name="T11" fmla="*/ 73 h 246"/>
                <a:gd name="T12" fmla="*/ 0 w 244"/>
                <a:gd name="T13" fmla="*/ 89 h 246"/>
                <a:gd name="T14" fmla="*/ 0 w 244"/>
                <a:gd name="T15" fmla="*/ 107 h 246"/>
                <a:gd name="T16" fmla="*/ 17 w 244"/>
                <a:gd name="T17" fmla="*/ 116 h 246"/>
                <a:gd name="T18" fmla="*/ 41 w 244"/>
                <a:gd name="T19" fmla="*/ 123 h 246"/>
                <a:gd name="T20" fmla="*/ 44 w 244"/>
                <a:gd name="T21" fmla="*/ 113 h 246"/>
                <a:gd name="T22" fmla="*/ 32 w 244"/>
                <a:gd name="T23" fmla="*/ 103 h 246"/>
                <a:gd name="T24" fmla="*/ 21 w 244"/>
                <a:gd name="T25" fmla="*/ 94 h 246"/>
                <a:gd name="T26" fmla="*/ 49 w 244"/>
                <a:gd name="T27" fmla="*/ 63 h 246"/>
                <a:gd name="T28" fmla="*/ 80 w 244"/>
                <a:gd name="T29" fmla="*/ 28 h 246"/>
                <a:gd name="T30" fmla="*/ 97 w 244"/>
                <a:gd name="T31" fmla="*/ 22 h 246"/>
                <a:gd name="T32" fmla="*/ 111 w 244"/>
                <a:gd name="T33" fmla="*/ 28 h 246"/>
                <a:gd name="T34" fmla="*/ 122 w 244"/>
                <a:gd name="T35" fmla="*/ 28 h 246"/>
                <a:gd name="T36" fmla="*/ 122 w 244"/>
                <a:gd name="T37" fmla="*/ 19 h 246"/>
                <a:gd name="T38" fmla="*/ 122 w 244"/>
                <a:gd name="T39" fmla="*/ 19 h 2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4"/>
                <a:gd name="T61" fmla="*/ 0 h 246"/>
                <a:gd name="T62" fmla="*/ 244 w 244"/>
                <a:gd name="T63" fmla="*/ 246 h 2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4" h="246">
                  <a:moveTo>
                    <a:pt x="244" y="38"/>
                  </a:moveTo>
                  <a:lnTo>
                    <a:pt x="194" y="8"/>
                  </a:lnTo>
                  <a:lnTo>
                    <a:pt x="166" y="0"/>
                  </a:lnTo>
                  <a:lnTo>
                    <a:pt x="142" y="20"/>
                  </a:lnTo>
                  <a:lnTo>
                    <a:pt x="87" y="84"/>
                  </a:lnTo>
                  <a:lnTo>
                    <a:pt x="24" y="145"/>
                  </a:lnTo>
                  <a:lnTo>
                    <a:pt x="0" y="178"/>
                  </a:lnTo>
                  <a:lnTo>
                    <a:pt x="0" y="213"/>
                  </a:lnTo>
                  <a:lnTo>
                    <a:pt x="34" y="231"/>
                  </a:lnTo>
                  <a:lnTo>
                    <a:pt x="82" y="246"/>
                  </a:lnTo>
                  <a:lnTo>
                    <a:pt x="87" y="226"/>
                  </a:lnTo>
                  <a:lnTo>
                    <a:pt x="64" y="206"/>
                  </a:lnTo>
                  <a:lnTo>
                    <a:pt x="41" y="188"/>
                  </a:lnTo>
                  <a:lnTo>
                    <a:pt x="97" y="126"/>
                  </a:lnTo>
                  <a:lnTo>
                    <a:pt x="160" y="56"/>
                  </a:lnTo>
                  <a:lnTo>
                    <a:pt x="194" y="43"/>
                  </a:lnTo>
                  <a:lnTo>
                    <a:pt x="222" y="56"/>
                  </a:lnTo>
                  <a:lnTo>
                    <a:pt x="244" y="56"/>
                  </a:lnTo>
                  <a:lnTo>
                    <a:pt x="2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3" name="Freeform 110"/>
            <p:cNvSpPr/>
            <p:nvPr/>
          </p:nvSpPr>
          <p:spPr bwMode="auto">
            <a:xfrm>
              <a:off x="4675" y="2169"/>
              <a:ext cx="36" cy="91"/>
            </a:xfrm>
            <a:custGeom>
              <a:avLst/>
              <a:gdLst>
                <a:gd name="T0" fmla="*/ 17 w 72"/>
                <a:gd name="T1" fmla="*/ 4 h 181"/>
                <a:gd name="T2" fmla="*/ 9 w 72"/>
                <a:gd name="T3" fmla="*/ 25 h 181"/>
                <a:gd name="T4" fmla="*/ 3 w 72"/>
                <a:gd name="T5" fmla="*/ 47 h 181"/>
                <a:gd name="T6" fmla="*/ 0 w 72"/>
                <a:gd name="T7" fmla="*/ 73 h 181"/>
                <a:gd name="T8" fmla="*/ 7 w 72"/>
                <a:gd name="T9" fmla="*/ 91 h 181"/>
                <a:gd name="T10" fmla="*/ 19 w 72"/>
                <a:gd name="T11" fmla="*/ 64 h 181"/>
                <a:gd name="T12" fmla="*/ 30 w 72"/>
                <a:gd name="T13" fmla="*/ 30 h 181"/>
                <a:gd name="T14" fmla="*/ 36 w 72"/>
                <a:gd name="T15" fmla="*/ 9 h 181"/>
                <a:gd name="T16" fmla="*/ 28 w 72"/>
                <a:gd name="T17" fmla="*/ 0 h 181"/>
                <a:gd name="T18" fmla="*/ 17 w 72"/>
                <a:gd name="T19" fmla="*/ 4 h 181"/>
                <a:gd name="T20" fmla="*/ 17 w 72"/>
                <a:gd name="T21" fmla="*/ 4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181"/>
                <a:gd name="T35" fmla="*/ 72 w 72"/>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181">
                  <a:moveTo>
                    <a:pt x="34" y="8"/>
                  </a:moveTo>
                  <a:lnTo>
                    <a:pt x="17" y="49"/>
                  </a:lnTo>
                  <a:lnTo>
                    <a:pt x="5" y="93"/>
                  </a:lnTo>
                  <a:lnTo>
                    <a:pt x="0" y="145"/>
                  </a:lnTo>
                  <a:lnTo>
                    <a:pt x="14" y="181"/>
                  </a:lnTo>
                  <a:lnTo>
                    <a:pt x="37" y="127"/>
                  </a:lnTo>
                  <a:lnTo>
                    <a:pt x="60" y="60"/>
                  </a:lnTo>
                  <a:lnTo>
                    <a:pt x="72" y="17"/>
                  </a:lnTo>
                  <a:lnTo>
                    <a:pt x="56" y="0"/>
                  </a:lnTo>
                  <a:lnTo>
                    <a:pt x="34"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4" name="Freeform 111"/>
            <p:cNvSpPr/>
            <p:nvPr/>
          </p:nvSpPr>
          <p:spPr bwMode="auto">
            <a:xfrm>
              <a:off x="4753" y="2110"/>
              <a:ext cx="109" cy="252"/>
            </a:xfrm>
            <a:custGeom>
              <a:avLst/>
              <a:gdLst>
                <a:gd name="T0" fmla="*/ 95 w 218"/>
                <a:gd name="T1" fmla="*/ 0 h 504"/>
                <a:gd name="T2" fmla="*/ 75 w 218"/>
                <a:gd name="T3" fmla="*/ 21 h 504"/>
                <a:gd name="T4" fmla="*/ 58 w 218"/>
                <a:gd name="T5" fmla="*/ 48 h 504"/>
                <a:gd name="T6" fmla="*/ 36 w 218"/>
                <a:gd name="T7" fmla="*/ 88 h 504"/>
                <a:gd name="T8" fmla="*/ 22 w 218"/>
                <a:gd name="T9" fmla="*/ 132 h 504"/>
                <a:gd name="T10" fmla="*/ 7 w 218"/>
                <a:gd name="T11" fmla="*/ 178 h 504"/>
                <a:gd name="T12" fmla="*/ 0 w 218"/>
                <a:gd name="T13" fmla="*/ 252 h 504"/>
                <a:gd name="T14" fmla="*/ 17 w 218"/>
                <a:gd name="T15" fmla="*/ 208 h 504"/>
                <a:gd name="T16" fmla="*/ 36 w 218"/>
                <a:gd name="T17" fmla="*/ 144 h 504"/>
                <a:gd name="T18" fmla="*/ 55 w 218"/>
                <a:gd name="T19" fmla="*/ 98 h 504"/>
                <a:gd name="T20" fmla="*/ 73 w 218"/>
                <a:gd name="T21" fmla="*/ 59 h 504"/>
                <a:gd name="T22" fmla="*/ 93 w 218"/>
                <a:gd name="T23" fmla="*/ 35 h 504"/>
                <a:gd name="T24" fmla="*/ 109 w 218"/>
                <a:gd name="T25" fmla="*/ 4 h 504"/>
                <a:gd name="T26" fmla="*/ 95 w 218"/>
                <a:gd name="T27" fmla="*/ 0 h 504"/>
                <a:gd name="T28" fmla="*/ 95 w 218"/>
                <a:gd name="T29" fmla="*/ 0 h 5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8"/>
                <a:gd name="T46" fmla="*/ 0 h 504"/>
                <a:gd name="T47" fmla="*/ 218 w 218"/>
                <a:gd name="T48" fmla="*/ 504 h 5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8" h="504">
                  <a:moveTo>
                    <a:pt x="190" y="0"/>
                  </a:moveTo>
                  <a:lnTo>
                    <a:pt x="149" y="41"/>
                  </a:lnTo>
                  <a:lnTo>
                    <a:pt x="115" y="95"/>
                  </a:lnTo>
                  <a:lnTo>
                    <a:pt x="72" y="176"/>
                  </a:lnTo>
                  <a:lnTo>
                    <a:pt x="43" y="263"/>
                  </a:lnTo>
                  <a:lnTo>
                    <a:pt x="14" y="355"/>
                  </a:lnTo>
                  <a:lnTo>
                    <a:pt x="0" y="504"/>
                  </a:lnTo>
                  <a:lnTo>
                    <a:pt x="34" y="415"/>
                  </a:lnTo>
                  <a:lnTo>
                    <a:pt x="72" y="288"/>
                  </a:lnTo>
                  <a:lnTo>
                    <a:pt x="110" y="196"/>
                  </a:lnTo>
                  <a:lnTo>
                    <a:pt x="146" y="118"/>
                  </a:lnTo>
                  <a:lnTo>
                    <a:pt x="186" y="70"/>
                  </a:lnTo>
                  <a:lnTo>
                    <a:pt x="218" y="7"/>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5" name="Freeform 112"/>
            <p:cNvSpPr/>
            <p:nvPr/>
          </p:nvSpPr>
          <p:spPr bwMode="auto">
            <a:xfrm>
              <a:off x="4827" y="2048"/>
              <a:ext cx="201" cy="350"/>
            </a:xfrm>
            <a:custGeom>
              <a:avLst/>
              <a:gdLst>
                <a:gd name="T0" fmla="*/ 184 w 401"/>
                <a:gd name="T1" fmla="*/ 6 h 698"/>
                <a:gd name="T2" fmla="*/ 172 w 401"/>
                <a:gd name="T3" fmla="*/ 15 h 698"/>
                <a:gd name="T4" fmla="*/ 147 w 401"/>
                <a:gd name="T5" fmla="*/ 39 h 698"/>
                <a:gd name="T6" fmla="*/ 114 w 401"/>
                <a:gd name="T7" fmla="*/ 74 h 698"/>
                <a:gd name="T8" fmla="*/ 85 w 401"/>
                <a:gd name="T9" fmla="*/ 114 h 698"/>
                <a:gd name="T10" fmla="*/ 64 w 401"/>
                <a:gd name="T11" fmla="*/ 150 h 698"/>
                <a:gd name="T12" fmla="*/ 39 w 401"/>
                <a:gd name="T13" fmla="*/ 197 h 698"/>
                <a:gd name="T14" fmla="*/ 19 w 401"/>
                <a:gd name="T15" fmla="*/ 261 h 698"/>
                <a:gd name="T16" fmla="*/ 4 w 401"/>
                <a:gd name="T17" fmla="*/ 320 h 698"/>
                <a:gd name="T18" fmla="*/ 0 w 401"/>
                <a:gd name="T19" fmla="*/ 350 h 698"/>
                <a:gd name="T20" fmla="*/ 15 w 401"/>
                <a:gd name="T21" fmla="*/ 322 h 698"/>
                <a:gd name="T22" fmla="*/ 30 w 401"/>
                <a:gd name="T23" fmla="*/ 276 h 698"/>
                <a:gd name="T24" fmla="*/ 52 w 401"/>
                <a:gd name="T25" fmla="*/ 221 h 698"/>
                <a:gd name="T26" fmla="*/ 74 w 401"/>
                <a:gd name="T27" fmla="*/ 167 h 698"/>
                <a:gd name="T28" fmla="*/ 100 w 401"/>
                <a:gd name="T29" fmla="*/ 125 h 698"/>
                <a:gd name="T30" fmla="*/ 130 w 401"/>
                <a:gd name="T31" fmla="*/ 86 h 698"/>
                <a:gd name="T32" fmla="*/ 163 w 401"/>
                <a:gd name="T33" fmla="*/ 49 h 698"/>
                <a:gd name="T34" fmla="*/ 201 w 401"/>
                <a:gd name="T35" fmla="*/ 13 h 698"/>
                <a:gd name="T36" fmla="*/ 193 w 401"/>
                <a:gd name="T37" fmla="*/ 0 h 698"/>
                <a:gd name="T38" fmla="*/ 184 w 401"/>
                <a:gd name="T39" fmla="*/ 6 h 698"/>
                <a:gd name="T40" fmla="*/ 184 w 401"/>
                <a:gd name="T41" fmla="*/ 6 h 6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1"/>
                <a:gd name="T64" fmla="*/ 0 h 698"/>
                <a:gd name="T65" fmla="*/ 401 w 401"/>
                <a:gd name="T66" fmla="*/ 698 h 6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1" h="698">
                  <a:moveTo>
                    <a:pt x="368" y="11"/>
                  </a:moveTo>
                  <a:lnTo>
                    <a:pt x="343" y="29"/>
                  </a:lnTo>
                  <a:lnTo>
                    <a:pt x="294" y="77"/>
                  </a:lnTo>
                  <a:lnTo>
                    <a:pt x="228" y="148"/>
                  </a:lnTo>
                  <a:lnTo>
                    <a:pt x="170" y="227"/>
                  </a:lnTo>
                  <a:lnTo>
                    <a:pt x="127" y="299"/>
                  </a:lnTo>
                  <a:lnTo>
                    <a:pt x="78" y="393"/>
                  </a:lnTo>
                  <a:lnTo>
                    <a:pt x="37" y="521"/>
                  </a:lnTo>
                  <a:lnTo>
                    <a:pt x="8" y="639"/>
                  </a:lnTo>
                  <a:lnTo>
                    <a:pt x="0" y="698"/>
                  </a:lnTo>
                  <a:lnTo>
                    <a:pt x="29" y="642"/>
                  </a:lnTo>
                  <a:lnTo>
                    <a:pt x="60" y="550"/>
                  </a:lnTo>
                  <a:lnTo>
                    <a:pt x="104" y="440"/>
                  </a:lnTo>
                  <a:lnTo>
                    <a:pt x="147" y="334"/>
                  </a:lnTo>
                  <a:lnTo>
                    <a:pt x="199" y="249"/>
                  </a:lnTo>
                  <a:lnTo>
                    <a:pt x="259" y="172"/>
                  </a:lnTo>
                  <a:lnTo>
                    <a:pt x="325" y="97"/>
                  </a:lnTo>
                  <a:lnTo>
                    <a:pt x="401" y="25"/>
                  </a:lnTo>
                  <a:lnTo>
                    <a:pt x="386" y="0"/>
                  </a:lnTo>
                  <a:lnTo>
                    <a:pt x="368"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6" name="Freeform 113"/>
            <p:cNvSpPr/>
            <p:nvPr/>
          </p:nvSpPr>
          <p:spPr bwMode="auto">
            <a:xfrm>
              <a:off x="5097" y="1993"/>
              <a:ext cx="20" cy="26"/>
            </a:xfrm>
            <a:custGeom>
              <a:avLst/>
              <a:gdLst>
                <a:gd name="T0" fmla="*/ 18 w 41"/>
                <a:gd name="T1" fmla="*/ 0 h 52"/>
                <a:gd name="T2" fmla="*/ 0 w 41"/>
                <a:gd name="T3" fmla="*/ 13 h 52"/>
                <a:gd name="T4" fmla="*/ 2 w 41"/>
                <a:gd name="T5" fmla="*/ 26 h 52"/>
                <a:gd name="T6" fmla="*/ 20 w 41"/>
                <a:gd name="T7" fmla="*/ 15 h 52"/>
                <a:gd name="T8" fmla="*/ 18 w 41"/>
                <a:gd name="T9" fmla="*/ 0 h 52"/>
                <a:gd name="T10" fmla="*/ 18 w 41"/>
                <a:gd name="T11" fmla="*/ 0 h 52"/>
                <a:gd name="T12" fmla="*/ 0 60000 65536"/>
                <a:gd name="T13" fmla="*/ 0 60000 65536"/>
                <a:gd name="T14" fmla="*/ 0 60000 65536"/>
                <a:gd name="T15" fmla="*/ 0 60000 65536"/>
                <a:gd name="T16" fmla="*/ 0 60000 65536"/>
                <a:gd name="T17" fmla="*/ 0 60000 65536"/>
                <a:gd name="T18" fmla="*/ 0 w 41"/>
                <a:gd name="T19" fmla="*/ 0 h 52"/>
                <a:gd name="T20" fmla="*/ 41 w 41"/>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41" h="52">
                  <a:moveTo>
                    <a:pt x="37" y="0"/>
                  </a:moveTo>
                  <a:lnTo>
                    <a:pt x="0" y="26"/>
                  </a:lnTo>
                  <a:lnTo>
                    <a:pt x="5" y="52"/>
                  </a:lnTo>
                  <a:lnTo>
                    <a:pt x="41" y="29"/>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7" name="Freeform 114"/>
            <p:cNvSpPr/>
            <p:nvPr/>
          </p:nvSpPr>
          <p:spPr bwMode="auto">
            <a:xfrm>
              <a:off x="5154" y="1949"/>
              <a:ext cx="27" cy="22"/>
            </a:xfrm>
            <a:custGeom>
              <a:avLst/>
              <a:gdLst>
                <a:gd name="T0" fmla="*/ 24 w 54"/>
                <a:gd name="T1" fmla="*/ 0 h 44"/>
                <a:gd name="T2" fmla="*/ 0 w 54"/>
                <a:gd name="T3" fmla="*/ 15 h 44"/>
                <a:gd name="T4" fmla="*/ 5 w 54"/>
                <a:gd name="T5" fmla="*/ 22 h 44"/>
                <a:gd name="T6" fmla="*/ 27 w 54"/>
                <a:gd name="T7" fmla="*/ 10 h 44"/>
                <a:gd name="T8" fmla="*/ 24 w 54"/>
                <a:gd name="T9" fmla="*/ 0 h 44"/>
                <a:gd name="T10" fmla="*/ 24 w 54"/>
                <a:gd name="T11" fmla="*/ 0 h 44"/>
                <a:gd name="T12" fmla="*/ 0 60000 65536"/>
                <a:gd name="T13" fmla="*/ 0 60000 65536"/>
                <a:gd name="T14" fmla="*/ 0 60000 65536"/>
                <a:gd name="T15" fmla="*/ 0 60000 65536"/>
                <a:gd name="T16" fmla="*/ 0 60000 65536"/>
                <a:gd name="T17" fmla="*/ 0 60000 65536"/>
                <a:gd name="T18" fmla="*/ 0 w 54"/>
                <a:gd name="T19" fmla="*/ 0 h 44"/>
                <a:gd name="T20" fmla="*/ 54 w 54"/>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4" h="44">
                  <a:moveTo>
                    <a:pt x="47" y="0"/>
                  </a:moveTo>
                  <a:lnTo>
                    <a:pt x="0" y="29"/>
                  </a:lnTo>
                  <a:lnTo>
                    <a:pt x="9" y="44"/>
                  </a:lnTo>
                  <a:lnTo>
                    <a:pt x="54" y="2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8" name="Freeform 115"/>
            <p:cNvSpPr/>
            <p:nvPr/>
          </p:nvSpPr>
          <p:spPr bwMode="auto">
            <a:xfrm>
              <a:off x="5216" y="1979"/>
              <a:ext cx="14" cy="25"/>
            </a:xfrm>
            <a:custGeom>
              <a:avLst/>
              <a:gdLst>
                <a:gd name="T0" fmla="*/ 10 w 29"/>
                <a:gd name="T1" fmla="*/ 0 h 49"/>
                <a:gd name="T2" fmla="*/ 0 w 29"/>
                <a:gd name="T3" fmla="*/ 5 h 49"/>
                <a:gd name="T4" fmla="*/ 0 w 29"/>
                <a:gd name="T5" fmla="*/ 19 h 49"/>
                <a:gd name="T6" fmla="*/ 11 w 29"/>
                <a:gd name="T7" fmla="*/ 25 h 49"/>
                <a:gd name="T8" fmla="*/ 14 w 29"/>
                <a:gd name="T9" fmla="*/ 9 h 49"/>
                <a:gd name="T10" fmla="*/ 10 w 29"/>
                <a:gd name="T11" fmla="*/ 0 h 49"/>
                <a:gd name="T12" fmla="*/ 10 w 29"/>
                <a:gd name="T13" fmla="*/ 0 h 49"/>
                <a:gd name="T14" fmla="*/ 0 60000 65536"/>
                <a:gd name="T15" fmla="*/ 0 60000 65536"/>
                <a:gd name="T16" fmla="*/ 0 60000 65536"/>
                <a:gd name="T17" fmla="*/ 0 60000 65536"/>
                <a:gd name="T18" fmla="*/ 0 60000 65536"/>
                <a:gd name="T19" fmla="*/ 0 60000 65536"/>
                <a:gd name="T20" fmla="*/ 0 60000 65536"/>
                <a:gd name="T21" fmla="*/ 0 w 29"/>
                <a:gd name="T22" fmla="*/ 0 h 49"/>
                <a:gd name="T23" fmla="*/ 29 w 29"/>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9">
                  <a:moveTo>
                    <a:pt x="20" y="0"/>
                  </a:moveTo>
                  <a:lnTo>
                    <a:pt x="0" y="9"/>
                  </a:lnTo>
                  <a:lnTo>
                    <a:pt x="0" y="38"/>
                  </a:lnTo>
                  <a:lnTo>
                    <a:pt x="22" y="49"/>
                  </a:lnTo>
                  <a:lnTo>
                    <a:pt x="29" y="1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39" name="Freeform 116"/>
            <p:cNvSpPr/>
            <p:nvPr/>
          </p:nvSpPr>
          <p:spPr bwMode="auto">
            <a:xfrm>
              <a:off x="5246" y="1942"/>
              <a:ext cx="23" cy="44"/>
            </a:xfrm>
            <a:custGeom>
              <a:avLst/>
              <a:gdLst>
                <a:gd name="T0" fmla="*/ 0 w 46"/>
                <a:gd name="T1" fmla="*/ 6 h 90"/>
                <a:gd name="T2" fmla="*/ 12 w 46"/>
                <a:gd name="T3" fmla="*/ 34 h 90"/>
                <a:gd name="T4" fmla="*/ 23 w 46"/>
                <a:gd name="T5" fmla="*/ 44 h 90"/>
                <a:gd name="T6" fmla="*/ 19 w 46"/>
                <a:gd name="T7" fmla="*/ 20 h 90"/>
                <a:gd name="T8" fmla="*/ 15 w 46"/>
                <a:gd name="T9" fmla="*/ 0 h 90"/>
                <a:gd name="T10" fmla="*/ 0 w 46"/>
                <a:gd name="T11" fmla="*/ 6 h 90"/>
                <a:gd name="T12" fmla="*/ 0 w 46"/>
                <a:gd name="T13" fmla="*/ 6 h 90"/>
                <a:gd name="T14" fmla="*/ 0 60000 65536"/>
                <a:gd name="T15" fmla="*/ 0 60000 65536"/>
                <a:gd name="T16" fmla="*/ 0 60000 65536"/>
                <a:gd name="T17" fmla="*/ 0 60000 65536"/>
                <a:gd name="T18" fmla="*/ 0 60000 65536"/>
                <a:gd name="T19" fmla="*/ 0 60000 65536"/>
                <a:gd name="T20" fmla="*/ 0 60000 65536"/>
                <a:gd name="T21" fmla="*/ 0 w 46"/>
                <a:gd name="T22" fmla="*/ 0 h 90"/>
                <a:gd name="T23" fmla="*/ 46 w 4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90">
                  <a:moveTo>
                    <a:pt x="0" y="12"/>
                  </a:moveTo>
                  <a:lnTo>
                    <a:pt x="23" y="70"/>
                  </a:lnTo>
                  <a:lnTo>
                    <a:pt x="46" y="90"/>
                  </a:lnTo>
                  <a:lnTo>
                    <a:pt x="38" y="41"/>
                  </a:lnTo>
                  <a:lnTo>
                    <a:pt x="29"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0" name="Freeform 117"/>
            <p:cNvSpPr/>
            <p:nvPr/>
          </p:nvSpPr>
          <p:spPr bwMode="auto">
            <a:xfrm>
              <a:off x="5240" y="1916"/>
              <a:ext cx="21" cy="16"/>
            </a:xfrm>
            <a:custGeom>
              <a:avLst/>
              <a:gdLst>
                <a:gd name="T0" fmla="*/ 7 w 40"/>
                <a:gd name="T1" fmla="*/ 0 h 31"/>
                <a:gd name="T2" fmla="*/ 0 w 40"/>
                <a:gd name="T3" fmla="*/ 10 h 31"/>
                <a:gd name="T4" fmla="*/ 11 w 40"/>
                <a:gd name="T5" fmla="*/ 16 h 31"/>
                <a:gd name="T6" fmla="*/ 21 w 40"/>
                <a:gd name="T7" fmla="*/ 10 h 31"/>
                <a:gd name="T8" fmla="*/ 18 w 40"/>
                <a:gd name="T9" fmla="*/ 0 h 31"/>
                <a:gd name="T10" fmla="*/ 7 w 40"/>
                <a:gd name="T11" fmla="*/ 0 h 31"/>
                <a:gd name="T12" fmla="*/ 7 w 40"/>
                <a:gd name="T13" fmla="*/ 0 h 31"/>
                <a:gd name="T14" fmla="*/ 0 60000 65536"/>
                <a:gd name="T15" fmla="*/ 0 60000 65536"/>
                <a:gd name="T16" fmla="*/ 0 60000 65536"/>
                <a:gd name="T17" fmla="*/ 0 60000 65536"/>
                <a:gd name="T18" fmla="*/ 0 60000 65536"/>
                <a:gd name="T19" fmla="*/ 0 60000 65536"/>
                <a:gd name="T20" fmla="*/ 0 60000 65536"/>
                <a:gd name="T21" fmla="*/ 0 w 40"/>
                <a:gd name="T22" fmla="*/ 0 h 31"/>
                <a:gd name="T23" fmla="*/ 40 w 40"/>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31">
                  <a:moveTo>
                    <a:pt x="14" y="0"/>
                  </a:moveTo>
                  <a:lnTo>
                    <a:pt x="0" y="20"/>
                  </a:lnTo>
                  <a:lnTo>
                    <a:pt x="20" y="31"/>
                  </a:lnTo>
                  <a:lnTo>
                    <a:pt x="40" y="20"/>
                  </a:lnTo>
                  <a:lnTo>
                    <a:pt x="3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1" name="Freeform 118"/>
            <p:cNvSpPr/>
            <p:nvPr/>
          </p:nvSpPr>
          <p:spPr bwMode="auto">
            <a:xfrm>
              <a:off x="5271" y="1896"/>
              <a:ext cx="18" cy="12"/>
            </a:xfrm>
            <a:custGeom>
              <a:avLst/>
              <a:gdLst>
                <a:gd name="T0" fmla="*/ 8 w 37"/>
                <a:gd name="T1" fmla="*/ 0 h 26"/>
                <a:gd name="T2" fmla="*/ 0 w 37"/>
                <a:gd name="T3" fmla="*/ 6 h 26"/>
                <a:gd name="T4" fmla="*/ 7 w 37"/>
                <a:gd name="T5" fmla="*/ 12 h 26"/>
                <a:gd name="T6" fmla="*/ 16 w 37"/>
                <a:gd name="T7" fmla="*/ 10 h 26"/>
                <a:gd name="T8" fmla="*/ 18 w 37"/>
                <a:gd name="T9" fmla="*/ 4 h 26"/>
                <a:gd name="T10" fmla="*/ 8 w 37"/>
                <a:gd name="T11" fmla="*/ 0 h 26"/>
                <a:gd name="T12" fmla="*/ 8 w 37"/>
                <a:gd name="T13" fmla="*/ 0 h 26"/>
                <a:gd name="T14" fmla="*/ 0 60000 65536"/>
                <a:gd name="T15" fmla="*/ 0 60000 65536"/>
                <a:gd name="T16" fmla="*/ 0 60000 65536"/>
                <a:gd name="T17" fmla="*/ 0 60000 65536"/>
                <a:gd name="T18" fmla="*/ 0 60000 65536"/>
                <a:gd name="T19" fmla="*/ 0 60000 65536"/>
                <a:gd name="T20" fmla="*/ 0 60000 65536"/>
                <a:gd name="T21" fmla="*/ 0 w 37"/>
                <a:gd name="T22" fmla="*/ 0 h 26"/>
                <a:gd name="T23" fmla="*/ 37 w 37"/>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6">
                  <a:moveTo>
                    <a:pt x="17" y="0"/>
                  </a:moveTo>
                  <a:lnTo>
                    <a:pt x="0" y="14"/>
                  </a:lnTo>
                  <a:lnTo>
                    <a:pt x="14" y="26"/>
                  </a:lnTo>
                  <a:lnTo>
                    <a:pt x="32" y="21"/>
                  </a:lnTo>
                  <a:lnTo>
                    <a:pt x="37" y="9"/>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2" name="Freeform 119"/>
            <p:cNvSpPr/>
            <p:nvPr/>
          </p:nvSpPr>
          <p:spPr bwMode="auto">
            <a:xfrm>
              <a:off x="5291" y="1925"/>
              <a:ext cx="20" cy="46"/>
            </a:xfrm>
            <a:custGeom>
              <a:avLst/>
              <a:gdLst>
                <a:gd name="T0" fmla="*/ 6 w 40"/>
                <a:gd name="T1" fmla="*/ 3 h 92"/>
                <a:gd name="T2" fmla="*/ 0 w 40"/>
                <a:gd name="T3" fmla="*/ 13 h 92"/>
                <a:gd name="T4" fmla="*/ 4 w 40"/>
                <a:gd name="T5" fmla="*/ 33 h 92"/>
                <a:gd name="T6" fmla="*/ 10 w 40"/>
                <a:gd name="T7" fmla="*/ 46 h 92"/>
                <a:gd name="T8" fmla="*/ 18 w 40"/>
                <a:gd name="T9" fmla="*/ 32 h 92"/>
                <a:gd name="T10" fmla="*/ 20 w 40"/>
                <a:gd name="T11" fmla="*/ 12 h 92"/>
                <a:gd name="T12" fmla="*/ 16 w 40"/>
                <a:gd name="T13" fmla="*/ 0 h 92"/>
                <a:gd name="T14" fmla="*/ 6 w 40"/>
                <a:gd name="T15" fmla="*/ 3 h 92"/>
                <a:gd name="T16" fmla="*/ 6 w 40"/>
                <a:gd name="T17" fmla="*/ 3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92"/>
                <a:gd name="T29" fmla="*/ 40 w 40"/>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92">
                  <a:moveTo>
                    <a:pt x="11" y="5"/>
                  </a:moveTo>
                  <a:lnTo>
                    <a:pt x="0" y="26"/>
                  </a:lnTo>
                  <a:lnTo>
                    <a:pt x="7" y="66"/>
                  </a:lnTo>
                  <a:lnTo>
                    <a:pt x="20" y="92"/>
                  </a:lnTo>
                  <a:lnTo>
                    <a:pt x="36" y="63"/>
                  </a:lnTo>
                  <a:lnTo>
                    <a:pt x="40" y="23"/>
                  </a:lnTo>
                  <a:lnTo>
                    <a:pt x="31" y="0"/>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3" name="Freeform 120"/>
            <p:cNvSpPr/>
            <p:nvPr/>
          </p:nvSpPr>
          <p:spPr bwMode="auto">
            <a:xfrm>
              <a:off x="5329" y="1906"/>
              <a:ext cx="16" cy="66"/>
            </a:xfrm>
            <a:custGeom>
              <a:avLst/>
              <a:gdLst>
                <a:gd name="T0" fmla="*/ 0 w 31"/>
                <a:gd name="T1" fmla="*/ 6 h 132"/>
                <a:gd name="T2" fmla="*/ 3 w 31"/>
                <a:gd name="T3" fmla="*/ 45 h 132"/>
                <a:gd name="T4" fmla="*/ 12 w 31"/>
                <a:gd name="T5" fmla="*/ 66 h 132"/>
                <a:gd name="T6" fmla="*/ 16 w 31"/>
                <a:gd name="T7" fmla="*/ 55 h 132"/>
                <a:gd name="T8" fmla="*/ 16 w 31"/>
                <a:gd name="T9" fmla="*/ 6 h 132"/>
                <a:gd name="T10" fmla="*/ 10 w 31"/>
                <a:gd name="T11" fmla="*/ 0 h 132"/>
                <a:gd name="T12" fmla="*/ 0 w 31"/>
                <a:gd name="T13" fmla="*/ 6 h 132"/>
                <a:gd name="T14" fmla="*/ 0 w 31"/>
                <a:gd name="T15" fmla="*/ 6 h 13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32"/>
                <a:gd name="T26" fmla="*/ 31 w 31"/>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32">
                  <a:moveTo>
                    <a:pt x="0" y="11"/>
                  </a:moveTo>
                  <a:lnTo>
                    <a:pt x="6" y="89"/>
                  </a:lnTo>
                  <a:lnTo>
                    <a:pt x="24" y="132"/>
                  </a:lnTo>
                  <a:lnTo>
                    <a:pt x="31" y="109"/>
                  </a:lnTo>
                  <a:lnTo>
                    <a:pt x="31" y="11"/>
                  </a:lnTo>
                  <a:lnTo>
                    <a:pt x="20" y="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4" name="Freeform 121"/>
            <p:cNvSpPr/>
            <p:nvPr/>
          </p:nvSpPr>
          <p:spPr bwMode="auto">
            <a:xfrm>
              <a:off x="4897" y="2028"/>
              <a:ext cx="266" cy="367"/>
            </a:xfrm>
            <a:custGeom>
              <a:avLst/>
              <a:gdLst>
                <a:gd name="T0" fmla="*/ 252 w 533"/>
                <a:gd name="T1" fmla="*/ 2 h 734"/>
                <a:gd name="T2" fmla="*/ 228 w 533"/>
                <a:gd name="T3" fmla="*/ 13 h 734"/>
                <a:gd name="T4" fmla="*/ 197 w 533"/>
                <a:gd name="T5" fmla="*/ 36 h 734"/>
                <a:gd name="T6" fmla="*/ 166 w 533"/>
                <a:gd name="T7" fmla="*/ 62 h 734"/>
                <a:gd name="T8" fmla="*/ 137 w 533"/>
                <a:gd name="T9" fmla="*/ 94 h 734"/>
                <a:gd name="T10" fmla="*/ 114 w 533"/>
                <a:gd name="T11" fmla="*/ 119 h 734"/>
                <a:gd name="T12" fmla="*/ 86 w 533"/>
                <a:gd name="T13" fmla="*/ 156 h 734"/>
                <a:gd name="T14" fmla="*/ 63 w 533"/>
                <a:gd name="T15" fmla="*/ 190 h 734"/>
                <a:gd name="T16" fmla="*/ 40 w 533"/>
                <a:gd name="T17" fmla="*/ 227 h 734"/>
                <a:gd name="T18" fmla="*/ 23 w 533"/>
                <a:gd name="T19" fmla="*/ 267 h 734"/>
                <a:gd name="T20" fmla="*/ 9 w 533"/>
                <a:gd name="T21" fmla="*/ 306 h 734"/>
                <a:gd name="T22" fmla="*/ 3 w 533"/>
                <a:gd name="T23" fmla="*/ 333 h 734"/>
                <a:gd name="T24" fmla="*/ 0 w 533"/>
                <a:gd name="T25" fmla="*/ 367 h 734"/>
                <a:gd name="T26" fmla="*/ 14 w 533"/>
                <a:gd name="T27" fmla="*/ 326 h 734"/>
                <a:gd name="T28" fmla="*/ 29 w 533"/>
                <a:gd name="T29" fmla="*/ 290 h 734"/>
                <a:gd name="T30" fmla="*/ 48 w 533"/>
                <a:gd name="T31" fmla="*/ 247 h 734"/>
                <a:gd name="T32" fmla="*/ 66 w 533"/>
                <a:gd name="T33" fmla="*/ 216 h 734"/>
                <a:gd name="T34" fmla="*/ 93 w 533"/>
                <a:gd name="T35" fmla="*/ 179 h 734"/>
                <a:gd name="T36" fmla="*/ 122 w 533"/>
                <a:gd name="T37" fmla="*/ 138 h 734"/>
                <a:gd name="T38" fmla="*/ 147 w 533"/>
                <a:gd name="T39" fmla="*/ 109 h 734"/>
                <a:gd name="T40" fmla="*/ 181 w 533"/>
                <a:gd name="T41" fmla="*/ 74 h 734"/>
                <a:gd name="T42" fmla="*/ 212 w 533"/>
                <a:gd name="T43" fmla="*/ 45 h 734"/>
                <a:gd name="T44" fmla="*/ 240 w 533"/>
                <a:gd name="T45" fmla="*/ 25 h 734"/>
                <a:gd name="T46" fmla="*/ 266 w 533"/>
                <a:gd name="T47" fmla="*/ 7 h 734"/>
                <a:gd name="T48" fmla="*/ 265 w 533"/>
                <a:gd name="T49" fmla="*/ 0 h 734"/>
                <a:gd name="T50" fmla="*/ 252 w 533"/>
                <a:gd name="T51" fmla="*/ 2 h 734"/>
                <a:gd name="T52" fmla="*/ 252 w 533"/>
                <a:gd name="T53" fmla="*/ 2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33"/>
                <a:gd name="T82" fmla="*/ 0 h 734"/>
                <a:gd name="T83" fmla="*/ 533 w 533"/>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33" h="734">
                  <a:moveTo>
                    <a:pt x="504" y="3"/>
                  </a:moveTo>
                  <a:lnTo>
                    <a:pt x="457" y="25"/>
                  </a:lnTo>
                  <a:lnTo>
                    <a:pt x="394" y="72"/>
                  </a:lnTo>
                  <a:lnTo>
                    <a:pt x="333" y="124"/>
                  </a:lnTo>
                  <a:lnTo>
                    <a:pt x="274" y="187"/>
                  </a:lnTo>
                  <a:lnTo>
                    <a:pt x="229" y="237"/>
                  </a:lnTo>
                  <a:lnTo>
                    <a:pt x="173" y="311"/>
                  </a:lnTo>
                  <a:lnTo>
                    <a:pt x="127" y="380"/>
                  </a:lnTo>
                  <a:lnTo>
                    <a:pt x="81" y="454"/>
                  </a:lnTo>
                  <a:lnTo>
                    <a:pt x="46" y="533"/>
                  </a:lnTo>
                  <a:lnTo>
                    <a:pt x="18" y="611"/>
                  </a:lnTo>
                  <a:lnTo>
                    <a:pt x="7" y="665"/>
                  </a:lnTo>
                  <a:lnTo>
                    <a:pt x="0" y="734"/>
                  </a:lnTo>
                  <a:lnTo>
                    <a:pt x="29" y="651"/>
                  </a:lnTo>
                  <a:lnTo>
                    <a:pt x="58" y="579"/>
                  </a:lnTo>
                  <a:lnTo>
                    <a:pt x="96" y="493"/>
                  </a:lnTo>
                  <a:lnTo>
                    <a:pt x="133" y="432"/>
                  </a:lnTo>
                  <a:lnTo>
                    <a:pt x="187" y="357"/>
                  </a:lnTo>
                  <a:lnTo>
                    <a:pt x="245" y="276"/>
                  </a:lnTo>
                  <a:lnTo>
                    <a:pt x="294" y="218"/>
                  </a:lnTo>
                  <a:lnTo>
                    <a:pt x="362" y="147"/>
                  </a:lnTo>
                  <a:lnTo>
                    <a:pt x="425" y="90"/>
                  </a:lnTo>
                  <a:lnTo>
                    <a:pt x="481" y="49"/>
                  </a:lnTo>
                  <a:lnTo>
                    <a:pt x="533" y="14"/>
                  </a:lnTo>
                  <a:lnTo>
                    <a:pt x="530" y="0"/>
                  </a:lnTo>
                  <a:lnTo>
                    <a:pt x="504" y="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5" name="Freeform 122"/>
            <p:cNvSpPr/>
            <p:nvPr/>
          </p:nvSpPr>
          <p:spPr bwMode="auto">
            <a:xfrm>
              <a:off x="5047" y="2411"/>
              <a:ext cx="21" cy="19"/>
            </a:xfrm>
            <a:custGeom>
              <a:avLst/>
              <a:gdLst>
                <a:gd name="T0" fmla="*/ 8 w 40"/>
                <a:gd name="T1" fmla="*/ 0 h 38"/>
                <a:gd name="T2" fmla="*/ 0 w 40"/>
                <a:gd name="T3" fmla="*/ 15 h 38"/>
                <a:gd name="T4" fmla="*/ 13 w 40"/>
                <a:gd name="T5" fmla="*/ 19 h 38"/>
                <a:gd name="T6" fmla="*/ 21 w 40"/>
                <a:gd name="T7" fmla="*/ 6 h 38"/>
                <a:gd name="T8" fmla="*/ 8 w 40"/>
                <a:gd name="T9" fmla="*/ 0 h 38"/>
                <a:gd name="T10" fmla="*/ 8 w 40"/>
                <a:gd name="T11" fmla="*/ 0 h 38"/>
                <a:gd name="T12" fmla="*/ 0 60000 65536"/>
                <a:gd name="T13" fmla="*/ 0 60000 65536"/>
                <a:gd name="T14" fmla="*/ 0 60000 65536"/>
                <a:gd name="T15" fmla="*/ 0 60000 65536"/>
                <a:gd name="T16" fmla="*/ 0 60000 65536"/>
                <a:gd name="T17" fmla="*/ 0 60000 65536"/>
                <a:gd name="T18" fmla="*/ 0 w 40"/>
                <a:gd name="T19" fmla="*/ 0 h 38"/>
                <a:gd name="T20" fmla="*/ 40 w 40"/>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0" h="38">
                  <a:moveTo>
                    <a:pt x="15" y="0"/>
                  </a:moveTo>
                  <a:lnTo>
                    <a:pt x="0" y="29"/>
                  </a:lnTo>
                  <a:lnTo>
                    <a:pt x="24" y="38"/>
                  </a:lnTo>
                  <a:lnTo>
                    <a:pt x="40" y="11"/>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6" name="Freeform 123"/>
            <p:cNvSpPr/>
            <p:nvPr/>
          </p:nvSpPr>
          <p:spPr bwMode="auto">
            <a:xfrm>
              <a:off x="5058" y="2369"/>
              <a:ext cx="24" cy="21"/>
            </a:xfrm>
            <a:custGeom>
              <a:avLst/>
              <a:gdLst>
                <a:gd name="T0" fmla="*/ 0 w 49"/>
                <a:gd name="T1" fmla="*/ 12 h 40"/>
                <a:gd name="T2" fmla="*/ 12 w 49"/>
                <a:gd name="T3" fmla="*/ 19 h 40"/>
                <a:gd name="T4" fmla="*/ 24 w 49"/>
                <a:gd name="T5" fmla="*/ 21 h 40"/>
                <a:gd name="T6" fmla="*/ 20 w 49"/>
                <a:gd name="T7" fmla="*/ 6 h 40"/>
                <a:gd name="T8" fmla="*/ 9 w 49"/>
                <a:gd name="T9" fmla="*/ 0 h 40"/>
                <a:gd name="T10" fmla="*/ 0 w 49"/>
                <a:gd name="T11" fmla="*/ 12 h 40"/>
                <a:gd name="T12" fmla="*/ 0 w 49"/>
                <a:gd name="T13" fmla="*/ 12 h 40"/>
                <a:gd name="T14" fmla="*/ 0 60000 65536"/>
                <a:gd name="T15" fmla="*/ 0 60000 65536"/>
                <a:gd name="T16" fmla="*/ 0 60000 65536"/>
                <a:gd name="T17" fmla="*/ 0 60000 65536"/>
                <a:gd name="T18" fmla="*/ 0 60000 65536"/>
                <a:gd name="T19" fmla="*/ 0 60000 65536"/>
                <a:gd name="T20" fmla="*/ 0 60000 65536"/>
                <a:gd name="T21" fmla="*/ 0 w 49"/>
                <a:gd name="T22" fmla="*/ 0 h 40"/>
                <a:gd name="T23" fmla="*/ 49 w 4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0">
                  <a:moveTo>
                    <a:pt x="0" y="22"/>
                  </a:moveTo>
                  <a:lnTo>
                    <a:pt x="24" y="36"/>
                  </a:lnTo>
                  <a:lnTo>
                    <a:pt x="49" y="40"/>
                  </a:lnTo>
                  <a:lnTo>
                    <a:pt x="40" y="11"/>
                  </a:lnTo>
                  <a:lnTo>
                    <a:pt x="18"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7" name="Freeform 124"/>
            <p:cNvSpPr/>
            <p:nvPr/>
          </p:nvSpPr>
          <p:spPr bwMode="auto">
            <a:xfrm>
              <a:off x="5068" y="2321"/>
              <a:ext cx="60" cy="43"/>
            </a:xfrm>
            <a:custGeom>
              <a:avLst/>
              <a:gdLst>
                <a:gd name="T0" fmla="*/ 0 w 121"/>
                <a:gd name="T1" fmla="*/ 17 h 84"/>
                <a:gd name="T2" fmla="*/ 29 w 121"/>
                <a:gd name="T3" fmla="*/ 35 h 84"/>
                <a:gd name="T4" fmla="*/ 60 w 121"/>
                <a:gd name="T5" fmla="*/ 43 h 84"/>
                <a:gd name="T6" fmla="*/ 56 w 121"/>
                <a:gd name="T7" fmla="*/ 33 h 84"/>
                <a:gd name="T8" fmla="*/ 9 w 121"/>
                <a:gd name="T9" fmla="*/ 0 h 84"/>
                <a:gd name="T10" fmla="*/ 0 w 121"/>
                <a:gd name="T11" fmla="*/ 17 h 84"/>
                <a:gd name="T12" fmla="*/ 0 w 121"/>
                <a:gd name="T13" fmla="*/ 17 h 84"/>
                <a:gd name="T14" fmla="*/ 0 60000 65536"/>
                <a:gd name="T15" fmla="*/ 0 60000 65536"/>
                <a:gd name="T16" fmla="*/ 0 60000 65536"/>
                <a:gd name="T17" fmla="*/ 0 60000 65536"/>
                <a:gd name="T18" fmla="*/ 0 60000 65536"/>
                <a:gd name="T19" fmla="*/ 0 60000 65536"/>
                <a:gd name="T20" fmla="*/ 0 60000 65536"/>
                <a:gd name="T21" fmla="*/ 0 w 121"/>
                <a:gd name="T22" fmla="*/ 0 h 84"/>
                <a:gd name="T23" fmla="*/ 121 w 121"/>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4">
                  <a:moveTo>
                    <a:pt x="0" y="33"/>
                  </a:moveTo>
                  <a:lnTo>
                    <a:pt x="58" y="69"/>
                  </a:lnTo>
                  <a:lnTo>
                    <a:pt x="121" y="84"/>
                  </a:lnTo>
                  <a:lnTo>
                    <a:pt x="112" y="64"/>
                  </a:lnTo>
                  <a:lnTo>
                    <a:pt x="18" y="0"/>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8" name="Freeform 125"/>
            <p:cNvSpPr/>
            <p:nvPr/>
          </p:nvSpPr>
          <p:spPr bwMode="auto">
            <a:xfrm>
              <a:off x="5088" y="2277"/>
              <a:ext cx="69" cy="52"/>
            </a:xfrm>
            <a:custGeom>
              <a:avLst/>
              <a:gdLst>
                <a:gd name="T0" fmla="*/ 0 w 138"/>
                <a:gd name="T1" fmla="*/ 11 h 104"/>
                <a:gd name="T2" fmla="*/ 36 w 138"/>
                <a:gd name="T3" fmla="*/ 38 h 104"/>
                <a:gd name="T4" fmla="*/ 65 w 138"/>
                <a:gd name="T5" fmla="*/ 52 h 104"/>
                <a:gd name="T6" fmla="*/ 69 w 138"/>
                <a:gd name="T7" fmla="*/ 41 h 104"/>
                <a:gd name="T8" fmla="*/ 26 w 138"/>
                <a:gd name="T9" fmla="*/ 7 h 104"/>
                <a:gd name="T10" fmla="*/ 11 w 138"/>
                <a:gd name="T11" fmla="*/ 0 h 104"/>
                <a:gd name="T12" fmla="*/ 3 w 138"/>
                <a:gd name="T13" fmla="*/ 2 h 104"/>
                <a:gd name="T14" fmla="*/ 0 w 138"/>
                <a:gd name="T15" fmla="*/ 11 h 104"/>
                <a:gd name="T16" fmla="*/ 0 w 138"/>
                <a:gd name="T17" fmla="*/ 11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04"/>
                <a:gd name="T29" fmla="*/ 138 w 138"/>
                <a:gd name="T30" fmla="*/ 104 h 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04">
                  <a:moveTo>
                    <a:pt x="0" y="21"/>
                  </a:moveTo>
                  <a:lnTo>
                    <a:pt x="71" y="75"/>
                  </a:lnTo>
                  <a:lnTo>
                    <a:pt x="129" y="104"/>
                  </a:lnTo>
                  <a:lnTo>
                    <a:pt x="138" y="81"/>
                  </a:lnTo>
                  <a:lnTo>
                    <a:pt x="51" y="14"/>
                  </a:lnTo>
                  <a:lnTo>
                    <a:pt x="22" y="0"/>
                  </a:lnTo>
                  <a:lnTo>
                    <a:pt x="6" y="3"/>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49" name="Freeform 126"/>
            <p:cNvSpPr/>
            <p:nvPr/>
          </p:nvSpPr>
          <p:spPr bwMode="auto">
            <a:xfrm>
              <a:off x="5108" y="2238"/>
              <a:ext cx="83" cy="70"/>
            </a:xfrm>
            <a:custGeom>
              <a:avLst/>
              <a:gdLst>
                <a:gd name="T0" fmla="*/ 3 w 166"/>
                <a:gd name="T1" fmla="*/ 12 h 139"/>
                <a:gd name="T2" fmla="*/ 32 w 166"/>
                <a:gd name="T3" fmla="*/ 38 h 139"/>
                <a:gd name="T4" fmla="*/ 55 w 166"/>
                <a:gd name="T5" fmla="*/ 55 h 139"/>
                <a:gd name="T6" fmla="*/ 83 w 166"/>
                <a:gd name="T7" fmla="*/ 70 h 139"/>
                <a:gd name="T8" fmla="*/ 80 w 166"/>
                <a:gd name="T9" fmla="*/ 57 h 139"/>
                <a:gd name="T10" fmla="*/ 39 w 166"/>
                <a:gd name="T11" fmla="*/ 25 h 139"/>
                <a:gd name="T12" fmla="*/ 15 w 166"/>
                <a:gd name="T13" fmla="*/ 0 h 139"/>
                <a:gd name="T14" fmla="*/ 0 w 166"/>
                <a:gd name="T15" fmla="*/ 0 h 139"/>
                <a:gd name="T16" fmla="*/ 3 w 166"/>
                <a:gd name="T17" fmla="*/ 12 h 139"/>
                <a:gd name="T18" fmla="*/ 3 w 166"/>
                <a:gd name="T19" fmla="*/ 12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139"/>
                <a:gd name="T32" fmla="*/ 166 w 166"/>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139">
                  <a:moveTo>
                    <a:pt x="6" y="23"/>
                  </a:moveTo>
                  <a:lnTo>
                    <a:pt x="63" y="75"/>
                  </a:lnTo>
                  <a:lnTo>
                    <a:pt x="110" y="110"/>
                  </a:lnTo>
                  <a:lnTo>
                    <a:pt x="166" y="139"/>
                  </a:lnTo>
                  <a:lnTo>
                    <a:pt x="159" y="113"/>
                  </a:lnTo>
                  <a:lnTo>
                    <a:pt x="78" y="49"/>
                  </a:lnTo>
                  <a:lnTo>
                    <a:pt x="29" y="0"/>
                  </a:lnTo>
                  <a:lnTo>
                    <a:pt x="0" y="0"/>
                  </a:lnTo>
                  <a:lnTo>
                    <a:pt x="6"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0" name="Freeform 127"/>
            <p:cNvSpPr/>
            <p:nvPr/>
          </p:nvSpPr>
          <p:spPr bwMode="auto">
            <a:xfrm>
              <a:off x="5125" y="2183"/>
              <a:ext cx="107" cy="101"/>
            </a:xfrm>
            <a:custGeom>
              <a:avLst/>
              <a:gdLst>
                <a:gd name="T0" fmla="*/ 0 w 213"/>
                <a:gd name="T1" fmla="*/ 46 h 201"/>
                <a:gd name="T2" fmla="*/ 35 w 213"/>
                <a:gd name="T3" fmla="*/ 71 h 201"/>
                <a:gd name="T4" fmla="*/ 38 w 213"/>
                <a:gd name="T5" fmla="*/ 59 h 201"/>
                <a:gd name="T6" fmla="*/ 27 w 213"/>
                <a:gd name="T7" fmla="*/ 49 h 201"/>
                <a:gd name="T8" fmla="*/ 24 w 213"/>
                <a:gd name="T9" fmla="*/ 36 h 201"/>
                <a:gd name="T10" fmla="*/ 28 w 213"/>
                <a:gd name="T11" fmla="*/ 23 h 201"/>
                <a:gd name="T12" fmla="*/ 35 w 213"/>
                <a:gd name="T13" fmla="*/ 15 h 201"/>
                <a:gd name="T14" fmla="*/ 63 w 213"/>
                <a:gd name="T15" fmla="*/ 40 h 201"/>
                <a:gd name="T16" fmla="*/ 90 w 213"/>
                <a:gd name="T17" fmla="*/ 65 h 201"/>
                <a:gd name="T18" fmla="*/ 85 w 213"/>
                <a:gd name="T19" fmla="*/ 78 h 201"/>
                <a:gd name="T20" fmla="*/ 74 w 213"/>
                <a:gd name="T21" fmla="*/ 84 h 201"/>
                <a:gd name="T22" fmla="*/ 55 w 213"/>
                <a:gd name="T23" fmla="*/ 82 h 201"/>
                <a:gd name="T24" fmla="*/ 64 w 213"/>
                <a:gd name="T25" fmla="*/ 92 h 201"/>
                <a:gd name="T26" fmla="*/ 78 w 213"/>
                <a:gd name="T27" fmla="*/ 101 h 201"/>
                <a:gd name="T28" fmla="*/ 90 w 213"/>
                <a:gd name="T29" fmla="*/ 97 h 201"/>
                <a:gd name="T30" fmla="*/ 101 w 213"/>
                <a:gd name="T31" fmla="*/ 86 h 201"/>
                <a:gd name="T32" fmla="*/ 107 w 213"/>
                <a:gd name="T33" fmla="*/ 74 h 201"/>
                <a:gd name="T34" fmla="*/ 101 w 213"/>
                <a:gd name="T35" fmla="*/ 56 h 201"/>
                <a:gd name="T36" fmla="*/ 87 w 213"/>
                <a:gd name="T37" fmla="*/ 40 h 201"/>
                <a:gd name="T38" fmla="*/ 58 w 213"/>
                <a:gd name="T39" fmla="*/ 13 h 201"/>
                <a:gd name="T40" fmla="*/ 49 w 213"/>
                <a:gd name="T41" fmla="*/ 0 h 201"/>
                <a:gd name="T42" fmla="*/ 34 w 213"/>
                <a:gd name="T43" fmla="*/ 0 h 201"/>
                <a:gd name="T44" fmla="*/ 19 w 213"/>
                <a:gd name="T45" fmla="*/ 8 h 201"/>
                <a:gd name="T46" fmla="*/ 9 w 213"/>
                <a:gd name="T47" fmla="*/ 20 h 201"/>
                <a:gd name="T48" fmla="*/ 3 w 213"/>
                <a:gd name="T49" fmla="*/ 35 h 201"/>
                <a:gd name="T50" fmla="*/ 0 w 213"/>
                <a:gd name="T51" fmla="*/ 46 h 201"/>
                <a:gd name="T52" fmla="*/ 0 w 213"/>
                <a:gd name="T53" fmla="*/ 46 h 2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3"/>
                <a:gd name="T82" fmla="*/ 0 h 201"/>
                <a:gd name="T83" fmla="*/ 213 w 213"/>
                <a:gd name="T84" fmla="*/ 201 h 2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3" h="201">
                  <a:moveTo>
                    <a:pt x="0" y="92"/>
                  </a:moveTo>
                  <a:lnTo>
                    <a:pt x="69" y="141"/>
                  </a:lnTo>
                  <a:lnTo>
                    <a:pt x="76" y="118"/>
                  </a:lnTo>
                  <a:lnTo>
                    <a:pt x="53" y="98"/>
                  </a:lnTo>
                  <a:lnTo>
                    <a:pt x="47" y="71"/>
                  </a:lnTo>
                  <a:lnTo>
                    <a:pt x="55" y="46"/>
                  </a:lnTo>
                  <a:lnTo>
                    <a:pt x="69" y="29"/>
                  </a:lnTo>
                  <a:lnTo>
                    <a:pt x="125" y="80"/>
                  </a:lnTo>
                  <a:lnTo>
                    <a:pt x="179" y="129"/>
                  </a:lnTo>
                  <a:lnTo>
                    <a:pt x="170" y="156"/>
                  </a:lnTo>
                  <a:lnTo>
                    <a:pt x="148" y="167"/>
                  </a:lnTo>
                  <a:lnTo>
                    <a:pt x="110" y="164"/>
                  </a:lnTo>
                  <a:lnTo>
                    <a:pt x="127" y="184"/>
                  </a:lnTo>
                  <a:lnTo>
                    <a:pt x="156" y="201"/>
                  </a:lnTo>
                  <a:lnTo>
                    <a:pt x="179" y="193"/>
                  </a:lnTo>
                  <a:lnTo>
                    <a:pt x="202" y="172"/>
                  </a:lnTo>
                  <a:lnTo>
                    <a:pt x="213" y="147"/>
                  </a:lnTo>
                  <a:lnTo>
                    <a:pt x="202" y="112"/>
                  </a:lnTo>
                  <a:lnTo>
                    <a:pt x="173" y="80"/>
                  </a:lnTo>
                  <a:lnTo>
                    <a:pt x="116" y="26"/>
                  </a:lnTo>
                  <a:lnTo>
                    <a:pt x="98" y="0"/>
                  </a:lnTo>
                  <a:lnTo>
                    <a:pt x="67" y="0"/>
                  </a:lnTo>
                  <a:lnTo>
                    <a:pt x="38" y="15"/>
                  </a:lnTo>
                  <a:lnTo>
                    <a:pt x="18" y="40"/>
                  </a:lnTo>
                  <a:lnTo>
                    <a:pt x="6" y="69"/>
                  </a:lnTo>
                  <a:lnTo>
                    <a:pt x="0" y="9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1" name="Freeform 128"/>
            <p:cNvSpPr/>
            <p:nvPr/>
          </p:nvSpPr>
          <p:spPr bwMode="auto">
            <a:xfrm>
              <a:off x="5348" y="2300"/>
              <a:ext cx="58" cy="75"/>
            </a:xfrm>
            <a:custGeom>
              <a:avLst/>
              <a:gdLst>
                <a:gd name="T0" fmla="*/ 58 w 115"/>
                <a:gd name="T1" fmla="*/ 8 h 150"/>
                <a:gd name="T2" fmla="*/ 41 w 115"/>
                <a:gd name="T3" fmla="*/ 0 h 150"/>
                <a:gd name="T4" fmla="*/ 25 w 115"/>
                <a:gd name="T5" fmla="*/ 6 h 150"/>
                <a:gd name="T6" fmla="*/ 11 w 115"/>
                <a:gd name="T7" fmla="*/ 15 h 150"/>
                <a:gd name="T8" fmla="*/ 0 w 115"/>
                <a:gd name="T9" fmla="*/ 30 h 150"/>
                <a:gd name="T10" fmla="*/ 2 w 115"/>
                <a:gd name="T11" fmla="*/ 48 h 150"/>
                <a:gd name="T12" fmla="*/ 7 w 115"/>
                <a:gd name="T13" fmla="*/ 55 h 150"/>
                <a:gd name="T14" fmla="*/ 28 w 115"/>
                <a:gd name="T15" fmla="*/ 59 h 150"/>
                <a:gd name="T16" fmla="*/ 21 w 115"/>
                <a:gd name="T17" fmla="*/ 74 h 150"/>
                <a:gd name="T18" fmla="*/ 32 w 115"/>
                <a:gd name="T19" fmla="*/ 75 h 150"/>
                <a:gd name="T20" fmla="*/ 47 w 115"/>
                <a:gd name="T21" fmla="*/ 61 h 150"/>
                <a:gd name="T22" fmla="*/ 57 w 115"/>
                <a:gd name="T23" fmla="*/ 49 h 150"/>
                <a:gd name="T24" fmla="*/ 55 w 115"/>
                <a:gd name="T25" fmla="*/ 35 h 150"/>
                <a:gd name="T26" fmla="*/ 45 w 115"/>
                <a:gd name="T27" fmla="*/ 30 h 150"/>
                <a:gd name="T28" fmla="*/ 36 w 115"/>
                <a:gd name="T29" fmla="*/ 45 h 150"/>
                <a:gd name="T30" fmla="*/ 22 w 115"/>
                <a:gd name="T31" fmla="*/ 46 h 150"/>
                <a:gd name="T32" fmla="*/ 15 w 115"/>
                <a:gd name="T33" fmla="*/ 35 h 150"/>
                <a:gd name="T34" fmla="*/ 26 w 115"/>
                <a:gd name="T35" fmla="*/ 24 h 150"/>
                <a:gd name="T36" fmla="*/ 39 w 115"/>
                <a:gd name="T37" fmla="*/ 19 h 150"/>
                <a:gd name="T38" fmla="*/ 57 w 115"/>
                <a:gd name="T39" fmla="*/ 18 h 150"/>
                <a:gd name="T40" fmla="*/ 58 w 115"/>
                <a:gd name="T41" fmla="*/ 8 h 150"/>
                <a:gd name="T42" fmla="*/ 58 w 115"/>
                <a:gd name="T43" fmla="*/ 8 h 1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5"/>
                <a:gd name="T67" fmla="*/ 0 h 150"/>
                <a:gd name="T68" fmla="*/ 115 w 115"/>
                <a:gd name="T69" fmla="*/ 150 h 1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5" h="150">
                  <a:moveTo>
                    <a:pt x="115" y="15"/>
                  </a:moveTo>
                  <a:lnTo>
                    <a:pt x="81" y="0"/>
                  </a:lnTo>
                  <a:lnTo>
                    <a:pt x="50" y="11"/>
                  </a:lnTo>
                  <a:lnTo>
                    <a:pt x="21" y="29"/>
                  </a:lnTo>
                  <a:lnTo>
                    <a:pt x="0" y="60"/>
                  </a:lnTo>
                  <a:lnTo>
                    <a:pt x="3" y="96"/>
                  </a:lnTo>
                  <a:lnTo>
                    <a:pt x="14" y="110"/>
                  </a:lnTo>
                  <a:lnTo>
                    <a:pt x="55" y="118"/>
                  </a:lnTo>
                  <a:lnTo>
                    <a:pt x="41" y="147"/>
                  </a:lnTo>
                  <a:lnTo>
                    <a:pt x="64" y="150"/>
                  </a:lnTo>
                  <a:lnTo>
                    <a:pt x="93" y="121"/>
                  </a:lnTo>
                  <a:lnTo>
                    <a:pt x="113" y="98"/>
                  </a:lnTo>
                  <a:lnTo>
                    <a:pt x="110" y="69"/>
                  </a:lnTo>
                  <a:lnTo>
                    <a:pt x="90" y="60"/>
                  </a:lnTo>
                  <a:lnTo>
                    <a:pt x="72" y="89"/>
                  </a:lnTo>
                  <a:lnTo>
                    <a:pt x="43" y="92"/>
                  </a:lnTo>
                  <a:lnTo>
                    <a:pt x="29" y="69"/>
                  </a:lnTo>
                  <a:lnTo>
                    <a:pt x="52" y="47"/>
                  </a:lnTo>
                  <a:lnTo>
                    <a:pt x="77" y="38"/>
                  </a:lnTo>
                  <a:lnTo>
                    <a:pt x="113" y="35"/>
                  </a:lnTo>
                  <a:lnTo>
                    <a:pt x="115" y="1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2" name="Freeform 129"/>
            <p:cNvSpPr/>
            <p:nvPr/>
          </p:nvSpPr>
          <p:spPr bwMode="auto">
            <a:xfrm>
              <a:off x="5338" y="2100"/>
              <a:ext cx="56" cy="190"/>
            </a:xfrm>
            <a:custGeom>
              <a:avLst/>
              <a:gdLst>
                <a:gd name="T0" fmla="*/ 6 w 113"/>
                <a:gd name="T1" fmla="*/ 189 h 380"/>
                <a:gd name="T2" fmla="*/ 0 w 113"/>
                <a:gd name="T3" fmla="*/ 116 h 380"/>
                <a:gd name="T4" fmla="*/ 0 w 113"/>
                <a:gd name="T5" fmla="*/ 69 h 380"/>
                <a:gd name="T6" fmla="*/ 9 w 113"/>
                <a:gd name="T7" fmla="*/ 25 h 380"/>
                <a:gd name="T8" fmla="*/ 13 w 113"/>
                <a:gd name="T9" fmla="*/ 5 h 380"/>
                <a:gd name="T10" fmla="*/ 26 w 113"/>
                <a:gd name="T11" fmla="*/ 0 h 380"/>
                <a:gd name="T12" fmla="*/ 43 w 113"/>
                <a:gd name="T13" fmla="*/ 0 h 380"/>
                <a:gd name="T14" fmla="*/ 56 w 113"/>
                <a:gd name="T15" fmla="*/ 12 h 380"/>
                <a:gd name="T16" fmla="*/ 56 w 113"/>
                <a:gd name="T17" fmla="*/ 31 h 380"/>
                <a:gd name="T18" fmla="*/ 46 w 113"/>
                <a:gd name="T19" fmla="*/ 69 h 380"/>
                <a:gd name="T20" fmla="*/ 42 w 113"/>
                <a:gd name="T21" fmla="*/ 142 h 380"/>
                <a:gd name="T22" fmla="*/ 36 w 113"/>
                <a:gd name="T23" fmla="*/ 190 h 380"/>
                <a:gd name="T24" fmla="*/ 29 w 113"/>
                <a:gd name="T25" fmla="*/ 173 h 380"/>
                <a:gd name="T26" fmla="*/ 30 w 113"/>
                <a:gd name="T27" fmla="*/ 119 h 380"/>
                <a:gd name="T28" fmla="*/ 35 w 113"/>
                <a:gd name="T29" fmla="*/ 71 h 380"/>
                <a:gd name="T30" fmla="*/ 43 w 113"/>
                <a:gd name="T31" fmla="*/ 41 h 380"/>
                <a:gd name="T32" fmla="*/ 40 w 113"/>
                <a:gd name="T33" fmla="*/ 22 h 380"/>
                <a:gd name="T34" fmla="*/ 29 w 113"/>
                <a:gd name="T35" fmla="*/ 17 h 380"/>
                <a:gd name="T36" fmla="*/ 24 w 113"/>
                <a:gd name="T37" fmla="*/ 35 h 380"/>
                <a:gd name="T38" fmla="*/ 19 w 113"/>
                <a:gd name="T39" fmla="*/ 77 h 380"/>
                <a:gd name="T40" fmla="*/ 13 w 113"/>
                <a:gd name="T41" fmla="*/ 136 h 380"/>
                <a:gd name="T42" fmla="*/ 6 w 113"/>
                <a:gd name="T43" fmla="*/ 189 h 380"/>
                <a:gd name="T44" fmla="*/ 6 w 113"/>
                <a:gd name="T45" fmla="*/ 189 h 3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3"/>
                <a:gd name="T70" fmla="*/ 0 h 380"/>
                <a:gd name="T71" fmla="*/ 113 w 113"/>
                <a:gd name="T72" fmla="*/ 380 h 3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3" h="380">
                  <a:moveTo>
                    <a:pt x="12" y="377"/>
                  </a:moveTo>
                  <a:lnTo>
                    <a:pt x="0" y="231"/>
                  </a:lnTo>
                  <a:lnTo>
                    <a:pt x="0" y="138"/>
                  </a:lnTo>
                  <a:lnTo>
                    <a:pt x="18" y="49"/>
                  </a:lnTo>
                  <a:lnTo>
                    <a:pt x="26" y="9"/>
                  </a:lnTo>
                  <a:lnTo>
                    <a:pt x="52" y="0"/>
                  </a:lnTo>
                  <a:lnTo>
                    <a:pt x="86" y="0"/>
                  </a:lnTo>
                  <a:lnTo>
                    <a:pt x="113" y="23"/>
                  </a:lnTo>
                  <a:lnTo>
                    <a:pt x="113" y="61"/>
                  </a:lnTo>
                  <a:lnTo>
                    <a:pt x="92" y="138"/>
                  </a:lnTo>
                  <a:lnTo>
                    <a:pt x="84" y="283"/>
                  </a:lnTo>
                  <a:lnTo>
                    <a:pt x="72" y="380"/>
                  </a:lnTo>
                  <a:lnTo>
                    <a:pt x="58" y="346"/>
                  </a:lnTo>
                  <a:lnTo>
                    <a:pt x="61" y="238"/>
                  </a:lnTo>
                  <a:lnTo>
                    <a:pt x="70" y="141"/>
                  </a:lnTo>
                  <a:lnTo>
                    <a:pt x="86" y="81"/>
                  </a:lnTo>
                  <a:lnTo>
                    <a:pt x="81" y="43"/>
                  </a:lnTo>
                  <a:lnTo>
                    <a:pt x="58" y="34"/>
                  </a:lnTo>
                  <a:lnTo>
                    <a:pt x="49" y="69"/>
                  </a:lnTo>
                  <a:lnTo>
                    <a:pt x="38" y="153"/>
                  </a:lnTo>
                  <a:lnTo>
                    <a:pt x="26" y="271"/>
                  </a:lnTo>
                  <a:lnTo>
                    <a:pt x="12" y="37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3" name="Freeform 130"/>
            <p:cNvSpPr/>
            <p:nvPr/>
          </p:nvSpPr>
          <p:spPr bwMode="auto">
            <a:xfrm>
              <a:off x="5591" y="2369"/>
              <a:ext cx="23" cy="17"/>
            </a:xfrm>
            <a:custGeom>
              <a:avLst/>
              <a:gdLst>
                <a:gd name="T0" fmla="*/ 0 w 47"/>
                <a:gd name="T1" fmla="*/ 1 h 34"/>
                <a:gd name="T2" fmla="*/ 14 w 47"/>
                <a:gd name="T3" fmla="*/ 0 h 34"/>
                <a:gd name="T4" fmla="*/ 23 w 47"/>
                <a:gd name="T5" fmla="*/ 10 h 34"/>
                <a:gd name="T6" fmla="*/ 17 w 47"/>
                <a:gd name="T7" fmla="*/ 17 h 34"/>
                <a:gd name="T8" fmla="*/ 4 w 47"/>
                <a:gd name="T9" fmla="*/ 11 h 34"/>
                <a:gd name="T10" fmla="*/ 0 w 47"/>
                <a:gd name="T11" fmla="*/ 1 h 34"/>
                <a:gd name="T12" fmla="*/ 0 w 47"/>
                <a:gd name="T13" fmla="*/ 1 h 34"/>
                <a:gd name="T14" fmla="*/ 0 60000 65536"/>
                <a:gd name="T15" fmla="*/ 0 60000 65536"/>
                <a:gd name="T16" fmla="*/ 0 60000 65536"/>
                <a:gd name="T17" fmla="*/ 0 60000 65536"/>
                <a:gd name="T18" fmla="*/ 0 60000 65536"/>
                <a:gd name="T19" fmla="*/ 0 60000 65536"/>
                <a:gd name="T20" fmla="*/ 0 60000 65536"/>
                <a:gd name="T21" fmla="*/ 0 w 47"/>
                <a:gd name="T22" fmla="*/ 0 h 34"/>
                <a:gd name="T23" fmla="*/ 47 w 4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34">
                  <a:moveTo>
                    <a:pt x="0" y="2"/>
                  </a:moveTo>
                  <a:lnTo>
                    <a:pt x="29" y="0"/>
                  </a:lnTo>
                  <a:lnTo>
                    <a:pt x="47" y="20"/>
                  </a:lnTo>
                  <a:lnTo>
                    <a:pt x="34" y="34"/>
                  </a:lnTo>
                  <a:lnTo>
                    <a:pt x="9" y="2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4" name="Freeform 131"/>
            <p:cNvSpPr/>
            <p:nvPr/>
          </p:nvSpPr>
          <p:spPr bwMode="auto">
            <a:xfrm>
              <a:off x="5556" y="2398"/>
              <a:ext cx="52" cy="24"/>
            </a:xfrm>
            <a:custGeom>
              <a:avLst/>
              <a:gdLst>
                <a:gd name="T0" fmla="*/ 0 w 103"/>
                <a:gd name="T1" fmla="*/ 3 h 50"/>
                <a:gd name="T2" fmla="*/ 17 w 103"/>
                <a:gd name="T3" fmla="*/ 17 h 50"/>
                <a:gd name="T4" fmla="*/ 40 w 103"/>
                <a:gd name="T5" fmla="*/ 24 h 50"/>
                <a:gd name="T6" fmla="*/ 52 w 103"/>
                <a:gd name="T7" fmla="*/ 20 h 50"/>
                <a:gd name="T8" fmla="*/ 48 w 103"/>
                <a:gd name="T9" fmla="*/ 11 h 50"/>
                <a:gd name="T10" fmla="*/ 29 w 103"/>
                <a:gd name="T11" fmla="*/ 8 h 50"/>
                <a:gd name="T12" fmla="*/ 10 w 103"/>
                <a:gd name="T13" fmla="*/ 0 h 50"/>
                <a:gd name="T14" fmla="*/ 0 w 103"/>
                <a:gd name="T15" fmla="*/ 3 h 50"/>
                <a:gd name="T16" fmla="*/ 0 w 103"/>
                <a:gd name="T17" fmla="*/ 3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3"/>
                <a:gd name="T28" fmla="*/ 0 h 50"/>
                <a:gd name="T29" fmla="*/ 103 w 103"/>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3" h="50">
                  <a:moveTo>
                    <a:pt x="0" y="7"/>
                  </a:moveTo>
                  <a:lnTo>
                    <a:pt x="33" y="36"/>
                  </a:lnTo>
                  <a:lnTo>
                    <a:pt x="80" y="50"/>
                  </a:lnTo>
                  <a:lnTo>
                    <a:pt x="103" y="41"/>
                  </a:lnTo>
                  <a:lnTo>
                    <a:pt x="96" y="22"/>
                  </a:lnTo>
                  <a:lnTo>
                    <a:pt x="58" y="16"/>
                  </a:lnTo>
                  <a:lnTo>
                    <a:pt x="2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5" name="Freeform 132"/>
            <p:cNvSpPr/>
            <p:nvPr/>
          </p:nvSpPr>
          <p:spPr bwMode="auto">
            <a:xfrm>
              <a:off x="5539" y="2415"/>
              <a:ext cx="63" cy="41"/>
            </a:xfrm>
            <a:custGeom>
              <a:avLst/>
              <a:gdLst>
                <a:gd name="T0" fmla="*/ 0 w 126"/>
                <a:gd name="T1" fmla="*/ 0 h 80"/>
                <a:gd name="T2" fmla="*/ 7 w 126"/>
                <a:gd name="T3" fmla="*/ 15 h 80"/>
                <a:gd name="T4" fmla="*/ 36 w 126"/>
                <a:gd name="T5" fmla="*/ 31 h 80"/>
                <a:gd name="T6" fmla="*/ 55 w 126"/>
                <a:gd name="T7" fmla="*/ 41 h 80"/>
                <a:gd name="T8" fmla="*/ 63 w 126"/>
                <a:gd name="T9" fmla="*/ 37 h 80"/>
                <a:gd name="T10" fmla="*/ 62 w 126"/>
                <a:gd name="T11" fmla="*/ 26 h 80"/>
                <a:gd name="T12" fmla="*/ 37 w 126"/>
                <a:gd name="T13" fmla="*/ 13 h 80"/>
                <a:gd name="T14" fmla="*/ 11 w 126"/>
                <a:gd name="T15" fmla="*/ 1 h 80"/>
                <a:gd name="T16" fmla="*/ 0 w 126"/>
                <a:gd name="T17" fmla="*/ 0 h 80"/>
                <a:gd name="T18" fmla="*/ 0 w 126"/>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80"/>
                <a:gd name="T32" fmla="*/ 126 w 126"/>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80">
                  <a:moveTo>
                    <a:pt x="0" y="0"/>
                  </a:moveTo>
                  <a:lnTo>
                    <a:pt x="14" y="29"/>
                  </a:lnTo>
                  <a:lnTo>
                    <a:pt x="72" y="60"/>
                  </a:lnTo>
                  <a:lnTo>
                    <a:pt x="109" y="80"/>
                  </a:lnTo>
                  <a:lnTo>
                    <a:pt x="126" y="72"/>
                  </a:lnTo>
                  <a:lnTo>
                    <a:pt x="123" y="51"/>
                  </a:lnTo>
                  <a:lnTo>
                    <a:pt x="74" y="25"/>
                  </a:lnTo>
                  <a:lnTo>
                    <a:pt x="2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6" name="Freeform 133"/>
            <p:cNvSpPr/>
            <p:nvPr/>
          </p:nvSpPr>
          <p:spPr bwMode="auto">
            <a:xfrm>
              <a:off x="5493" y="2432"/>
              <a:ext cx="107" cy="80"/>
            </a:xfrm>
            <a:custGeom>
              <a:avLst/>
              <a:gdLst>
                <a:gd name="T0" fmla="*/ 23 w 213"/>
                <a:gd name="T1" fmla="*/ 2 h 159"/>
                <a:gd name="T2" fmla="*/ 85 w 213"/>
                <a:gd name="T3" fmla="*/ 45 h 159"/>
                <a:gd name="T4" fmla="*/ 78 w 213"/>
                <a:gd name="T5" fmla="*/ 62 h 159"/>
                <a:gd name="T6" fmla="*/ 40 w 213"/>
                <a:gd name="T7" fmla="*/ 41 h 159"/>
                <a:gd name="T8" fmla="*/ 16 w 213"/>
                <a:gd name="T9" fmla="*/ 26 h 159"/>
                <a:gd name="T10" fmla="*/ 11 w 213"/>
                <a:gd name="T11" fmla="*/ 13 h 159"/>
                <a:gd name="T12" fmla="*/ 8 w 213"/>
                <a:gd name="T13" fmla="*/ 5 h 159"/>
                <a:gd name="T14" fmla="*/ 0 w 213"/>
                <a:gd name="T15" fmla="*/ 15 h 159"/>
                <a:gd name="T16" fmla="*/ 0 w 213"/>
                <a:gd name="T17" fmla="*/ 30 h 159"/>
                <a:gd name="T18" fmla="*/ 16 w 213"/>
                <a:gd name="T19" fmla="*/ 45 h 159"/>
                <a:gd name="T20" fmla="*/ 47 w 213"/>
                <a:gd name="T21" fmla="*/ 66 h 159"/>
                <a:gd name="T22" fmla="*/ 73 w 213"/>
                <a:gd name="T23" fmla="*/ 80 h 159"/>
                <a:gd name="T24" fmla="*/ 89 w 213"/>
                <a:gd name="T25" fmla="*/ 75 h 159"/>
                <a:gd name="T26" fmla="*/ 102 w 213"/>
                <a:gd name="T27" fmla="*/ 59 h 159"/>
                <a:gd name="T28" fmla="*/ 107 w 213"/>
                <a:gd name="T29" fmla="*/ 42 h 159"/>
                <a:gd name="T30" fmla="*/ 95 w 213"/>
                <a:gd name="T31" fmla="*/ 30 h 159"/>
                <a:gd name="T32" fmla="*/ 57 w 213"/>
                <a:gd name="T33" fmla="*/ 13 h 159"/>
                <a:gd name="T34" fmla="*/ 36 w 213"/>
                <a:gd name="T35" fmla="*/ 0 h 159"/>
                <a:gd name="T36" fmla="*/ 23 w 213"/>
                <a:gd name="T37" fmla="*/ 2 h 159"/>
                <a:gd name="T38" fmla="*/ 23 w 213"/>
                <a:gd name="T39" fmla="*/ 2 h 1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
                <a:gd name="T61" fmla="*/ 0 h 159"/>
                <a:gd name="T62" fmla="*/ 213 w 213"/>
                <a:gd name="T63" fmla="*/ 159 h 1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 h="159">
                  <a:moveTo>
                    <a:pt x="46" y="4"/>
                  </a:moveTo>
                  <a:lnTo>
                    <a:pt x="170" y="89"/>
                  </a:lnTo>
                  <a:lnTo>
                    <a:pt x="155" y="123"/>
                  </a:lnTo>
                  <a:lnTo>
                    <a:pt x="80" y="81"/>
                  </a:lnTo>
                  <a:lnTo>
                    <a:pt x="31" y="52"/>
                  </a:lnTo>
                  <a:lnTo>
                    <a:pt x="22" y="26"/>
                  </a:lnTo>
                  <a:lnTo>
                    <a:pt x="15" y="9"/>
                  </a:lnTo>
                  <a:lnTo>
                    <a:pt x="0" y="29"/>
                  </a:lnTo>
                  <a:lnTo>
                    <a:pt x="0" y="60"/>
                  </a:lnTo>
                  <a:lnTo>
                    <a:pt x="31" y="89"/>
                  </a:lnTo>
                  <a:lnTo>
                    <a:pt x="94" y="132"/>
                  </a:lnTo>
                  <a:lnTo>
                    <a:pt x="146" y="159"/>
                  </a:lnTo>
                  <a:lnTo>
                    <a:pt x="177" y="150"/>
                  </a:lnTo>
                  <a:lnTo>
                    <a:pt x="204" y="118"/>
                  </a:lnTo>
                  <a:lnTo>
                    <a:pt x="213" y="83"/>
                  </a:lnTo>
                  <a:lnTo>
                    <a:pt x="190" y="60"/>
                  </a:lnTo>
                  <a:lnTo>
                    <a:pt x="114" y="26"/>
                  </a:lnTo>
                  <a:lnTo>
                    <a:pt x="71" y="0"/>
                  </a:lnTo>
                  <a:lnTo>
                    <a:pt x="46"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7" name="Freeform 134"/>
            <p:cNvSpPr/>
            <p:nvPr/>
          </p:nvSpPr>
          <p:spPr bwMode="auto">
            <a:xfrm>
              <a:off x="5478" y="2046"/>
              <a:ext cx="25" cy="38"/>
            </a:xfrm>
            <a:custGeom>
              <a:avLst/>
              <a:gdLst>
                <a:gd name="T0" fmla="*/ 15 w 52"/>
                <a:gd name="T1" fmla="*/ 0 h 75"/>
                <a:gd name="T2" fmla="*/ 0 w 52"/>
                <a:gd name="T3" fmla="*/ 29 h 75"/>
                <a:gd name="T4" fmla="*/ 10 w 52"/>
                <a:gd name="T5" fmla="*/ 38 h 75"/>
                <a:gd name="T6" fmla="*/ 25 w 52"/>
                <a:gd name="T7" fmla="*/ 13 h 75"/>
                <a:gd name="T8" fmla="*/ 15 w 52"/>
                <a:gd name="T9" fmla="*/ 0 h 75"/>
                <a:gd name="T10" fmla="*/ 15 w 52"/>
                <a:gd name="T11" fmla="*/ 0 h 75"/>
                <a:gd name="T12" fmla="*/ 0 60000 65536"/>
                <a:gd name="T13" fmla="*/ 0 60000 65536"/>
                <a:gd name="T14" fmla="*/ 0 60000 65536"/>
                <a:gd name="T15" fmla="*/ 0 60000 65536"/>
                <a:gd name="T16" fmla="*/ 0 60000 65536"/>
                <a:gd name="T17" fmla="*/ 0 60000 65536"/>
                <a:gd name="T18" fmla="*/ 0 w 52"/>
                <a:gd name="T19" fmla="*/ 0 h 75"/>
                <a:gd name="T20" fmla="*/ 52 w 52"/>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52" h="75">
                  <a:moveTo>
                    <a:pt x="32" y="0"/>
                  </a:moveTo>
                  <a:lnTo>
                    <a:pt x="0" y="58"/>
                  </a:lnTo>
                  <a:lnTo>
                    <a:pt x="20" y="75"/>
                  </a:lnTo>
                  <a:lnTo>
                    <a:pt x="52" y="26"/>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8" name="Freeform 135"/>
            <p:cNvSpPr/>
            <p:nvPr/>
          </p:nvSpPr>
          <p:spPr bwMode="auto">
            <a:xfrm>
              <a:off x="5503" y="2043"/>
              <a:ext cx="67" cy="63"/>
            </a:xfrm>
            <a:custGeom>
              <a:avLst/>
              <a:gdLst>
                <a:gd name="T0" fmla="*/ 57 w 132"/>
                <a:gd name="T1" fmla="*/ 0 h 126"/>
                <a:gd name="T2" fmla="*/ 41 w 132"/>
                <a:gd name="T3" fmla="*/ 14 h 126"/>
                <a:gd name="T4" fmla="*/ 27 w 132"/>
                <a:gd name="T5" fmla="*/ 29 h 126"/>
                <a:gd name="T6" fmla="*/ 0 w 132"/>
                <a:gd name="T7" fmla="*/ 63 h 126"/>
                <a:gd name="T8" fmla="*/ 22 w 132"/>
                <a:gd name="T9" fmla="*/ 53 h 126"/>
                <a:gd name="T10" fmla="*/ 64 w 132"/>
                <a:gd name="T11" fmla="*/ 12 h 126"/>
                <a:gd name="T12" fmla="*/ 67 w 132"/>
                <a:gd name="T13" fmla="*/ 2 h 126"/>
                <a:gd name="T14" fmla="*/ 57 w 132"/>
                <a:gd name="T15" fmla="*/ 0 h 126"/>
                <a:gd name="T16" fmla="*/ 57 w 132"/>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126"/>
                <a:gd name="T29" fmla="*/ 132 w 132"/>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126">
                  <a:moveTo>
                    <a:pt x="112" y="0"/>
                  </a:moveTo>
                  <a:lnTo>
                    <a:pt x="80" y="28"/>
                  </a:lnTo>
                  <a:lnTo>
                    <a:pt x="54" y="57"/>
                  </a:lnTo>
                  <a:lnTo>
                    <a:pt x="0" y="126"/>
                  </a:lnTo>
                  <a:lnTo>
                    <a:pt x="43" y="106"/>
                  </a:lnTo>
                  <a:lnTo>
                    <a:pt x="126" y="23"/>
                  </a:lnTo>
                  <a:lnTo>
                    <a:pt x="132" y="3"/>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59" name="Freeform 136"/>
            <p:cNvSpPr/>
            <p:nvPr/>
          </p:nvSpPr>
          <p:spPr bwMode="auto">
            <a:xfrm>
              <a:off x="5518" y="2045"/>
              <a:ext cx="84" cy="98"/>
            </a:xfrm>
            <a:custGeom>
              <a:avLst/>
              <a:gdLst>
                <a:gd name="T0" fmla="*/ 73 w 169"/>
                <a:gd name="T1" fmla="*/ 6 h 196"/>
                <a:gd name="T2" fmla="*/ 40 w 169"/>
                <a:gd name="T3" fmla="*/ 48 h 196"/>
                <a:gd name="T4" fmla="*/ 0 w 169"/>
                <a:gd name="T5" fmla="*/ 90 h 196"/>
                <a:gd name="T6" fmla="*/ 4 w 169"/>
                <a:gd name="T7" fmla="*/ 98 h 196"/>
                <a:gd name="T8" fmla="*/ 14 w 169"/>
                <a:gd name="T9" fmla="*/ 90 h 196"/>
                <a:gd name="T10" fmla="*/ 34 w 169"/>
                <a:gd name="T11" fmla="*/ 70 h 196"/>
                <a:gd name="T12" fmla="*/ 68 w 169"/>
                <a:gd name="T13" fmla="*/ 36 h 196"/>
                <a:gd name="T14" fmla="*/ 84 w 169"/>
                <a:gd name="T15" fmla="*/ 15 h 196"/>
                <a:gd name="T16" fmla="*/ 84 w 169"/>
                <a:gd name="T17" fmla="*/ 0 h 196"/>
                <a:gd name="T18" fmla="*/ 73 w 169"/>
                <a:gd name="T19" fmla="*/ 6 h 196"/>
                <a:gd name="T20" fmla="*/ 73 w 169"/>
                <a:gd name="T21" fmla="*/ 6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
                <a:gd name="T34" fmla="*/ 0 h 196"/>
                <a:gd name="T35" fmla="*/ 169 w 169"/>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 h="196">
                  <a:moveTo>
                    <a:pt x="146" y="12"/>
                  </a:moveTo>
                  <a:lnTo>
                    <a:pt x="80" y="96"/>
                  </a:lnTo>
                  <a:lnTo>
                    <a:pt x="0" y="179"/>
                  </a:lnTo>
                  <a:lnTo>
                    <a:pt x="9" y="196"/>
                  </a:lnTo>
                  <a:lnTo>
                    <a:pt x="29" y="179"/>
                  </a:lnTo>
                  <a:lnTo>
                    <a:pt x="69" y="139"/>
                  </a:lnTo>
                  <a:lnTo>
                    <a:pt x="137" y="72"/>
                  </a:lnTo>
                  <a:lnTo>
                    <a:pt x="169" y="29"/>
                  </a:lnTo>
                  <a:lnTo>
                    <a:pt x="169" y="0"/>
                  </a:lnTo>
                  <a:lnTo>
                    <a:pt x="146"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0" name="Freeform 137"/>
            <p:cNvSpPr/>
            <p:nvPr/>
          </p:nvSpPr>
          <p:spPr bwMode="auto">
            <a:xfrm>
              <a:off x="5545" y="2050"/>
              <a:ext cx="105" cy="118"/>
            </a:xfrm>
            <a:custGeom>
              <a:avLst/>
              <a:gdLst>
                <a:gd name="T0" fmla="*/ 76 w 211"/>
                <a:gd name="T1" fmla="*/ 5 h 236"/>
                <a:gd name="T2" fmla="*/ 84 w 211"/>
                <a:gd name="T3" fmla="*/ 24 h 236"/>
                <a:gd name="T4" fmla="*/ 51 w 211"/>
                <a:gd name="T5" fmla="*/ 58 h 236"/>
                <a:gd name="T6" fmla="*/ 20 w 211"/>
                <a:gd name="T7" fmla="*/ 96 h 236"/>
                <a:gd name="T8" fmla="*/ 0 w 211"/>
                <a:gd name="T9" fmla="*/ 98 h 236"/>
                <a:gd name="T10" fmla="*/ 4 w 211"/>
                <a:gd name="T11" fmla="*/ 111 h 236"/>
                <a:gd name="T12" fmla="*/ 19 w 211"/>
                <a:gd name="T13" fmla="*/ 118 h 236"/>
                <a:gd name="T14" fmla="*/ 40 w 211"/>
                <a:gd name="T15" fmla="*/ 98 h 236"/>
                <a:gd name="T16" fmla="*/ 86 w 211"/>
                <a:gd name="T17" fmla="*/ 46 h 236"/>
                <a:gd name="T18" fmla="*/ 105 w 211"/>
                <a:gd name="T19" fmla="*/ 25 h 236"/>
                <a:gd name="T20" fmla="*/ 102 w 211"/>
                <a:gd name="T21" fmla="*/ 3 h 236"/>
                <a:gd name="T22" fmla="*/ 84 w 211"/>
                <a:gd name="T23" fmla="*/ 0 h 236"/>
                <a:gd name="T24" fmla="*/ 76 w 211"/>
                <a:gd name="T25" fmla="*/ 5 h 236"/>
                <a:gd name="T26" fmla="*/ 76 w 211"/>
                <a:gd name="T27" fmla="*/ 5 h 2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236"/>
                <a:gd name="T44" fmla="*/ 211 w 211"/>
                <a:gd name="T45" fmla="*/ 236 h 2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236">
                  <a:moveTo>
                    <a:pt x="153" y="9"/>
                  </a:moveTo>
                  <a:lnTo>
                    <a:pt x="168" y="47"/>
                  </a:lnTo>
                  <a:lnTo>
                    <a:pt x="103" y="115"/>
                  </a:lnTo>
                  <a:lnTo>
                    <a:pt x="40" y="191"/>
                  </a:lnTo>
                  <a:lnTo>
                    <a:pt x="0" y="196"/>
                  </a:lnTo>
                  <a:lnTo>
                    <a:pt x="9" y="222"/>
                  </a:lnTo>
                  <a:lnTo>
                    <a:pt x="38" y="236"/>
                  </a:lnTo>
                  <a:lnTo>
                    <a:pt x="81" y="196"/>
                  </a:lnTo>
                  <a:lnTo>
                    <a:pt x="173" y="92"/>
                  </a:lnTo>
                  <a:lnTo>
                    <a:pt x="211" y="49"/>
                  </a:lnTo>
                  <a:lnTo>
                    <a:pt x="204" y="6"/>
                  </a:lnTo>
                  <a:lnTo>
                    <a:pt x="168" y="0"/>
                  </a:lnTo>
                  <a:lnTo>
                    <a:pt x="153" y="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1" name="Freeform 138"/>
            <p:cNvSpPr/>
            <p:nvPr/>
          </p:nvSpPr>
          <p:spPr bwMode="auto">
            <a:xfrm>
              <a:off x="5423" y="2229"/>
              <a:ext cx="254" cy="101"/>
            </a:xfrm>
            <a:custGeom>
              <a:avLst/>
              <a:gdLst>
                <a:gd name="T0" fmla="*/ 220 w 510"/>
                <a:gd name="T1" fmla="*/ 3 h 201"/>
                <a:gd name="T2" fmla="*/ 177 w 510"/>
                <a:gd name="T3" fmla="*/ 30 h 201"/>
                <a:gd name="T4" fmla="*/ 132 w 510"/>
                <a:gd name="T5" fmla="*/ 52 h 201"/>
                <a:gd name="T6" fmla="*/ 82 w 510"/>
                <a:gd name="T7" fmla="*/ 68 h 201"/>
                <a:gd name="T8" fmla="*/ 40 w 510"/>
                <a:gd name="T9" fmla="*/ 83 h 201"/>
                <a:gd name="T10" fmla="*/ 0 w 510"/>
                <a:gd name="T11" fmla="*/ 90 h 201"/>
                <a:gd name="T12" fmla="*/ 6 w 510"/>
                <a:gd name="T13" fmla="*/ 101 h 201"/>
                <a:gd name="T14" fmla="*/ 52 w 510"/>
                <a:gd name="T15" fmla="*/ 98 h 201"/>
                <a:gd name="T16" fmla="*/ 104 w 510"/>
                <a:gd name="T17" fmla="*/ 91 h 201"/>
                <a:gd name="T18" fmla="*/ 161 w 510"/>
                <a:gd name="T19" fmla="*/ 80 h 201"/>
                <a:gd name="T20" fmla="*/ 213 w 510"/>
                <a:gd name="T21" fmla="*/ 61 h 201"/>
                <a:gd name="T22" fmla="*/ 249 w 510"/>
                <a:gd name="T23" fmla="*/ 52 h 201"/>
                <a:gd name="T24" fmla="*/ 254 w 510"/>
                <a:gd name="T25" fmla="*/ 30 h 201"/>
                <a:gd name="T26" fmla="*/ 251 w 510"/>
                <a:gd name="T27" fmla="*/ 2 h 201"/>
                <a:gd name="T28" fmla="*/ 243 w 510"/>
                <a:gd name="T29" fmla="*/ 0 h 201"/>
                <a:gd name="T30" fmla="*/ 235 w 510"/>
                <a:gd name="T31" fmla="*/ 8 h 201"/>
                <a:gd name="T32" fmla="*/ 234 w 510"/>
                <a:gd name="T33" fmla="*/ 32 h 201"/>
                <a:gd name="T34" fmla="*/ 217 w 510"/>
                <a:gd name="T35" fmla="*/ 44 h 201"/>
                <a:gd name="T36" fmla="*/ 187 w 510"/>
                <a:gd name="T37" fmla="*/ 59 h 201"/>
                <a:gd name="T38" fmla="*/ 135 w 510"/>
                <a:gd name="T39" fmla="*/ 74 h 201"/>
                <a:gd name="T40" fmla="*/ 72 w 510"/>
                <a:gd name="T41" fmla="*/ 86 h 201"/>
                <a:gd name="T42" fmla="*/ 98 w 510"/>
                <a:gd name="T43" fmla="*/ 76 h 201"/>
                <a:gd name="T44" fmla="*/ 148 w 510"/>
                <a:gd name="T45" fmla="*/ 58 h 201"/>
                <a:gd name="T46" fmla="*/ 187 w 510"/>
                <a:gd name="T47" fmla="*/ 38 h 201"/>
                <a:gd name="T48" fmla="*/ 211 w 510"/>
                <a:gd name="T49" fmla="*/ 20 h 201"/>
                <a:gd name="T50" fmla="*/ 220 w 510"/>
                <a:gd name="T51" fmla="*/ 3 h 201"/>
                <a:gd name="T52" fmla="*/ 220 w 510"/>
                <a:gd name="T53" fmla="*/ 3 h 2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10"/>
                <a:gd name="T82" fmla="*/ 0 h 201"/>
                <a:gd name="T83" fmla="*/ 510 w 510"/>
                <a:gd name="T84" fmla="*/ 201 h 2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10" h="201">
                  <a:moveTo>
                    <a:pt x="441" y="6"/>
                  </a:moveTo>
                  <a:lnTo>
                    <a:pt x="355" y="60"/>
                  </a:lnTo>
                  <a:lnTo>
                    <a:pt x="265" y="103"/>
                  </a:lnTo>
                  <a:lnTo>
                    <a:pt x="164" y="136"/>
                  </a:lnTo>
                  <a:lnTo>
                    <a:pt x="81" y="165"/>
                  </a:lnTo>
                  <a:lnTo>
                    <a:pt x="0" y="179"/>
                  </a:lnTo>
                  <a:lnTo>
                    <a:pt x="13" y="201"/>
                  </a:lnTo>
                  <a:lnTo>
                    <a:pt x="105" y="196"/>
                  </a:lnTo>
                  <a:lnTo>
                    <a:pt x="208" y="181"/>
                  </a:lnTo>
                  <a:lnTo>
                    <a:pt x="323" y="159"/>
                  </a:lnTo>
                  <a:lnTo>
                    <a:pt x="427" y="121"/>
                  </a:lnTo>
                  <a:lnTo>
                    <a:pt x="499" y="103"/>
                  </a:lnTo>
                  <a:lnTo>
                    <a:pt x="510" y="60"/>
                  </a:lnTo>
                  <a:lnTo>
                    <a:pt x="504" y="3"/>
                  </a:lnTo>
                  <a:lnTo>
                    <a:pt x="487" y="0"/>
                  </a:lnTo>
                  <a:lnTo>
                    <a:pt x="472" y="15"/>
                  </a:lnTo>
                  <a:lnTo>
                    <a:pt x="470" y="64"/>
                  </a:lnTo>
                  <a:lnTo>
                    <a:pt x="435" y="87"/>
                  </a:lnTo>
                  <a:lnTo>
                    <a:pt x="375" y="118"/>
                  </a:lnTo>
                  <a:lnTo>
                    <a:pt x="271" y="147"/>
                  </a:lnTo>
                  <a:lnTo>
                    <a:pt x="144" y="172"/>
                  </a:lnTo>
                  <a:lnTo>
                    <a:pt x="197" y="152"/>
                  </a:lnTo>
                  <a:lnTo>
                    <a:pt x="297" y="116"/>
                  </a:lnTo>
                  <a:lnTo>
                    <a:pt x="375" y="75"/>
                  </a:lnTo>
                  <a:lnTo>
                    <a:pt x="424" y="40"/>
                  </a:lnTo>
                  <a:lnTo>
                    <a:pt x="441" y="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2" name="Freeform 139"/>
            <p:cNvSpPr/>
            <p:nvPr/>
          </p:nvSpPr>
          <p:spPr bwMode="auto">
            <a:xfrm>
              <a:off x="5781" y="2080"/>
              <a:ext cx="18" cy="19"/>
            </a:xfrm>
            <a:custGeom>
              <a:avLst/>
              <a:gdLst>
                <a:gd name="T0" fmla="*/ 0 w 35"/>
                <a:gd name="T1" fmla="*/ 6 h 38"/>
                <a:gd name="T2" fmla="*/ 10 w 35"/>
                <a:gd name="T3" fmla="*/ 0 h 38"/>
                <a:gd name="T4" fmla="*/ 18 w 35"/>
                <a:gd name="T5" fmla="*/ 6 h 38"/>
                <a:gd name="T6" fmla="*/ 11 w 35"/>
                <a:gd name="T7" fmla="*/ 19 h 38"/>
                <a:gd name="T8" fmla="*/ 0 w 35"/>
                <a:gd name="T9" fmla="*/ 6 h 38"/>
                <a:gd name="T10" fmla="*/ 0 w 35"/>
                <a:gd name="T11" fmla="*/ 6 h 38"/>
                <a:gd name="T12" fmla="*/ 0 60000 65536"/>
                <a:gd name="T13" fmla="*/ 0 60000 65536"/>
                <a:gd name="T14" fmla="*/ 0 60000 65536"/>
                <a:gd name="T15" fmla="*/ 0 60000 65536"/>
                <a:gd name="T16" fmla="*/ 0 60000 65536"/>
                <a:gd name="T17" fmla="*/ 0 60000 65536"/>
                <a:gd name="T18" fmla="*/ 0 w 35"/>
                <a:gd name="T19" fmla="*/ 0 h 38"/>
                <a:gd name="T20" fmla="*/ 35 w 35"/>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5" h="38">
                  <a:moveTo>
                    <a:pt x="0" y="11"/>
                  </a:moveTo>
                  <a:lnTo>
                    <a:pt x="20" y="0"/>
                  </a:lnTo>
                  <a:lnTo>
                    <a:pt x="35" y="11"/>
                  </a:lnTo>
                  <a:lnTo>
                    <a:pt x="22" y="3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3" name="Freeform 140"/>
            <p:cNvSpPr/>
            <p:nvPr/>
          </p:nvSpPr>
          <p:spPr bwMode="auto">
            <a:xfrm>
              <a:off x="5790" y="2115"/>
              <a:ext cx="24" cy="17"/>
            </a:xfrm>
            <a:custGeom>
              <a:avLst/>
              <a:gdLst>
                <a:gd name="T0" fmla="*/ 0 w 50"/>
                <a:gd name="T1" fmla="*/ 6 h 34"/>
                <a:gd name="T2" fmla="*/ 15 w 50"/>
                <a:gd name="T3" fmla="*/ 0 h 34"/>
                <a:gd name="T4" fmla="*/ 24 w 50"/>
                <a:gd name="T5" fmla="*/ 5 h 34"/>
                <a:gd name="T6" fmla="*/ 12 w 50"/>
                <a:gd name="T7" fmla="*/ 17 h 34"/>
                <a:gd name="T8" fmla="*/ 1 w 50"/>
                <a:gd name="T9" fmla="*/ 16 h 34"/>
                <a:gd name="T10" fmla="*/ 0 w 50"/>
                <a:gd name="T11" fmla="*/ 6 h 34"/>
                <a:gd name="T12" fmla="*/ 0 w 50"/>
                <a:gd name="T13" fmla="*/ 6 h 34"/>
                <a:gd name="T14" fmla="*/ 0 60000 65536"/>
                <a:gd name="T15" fmla="*/ 0 60000 65536"/>
                <a:gd name="T16" fmla="*/ 0 60000 65536"/>
                <a:gd name="T17" fmla="*/ 0 60000 65536"/>
                <a:gd name="T18" fmla="*/ 0 60000 65536"/>
                <a:gd name="T19" fmla="*/ 0 60000 65536"/>
                <a:gd name="T20" fmla="*/ 0 60000 65536"/>
                <a:gd name="T21" fmla="*/ 0 w 50"/>
                <a:gd name="T22" fmla="*/ 0 h 34"/>
                <a:gd name="T23" fmla="*/ 50 w 50"/>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4">
                  <a:moveTo>
                    <a:pt x="0" y="11"/>
                  </a:moveTo>
                  <a:lnTo>
                    <a:pt x="32" y="0"/>
                  </a:lnTo>
                  <a:lnTo>
                    <a:pt x="50" y="9"/>
                  </a:lnTo>
                  <a:lnTo>
                    <a:pt x="26" y="34"/>
                  </a:lnTo>
                  <a:lnTo>
                    <a:pt x="3" y="32"/>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4" name="Freeform 141"/>
            <p:cNvSpPr/>
            <p:nvPr/>
          </p:nvSpPr>
          <p:spPr bwMode="auto">
            <a:xfrm>
              <a:off x="5790" y="2146"/>
              <a:ext cx="41" cy="22"/>
            </a:xfrm>
            <a:custGeom>
              <a:avLst/>
              <a:gdLst>
                <a:gd name="T0" fmla="*/ 0 w 84"/>
                <a:gd name="T1" fmla="*/ 10 h 43"/>
                <a:gd name="T2" fmla="*/ 20 w 84"/>
                <a:gd name="T3" fmla="*/ 0 h 43"/>
                <a:gd name="T4" fmla="*/ 41 w 84"/>
                <a:gd name="T5" fmla="*/ 0 h 43"/>
                <a:gd name="T6" fmla="*/ 40 w 84"/>
                <a:gd name="T7" fmla="*/ 10 h 43"/>
                <a:gd name="T8" fmla="*/ 20 w 84"/>
                <a:gd name="T9" fmla="*/ 19 h 43"/>
                <a:gd name="T10" fmla="*/ 2 w 84"/>
                <a:gd name="T11" fmla="*/ 22 h 43"/>
                <a:gd name="T12" fmla="*/ 0 w 84"/>
                <a:gd name="T13" fmla="*/ 10 h 43"/>
                <a:gd name="T14" fmla="*/ 0 w 84"/>
                <a:gd name="T15" fmla="*/ 10 h 43"/>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43"/>
                <a:gd name="T26" fmla="*/ 84 w 84"/>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43">
                  <a:moveTo>
                    <a:pt x="0" y="20"/>
                  </a:moveTo>
                  <a:lnTo>
                    <a:pt x="41" y="0"/>
                  </a:lnTo>
                  <a:lnTo>
                    <a:pt x="84" y="0"/>
                  </a:lnTo>
                  <a:lnTo>
                    <a:pt x="81" y="20"/>
                  </a:lnTo>
                  <a:lnTo>
                    <a:pt x="41" y="38"/>
                  </a:lnTo>
                  <a:lnTo>
                    <a:pt x="5" y="43"/>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5" name="Freeform 142"/>
            <p:cNvSpPr/>
            <p:nvPr/>
          </p:nvSpPr>
          <p:spPr bwMode="auto">
            <a:xfrm>
              <a:off x="5788" y="2173"/>
              <a:ext cx="53" cy="30"/>
            </a:xfrm>
            <a:custGeom>
              <a:avLst/>
              <a:gdLst>
                <a:gd name="T0" fmla="*/ 0 w 106"/>
                <a:gd name="T1" fmla="*/ 20 h 61"/>
                <a:gd name="T2" fmla="*/ 26 w 106"/>
                <a:gd name="T3" fmla="*/ 10 h 61"/>
                <a:gd name="T4" fmla="*/ 49 w 106"/>
                <a:gd name="T5" fmla="*/ 0 h 61"/>
                <a:gd name="T6" fmla="*/ 53 w 106"/>
                <a:gd name="T7" fmla="*/ 9 h 61"/>
                <a:gd name="T8" fmla="*/ 42 w 106"/>
                <a:gd name="T9" fmla="*/ 22 h 61"/>
                <a:gd name="T10" fmla="*/ 18 w 106"/>
                <a:gd name="T11" fmla="*/ 28 h 61"/>
                <a:gd name="T12" fmla="*/ 7 w 106"/>
                <a:gd name="T13" fmla="*/ 30 h 61"/>
                <a:gd name="T14" fmla="*/ 0 w 106"/>
                <a:gd name="T15" fmla="*/ 20 h 61"/>
                <a:gd name="T16" fmla="*/ 0 w 106"/>
                <a:gd name="T17" fmla="*/ 2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61"/>
                <a:gd name="T29" fmla="*/ 106 w 106"/>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61">
                  <a:moveTo>
                    <a:pt x="0" y="41"/>
                  </a:moveTo>
                  <a:lnTo>
                    <a:pt x="52" y="21"/>
                  </a:lnTo>
                  <a:lnTo>
                    <a:pt x="97" y="0"/>
                  </a:lnTo>
                  <a:lnTo>
                    <a:pt x="106" y="18"/>
                  </a:lnTo>
                  <a:lnTo>
                    <a:pt x="83" y="45"/>
                  </a:lnTo>
                  <a:lnTo>
                    <a:pt x="36" y="56"/>
                  </a:lnTo>
                  <a:lnTo>
                    <a:pt x="14" y="6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6" name="Freeform 143"/>
            <p:cNvSpPr/>
            <p:nvPr/>
          </p:nvSpPr>
          <p:spPr bwMode="auto">
            <a:xfrm>
              <a:off x="5755" y="2211"/>
              <a:ext cx="98" cy="91"/>
            </a:xfrm>
            <a:custGeom>
              <a:avLst/>
              <a:gdLst>
                <a:gd name="T0" fmla="*/ 22 w 196"/>
                <a:gd name="T1" fmla="*/ 20 h 182"/>
                <a:gd name="T2" fmla="*/ 42 w 196"/>
                <a:gd name="T3" fmla="*/ 8 h 182"/>
                <a:gd name="T4" fmla="*/ 66 w 196"/>
                <a:gd name="T5" fmla="*/ 3 h 182"/>
                <a:gd name="T6" fmla="*/ 84 w 196"/>
                <a:gd name="T7" fmla="*/ 0 h 182"/>
                <a:gd name="T8" fmla="*/ 95 w 196"/>
                <a:gd name="T9" fmla="*/ 8 h 182"/>
                <a:gd name="T10" fmla="*/ 98 w 196"/>
                <a:gd name="T11" fmla="*/ 25 h 182"/>
                <a:gd name="T12" fmla="*/ 92 w 196"/>
                <a:gd name="T13" fmla="*/ 48 h 182"/>
                <a:gd name="T14" fmla="*/ 80 w 196"/>
                <a:gd name="T15" fmla="*/ 68 h 182"/>
                <a:gd name="T16" fmla="*/ 52 w 196"/>
                <a:gd name="T17" fmla="*/ 79 h 182"/>
                <a:gd name="T18" fmla="*/ 24 w 196"/>
                <a:gd name="T19" fmla="*/ 91 h 182"/>
                <a:gd name="T20" fmla="*/ 5 w 196"/>
                <a:gd name="T21" fmla="*/ 89 h 182"/>
                <a:gd name="T22" fmla="*/ 0 w 196"/>
                <a:gd name="T23" fmla="*/ 78 h 182"/>
                <a:gd name="T24" fmla="*/ 19 w 196"/>
                <a:gd name="T25" fmla="*/ 73 h 182"/>
                <a:gd name="T26" fmla="*/ 41 w 196"/>
                <a:gd name="T27" fmla="*/ 68 h 182"/>
                <a:gd name="T28" fmla="*/ 55 w 196"/>
                <a:gd name="T29" fmla="*/ 53 h 182"/>
                <a:gd name="T30" fmla="*/ 68 w 196"/>
                <a:gd name="T31" fmla="*/ 32 h 182"/>
                <a:gd name="T32" fmla="*/ 66 w 196"/>
                <a:gd name="T33" fmla="*/ 19 h 182"/>
                <a:gd name="T34" fmla="*/ 45 w 196"/>
                <a:gd name="T35" fmla="*/ 22 h 182"/>
                <a:gd name="T36" fmla="*/ 31 w 196"/>
                <a:gd name="T37" fmla="*/ 27 h 182"/>
                <a:gd name="T38" fmla="*/ 22 w 196"/>
                <a:gd name="T39" fmla="*/ 20 h 182"/>
                <a:gd name="T40" fmla="*/ 22 w 196"/>
                <a:gd name="T41" fmla="*/ 20 h 1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182"/>
                <a:gd name="T65" fmla="*/ 196 w 196"/>
                <a:gd name="T66" fmla="*/ 182 h 1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182">
                  <a:moveTo>
                    <a:pt x="43" y="40"/>
                  </a:moveTo>
                  <a:lnTo>
                    <a:pt x="83" y="16"/>
                  </a:lnTo>
                  <a:lnTo>
                    <a:pt x="132" y="5"/>
                  </a:lnTo>
                  <a:lnTo>
                    <a:pt x="167" y="0"/>
                  </a:lnTo>
                  <a:lnTo>
                    <a:pt x="190" y="16"/>
                  </a:lnTo>
                  <a:lnTo>
                    <a:pt x="196" y="49"/>
                  </a:lnTo>
                  <a:lnTo>
                    <a:pt x="184" y="95"/>
                  </a:lnTo>
                  <a:lnTo>
                    <a:pt x="159" y="135"/>
                  </a:lnTo>
                  <a:lnTo>
                    <a:pt x="103" y="158"/>
                  </a:lnTo>
                  <a:lnTo>
                    <a:pt x="47" y="182"/>
                  </a:lnTo>
                  <a:lnTo>
                    <a:pt x="9" y="178"/>
                  </a:lnTo>
                  <a:lnTo>
                    <a:pt x="0" y="155"/>
                  </a:lnTo>
                  <a:lnTo>
                    <a:pt x="38" y="146"/>
                  </a:lnTo>
                  <a:lnTo>
                    <a:pt x="81" y="135"/>
                  </a:lnTo>
                  <a:lnTo>
                    <a:pt x="110" y="106"/>
                  </a:lnTo>
                  <a:lnTo>
                    <a:pt x="135" y="63"/>
                  </a:lnTo>
                  <a:lnTo>
                    <a:pt x="132" y="37"/>
                  </a:lnTo>
                  <a:lnTo>
                    <a:pt x="90" y="43"/>
                  </a:lnTo>
                  <a:lnTo>
                    <a:pt x="61" y="54"/>
                  </a:lnTo>
                  <a:lnTo>
                    <a:pt x="43" y="4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7" name="Freeform 144"/>
            <p:cNvSpPr/>
            <p:nvPr/>
          </p:nvSpPr>
          <p:spPr bwMode="auto">
            <a:xfrm>
              <a:off x="5827" y="2068"/>
              <a:ext cx="16" cy="16"/>
            </a:xfrm>
            <a:custGeom>
              <a:avLst/>
              <a:gdLst>
                <a:gd name="T0" fmla="*/ 0 w 31"/>
                <a:gd name="T1" fmla="*/ 7 h 31"/>
                <a:gd name="T2" fmla="*/ 10 w 31"/>
                <a:gd name="T3" fmla="*/ 0 h 31"/>
                <a:gd name="T4" fmla="*/ 16 w 31"/>
                <a:gd name="T5" fmla="*/ 12 h 31"/>
                <a:gd name="T6" fmla="*/ 8 w 31"/>
                <a:gd name="T7" fmla="*/ 16 h 31"/>
                <a:gd name="T8" fmla="*/ 0 w 31"/>
                <a:gd name="T9" fmla="*/ 7 h 31"/>
                <a:gd name="T10" fmla="*/ 0 w 31"/>
                <a:gd name="T11" fmla="*/ 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14"/>
                  </a:moveTo>
                  <a:lnTo>
                    <a:pt x="20" y="0"/>
                  </a:lnTo>
                  <a:lnTo>
                    <a:pt x="31" y="23"/>
                  </a:lnTo>
                  <a:lnTo>
                    <a:pt x="15" y="3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8" name="Freeform 145"/>
            <p:cNvSpPr/>
            <p:nvPr/>
          </p:nvSpPr>
          <p:spPr bwMode="auto">
            <a:xfrm>
              <a:off x="5841" y="2106"/>
              <a:ext cx="16" cy="14"/>
            </a:xfrm>
            <a:custGeom>
              <a:avLst/>
              <a:gdLst>
                <a:gd name="T0" fmla="*/ 0 w 31"/>
                <a:gd name="T1" fmla="*/ 0 h 29"/>
                <a:gd name="T2" fmla="*/ 13 w 31"/>
                <a:gd name="T3" fmla="*/ 0 h 29"/>
                <a:gd name="T4" fmla="*/ 16 w 31"/>
                <a:gd name="T5" fmla="*/ 14 h 29"/>
                <a:gd name="T6" fmla="*/ 5 w 31"/>
                <a:gd name="T7" fmla="*/ 13 h 29"/>
                <a:gd name="T8" fmla="*/ 0 w 31"/>
                <a:gd name="T9" fmla="*/ 0 h 29"/>
                <a:gd name="T10" fmla="*/ 0 w 31"/>
                <a:gd name="T11" fmla="*/ 0 h 29"/>
                <a:gd name="T12" fmla="*/ 0 60000 65536"/>
                <a:gd name="T13" fmla="*/ 0 60000 65536"/>
                <a:gd name="T14" fmla="*/ 0 60000 65536"/>
                <a:gd name="T15" fmla="*/ 0 60000 65536"/>
                <a:gd name="T16" fmla="*/ 0 60000 65536"/>
                <a:gd name="T17" fmla="*/ 0 60000 65536"/>
                <a:gd name="T18" fmla="*/ 0 w 31"/>
                <a:gd name="T19" fmla="*/ 0 h 29"/>
                <a:gd name="T20" fmla="*/ 31 w 3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1" h="29">
                  <a:moveTo>
                    <a:pt x="0" y="0"/>
                  </a:moveTo>
                  <a:lnTo>
                    <a:pt x="25" y="0"/>
                  </a:lnTo>
                  <a:lnTo>
                    <a:pt x="31" y="29"/>
                  </a:lnTo>
                  <a:lnTo>
                    <a:pt x="9"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69" name="Freeform 146"/>
            <p:cNvSpPr/>
            <p:nvPr/>
          </p:nvSpPr>
          <p:spPr bwMode="auto">
            <a:xfrm>
              <a:off x="5854" y="2143"/>
              <a:ext cx="19" cy="16"/>
            </a:xfrm>
            <a:custGeom>
              <a:avLst/>
              <a:gdLst>
                <a:gd name="T0" fmla="*/ 2 w 38"/>
                <a:gd name="T1" fmla="*/ 0 h 31"/>
                <a:gd name="T2" fmla="*/ 15 w 38"/>
                <a:gd name="T3" fmla="*/ 0 h 31"/>
                <a:gd name="T4" fmla="*/ 19 w 38"/>
                <a:gd name="T5" fmla="*/ 10 h 31"/>
                <a:gd name="T6" fmla="*/ 10 w 38"/>
                <a:gd name="T7" fmla="*/ 16 h 31"/>
                <a:gd name="T8" fmla="*/ 0 w 38"/>
                <a:gd name="T9" fmla="*/ 12 h 31"/>
                <a:gd name="T10" fmla="*/ 2 w 38"/>
                <a:gd name="T11" fmla="*/ 0 h 31"/>
                <a:gd name="T12" fmla="*/ 2 w 38"/>
                <a:gd name="T13" fmla="*/ 0 h 31"/>
                <a:gd name="T14" fmla="*/ 0 60000 65536"/>
                <a:gd name="T15" fmla="*/ 0 60000 65536"/>
                <a:gd name="T16" fmla="*/ 0 60000 65536"/>
                <a:gd name="T17" fmla="*/ 0 60000 65536"/>
                <a:gd name="T18" fmla="*/ 0 60000 65536"/>
                <a:gd name="T19" fmla="*/ 0 60000 65536"/>
                <a:gd name="T20" fmla="*/ 0 60000 65536"/>
                <a:gd name="T21" fmla="*/ 0 w 38"/>
                <a:gd name="T22" fmla="*/ 0 h 31"/>
                <a:gd name="T23" fmla="*/ 38 w 3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1">
                  <a:moveTo>
                    <a:pt x="4" y="0"/>
                  </a:moveTo>
                  <a:lnTo>
                    <a:pt x="29" y="0"/>
                  </a:lnTo>
                  <a:lnTo>
                    <a:pt x="38" y="20"/>
                  </a:lnTo>
                  <a:lnTo>
                    <a:pt x="20" y="31"/>
                  </a:lnTo>
                  <a:lnTo>
                    <a:pt x="0" y="2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0" name="Freeform 147"/>
            <p:cNvSpPr/>
            <p:nvPr/>
          </p:nvSpPr>
          <p:spPr bwMode="auto">
            <a:xfrm>
              <a:off x="5805" y="2166"/>
              <a:ext cx="78" cy="158"/>
            </a:xfrm>
            <a:custGeom>
              <a:avLst/>
              <a:gdLst>
                <a:gd name="T0" fmla="*/ 71 w 155"/>
                <a:gd name="T1" fmla="*/ 0 h 316"/>
                <a:gd name="T2" fmla="*/ 78 w 155"/>
                <a:gd name="T3" fmla="*/ 43 h 316"/>
                <a:gd name="T4" fmla="*/ 75 w 155"/>
                <a:gd name="T5" fmla="*/ 77 h 316"/>
                <a:gd name="T6" fmla="*/ 66 w 155"/>
                <a:gd name="T7" fmla="*/ 113 h 316"/>
                <a:gd name="T8" fmla="*/ 58 w 155"/>
                <a:gd name="T9" fmla="*/ 143 h 316"/>
                <a:gd name="T10" fmla="*/ 43 w 155"/>
                <a:gd name="T11" fmla="*/ 153 h 316"/>
                <a:gd name="T12" fmla="*/ 29 w 155"/>
                <a:gd name="T13" fmla="*/ 158 h 316"/>
                <a:gd name="T14" fmla="*/ 10 w 155"/>
                <a:gd name="T15" fmla="*/ 156 h 316"/>
                <a:gd name="T16" fmla="*/ 0 w 155"/>
                <a:gd name="T17" fmla="*/ 144 h 316"/>
                <a:gd name="T18" fmla="*/ 10 w 155"/>
                <a:gd name="T19" fmla="*/ 136 h 316"/>
                <a:gd name="T20" fmla="*/ 26 w 155"/>
                <a:gd name="T21" fmla="*/ 140 h 316"/>
                <a:gd name="T22" fmla="*/ 41 w 155"/>
                <a:gd name="T23" fmla="*/ 129 h 316"/>
                <a:gd name="T24" fmla="*/ 53 w 155"/>
                <a:gd name="T25" fmla="*/ 104 h 316"/>
                <a:gd name="T26" fmla="*/ 65 w 155"/>
                <a:gd name="T27" fmla="*/ 65 h 316"/>
                <a:gd name="T28" fmla="*/ 68 w 155"/>
                <a:gd name="T29" fmla="*/ 36 h 316"/>
                <a:gd name="T30" fmla="*/ 66 w 155"/>
                <a:gd name="T31" fmla="*/ 11 h 316"/>
                <a:gd name="T32" fmla="*/ 71 w 155"/>
                <a:gd name="T33" fmla="*/ 0 h 316"/>
                <a:gd name="T34" fmla="*/ 71 w 155"/>
                <a:gd name="T35" fmla="*/ 0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5"/>
                <a:gd name="T55" fmla="*/ 0 h 316"/>
                <a:gd name="T56" fmla="*/ 155 w 155"/>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5" h="316">
                  <a:moveTo>
                    <a:pt x="141" y="0"/>
                  </a:moveTo>
                  <a:lnTo>
                    <a:pt x="155" y="86"/>
                  </a:lnTo>
                  <a:lnTo>
                    <a:pt x="149" y="153"/>
                  </a:lnTo>
                  <a:lnTo>
                    <a:pt x="132" y="225"/>
                  </a:lnTo>
                  <a:lnTo>
                    <a:pt x="115" y="286"/>
                  </a:lnTo>
                  <a:lnTo>
                    <a:pt x="86" y="306"/>
                  </a:lnTo>
                  <a:lnTo>
                    <a:pt x="57" y="316"/>
                  </a:lnTo>
                  <a:lnTo>
                    <a:pt x="20" y="311"/>
                  </a:lnTo>
                  <a:lnTo>
                    <a:pt x="0" y="288"/>
                  </a:lnTo>
                  <a:lnTo>
                    <a:pt x="20" y="272"/>
                  </a:lnTo>
                  <a:lnTo>
                    <a:pt x="52" y="279"/>
                  </a:lnTo>
                  <a:lnTo>
                    <a:pt x="81" y="257"/>
                  </a:lnTo>
                  <a:lnTo>
                    <a:pt x="106" y="207"/>
                  </a:lnTo>
                  <a:lnTo>
                    <a:pt x="130" y="130"/>
                  </a:lnTo>
                  <a:lnTo>
                    <a:pt x="135" y="72"/>
                  </a:lnTo>
                  <a:lnTo>
                    <a:pt x="132" y="21"/>
                  </a:lnTo>
                  <a:lnTo>
                    <a:pt x="14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1" name="Freeform 148"/>
            <p:cNvSpPr/>
            <p:nvPr/>
          </p:nvSpPr>
          <p:spPr bwMode="auto">
            <a:xfrm>
              <a:off x="5476" y="1793"/>
              <a:ext cx="23" cy="53"/>
            </a:xfrm>
            <a:custGeom>
              <a:avLst/>
              <a:gdLst>
                <a:gd name="T0" fmla="*/ 23 w 45"/>
                <a:gd name="T1" fmla="*/ 0 h 106"/>
                <a:gd name="T2" fmla="*/ 11 w 45"/>
                <a:gd name="T3" fmla="*/ 10 h 106"/>
                <a:gd name="T4" fmla="*/ 1 w 45"/>
                <a:gd name="T5" fmla="*/ 31 h 106"/>
                <a:gd name="T6" fmla="*/ 0 w 45"/>
                <a:gd name="T7" fmla="*/ 53 h 106"/>
                <a:gd name="T8" fmla="*/ 6 w 45"/>
                <a:gd name="T9" fmla="*/ 51 h 106"/>
                <a:gd name="T10" fmla="*/ 11 w 45"/>
                <a:gd name="T11" fmla="*/ 31 h 106"/>
                <a:gd name="T12" fmla="*/ 21 w 45"/>
                <a:gd name="T13" fmla="*/ 13 h 106"/>
                <a:gd name="T14" fmla="*/ 23 w 45"/>
                <a:gd name="T15" fmla="*/ 0 h 106"/>
                <a:gd name="T16" fmla="*/ 23 w 45"/>
                <a:gd name="T17" fmla="*/ 0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06"/>
                <a:gd name="T29" fmla="*/ 45 w 45"/>
                <a:gd name="T30" fmla="*/ 106 h 1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06">
                  <a:moveTo>
                    <a:pt x="45" y="0"/>
                  </a:moveTo>
                  <a:lnTo>
                    <a:pt x="22" y="20"/>
                  </a:lnTo>
                  <a:lnTo>
                    <a:pt x="2" y="61"/>
                  </a:lnTo>
                  <a:lnTo>
                    <a:pt x="0" y="106"/>
                  </a:lnTo>
                  <a:lnTo>
                    <a:pt x="11" y="101"/>
                  </a:lnTo>
                  <a:lnTo>
                    <a:pt x="22" y="61"/>
                  </a:lnTo>
                  <a:lnTo>
                    <a:pt x="42" y="25"/>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2" name="Freeform 149"/>
            <p:cNvSpPr/>
            <p:nvPr/>
          </p:nvSpPr>
          <p:spPr bwMode="auto">
            <a:xfrm>
              <a:off x="5492" y="1776"/>
              <a:ext cx="95" cy="132"/>
            </a:xfrm>
            <a:custGeom>
              <a:avLst/>
              <a:gdLst>
                <a:gd name="T0" fmla="*/ 81 w 189"/>
                <a:gd name="T1" fmla="*/ 0 h 265"/>
                <a:gd name="T2" fmla="*/ 56 w 189"/>
                <a:gd name="T3" fmla="*/ 10 h 265"/>
                <a:gd name="T4" fmla="*/ 41 w 189"/>
                <a:gd name="T5" fmla="*/ 21 h 265"/>
                <a:gd name="T6" fmla="*/ 25 w 189"/>
                <a:gd name="T7" fmla="*/ 39 h 265"/>
                <a:gd name="T8" fmla="*/ 6 w 189"/>
                <a:gd name="T9" fmla="*/ 70 h 265"/>
                <a:gd name="T10" fmla="*/ 0 w 189"/>
                <a:gd name="T11" fmla="*/ 92 h 265"/>
                <a:gd name="T12" fmla="*/ 9 w 189"/>
                <a:gd name="T13" fmla="*/ 132 h 265"/>
                <a:gd name="T14" fmla="*/ 12 w 189"/>
                <a:gd name="T15" fmla="*/ 92 h 265"/>
                <a:gd name="T16" fmla="*/ 23 w 189"/>
                <a:gd name="T17" fmla="*/ 65 h 265"/>
                <a:gd name="T18" fmla="*/ 42 w 189"/>
                <a:gd name="T19" fmla="*/ 42 h 265"/>
                <a:gd name="T20" fmla="*/ 58 w 189"/>
                <a:gd name="T21" fmla="*/ 27 h 265"/>
                <a:gd name="T22" fmla="*/ 71 w 189"/>
                <a:gd name="T23" fmla="*/ 17 h 265"/>
                <a:gd name="T24" fmla="*/ 92 w 189"/>
                <a:gd name="T25" fmla="*/ 14 h 265"/>
                <a:gd name="T26" fmla="*/ 95 w 189"/>
                <a:gd name="T27" fmla="*/ 3 h 265"/>
                <a:gd name="T28" fmla="*/ 81 w 189"/>
                <a:gd name="T29" fmla="*/ 0 h 265"/>
                <a:gd name="T30" fmla="*/ 81 w 189"/>
                <a:gd name="T31" fmla="*/ 0 h 2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9"/>
                <a:gd name="T49" fmla="*/ 0 h 265"/>
                <a:gd name="T50" fmla="*/ 189 w 189"/>
                <a:gd name="T51" fmla="*/ 265 h 2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9" h="265">
                  <a:moveTo>
                    <a:pt x="162" y="0"/>
                  </a:moveTo>
                  <a:lnTo>
                    <a:pt x="112" y="20"/>
                  </a:lnTo>
                  <a:lnTo>
                    <a:pt x="81" y="43"/>
                  </a:lnTo>
                  <a:lnTo>
                    <a:pt x="49" y="78"/>
                  </a:lnTo>
                  <a:lnTo>
                    <a:pt x="11" y="141"/>
                  </a:lnTo>
                  <a:lnTo>
                    <a:pt x="0" y="184"/>
                  </a:lnTo>
                  <a:lnTo>
                    <a:pt x="18" y="265"/>
                  </a:lnTo>
                  <a:lnTo>
                    <a:pt x="23" y="184"/>
                  </a:lnTo>
                  <a:lnTo>
                    <a:pt x="45" y="130"/>
                  </a:lnTo>
                  <a:lnTo>
                    <a:pt x="83" y="84"/>
                  </a:lnTo>
                  <a:lnTo>
                    <a:pt x="115" y="55"/>
                  </a:lnTo>
                  <a:lnTo>
                    <a:pt x="141" y="35"/>
                  </a:lnTo>
                  <a:lnTo>
                    <a:pt x="184" y="29"/>
                  </a:lnTo>
                  <a:lnTo>
                    <a:pt x="189" y="6"/>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3" name="Freeform 150"/>
            <p:cNvSpPr/>
            <p:nvPr/>
          </p:nvSpPr>
          <p:spPr bwMode="auto">
            <a:xfrm>
              <a:off x="5620" y="1875"/>
              <a:ext cx="175" cy="88"/>
            </a:xfrm>
            <a:custGeom>
              <a:avLst/>
              <a:gdLst>
                <a:gd name="T0" fmla="*/ 0 w 351"/>
                <a:gd name="T1" fmla="*/ 20 h 175"/>
                <a:gd name="T2" fmla="*/ 28 w 351"/>
                <a:gd name="T3" fmla="*/ 5 h 175"/>
                <a:gd name="T4" fmla="*/ 50 w 351"/>
                <a:gd name="T5" fmla="*/ 0 h 175"/>
                <a:gd name="T6" fmla="*/ 70 w 351"/>
                <a:gd name="T7" fmla="*/ 0 h 175"/>
                <a:gd name="T8" fmla="*/ 93 w 351"/>
                <a:gd name="T9" fmla="*/ 5 h 175"/>
                <a:gd name="T10" fmla="*/ 119 w 351"/>
                <a:gd name="T11" fmla="*/ 16 h 175"/>
                <a:gd name="T12" fmla="*/ 149 w 351"/>
                <a:gd name="T13" fmla="*/ 33 h 175"/>
                <a:gd name="T14" fmla="*/ 165 w 351"/>
                <a:gd name="T15" fmla="*/ 48 h 175"/>
                <a:gd name="T16" fmla="*/ 174 w 351"/>
                <a:gd name="T17" fmla="*/ 61 h 175"/>
                <a:gd name="T18" fmla="*/ 175 w 351"/>
                <a:gd name="T19" fmla="*/ 77 h 175"/>
                <a:gd name="T20" fmla="*/ 168 w 351"/>
                <a:gd name="T21" fmla="*/ 88 h 175"/>
                <a:gd name="T22" fmla="*/ 154 w 351"/>
                <a:gd name="T23" fmla="*/ 87 h 175"/>
                <a:gd name="T24" fmla="*/ 142 w 351"/>
                <a:gd name="T25" fmla="*/ 79 h 175"/>
                <a:gd name="T26" fmla="*/ 156 w 351"/>
                <a:gd name="T27" fmla="*/ 73 h 175"/>
                <a:gd name="T28" fmla="*/ 151 w 351"/>
                <a:gd name="T29" fmla="*/ 56 h 175"/>
                <a:gd name="T30" fmla="*/ 123 w 351"/>
                <a:gd name="T31" fmla="*/ 36 h 175"/>
                <a:gd name="T32" fmla="*/ 96 w 351"/>
                <a:gd name="T33" fmla="*/ 25 h 175"/>
                <a:gd name="T34" fmla="*/ 63 w 351"/>
                <a:gd name="T35" fmla="*/ 17 h 175"/>
                <a:gd name="T36" fmla="*/ 41 w 351"/>
                <a:gd name="T37" fmla="*/ 15 h 175"/>
                <a:gd name="T38" fmla="*/ 20 w 351"/>
                <a:gd name="T39" fmla="*/ 20 h 175"/>
                <a:gd name="T40" fmla="*/ 0 w 351"/>
                <a:gd name="T41" fmla="*/ 20 h 175"/>
                <a:gd name="T42" fmla="*/ 0 w 351"/>
                <a:gd name="T43" fmla="*/ 20 h 1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1"/>
                <a:gd name="T67" fmla="*/ 0 h 175"/>
                <a:gd name="T68" fmla="*/ 351 w 351"/>
                <a:gd name="T69" fmla="*/ 175 h 1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1" h="175">
                  <a:moveTo>
                    <a:pt x="0" y="40"/>
                  </a:moveTo>
                  <a:lnTo>
                    <a:pt x="57" y="9"/>
                  </a:lnTo>
                  <a:lnTo>
                    <a:pt x="101" y="0"/>
                  </a:lnTo>
                  <a:lnTo>
                    <a:pt x="141" y="0"/>
                  </a:lnTo>
                  <a:lnTo>
                    <a:pt x="186" y="10"/>
                  </a:lnTo>
                  <a:lnTo>
                    <a:pt x="238" y="31"/>
                  </a:lnTo>
                  <a:lnTo>
                    <a:pt x="299" y="66"/>
                  </a:lnTo>
                  <a:lnTo>
                    <a:pt x="331" y="95"/>
                  </a:lnTo>
                  <a:lnTo>
                    <a:pt x="348" y="121"/>
                  </a:lnTo>
                  <a:lnTo>
                    <a:pt x="351" y="153"/>
                  </a:lnTo>
                  <a:lnTo>
                    <a:pt x="337" y="175"/>
                  </a:lnTo>
                  <a:lnTo>
                    <a:pt x="308" y="173"/>
                  </a:lnTo>
                  <a:lnTo>
                    <a:pt x="284" y="158"/>
                  </a:lnTo>
                  <a:lnTo>
                    <a:pt x="313" y="146"/>
                  </a:lnTo>
                  <a:lnTo>
                    <a:pt x="302" y="112"/>
                  </a:lnTo>
                  <a:lnTo>
                    <a:pt x="247" y="72"/>
                  </a:lnTo>
                  <a:lnTo>
                    <a:pt x="193" y="49"/>
                  </a:lnTo>
                  <a:lnTo>
                    <a:pt x="126" y="34"/>
                  </a:lnTo>
                  <a:lnTo>
                    <a:pt x="83" y="29"/>
                  </a:lnTo>
                  <a:lnTo>
                    <a:pt x="40"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4" name="Freeform 151"/>
            <p:cNvSpPr/>
            <p:nvPr/>
          </p:nvSpPr>
          <p:spPr bwMode="auto">
            <a:xfrm>
              <a:off x="5630" y="1908"/>
              <a:ext cx="125" cy="106"/>
            </a:xfrm>
            <a:custGeom>
              <a:avLst/>
              <a:gdLst>
                <a:gd name="T0" fmla="*/ 0 w 250"/>
                <a:gd name="T1" fmla="*/ 48 h 210"/>
                <a:gd name="T2" fmla="*/ 26 w 250"/>
                <a:gd name="T3" fmla="*/ 16 h 210"/>
                <a:gd name="T4" fmla="*/ 41 w 250"/>
                <a:gd name="T5" fmla="*/ 0 h 210"/>
                <a:gd name="T6" fmla="*/ 65 w 250"/>
                <a:gd name="T7" fmla="*/ 3 h 210"/>
                <a:gd name="T8" fmla="*/ 82 w 250"/>
                <a:gd name="T9" fmla="*/ 9 h 210"/>
                <a:gd name="T10" fmla="*/ 106 w 250"/>
                <a:gd name="T11" fmla="*/ 20 h 210"/>
                <a:gd name="T12" fmla="*/ 125 w 250"/>
                <a:gd name="T13" fmla="*/ 35 h 210"/>
                <a:gd name="T14" fmla="*/ 121 w 250"/>
                <a:gd name="T15" fmla="*/ 42 h 210"/>
                <a:gd name="T16" fmla="*/ 113 w 250"/>
                <a:gd name="T17" fmla="*/ 40 h 210"/>
                <a:gd name="T18" fmla="*/ 120 w 250"/>
                <a:gd name="T19" fmla="*/ 54 h 210"/>
                <a:gd name="T20" fmla="*/ 105 w 250"/>
                <a:gd name="T21" fmla="*/ 79 h 210"/>
                <a:gd name="T22" fmla="*/ 94 w 250"/>
                <a:gd name="T23" fmla="*/ 91 h 210"/>
                <a:gd name="T24" fmla="*/ 68 w 250"/>
                <a:gd name="T25" fmla="*/ 106 h 210"/>
                <a:gd name="T26" fmla="*/ 61 w 250"/>
                <a:gd name="T27" fmla="*/ 93 h 210"/>
                <a:gd name="T28" fmla="*/ 87 w 250"/>
                <a:gd name="T29" fmla="*/ 77 h 210"/>
                <a:gd name="T30" fmla="*/ 88 w 250"/>
                <a:gd name="T31" fmla="*/ 60 h 210"/>
                <a:gd name="T32" fmla="*/ 70 w 250"/>
                <a:gd name="T33" fmla="*/ 39 h 210"/>
                <a:gd name="T34" fmla="*/ 58 w 250"/>
                <a:gd name="T35" fmla="*/ 25 h 210"/>
                <a:gd name="T36" fmla="*/ 51 w 250"/>
                <a:gd name="T37" fmla="*/ 18 h 210"/>
                <a:gd name="T38" fmla="*/ 39 w 250"/>
                <a:gd name="T39" fmla="*/ 23 h 210"/>
                <a:gd name="T40" fmla="*/ 25 w 250"/>
                <a:gd name="T41" fmla="*/ 39 h 210"/>
                <a:gd name="T42" fmla="*/ 12 w 250"/>
                <a:gd name="T43" fmla="*/ 55 h 210"/>
                <a:gd name="T44" fmla="*/ 0 w 250"/>
                <a:gd name="T45" fmla="*/ 48 h 210"/>
                <a:gd name="T46" fmla="*/ 0 w 250"/>
                <a:gd name="T47" fmla="*/ 48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0"/>
                <a:gd name="T73" fmla="*/ 0 h 210"/>
                <a:gd name="T74" fmla="*/ 250 w 250"/>
                <a:gd name="T75" fmla="*/ 210 h 2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0" h="210">
                  <a:moveTo>
                    <a:pt x="0" y="95"/>
                  </a:moveTo>
                  <a:lnTo>
                    <a:pt x="52" y="32"/>
                  </a:lnTo>
                  <a:lnTo>
                    <a:pt x="81" y="0"/>
                  </a:lnTo>
                  <a:lnTo>
                    <a:pt x="129" y="6"/>
                  </a:lnTo>
                  <a:lnTo>
                    <a:pt x="164" y="17"/>
                  </a:lnTo>
                  <a:lnTo>
                    <a:pt x="212" y="40"/>
                  </a:lnTo>
                  <a:lnTo>
                    <a:pt x="250" y="69"/>
                  </a:lnTo>
                  <a:lnTo>
                    <a:pt x="241" y="84"/>
                  </a:lnTo>
                  <a:lnTo>
                    <a:pt x="225" y="80"/>
                  </a:lnTo>
                  <a:lnTo>
                    <a:pt x="239" y="107"/>
                  </a:lnTo>
                  <a:lnTo>
                    <a:pt x="210" y="156"/>
                  </a:lnTo>
                  <a:lnTo>
                    <a:pt x="188" y="181"/>
                  </a:lnTo>
                  <a:lnTo>
                    <a:pt x="135" y="210"/>
                  </a:lnTo>
                  <a:lnTo>
                    <a:pt x="121" y="184"/>
                  </a:lnTo>
                  <a:lnTo>
                    <a:pt x="173" y="152"/>
                  </a:lnTo>
                  <a:lnTo>
                    <a:pt x="176" y="118"/>
                  </a:lnTo>
                  <a:lnTo>
                    <a:pt x="140" y="78"/>
                  </a:lnTo>
                  <a:lnTo>
                    <a:pt x="115" y="49"/>
                  </a:lnTo>
                  <a:lnTo>
                    <a:pt x="101" y="35"/>
                  </a:lnTo>
                  <a:lnTo>
                    <a:pt x="77" y="46"/>
                  </a:lnTo>
                  <a:lnTo>
                    <a:pt x="49" y="78"/>
                  </a:lnTo>
                  <a:lnTo>
                    <a:pt x="23" y="109"/>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5" name="Freeform 152"/>
            <p:cNvSpPr/>
            <p:nvPr/>
          </p:nvSpPr>
          <p:spPr bwMode="auto">
            <a:xfrm>
              <a:off x="5207" y="1833"/>
              <a:ext cx="226" cy="95"/>
            </a:xfrm>
            <a:custGeom>
              <a:avLst/>
              <a:gdLst>
                <a:gd name="T0" fmla="*/ 218 w 451"/>
                <a:gd name="T1" fmla="*/ 1 h 191"/>
                <a:gd name="T2" fmla="*/ 197 w 451"/>
                <a:gd name="T3" fmla="*/ 0 h 191"/>
                <a:gd name="T4" fmla="*/ 180 w 451"/>
                <a:gd name="T5" fmla="*/ 3 h 191"/>
                <a:gd name="T6" fmla="*/ 135 w 451"/>
                <a:gd name="T7" fmla="*/ 19 h 191"/>
                <a:gd name="T8" fmla="*/ 77 w 451"/>
                <a:gd name="T9" fmla="*/ 42 h 191"/>
                <a:gd name="T10" fmla="*/ 13 w 451"/>
                <a:gd name="T11" fmla="*/ 79 h 191"/>
                <a:gd name="T12" fmla="*/ 0 w 451"/>
                <a:gd name="T13" fmla="*/ 95 h 191"/>
                <a:gd name="T14" fmla="*/ 35 w 451"/>
                <a:gd name="T15" fmla="*/ 77 h 191"/>
                <a:gd name="T16" fmla="*/ 84 w 451"/>
                <a:gd name="T17" fmla="*/ 54 h 191"/>
                <a:gd name="T18" fmla="*/ 136 w 451"/>
                <a:gd name="T19" fmla="*/ 33 h 191"/>
                <a:gd name="T20" fmla="*/ 170 w 451"/>
                <a:gd name="T21" fmla="*/ 22 h 191"/>
                <a:gd name="T22" fmla="*/ 200 w 451"/>
                <a:gd name="T23" fmla="*/ 16 h 191"/>
                <a:gd name="T24" fmla="*/ 222 w 451"/>
                <a:gd name="T25" fmla="*/ 14 h 191"/>
                <a:gd name="T26" fmla="*/ 226 w 451"/>
                <a:gd name="T27" fmla="*/ 4 h 191"/>
                <a:gd name="T28" fmla="*/ 218 w 451"/>
                <a:gd name="T29" fmla="*/ 1 h 191"/>
                <a:gd name="T30" fmla="*/ 218 w 451"/>
                <a:gd name="T31" fmla="*/ 1 h 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1"/>
                <a:gd name="T49" fmla="*/ 0 h 191"/>
                <a:gd name="T50" fmla="*/ 451 w 451"/>
                <a:gd name="T51" fmla="*/ 191 h 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1" h="191">
                  <a:moveTo>
                    <a:pt x="435" y="2"/>
                  </a:moveTo>
                  <a:lnTo>
                    <a:pt x="393" y="0"/>
                  </a:lnTo>
                  <a:lnTo>
                    <a:pt x="359" y="7"/>
                  </a:lnTo>
                  <a:lnTo>
                    <a:pt x="269" y="38"/>
                  </a:lnTo>
                  <a:lnTo>
                    <a:pt x="153" y="85"/>
                  </a:lnTo>
                  <a:lnTo>
                    <a:pt x="26" y="159"/>
                  </a:lnTo>
                  <a:lnTo>
                    <a:pt x="0" y="191"/>
                  </a:lnTo>
                  <a:lnTo>
                    <a:pt x="69" y="154"/>
                  </a:lnTo>
                  <a:lnTo>
                    <a:pt x="168" y="108"/>
                  </a:lnTo>
                  <a:lnTo>
                    <a:pt x="271" y="67"/>
                  </a:lnTo>
                  <a:lnTo>
                    <a:pt x="339" y="45"/>
                  </a:lnTo>
                  <a:lnTo>
                    <a:pt x="400" y="33"/>
                  </a:lnTo>
                  <a:lnTo>
                    <a:pt x="444" y="29"/>
                  </a:lnTo>
                  <a:lnTo>
                    <a:pt x="451" y="9"/>
                  </a:lnTo>
                  <a:lnTo>
                    <a:pt x="435"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6" name="Freeform 153"/>
            <p:cNvSpPr/>
            <p:nvPr/>
          </p:nvSpPr>
          <p:spPr bwMode="auto">
            <a:xfrm>
              <a:off x="5289" y="1862"/>
              <a:ext cx="157" cy="77"/>
            </a:xfrm>
            <a:custGeom>
              <a:avLst/>
              <a:gdLst>
                <a:gd name="T0" fmla="*/ 0 w 314"/>
                <a:gd name="T1" fmla="*/ 51 h 153"/>
                <a:gd name="T2" fmla="*/ 36 w 314"/>
                <a:gd name="T3" fmla="*/ 31 h 153"/>
                <a:gd name="T4" fmla="*/ 88 w 314"/>
                <a:gd name="T5" fmla="*/ 12 h 153"/>
                <a:gd name="T6" fmla="*/ 124 w 314"/>
                <a:gd name="T7" fmla="*/ 2 h 153"/>
                <a:gd name="T8" fmla="*/ 148 w 314"/>
                <a:gd name="T9" fmla="*/ 0 h 153"/>
                <a:gd name="T10" fmla="*/ 157 w 314"/>
                <a:gd name="T11" fmla="*/ 9 h 153"/>
                <a:gd name="T12" fmla="*/ 148 w 314"/>
                <a:gd name="T13" fmla="*/ 15 h 153"/>
                <a:gd name="T14" fmla="*/ 127 w 314"/>
                <a:gd name="T15" fmla="*/ 19 h 153"/>
                <a:gd name="T16" fmla="*/ 127 w 314"/>
                <a:gd name="T17" fmla="*/ 40 h 153"/>
                <a:gd name="T18" fmla="*/ 128 w 314"/>
                <a:gd name="T19" fmla="*/ 61 h 153"/>
                <a:gd name="T20" fmla="*/ 117 w 314"/>
                <a:gd name="T21" fmla="*/ 77 h 153"/>
                <a:gd name="T22" fmla="*/ 114 w 314"/>
                <a:gd name="T23" fmla="*/ 59 h 153"/>
                <a:gd name="T24" fmla="*/ 104 w 314"/>
                <a:gd name="T25" fmla="*/ 45 h 153"/>
                <a:gd name="T26" fmla="*/ 80 w 314"/>
                <a:gd name="T27" fmla="*/ 45 h 153"/>
                <a:gd name="T28" fmla="*/ 70 w 314"/>
                <a:gd name="T29" fmla="*/ 32 h 153"/>
                <a:gd name="T30" fmla="*/ 44 w 314"/>
                <a:gd name="T31" fmla="*/ 42 h 153"/>
                <a:gd name="T32" fmla="*/ 15 w 314"/>
                <a:gd name="T33" fmla="*/ 51 h 153"/>
                <a:gd name="T34" fmla="*/ 0 w 314"/>
                <a:gd name="T35" fmla="*/ 51 h 153"/>
                <a:gd name="T36" fmla="*/ 0 w 314"/>
                <a:gd name="T37" fmla="*/ 51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153"/>
                <a:gd name="T59" fmla="*/ 314 w 314"/>
                <a:gd name="T60" fmla="*/ 153 h 1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153">
                  <a:moveTo>
                    <a:pt x="0" y="101"/>
                  </a:moveTo>
                  <a:lnTo>
                    <a:pt x="72" y="61"/>
                  </a:lnTo>
                  <a:lnTo>
                    <a:pt x="175" y="23"/>
                  </a:lnTo>
                  <a:lnTo>
                    <a:pt x="247" y="4"/>
                  </a:lnTo>
                  <a:lnTo>
                    <a:pt x="296" y="0"/>
                  </a:lnTo>
                  <a:lnTo>
                    <a:pt x="314" y="18"/>
                  </a:lnTo>
                  <a:lnTo>
                    <a:pt x="296" y="29"/>
                  </a:lnTo>
                  <a:lnTo>
                    <a:pt x="253" y="38"/>
                  </a:lnTo>
                  <a:lnTo>
                    <a:pt x="253" y="79"/>
                  </a:lnTo>
                  <a:lnTo>
                    <a:pt x="256" y="122"/>
                  </a:lnTo>
                  <a:lnTo>
                    <a:pt x="233" y="153"/>
                  </a:lnTo>
                  <a:lnTo>
                    <a:pt x="228" y="117"/>
                  </a:lnTo>
                  <a:lnTo>
                    <a:pt x="208" y="90"/>
                  </a:lnTo>
                  <a:lnTo>
                    <a:pt x="159" y="90"/>
                  </a:lnTo>
                  <a:lnTo>
                    <a:pt x="139" y="64"/>
                  </a:lnTo>
                  <a:lnTo>
                    <a:pt x="87" y="84"/>
                  </a:lnTo>
                  <a:lnTo>
                    <a:pt x="29" y="101"/>
                  </a:lnTo>
                  <a:lnTo>
                    <a:pt x="0"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7" name="Freeform 154"/>
            <p:cNvSpPr/>
            <p:nvPr/>
          </p:nvSpPr>
          <p:spPr bwMode="auto">
            <a:xfrm>
              <a:off x="5423" y="1918"/>
              <a:ext cx="140" cy="28"/>
            </a:xfrm>
            <a:custGeom>
              <a:avLst/>
              <a:gdLst>
                <a:gd name="T0" fmla="*/ 4 w 280"/>
                <a:gd name="T1" fmla="*/ 0 h 55"/>
                <a:gd name="T2" fmla="*/ 50 w 280"/>
                <a:gd name="T3" fmla="*/ 2 h 55"/>
                <a:gd name="T4" fmla="*/ 90 w 280"/>
                <a:gd name="T5" fmla="*/ 6 h 55"/>
                <a:gd name="T6" fmla="*/ 118 w 280"/>
                <a:gd name="T7" fmla="*/ 15 h 55"/>
                <a:gd name="T8" fmla="*/ 134 w 280"/>
                <a:gd name="T9" fmla="*/ 18 h 55"/>
                <a:gd name="T10" fmla="*/ 140 w 280"/>
                <a:gd name="T11" fmla="*/ 28 h 55"/>
                <a:gd name="T12" fmla="*/ 101 w 280"/>
                <a:gd name="T13" fmla="*/ 22 h 55"/>
                <a:gd name="T14" fmla="*/ 50 w 280"/>
                <a:gd name="T15" fmla="*/ 16 h 55"/>
                <a:gd name="T16" fmla="*/ 0 w 280"/>
                <a:gd name="T17" fmla="*/ 16 h 55"/>
                <a:gd name="T18" fmla="*/ 0 w 280"/>
                <a:gd name="T19" fmla="*/ 8 h 55"/>
                <a:gd name="T20" fmla="*/ 4 w 280"/>
                <a:gd name="T21" fmla="*/ 0 h 55"/>
                <a:gd name="T22" fmla="*/ 4 w 280"/>
                <a:gd name="T23" fmla="*/ 0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0"/>
                <a:gd name="T37" fmla="*/ 0 h 55"/>
                <a:gd name="T38" fmla="*/ 280 w 28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0" h="55">
                  <a:moveTo>
                    <a:pt x="7" y="0"/>
                  </a:moveTo>
                  <a:lnTo>
                    <a:pt x="99" y="4"/>
                  </a:lnTo>
                  <a:lnTo>
                    <a:pt x="179" y="12"/>
                  </a:lnTo>
                  <a:lnTo>
                    <a:pt x="236" y="29"/>
                  </a:lnTo>
                  <a:lnTo>
                    <a:pt x="268" y="35"/>
                  </a:lnTo>
                  <a:lnTo>
                    <a:pt x="280" y="55"/>
                  </a:lnTo>
                  <a:lnTo>
                    <a:pt x="202" y="44"/>
                  </a:lnTo>
                  <a:lnTo>
                    <a:pt x="99" y="31"/>
                  </a:lnTo>
                  <a:lnTo>
                    <a:pt x="0" y="31"/>
                  </a:lnTo>
                  <a:lnTo>
                    <a:pt x="0" y="15"/>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8" name="Freeform 155"/>
            <p:cNvSpPr/>
            <p:nvPr/>
          </p:nvSpPr>
          <p:spPr bwMode="auto">
            <a:xfrm>
              <a:off x="5713" y="1815"/>
              <a:ext cx="181" cy="231"/>
            </a:xfrm>
            <a:custGeom>
              <a:avLst/>
              <a:gdLst>
                <a:gd name="T0" fmla="*/ 72 w 362"/>
                <a:gd name="T1" fmla="*/ 60 h 463"/>
                <a:gd name="T2" fmla="*/ 91 w 362"/>
                <a:gd name="T3" fmla="*/ 73 h 463"/>
                <a:gd name="T4" fmla="*/ 107 w 362"/>
                <a:gd name="T5" fmla="*/ 93 h 463"/>
                <a:gd name="T6" fmla="*/ 121 w 362"/>
                <a:gd name="T7" fmla="*/ 113 h 463"/>
                <a:gd name="T8" fmla="*/ 124 w 362"/>
                <a:gd name="T9" fmla="*/ 132 h 463"/>
                <a:gd name="T10" fmla="*/ 117 w 362"/>
                <a:gd name="T11" fmla="*/ 154 h 463"/>
                <a:gd name="T12" fmla="*/ 101 w 362"/>
                <a:gd name="T13" fmla="*/ 172 h 463"/>
                <a:gd name="T14" fmla="*/ 78 w 362"/>
                <a:gd name="T15" fmla="*/ 188 h 463"/>
                <a:gd name="T16" fmla="*/ 43 w 362"/>
                <a:gd name="T17" fmla="*/ 198 h 463"/>
                <a:gd name="T18" fmla="*/ 19 w 362"/>
                <a:gd name="T19" fmla="*/ 203 h 463"/>
                <a:gd name="T20" fmla="*/ 5 w 362"/>
                <a:gd name="T21" fmla="*/ 198 h 463"/>
                <a:gd name="T22" fmla="*/ 0 w 362"/>
                <a:gd name="T23" fmla="*/ 210 h 463"/>
                <a:gd name="T24" fmla="*/ 16 w 362"/>
                <a:gd name="T25" fmla="*/ 225 h 463"/>
                <a:gd name="T26" fmla="*/ 42 w 362"/>
                <a:gd name="T27" fmla="*/ 231 h 463"/>
                <a:gd name="T28" fmla="*/ 73 w 362"/>
                <a:gd name="T29" fmla="*/ 230 h 463"/>
                <a:gd name="T30" fmla="*/ 102 w 362"/>
                <a:gd name="T31" fmla="*/ 223 h 463"/>
                <a:gd name="T32" fmla="*/ 129 w 362"/>
                <a:gd name="T33" fmla="*/ 208 h 463"/>
                <a:gd name="T34" fmla="*/ 154 w 362"/>
                <a:gd name="T35" fmla="*/ 191 h 463"/>
                <a:gd name="T36" fmla="*/ 172 w 362"/>
                <a:gd name="T37" fmla="*/ 168 h 463"/>
                <a:gd name="T38" fmla="*/ 181 w 362"/>
                <a:gd name="T39" fmla="*/ 142 h 463"/>
                <a:gd name="T40" fmla="*/ 181 w 362"/>
                <a:gd name="T41" fmla="*/ 118 h 463"/>
                <a:gd name="T42" fmla="*/ 171 w 362"/>
                <a:gd name="T43" fmla="*/ 82 h 463"/>
                <a:gd name="T44" fmla="*/ 148 w 362"/>
                <a:gd name="T45" fmla="*/ 53 h 463"/>
                <a:gd name="T46" fmla="*/ 126 w 362"/>
                <a:gd name="T47" fmla="*/ 29 h 463"/>
                <a:gd name="T48" fmla="*/ 97 w 362"/>
                <a:gd name="T49" fmla="*/ 10 h 463"/>
                <a:gd name="T50" fmla="*/ 78 w 362"/>
                <a:gd name="T51" fmla="*/ 0 h 463"/>
                <a:gd name="T52" fmla="*/ 72 w 362"/>
                <a:gd name="T53" fmla="*/ 15 h 463"/>
                <a:gd name="T54" fmla="*/ 93 w 362"/>
                <a:gd name="T55" fmla="*/ 29 h 463"/>
                <a:gd name="T56" fmla="*/ 119 w 362"/>
                <a:gd name="T57" fmla="*/ 46 h 463"/>
                <a:gd name="T58" fmla="*/ 138 w 362"/>
                <a:gd name="T59" fmla="*/ 70 h 463"/>
                <a:gd name="T60" fmla="*/ 154 w 362"/>
                <a:gd name="T61" fmla="*/ 96 h 463"/>
                <a:gd name="T62" fmla="*/ 160 w 362"/>
                <a:gd name="T63" fmla="*/ 112 h 463"/>
                <a:gd name="T64" fmla="*/ 161 w 362"/>
                <a:gd name="T65" fmla="*/ 135 h 463"/>
                <a:gd name="T66" fmla="*/ 153 w 362"/>
                <a:gd name="T67" fmla="*/ 159 h 463"/>
                <a:gd name="T68" fmla="*/ 140 w 362"/>
                <a:gd name="T69" fmla="*/ 177 h 463"/>
                <a:gd name="T70" fmla="*/ 122 w 362"/>
                <a:gd name="T71" fmla="*/ 191 h 463"/>
                <a:gd name="T72" fmla="*/ 97 w 362"/>
                <a:gd name="T73" fmla="*/ 204 h 463"/>
                <a:gd name="T74" fmla="*/ 71 w 362"/>
                <a:gd name="T75" fmla="*/ 214 h 463"/>
                <a:gd name="T76" fmla="*/ 49 w 362"/>
                <a:gd name="T77" fmla="*/ 213 h 463"/>
                <a:gd name="T78" fmla="*/ 74 w 362"/>
                <a:gd name="T79" fmla="*/ 205 h 463"/>
                <a:gd name="T80" fmla="*/ 98 w 362"/>
                <a:gd name="T81" fmla="*/ 194 h 463"/>
                <a:gd name="T82" fmla="*/ 124 w 362"/>
                <a:gd name="T83" fmla="*/ 175 h 463"/>
                <a:gd name="T84" fmla="*/ 135 w 362"/>
                <a:gd name="T85" fmla="*/ 151 h 463"/>
                <a:gd name="T86" fmla="*/ 140 w 362"/>
                <a:gd name="T87" fmla="*/ 125 h 463"/>
                <a:gd name="T88" fmla="*/ 134 w 362"/>
                <a:gd name="T89" fmla="*/ 105 h 463"/>
                <a:gd name="T90" fmla="*/ 119 w 362"/>
                <a:gd name="T91" fmla="*/ 80 h 463"/>
                <a:gd name="T92" fmla="*/ 95 w 362"/>
                <a:gd name="T93" fmla="*/ 57 h 463"/>
                <a:gd name="T94" fmla="*/ 82 w 362"/>
                <a:gd name="T95" fmla="*/ 49 h 463"/>
                <a:gd name="T96" fmla="*/ 72 w 362"/>
                <a:gd name="T97" fmla="*/ 53 h 463"/>
                <a:gd name="T98" fmla="*/ 72 w 362"/>
                <a:gd name="T99" fmla="*/ 60 h 463"/>
                <a:gd name="T100" fmla="*/ 72 w 362"/>
                <a:gd name="T101" fmla="*/ 60 h 4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2"/>
                <a:gd name="T154" fmla="*/ 0 h 463"/>
                <a:gd name="T155" fmla="*/ 362 w 362"/>
                <a:gd name="T156" fmla="*/ 463 h 4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2" h="463">
                  <a:moveTo>
                    <a:pt x="144" y="121"/>
                  </a:moveTo>
                  <a:lnTo>
                    <a:pt x="181" y="146"/>
                  </a:lnTo>
                  <a:lnTo>
                    <a:pt x="213" y="187"/>
                  </a:lnTo>
                  <a:lnTo>
                    <a:pt x="242" y="227"/>
                  </a:lnTo>
                  <a:lnTo>
                    <a:pt x="247" y="265"/>
                  </a:lnTo>
                  <a:lnTo>
                    <a:pt x="233" y="308"/>
                  </a:lnTo>
                  <a:lnTo>
                    <a:pt x="202" y="345"/>
                  </a:lnTo>
                  <a:lnTo>
                    <a:pt x="155" y="377"/>
                  </a:lnTo>
                  <a:lnTo>
                    <a:pt x="86" y="397"/>
                  </a:lnTo>
                  <a:lnTo>
                    <a:pt x="38" y="406"/>
                  </a:lnTo>
                  <a:lnTo>
                    <a:pt x="9" y="397"/>
                  </a:lnTo>
                  <a:lnTo>
                    <a:pt x="0" y="420"/>
                  </a:lnTo>
                  <a:lnTo>
                    <a:pt x="31" y="451"/>
                  </a:lnTo>
                  <a:lnTo>
                    <a:pt x="83" y="463"/>
                  </a:lnTo>
                  <a:lnTo>
                    <a:pt x="146" y="460"/>
                  </a:lnTo>
                  <a:lnTo>
                    <a:pt x="204" y="446"/>
                  </a:lnTo>
                  <a:lnTo>
                    <a:pt x="258" y="417"/>
                  </a:lnTo>
                  <a:lnTo>
                    <a:pt x="308" y="382"/>
                  </a:lnTo>
                  <a:lnTo>
                    <a:pt x="344" y="337"/>
                  </a:lnTo>
                  <a:lnTo>
                    <a:pt x="362" y="285"/>
                  </a:lnTo>
                  <a:lnTo>
                    <a:pt x="362" y="236"/>
                  </a:lnTo>
                  <a:lnTo>
                    <a:pt x="342" y="165"/>
                  </a:lnTo>
                  <a:lnTo>
                    <a:pt x="296" y="106"/>
                  </a:lnTo>
                  <a:lnTo>
                    <a:pt x="252" y="58"/>
                  </a:lnTo>
                  <a:lnTo>
                    <a:pt x="193" y="20"/>
                  </a:lnTo>
                  <a:lnTo>
                    <a:pt x="155" y="0"/>
                  </a:lnTo>
                  <a:lnTo>
                    <a:pt x="144" y="31"/>
                  </a:lnTo>
                  <a:lnTo>
                    <a:pt x="186" y="58"/>
                  </a:lnTo>
                  <a:lnTo>
                    <a:pt x="238" y="92"/>
                  </a:lnTo>
                  <a:lnTo>
                    <a:pt x="276" y="141"/>
                  </a:lnTo>
                  <a:lnTo>
                    <a:pt x="308" y="193"/>
                  </a:lnTo>
                  <a:lnTo>
                    <a:pt x="319" y="224"/>
                  </a:lnTo>
                  <a:lnTo>
                    <a:pt x="321" y="271"/>
                  </a:lnTo>
                  <a:lnTo>
                    <a:pt x="305" y="319"/>
                  </a:lnTo>
                  <a:lnTo>
                    <a:pt x="279" y="354"/>
                  </a:lnTo>
                  <a:lnTo>
                    <a:pt x="244" y="383"/>
                  </a:lnTo>
                  <a:lnTo>
                    <a:pt x="193" y="409"/>
                  </a:lnTo>
                  <a:lnTo>
                    <a:pt x="141" y="429"/>
                  </a:lnTo>
                  <a:lnTo>
                    <a:pt x="97" y="426"/>
                  </a:lnTo>
                  <a:lnTo>
                    <a:pt x="147" y="410"/>
                  </a:lnTo>
                  <a:lnTo>
                    <a:pt x="195" y="388"/>
                  </a:lnTo>
                  <a:lnTo>
                    <a:pt x="247" y="351"/>
                  </a:lnTo>
                  <a:lnTo>
                    <a:pt x="270" y="303"/>
                  </a:lnTo>
                  <a:lnTo>
                    <a:pt x="279" y="251"/>
                  </a:lnTo>
                  <a:lnTo>
                    <a:pt x="267" y="211"/>
                  </a:lnTo>
                  <a:lnTo>
                    <a:pt x="238" y="161"/>
                  </a:lnTo>
                  <a:lnTo>
                    <a:pt x="190" y="115"/>
                  </a:lnTo>
                  <a:lnTo>
                    <a:pt x="164" y="98"/>
                  </a:lnTo>
                  <a:lnTo>
                    <a:pt x="144" y="106"/>
                  </a:lnTo>
                  <a:lnTo>
                    <a:pt x="144" y="1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79" name="Freeform 156"/>
            <p:cNvSpPr/>
            <p:nvPr/>
          </p:nvSpPr>
          <p:spPr bwMode="auto">
            <a:xfrm>
              <a:off x="5565" y="1821"/>
              <a:ext cx="200" cy="147"/>
            </a:xfrm>
            <a:custGeom>
              <a:avLst/>
              <a:gdLst>
                <a:gd name="T0" fmla="*/ 50 w 400"/>
                <a:gd name="T1" fmla="*/ 137 h 294"/>
                <a:gd name="T2" fmla="*/ 35 w 400"/>
                <a:gd name="T3" fmla="*/ 118 h 294"/>
                <a:gd name="T4" fmla="*/ 24 w 400"/>
                <a:gd name="T5" fmla="*/ 100 h 294"/>
                <a:gd name="T6" fmla="*/ 15 w 400"/>
                <a:gd name="T7" fmla="*/ 82 h 294"/>
                <a:gd name="T8" fmla="*/ 16 w 400"/>
                <a:gd name="T9" fmla="*/ 63 h 294"/>
                <a:gd name="T10" fmla="*/ 29 w 400"/>
                <a:gd name="T11" fmla="*/ 44 h 294"/>
                <a:gd name="T12" fmla="*/ 43 w 400"/>
                <a:gd name="T13" fmla="*/ 32 h 294"/>
                <a:gd name="T14" fmla="*/ 67 w 400"/>
                <a:gd name="T15" fmla="*/ 22 h 294"/>
                <a:gd name="T16" fmla="*/ 94 w 400"/>
                <a:gd name="T17" fmla="*/ 19 h 294"/>
                <a:gd name="T18" fmla="*/ 126 w 400"/>
                <a:gd name="T19" fmla="*/ 19 h 294"/>
                <a:gd name="T20" fmla="*/ 152 w 400"/>
                <a:gd name="T21" fmla="*/ 24 h 294"/>
                <a:gd name="T22" fmla="*/ 173 w 400"/>
                <a:gd name="T23" fmla="*/ 27 h 294"/>
                <a:gd name="T24" fmla="*/ 192 w 400"/>
                <a:gd name="T25" fmla="*/ 35 h 294"/>
                <a:gd name="T26" fmla="*/ 200 w 400"/>
                <a:gd name="T27" fmla="*/ 36 h 294"/>
                <a:gd name="T28" fmla="*/ 199 w 400"/>
                <a:gd name="T29" fmla="*/ 25 h 294"/>
                <a:gd name="T30" fmla="*/ 180 w 400"/>
                <a:gd name="T31" fmla="*/ 12 h 294"/>
                <a:gd name="T32" fmla="*/ 152 w 400"/>
                <a:gd name="T33" fmla="*/ 5 h 294"/>
                <a:gd name="T34" fmla="*/ 117 w 400"/>
                <a:gd name="T35" fmla="*/ 0 h 294"/>
                <a:gd name="T36" fmla="*/ 87 w 400"/>
                <a:gd name="T37" fmla="*/ 2 h 294"/>
                <a:gd name="T38" fmla="*/ 58 w 400"/>
                <a:gd name="T39" fmla="*/ 8 h 294"/>
                <a:gd name="T40" fmla="*/ 32 w 400"/>
                <a:gd name="T41" fmla="*/ 21 h 294"/>
                <a:gd name="T42" fmla="*/ 14 w 400"/>
                <a:gd name="T43" fmla="*/ 36 h 294"/>
                <a:gd name="T44" fmla="*/ 2 w 400"/>
                <a:gd name="T45" fmla="*/ 55 h 294"/>
                <a:gd name="T46" fmla="*/ 0 w 400"/>
                <a:gd name="T47" fmla="*/ 80 h 294"/>
                <a:gd name="T48" fmla="*/ 9 w 400"/>
                <a:gd name="T49" fmla="*/ 106 h 294"/>
                <a:gd name="T50" fmla="*/ 25 w 400"/>
                <a:gd name="T51" fmla="*/ 128 h 294"/>
                <a:gd name="T52" fmla="*/ 51 w 400"/>
                <a:gd name="T53" fmla="*/ 147 h 294"/>
                <a:gd name="T54" fmla="*/ 50 w 400"/>
                <a:gd name="T55" fmla="*/ 137 h 294"/>
                <a:gd name="T56" fmla="*/ 50 w 400"/>
                <a:gd name="T57" fmla="*/ 137 h 2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0"/>
                <a:gd name="T88" fmla="*/ 0 h 294"/>
                <a:gd name="T89" fmla="*/ 400 w 400"/>
                <a:gd name="T90" fmla="*/ 294 h 2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0" h="294">
                  <a:moveTo>
                    <a:pt x="99" y="274"/>
                  </a:moveTo>
                  <a:lnTo>
                    <a:pt x="70" y="236"/>
                  </a:lnTo>
                  <a:lnTo>
                    <a:pt x="47" y="200"/>
                  </a:lnTo>
                  <a:lnTo>
                    <a:pt x="29" y="164"/>
                  </a:lnTo>
                  <a:lnTo>
                    <a:pt x="32" y="126"/>
                  </a:lnTo>
                  <a:lnTo>
                    <a:pt x="57" y="87"/>
                  </a:lnTo>
                  <a:lnTo>
                    <a:pt x="86" y="63"/>
                  </a:lnTo>
                  <a:lnTo>
                    <a:pt x="133" y="43"/>
                  </a:lnTo>
                  <a:lnTo>
                    <a:pt x="187" y="38"/>
                  </a:lnTo>
                  <a:lnTo>
                    <a:pt x="251" y="38"/>
                  </a:lnTo>
                  <a:lnTo>
                    <a:pt x="303" y="47"/>
                  </a:lnTo>
                  <a:lnTo>
                    <a:pt x="346" y="54"/>
                  </a:lnTo>
                  <a:lnTo>
                    <a:pt x="383" y="70"/>
                  </a:lnTo>
                  <a:lnTo>
                    <a:pt x="400" y="72"/>
                  </a:lnTo>
                  <a:lnTo>
                    <a:pt x="398" y="49"/>
                  </a:lnTo>
                  <a:lnTo>
                    <a:pt x="360" y="23"/>
                  </a:lnTo>
                  <a:lnTo>
                    <a:pt x="303" y="9"/>
                  </a:lnTo>
                  <a:lnTo>
                    <a:pt x="234" y="0"/>
                  </a:lnTo>
                  <a:lnTo>
                    <a:pt x="173" y="3"/>
                  </a:lnTo>
                  <a:lnTo>
                    <a:pt x="115" y="15"/>
                  </a:lnTo>
                  <a:lnTo>
                    <a:pt x="63" y="41"/>
                  </a:lnTo>
                  <a:lnTo>
                    <a:pt x="27" y="72"/>
                  </a:lnTo>
                  <a:lnTo>
                    <a:pt x="3" y="110"/>
                  </a:lnTo>
                  <a:lnTo>
                    <a:pt x="0" y="160"/>
                  </a:lnTo>
                  <a:lnTo>
                    <a:pt x="18" y="211"/>
                  </a:lnTo>
                  <a:lnTo>
                    <a:pt x="50" y="256"/>
                  </a:lnTo>
                  <a:lnTo>
                    <a:pt x="101" y="294"/>
                  </a:lnTo>
                  <a:lnTo>
                    <a:pt x="99" y="27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0" name="Freeform 157"/>
            <p:cNvSpPr/>
            <p:nvPr/>
          </p:nvSpPr>
          <p:spPr bwMode="auto">
            <a:xfrm>
              <a:off x="5526" y="1789"/>
              <a:ext cx="238" cy="177"/>
            </a:xfrm>
            <a:custGeom>
              <a:avLst/>
              <a:gdLst>
                <a:gd name="T0" fmla="*/ 238 w 476"/>
                <a:gd name="T1" fmla="*/ 27 h 355"/>
                <a:gd name="T2" fmla="*/ 222 w 476"/>
                <a:gd name="T3" fmla="*/ 13 h 355"/>
                <a:gd name="T4" fmla="*/ 193 w 476"/>
                <a:gd name="T5" fmla="*/ 6 h 355"/>
                <a:gd name="T6" fmla="*/ 153 w 476"/>
                <a:gd name="T7" fmla="*/ 0 h 355"/>
                <a:gd name="T8" fmla="*/ 123 w 476"/>
                <a:gd name="T9" fmla="*/ 0 h 355"/>
                <a:gd name="T10" fmla="*/ 87 w 476"/>
                <a:gd name="T11" fmla="*/ 4 h 355"/>
                <a:gd name="T12" fmla="*/ 63 w 476"/>
                <a:gd name="T13" fmla="*/ 17 h 355"/>
                <a:gd name="T14" fmla="*/ 44 w 476"/>
                <a:gd name="T15" fmla="*/ 30 h 355"/>
                <a:gd name="T16" fmla="*/ 29 w 476"/>
                <a:gd name="T17" fmla="*/ 40 h 355"/>
                <a:gd name="T18" fmla="*/ 14 w 476"/>
                <a:gd name="T19" fmla="*/ 58 h 355"/>
                <a:gd name="T20" fmla="*/ 2 w 476"/>
                <a:gd name="T21" fmla="*/ 82 h 355"/>
                <a:gd name="T22" fmla="*/ 0 w 476"/>
                <a:gd name="T23" fmla="*/ 107 h 355"/>
                <a:gd name="T24" fmla="*/ 11 w 476"/>
                <a:gd name="T25" fmla="*/ 131 h 355"/>
                <a:gd name="T26" fmla="*/ 24 w 476"/>
                <a:gd name="T27" fmla="*/ 149 h 355"/>
                <a:gd name="T28" fmla="*/ 39 w 476"/>
                <a:gd name="T29" fmla="*/ 167 h 355"/>
                <a:gd name="T30" fmla="*/ 64 w 476"/>
                <a:gd name="T31" fmla="*/ 177 h 355"/>
                <a:gd name="T32" fmla="*/ 56 w 476"/>
                <a:gd name="T33" fmla="*/ 167 h 355"/>
                <a:gd name="T34" fmla="*/ 32 w 476"/>
                <a:gd name="T35" fmla="*/ 141 h 355"/>
                <a:gd name="T36" fmla="*/ 21 w 476"/>
                <a:gd name="T37" fmla="*/ 115 h 355"/>
                <a:gd name="T38" fmla="*/ 19 w 476"/>
                <a:gd name="T39" fmla="*/ 93 h 355"/>
                <a:gd name="T40" fmla="*/ 25 w 476"/>
                <a:gd name="T41" fmla="*/ 75 h 355"/>
                <a:gd name="T42" fmla="*/ 43 w 476"/>
                <a:gd name="T43" fmla="*/ 53 h 355"/>
                <a:gd name="T44" fmla="*/ 61 w 476"/>
                <a:gd name="T45" fmla="*/ 37 h 355"/>
                <a:gd name="T46" fmla="*/ 89 w 476"/>
                <a:gd name="T47" fmla="*/ 23 h 355"/>
                <a:gd name="T48" fmla="*/ 123 w 476"/>
                <a:gd name="T49" fmla="*/ 16 h 355"/>
                <a:gd name="T50" fmla="*/ 150 w 476"/>
                <a:gd name="T51" fmla="*/ 16 h 355"/>
                <a:gd name="T52" fmla="*/ 181 w 476"/>
                <a:gd name="T53" fmla="*/ 20 h 355"/>
                <a:gd name="T54" fmla="*/ 200 w 476"/>
                <a:gd name="T55" fmla="*/ 24 h 355"/>
                <a:gd name="T56" fmla="*/ 220 w 476"/>
                <a:gd name="T57" fmla="*/ 31 h 355"/>
                <a:gd name="T58" fmla="*/ 235 w 476"/>
                <a:gd name="T59" fmla="*/ 37 h 355"/>
                <a:gd name="T60" fmla="*/ 238 w 476"/>
                <a:gd name="T61" fmla="*/ 27 h 355"/>
                <a:gd name="T62" fmla="*/ 238 w 476"/>
                <a:gd name="T63" fmla="*/ 27 h 3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6"/>
                <a:gd name="T97" fmla="*/ 0 h 355"/>
                <a:gd name="T98" fmla="*/ 476 w 476"/>
                <a:gd name="T99" fmla="*/ 355 h 3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6" h="355">
                  <a:moveTo>
                    <a:pt x="476" y="54"/>
                  </a:moveTo>
                  <a:lnTo>
                    <a:pt x="444" y="27"/>
                  </a:lnTo>
                  <a:lnTo>
                    <a:pt x="386" y="12"/>
                  </a:lnTo>
                  <a:lnTo>
                    <a:pt x="305" y="0"/>
                  </a:lnTo>
                  <a:lnTo>
                    <a:pt x="245" y="0"/>
                  </a:lnTo>
                  <a:lnTo>
                    <a:pt x="174" y="9"/>
                  </a:lnTo>
                  <a:lnTo>
                    <a:pt x="125" y="34"/>
                  </a:lnTo>
                  <a:lnTo>
                    <a:pt x="87" y="61"/>
                  </a:lnTo>
                  <a:lnTo>
                    <a:pt x="58" y="81"/>
                  </a:lnTo>
                  <a:lnTo>
                    <a:pt x="27" y="117"/>
                  </a:lnTo>
                  <a:lnTo>
                    <a:pt x="4" y="164"/>
                  </a:lnTo>
                  <a:lnTo>
                    <a:pt x="0" y="215"/>
                  </a:lnTo>
                  <a:lnTo>
                    <a:pt x="22" y="263"/>
                  </a:lnTo>
                  <a:lnTo>
                    <a:pt x="47" y="299"/>
                  </a:lnTo>
                  <a:lnTo>
                    <a:pt x="78" y="334"/>
                  </a:lnTo>
                  <a:lnTo>
                    <a:pt x="128" y="355"/>
                  </a:lnTo>
                  <a:lnTo>
                    <a:pt x="112" y="334"/>
                  </a:lnTo>
                  <a:lnTo>
                    <a:pt x="64" y="283"/>
                  </a:lnTo>
                  <a:lnTo>
                    <a:pt x="41" y="230"/>
                  </a:lnTo>
                  <a:lnTo>
                    <a:pt x="38" y="187"/>
                  </a:lnTo>
                  <a:lnTo>
                    <a:pt x="49" y="150"/>
                  </a:lnTo>
                  <a:lnTo>
                    <a:pt x="85" y="106"/>
                  </a:lnTo>
                  <a:lnTo>
                    <a:pt x="121" y="75"/>
                  </a:lnTo>
                  <a:lnTo>
                    <a:pt x="177" y="46"/>
                  </a:lnTo>
                  <a:lnTo>
                    <a:pt x="245" y="32"/>
                  </a:lnTo>
                  <a:lnTo>
                    <a:pt x="300" y="32"/>
                  </a:lnTo>
                  <a:lnTo>
                    <a:pt x="361" y="41"/>
                  </a:lnTo>
                  <a:lnTo>
                    <a:pt x="400" y="49"/>
                  </a:lnTo>
                  <a:lnTo>
                    <a:pt x="440" y="63"/>
                  </a:lnTo>
                  <a:lnTo>
                    <a:pt x="469" y="75"/>
                  </a:lnTo>
                  <a:lnTo>
                    <a:pt x="476" y="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1" name="Freeform 158"/>
            <p:cNvSpPr/>
            <p:nvPr/>
          </p:nvSpPr>
          <p:spPr bwMode="auto">
            <a:xfrm>
              <a:off x="5133" y="2610"/>
              <a:ext cx="363" cy="93"/>
            </a:xfrm>
            <a:custGeom>
              <a:avLst/>
              <a:gdLst>
                <a:gd name="T0" fmla="*/ 0 w 728"/>
                <a:gd name="T1" fmla="*/ 67 h 187"/>
                <a:gd name="T2" fmla="*/ 1 w 728"/>
                <a:gd name="T3" fmla="*/ 77 h 187"/>
                <a:gd name="T4" fmla="*/ 26 w 728"/>
                <a:gd name="T5" fmla="*/ 86 h 187"/>
                <a:gd name="T6" fmla="*/ 60 w 728"/>
                <a:gd name="T7" fmla="*/ 91 h 187"/>
                <a:gd name="T8" fmla="*/ 89 w 728"/>
                <a:gd name="T9" fmla="*/ 93 h 187"/>
                <a:gd name="T10" fmla="*/ 129 w 728"/>
                <a:gd name="T11" fmla="*/ 89 h 187"/>
                <a:gd name="T12" fmla="*/ 181 w 728"/>
                <a:gd name="T13" fmla="*/ 83 h 187"/>
                <a:gd name="T14" fmla="*/ 232 w 728"/>
                <a:gd name="T15" fmla="*/ 71 h 187"/>
                <a:gd name="T16" fmla="*/ 287 w 728"/>
                <a:gd name="T17" fmla="*/ 46 h 187"/>
                <a:gd name="T18" fmla="*/ 327 w 728"/>
                <a:gd name="T19" fmla="*/ 26 h 187"/>
                <a:gd name="T20" fmla="*/ 363 w 728"/>
                <a:gd name="T21" fmla="*/ 4 h 187"/>
                <a:gd name="T22" fmla="*/ 353 w 728"/>
                <a:gd name="T23" fmla="*/ 0 h 187"/>
                <a:gd name="T24" fmla="*/ 314 w 728"/>
                <a:gd name="T25" fmla="*/ 17 h 187"/>
                <a:gd name="T26" fmla="*/ 265 w 728"/>
                <a:gd name="T27" fmla="*/ 39 h 187"/>
                <a:gd name="T28" fmla="*/ 205 w 728"/>
                <a:gd name="T29" fmla="*/ 57 h 187"/>
                <a:gd name="T30" fmla="*/ 151 w 728"/>
                <a:gd name="T31" fmla="*/ 71 h 187"/>
                <a:gd name="T32" fmla="*/ 100 w 728"/>
                <a:gd name="T33" fmla="*/ 75 h 187"/>
                <a:gd name="T34" fmla="*/ 67 w 728"/>
                <a:gd name="T35" fmla="*/ 75 h 187"/>
                <a:gd name="T36" fmla="*/ 38 w 728"/>
                <a:gd name="T37" fmla="*/ 73 h 187"/>
                <a:gd name="T38" fmla="*/ 17 w 728"/>
                <a:gd name="T39" fmla="*/ 67 h 187"/>
                <a:gd name="T40" fmla="*/ 0 w 728"/>
                <a:gd name="T41" fmla="*/ 67 h 187"/>
                <a:gd name="T42" fmla="*/ 0 w 728"/>
                <a:gd name="T43" fmla="*/ 67 h 1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8"/>
                <a:gd name="T67" fmla="*/ 0 h 187"/>
                <a:gd name="T68" fmla="*/ 728 w 728"/>
                <a:gd name="T69" fmla="*/ 187 h 1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8" h="187">
                  <a:moveTo>
                    <a:pt x="0" y="135"/>
                  </a:moveTo>
                  <a:lnTo>
                    <a:pt x="3" y="155"/>
                  </a:lnTo>
                  <a:lnTo>
                    <a:pt x="52" y="173"/>
                  </a:lnTo>
                  <a:lnTo>
                    <a:pt x="121" y="182"/>
                  </a:lnTo>
                  <a:lnTo>
                    <a:pt x="178" y="187"/>
                  </a:lnTo>
                  <a:lnTo>
                    <a:pt x="259" y="179"/>
                  </a:lnTo>
                  <a:lnTo>
                    <a:pt x="362" y="167"/>
                  </a:lnTo>
                  <a:lnTo>
                    <a:pt x="466" y="142"/>
                  </a:lnTo>
                  <a:lnTo>
                    <a:pt x="575" y="92"/>
                  </a:lnTo>
                  <a:lnTo>
                    <a:pt x="656" y="52"/>
                  </a:lnTo>
                  <a:lnTo>
                    <a:pt x="728" y="9"/>
                  </a:lnTo>
                  <a:lnTo>
                    <a:pt x="708" y="0"/>
                  </a:lnTo>
                  <a:lnTo>
                    <a:pt x="630" y="34"/>
                  </a:lnTo>
                  <a:lnTo>
                    <a:pt x="532" y="78"/>
                  </a:lnTo>
                  <a:lnTo>
                    <a:pt x="411" y="115"/>
                  </a:lnTo>
                  <a:lnTo>
                    <a:pt x="302" y="142"/>
                  </a:lnTo>
                  <a:lnTo>
                    <a:pt x="201" y="150"/>
                  </a:lnTo>
                  <a:lnTo>
                    <a:pt x="135" y="150"/>
                  </a:lnTo>
                  <a:lnTo>
                    <a:pt x="77" y="147"/>
                  </a:lnTo>
                  <a:lnTo>
                    <a:pt x="34" y="135"/>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2" name="Freeform 159"/>
            <p:cNvSpPr/>
            <p:nvPr/>
          </p:nvSpPr>
          <p:spPr bwMode="auto">
            <a:xfrm>
              <a:off x="5101" y="2338"/>
              <a:ext cx="647" cy="408"/>
            </a:xfrm>
            <a:custGeom>
              <a:avLst/>
              <a:gdLst>
                <a:gd name="T0" fmla="*/ 2 w 1294"/>
                <a:gd name="T1" fmla="*/ 379 h 817"/>
                <a:gd name="T2" fmla="*/ 32 w 1294"/>
                <a:gd name="T3" fmla="*/ 387 h 817"/>
                <a:gd name="T4" fmla="*/ 77 w 1294"/>
                <a:gd name="T5" fmla="*/ 388 h 817"/>
                <a:gd name="T6" fmla="*/ 140 w 1294"/>
                <a:gd name="T7" fmla="*/ 384 h 817"/>
                <a:gd name="T8" fmla="*/ 206 w 1294"/>
                <a:gd name="T9" fmla="*/ 372 h 817"/>
                <a:gd name="T10" fmla="*/ 263 w 1294"/>
                <a:gd name="T11" fmla="*/ 358 h 817"/>
                <a:gd name="T12" fmla="*/ 322 w 1294"/>
                <a:gd name="T13" fmla="*/ 335 h 817"/>
                <a:gd name="T14" fmla="*/ 386 w 1294"/>
                <a:gd name="T15" fmla="*/ 304 h 817"/>
                <a:gd name="T16" fmla="*/ 427 w 1294"/>
                <a:gd name="T17" fmla="*/ 278 h 817"/>
                <a:gd name="T18" fmla="*/ 461 w 1294"/>
                <a:gd name="T19" fmla="*/ 252 h 817"/>
                <a:gd name="T20" fmla="*/ 505 w 1294"/>
                <a:gd name="T21" fmla="*/ 214 h 817"/>
                <a:gd name="T22" fmla="*/ 544 w 1294"/>
                <a:gd name="T23" fmla="*/ 170 h 817"/>
                <a:gd name="T24" fmla="*/ 581 w 1294"/>
                <a:gd name="T25" fmla="*/ 117 h 817"/>
                <a:gd name="T26" fmla="*/ 616 w 1294"/>
                <a:gd name="T27" fmla="*/ 58 h 817"/>
                <a:gd name="T28" fmla="*/ 647 w 1294"/>
                <a:gd name="T29" fmla="*/ 0 h 817"/>
                <a:gd name="T30" fmla="*/ 647 w 1294"/>
                <a:gd name="T31" fmla="*/ 22 h 817"/>
                <a:gd name="T32" fmla="*/ 620 w 1294"/>
                <a:gd name="T33" fmla="*/ 88 h 817"/>
                <a:gd name="T34" fmla="*/ 596 w 1294"/>
                <a:gd name="T35" fmla="*/ 132 h 817"/>
                <a:gd name="T36" fmla="*/ 567 w 1294"/>
                <a:gd name="T37" fmla="*/ 170 h 817"/>
                <a:gd name="T38" fmla="*/ 538 w 1294"/>
                <a:gd name="T39" fmla="*/ 205 h 817"/>
                <a:gd name="T40" fmla="*/ 485 w 1294"/>
                <a:gd name="T41" fmla="*/ 256 h 817"/>
                <a:gd name="T42" fmla="*/ 432 w 1294"/>
                <a:gd name="T43" fmla="*/ 295 h 817"/>
                <a:gd name="T44" fmla="*/ 378 w 1294"/>
                <a:gd name="T45" fmla="*/ 326 h 817"/>
                <a:gd name="T46" fmla="*/ 321 w 1294"/>
                <a:gd name="T47" fmla="*/ 357 h 817"/>
                <a:gd name="T48" fmla="*/ 260 w 1294"/>
                <a:gd name="T49" fmla="*/ 379 h 817"/>
                <a:gd name="T50" fmla="*/ 187 w 1294"/>
                <a:gd name="T51" fmla="*/ 395 h 817"/>
                <a:gd name="T52" fmla="*/ 119 w 1294"/>
                <a:gd name="T53" fmla="*/ 404 h 817"/>
                <a:gd name="T54" fmla="*/ 70 w 1294"/>
                <a:gd name="T55" fmla="*/ 408 h 817"/>
                <a:gd name="T56" fmla="*/ 22 w 1294"/>
                <a:gd name="T57" fmla="*/ 404 h 817"/>
                <a:gd name="T58" fmla="*/ 0 w 1294"/>
                <a:gd name="T59" fmla="*/ 395 h 817"/>
                <a:gd name="T60" fmla="*/ 2 w 1294"/>
                <a:gd name="T61" fmla="*/ 379 h 817"/>
                <a:gd name="T62" fmla="*/ 2 w 1294"/>
                <a:gd name="T63" fmla="*/ 379 h 8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94"/>
                <a:gd name="T97" fmla="*/ 0 h 817"/>
                <a:gd name="T98" fmla="*/ 1294 w 1294"/>
                <a:gd name="T99" fmla="*/ 817 h 8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94" h="817">
                  <a:moveTo>
                    <a:pt x="3" y="759"/>
                  </a:moveTo>
                  <a:lnTo>
                    <a:pt x="63" y="774"/>
                  </a:lnTo>
                  <a:lnTo>
                    <a:pt x="153" y="777"/>
                  </a:lnTo>
                  <a:lnTo>
                    <a:pt x="279" y="768"/>
                  </a:lnTo>
                  <a:lnTo>
                    <a:pt x="411" y="745"/>
                  </a:lnTo>
                  <a:lnTo>
                    <a:pt x="526" y="716"/>
                  </a:lnTo>
                  <a:lnTo>
                    <a:pt x="643" y="671"/>
                  </a:lnTo>
                  <a:lnTo>
                    <a:pt x="772" y="608"/>
                  </a:lnTo>
                  <a:lnTo>
                    <a:pt x="853" y="557"/>
                  </a:lnTo>
                  <a:lnTo>
                    <a:pt x="921" y="505"/>
                  </a:lnTo>
                  <a:lnTo>
                    <a:pt x="1009" y="428"/>
                  </a:lnTo>
                  <a:lnTo>
                    <a:pt x="1087" y="341"/>
                  </a:lnTo>
                  <a:lnTo>
                    <a:pt x="1162" y="235"/>
                  </a:lnTo>
                  <a:lnTo>
                    <a:pt x="1231" y="117"/>
                  </a:lnTo>
                  <a:lnTo>
                    <a:pt x="1294" y="0"/>
                  </a:lnTo>
                  <a:lnTo>
                    <a:pt x="1294" y="45"/>
                  </a:lnTo>
                  <a:lnTo>
                    <a:pt x="1239" y="177"/>
                  </a:lnTo>
                  <a:lnTo>
                    <a:pt x="1191" y="264"/>
                  </a:lnTo>
                  <a:lnTo>
                    <a:pt x="1133" y="341"/>
                  </a:lnTo>
                  <a:lnTo>
                    <a:pt x="1075" y="411"/>
                  </a:lnTo>
                  <a:lnTo>
                    <a:pt x="969" y="512"/>
                  </a:lnTo>
                  <a:lnTo>
                    <a:pt x="863" y="590"/>
                  </a:lnTo>
                  <a:lnTo>
                    <a:pt x="756" y="653"/>
                  </a:lnTo>
                  <a:lnTo>
                    <a:pt x="641" y="714"/>
                  </a:lnTo>
                  <a:lnTo>
                    <a:pt x="520" y="759"/>
                  </a:lnTo>
                  <a:lnTo>
                    <a:pt x="373" y="790"/>
                  </a:lnTo>
                  <a:lnTo>
                    <a:pt x="238" y="808"/>
                  </a:lnTo>
                  <a:lnTo>
                    <a:pt x="140" y="817"/>
                  </a:lnTo>
                  <a:lnTo>
                    <a:pt x="43" y="808"/>
                  </a:lnTo>
                  <a:lnTo>
                    <a:pt x="0" y="790"/>
                  </a:lnTo>
                  <a:lnTo>
                    <a:pt x="3" y="7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3" name="Freeform 160"/>
            <p:cNvSpPr/>
            <p:nvPr/>
          </p:nvSpPr>
          <p:spPr bwMode="auto">
            <a:xfrm>
              <a:off x="4928" y="1962"/>
              <a:ext cx="545" cy="448"/>
            </a:xfrm>
            <a:custGeom>
              <a:avLst/>
              <a:gdLst>
                <a:gd name="T0" fmla="*/ 527 w 1091"/>
                <a:gd name="T1" fmla="*/ 2 h 897"/>
                <a:gd name="T2" fmla="*/ 491 w 1091"/>
                <a:gd name="T3" fmla="*/ 0 h 897"/>
                <a:gd name="T4" fmla="*/ 449 w 1091"/>
                <a:gd name="T5" fmla="*/ 8 h 897"/>
                <a:gd name="T6" fmla="*/ 392 w 1091"/>
                <a:gd name="T7" fmla="*/ 27 h 897"/>
                <a:gd name="T8" fmla="*/ 338 w 1091"/>
                <a:gd name="T9" fmla="*/ 50 h 897"/>
                <a:gd name="T10" fmla="*/ 289 w 1091"/>
                <a:gd name="T11" fmla="*/ 75 h 897"/>
                <a:gd name="T12" fmla="*/ 233 w 1091"/>
                <a:gd name="T13" fmla="*/ 114 h 897"/>
                <a:gd name="T14" fmla="*/ 182 w 1091"/>
                <a:gd name="T15" fmla="*/ 155 h 897"/>
                <a:gd name="T16" fmla="*/ 137 w 1091"/>
                <a:gd name="T17" fmla="*/ 198 h 897"/>
                <a:gd name="T18" fmla="*/ 96 w 1091"/>
                <a:gd name="T19" fmla="*/ 248 h 897"/>
                <a:gd name="T20" fmla="*/ 66 w 1091"/>
                <a:gd name="T21" fmla="*/ 290 h 897"/>
                <a:gd name="T22" fmla="*/ 38 w 1091"/>
                <a:gd name="T23" fmla="*/ 340 h 897"/>
                <a:gd name="T24" fmla="*/ 16 w 1091"/>
                <a:gd name="T25" fmla="*/ 398 h 897"/>
                <a:gd name="T26" fmla="*/ 0 w 1091"/>
                <a:gd name="T27" fmla="*/ 448 h 897"/>
                <a:gd name="T28" fmla="*/ 35 w 1091"/>
                <a:gd name="T29" fmla="*/ 390 h 897"/>
                <a:gd name="T30" fmla="*/ 58 w 1091"/>
                <a:gd name="T31" fmla="*/ 341 h 897"/>
                <a:gd name="T32" fmla="*/ 90 w 1091"/>
                <a:gd name="T33" fmla="*/ 287 h 897"/>
                <a:gd name="T34" fmla="*/ 127 w 1091"/>
                <a:gd name="T35" fmla="*/ 240 h 897"/>
                <a:gd name="T36" fmla="*/ 163 w 1091"/>
                <a:gd name="T37" fmla="*/ 200 h 897"/>
                <a:gd name="T38" fmla="*/ 209 w 1091"/>
                <a:gd name="T39" fmla="*/ 159 h 897"/>
                <a:gd name="T40" fmla="*/ 255 w 1091"/>
                <a:gd name="T41" fmla="*/ 125 h 897"/>
                <a:gd name="T42" fmla="*/ 303 w 1091"/>
                <a:gd name="T43" fmla="*/ 88 h 897"/>
                <a:gd name="T44" fmla="*/ 352 w 1091"/>
                <a:gd name="T45" fmla="*/ 61 h 897"/>
                <a:gd name="T46" fmla="*/ 403 w 1091"/>
                <a:gd name="T47" fmla="*/ 41 h 897"/>
                <a:gd name="T48" fmla="*/ 457 w 1091"/>
                <a:gd name="T49" fmla="*/ 23 h 897"/>
                <a:gd name="T50" fmla="*/ 502 w 1091"/>
                <a:gd name="T51" fmla="*/ 12 h 897"/>
                <a:gd name="T52" fmla="*/ 545 w 1091"/>
                <a:gd name="T53" fmla="*/ 8 h 897"/>
                <a:gd name="T54" fmla="*/ 527 w 1091"/>
                <a:gd name="T55" fmla="*/ 2 h 897"/>
                <a:gd name="T56" fmla="*/ 527 w 1091"/>
                <a:gd name="T57" fmla="*/ 2 h 8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91"/>
                <a:gd name="T88" fmla="*/ 0 h 897"/>
                <a:gd name="T89" fmla="*/ 1091 w 1091"/>
                <a:gd name="T90" fmla="*/ 897 h 8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91" h="897">
                  <a:moveTo>
                    <a:pt x="1055" y="4"/>
                  </a:moveTo>
                  <a:lnTo>
                    <a:pt x="983" y="0"/>
                  </a:lnTo>
                  <a:lnTo>
                    <a:pt x="899" y="17"/>
                  </a:lnTo>
                  <a:lnTo>
                    <a:pt x="785" y="54"/>
                  </a:lnTo>
                  <a:lnTo>
                    <a:pt x="676" y="101"/>
                  </a:lnTo>
                  <a:lnTo>
                    <a:pt x="578" y="151"/>
                  </a:lnTo>
                  <a:lnTo>
                    <a:pt x="467" y="228"/>
                  </a:lnTo>
                  <a:lnTo>
                    <a:pt x="365" y="310"/>
                  </a:lnTo>
                  <a:lnTo>
                    <a:pt x="275" y="397"/>
                  </a:lnTo>
                  <a:lnTo>
                    <a:pt x="192" y="496"/>
                  </a:lnTo>
                  <a:lnTo>
                    <a:pt x="133" y="580"/>
                  </a:lnTo>
                  <a:lnTo>
                    <a:pt x="76" y="680"/>
                  </a:lnTo>
                  <a:lnTo>
                    <a:pt x="33" y="796"/>
                  </a:lnTo>
                  <a:lnTo>
                    <a:pt x="0" y="897"/>
                  </a:lnTo>
                  <a:lnTo>
                    <a:pt x="70" y="781"/>
                  </a:lnTo>
                  <a:lnTo>
                    <a:pt x="116" y="683"/>
                  </a:lnTo>
                  <a:lnTo>
                    <a:pt x="181" y="575"/>
                  </a:lnTo>
                  <a:lnTo>
                    <a:pt x="254" y="480"/>
                  </a:lnTo>
                  <a:lnTo>
                    <a:pt x="326" y="401"/>
                  </a:lnTo>
                  <a:lnTo>
                    <a:pt x="419" y="318"/>
                  </a:lnTo>
                  <a:lnTo>
                    <a:pt x="510" y="250"/>
                  </a:lnTo>
                  <a:lnTo>
                    <a:pt x="607" y="176"/>
                  </a:lnTo>
                  <a:lnTo>
                    <a:pt x="705" y="122"/>
                  </a:lnTo>
                  <a:lnTo>
                    <a:pt x="806" y="83"/>
                  </a:lnTo>
                  <a:lnTo>
                    <a:pt x="915" y="46"/>
                  </a:lnTo>
                  <a:lnTo>
                    <a:pt x="1004" y="25"/>
                  </a:lnTo>
                  <a:lnTo>
                    <a:pt x="1091" y="17"/>
                  </a:lnTo>
                  <a:lnTo>
                    <a:pt x="1055"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4" name="Freeform 161"/>
            <p:cNvSpPr/>
            <p:nvPr/>
          </p:nvSpPr>
          <p:spPr bwMode="auto">
            <a:xfrm>
              <a:off x="5513" y="2025"/>
              <a:ext cx="250" cy="571"/>
            </a:xfrm>
            <a:custGeom>
              <a:avLst/>
              <a:gdLst>
                <a:gd name="T0" fmla="*/ 124 w 499"/>
                <a:gd name="T1" fmla="*/ 0 h 1143"/>
                <a:gd name="T2" fmla="*/ 148 w 499"/>
                <a:gd name="T3" fmla="*/ 14 h 1143"/>
                <a:gd name="T4" fmla="*/ 177 w 499"/>
                <a:gd name="T5" fmla="*/ 34 h 1143"/>
                <a:gd name="T6" fmla="*/ 199 w 499"/>
                <a:gd name="T7" fmla="*/ 63 h 1143"/>
                <a:gd name="T8" fmla="*/ 213 w 499"/>
                <a:gd name="T9" fmla="*/ 92 h 1143"/>
                <a:gd name="T10" fmla="*/ 224 w 499"/>
                <a:gd name="T11" fmla="*/ 135 h 1143"/>
                <a:gd name="T12" fmla="*/ 226 w 499"/>
                <a:gd name="T13" fmla="*/ 172 h 1143"/>
                <a:gd name="T14" fmla="*/ 220 w 499"/>
                <a:gd name="T15" fmla="*/ 220 h 1143"/>
                <a:gd name="T16" fmla="*/ 206 w 499"/>
                <a:gd name="T17" fmla="*/ 275 h 1143"/>
                <a:gd name="T18" fmla="*/ 188 w 499"/>
                <a:gd name="T19" fmla="*/ 329 h 1143"/>
                <a:gd name="T20" fmla="*/ 163 w 499"/>
                <a:gd name="T21" fmla="*/ 379 h 1143"/>
                <a:gd name="T22" fmla="*/ 134 w 499"/>
                <a:gd name="T23" fmla="*/ 427 h 1143"/>
                <a:gd name="T24" fmla="*/ 99 w 499"/>
                <a:gd name="T25" fmla="*/ 479 h 1143"/>
                <a:gd name="T26" fmla="*/ 60 w 499"/>
                <a:gd name="T27" fmla="*/ 524 h 1143"/>
                <a:gd name="T28" fmla="*/ 0 w 499"/>
                <a:gd name="T29" fmla="*/ 571 h 1143"/>
                <a:gd name="T30" fmla="*/ 25 w 499"/>
                <a:gd name="T31" fmla="*/ 562 h 1143"/>
                <a:gd name="T32" fmla="*/ 54 w 499"/>
                <a:gd name="T33" fmla="*/ 542 h 1143"/>
                <a:gd name="T34" fmla="*/ 92 w 499"/>
                <a:gd name="T35" fmla="*/ 506 h 1143"/>
                <a:gd name="T36" fmla="*/ 138 w 499"/>
                <a:gd name="T37" fmla="*/ 452 h 1143"/>
                <a:gd name="T38" fmla="*/ 184 w 499"/>
                <a:gd name="T39" fmla="*/ 379 h 1143"/>
                <a:gd name="T40" fmla="*/ 206 w 499"/>
                <a:gd name="T41" fmla="*/ 333 h 1143"/>
                <a:gd name="T42" fmla="*/ 224 w 499"/>
                <a:gd name="T43" fmla="*/ 278 h 1143"/>
                <a:gd name="T44" fmla="*/ 238 w 499"/>
                <a:gd name="T45" fmla="*/ 224 h 1143"/>
                <a:gd name="T46" fmla="*/ 247 w 499"/>
                <a:gd name="T47" fmla="*/ 175 h 1143"/>
                <a:gd name="T48" fmla="*/ 250 w 499"/>
                <a:gd name="T49" fmla="*/ 150 h 1143"/>
                <a:gd name="T50" fmla="*/ 249 w 499"/>
                <a:gd name="T51" fmla="*/ 130 h 1143"/>
                <a:gd name="T52" fmla="*/ 242 w 499"/>
                <a:gd name="T53" fmla="*/ 97 h 1143"/>
                <a:gd name="T54" fmla="*/ 228 w 499"/>
                <a:gd name="T55" fmla="*/ 63 h 1143"/>
                <a:gd name="T56" fmla="*/ 201 w 499"/>
                <a:gd name="T57" fmla="*/ 29 h 1143"/>
                <a:gd name="T58" fmla="*/ 174 w 499"/>
                <a:gd name="T59" fmla="*/ 10 h 1143"/>
                <a:gd name="T60" fmla="*/ 145 w 499"/>
                <a:gd name="T61" fmla="*/ 0 h 1143"/>
                <a:gd name="T62" fmla="*/ 124 w 499"/>
                <a:gd name="T63" fmla="*/ 0 h 1143"/>
                <a:gd name="T64" fmla="*/ 124 w 499"/>
                <a:gd name="T65" fmla="*/ 0 h 1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9"/>
                <a:gd name="T100" fmla="*/ 0 h 1143"/>
                <a:gd name="T101" fmla="*/ 499 w 499"/>
                <a:gd name="T102" fmla="*/ 1143 h 1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9" h="1143">
                  <a:moveTo>
                    <a:pt x="248" y="0"/>
                  </a:moveTo>
                  <a:lnTo>
                    <a:pt x="296" y="29"/>
                  </a:lnTo>
                  <a:lnTo>
                    <a:pt x="353" y="69"/>
                  </a:lnTo>
                  <a:lnTo>
                    <a:pt x="397" y="127"/>
                  </a:lnTo>
                  <a:lnTo>
                    <a:pt x="426" y="184"/>
                  </a:lnTo>
                  <a:lnTo>
                    <a:pt x="447" y="271"/>
                  </a:lnTo>
                  <a:lnTo>
                    <a:pt x="451" y="344"/>
                  </a:lnTo>
                  <a:lnTo>
                    <a:pt x="440" y="441"/>
                  </a:lnTo>
                  <a:lnTo>
                    <a:pt x="411" y="550"/>
                  </a:lnTo>
                  <a:lnTo>
                    <a:pt x="376" y="658"/>
                  </a:lnTo>
                  <a:lnTo>
                    <a:pt x="325" y="759"/>
                  </a:lnTo>
                  <a:lnTo>
                    <a:pt x="267" y="854"/>
                  </a:lnTo>
                  <a:lnTo>
                    <a:pt x="198" y="959"/>
                  </a:lnTo>
                  <a:lnTo>
                    <a:pt x="120" y="1049"/>
                  </a:lnTo>
                  <a:lnTo>
                    <a:pt x="0" y="1143"/>
                  </a:lnTo>
                  <a:lnTo>
                    <a:pt x="50" y="1125"/>
                  </a:lnTo>
                  <a:lnTo>
                    <a:pt x="108" y="1085"/>
                  </a:lnTo>
                  <a:lnTo>
                    <a:pt x="184" y="1013"/>
                  </a:lnTo>
                  <a:lnTo>
                    <a:pt x="275" y="904"/>
                  </a:lnTo>
                  <a:lnTo>
                    <a:pt x="368" y="759"/>
                  </a:lnTo>
                  <a:lnTo>
                    <a:pt x="411" y="666"/>
                  </a:lnTo>
                  <a:lnTo>
                    <a:pt x="447" y="557"/>
                  </a:lnTo>
                  <a:lnTo>
                    <a:pt x="475" y="449"/>
                  </a:lnTo>
                  <a:lnTo>
                    <a:pt x="493" y="351"/>
                  </a:lnTo>
                  <a:lnTo>
                    <a:pt x="499" y="301"/>
                  </a:lnTo>
                  <a:lnTo>
                    <a:pt x="497" y="261"/>
                  </a:lnTo>
                  <a:lnTo>
                    <a:pt x="483" y="194"/>
                  </a:lnTo>
                  <a:lnTo>
                    <a:pt x="455" y="127"/>
                  </a:lnTo>
                  <a:lnTo>
                    <a:pt x="401" y="58"/>
                  </a:lnTo>
                  <a:lnTo>
                    <a:pt x="347" y="21"/>
                  </a:lnTo>
                  <a:lnTo>
                    <a:pt x="289" y="0"/>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5" name="Freeform 162"/>
            <p:cNvSpPr/>
            <p:nvPr/>
          </p:nvSpPr>
          <p:spPr bwMode="auto">
            <a:xfrm>
              <a:off x="4978" y="2463"/>
              <a:ext cx="143" cy="231"/>
            </a:xfrm>
            <a:custGeom>
              <a:avLst/>
              <a:gdLst>
                <a:gd name="T0" fmla="*/ 14 w 286"/>
                <a:gd name="T1" fmla="*/ 7 h 463"/>
                <a:gd name="T2" fmla="*/ 26 w 286"/>
                <a:gd name="T3" fmla="*/ 58 h 463"/>
                <a:gd name="T4" fmla="*/ 42 w 286"/>
                <a:gd name="T5" fmla="*/ 108 h 463"/>
                <a:gd name="T6" fmla="*/ 58 w 286"/>
                <a:gd name="T7" fmla="*/ 150 h 463"/>
                <a:gd name="T8" fmla="*/ 84 w 286"/>
                <a:gd name="T9" fmla="*/ 179 h 463"/>
                <a:gd name="T10" fmla="*/ 111 w 286"/>
                <a:gd name="T11" fmla="*/ 204 h 463"/>
                <a:gd name="T12" fmla="*/ 143 w 286"/>
                <a:gd name="T13" fmla="*/ 231 h 463"/>
                <a:gd name="T14" fmla="*/ 113 w 286"/>
                <a:gd name="T15" fmla="*/ 223 h 463"/>
                <a:gd name="T16" fmla="*/ 75 w 286"/>
                <a:gd name="T17" fmla="*/ 197 h 463"/>
                <a:gd name="T18" fmla="*/ 46 w 286"/>
                <a:gd name="T19" fmla="*/ 162 h 463"/>
                <a:gd name="T20" fmla="*/ 29 w 286"/>
                <a:gd name="T21" fmla="*/ 130 h 463"/>
                <a:gd name="T22" fmla="*/ 15 w 286"/>
                <a:gd name="T23" fmla="*/ 87 h 463"/>
                <a:gd name="T24" fmla="*/ 4 w 286"/>
                <a:gd name="T25" fmla="*/ 38 h 463"/>
                <a:gd name="T26" fmla="*/ 0 w 286"/>
                <a:gd name="T27" fmla="*/ 0 h 463"/>
                <a:gd name="T28" fmla="*/ 14 w 286"/>
                <a:gd name="T29" fmla="*/ 7 h 463"/>
                <a:gd name="T30" fmla="*/ 14 w 286"/>
                <a:gd name="T31" fmla="*/ 7 h 4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6"/>
                <a:gd name="T49" fmla="*/ 0 h 463"/>
                <a:gd name="T50" fmla="*/ 286 w 286"/>
                <a:gd name="T51" fmla="*/ 463 h 4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6" h="463">
                  <a:moveTo>
                    <a:pt x="27" y="14"/>
                  </a:moveTo>
                  <a:lnTo>
                    <a:pt x="52" y="116"/>
                  </a:lnTo>
                  <a:lnTo>
                    <a:pt x="83" y="217"/>
                  </a:lnTo>
                  <a:lnTo>
                    <a:pt x="116" y="301"/>
                  </a:lnTo>
                  <a:lnTo>
                    <a:pt x="167" y="359"/>
                  </a:lnTo>
                  <a:lnTo>
                    <a:pt x="221" y="409"/>
                  </a:lnTo>
                  <a:lnTo>
                    <a:pt x="286" y="463"/>
                  </a:lnTo>
                  <a:lnTo>
                    <a:pt x="225" y="446"/>
                  </a:lnTo>
                  <a:lnTo>
                    <a:pt x="149" y="395"/>
                  </a:lnTo>
                  <a:lnTo>
                    <a:pt x="91" y="325"/>
                  </a:lnTo>
                  <a:lnTo>
                    <a:pt x="58" y="260"/>
                  </a:lnTo>
                  <a:lnTo>
                    <a:pt x="29" y="174"/>
                  </a:lnTo>
                  <a:lnTo>
                    <a:pt x="8" y="76"/>
                  </a:lnTo>
                  <a:lnTo>
                    <a:pt x="0" y="0"/>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sp>
          <p:nvSpPr>
            <p:cNvPr id="86" name="Freeform 163"/>
            <p:cNvSpPr/>
            <p:nvPr/>
          </p:nvSpPr>
          <p:spPr bwMode="auto">
            <a:xfrm>
              <a:off x="4977" y="1991"/>
              <a:ext cx="606" cy="457"/>
            </a:xfrm>
            <a:custGeom>
              <a:avLst/>
              <a:gdLst>
                <a:gd name="T0" fmla="*/ 601 w 1213"/>
                <a:gd name="T1" fmla="*/ 4 h 914"/>
                <a:gd name="T2" fmla="*/ 539 w 1213"/>
                <a:gd name="T3" fmla="*/ 0 h 914"/>
                <a:gd name="T4" fmla="*/ 476 w 1213"/>
                <a:gd name="T5" fmla="*/ 6 h 914"/>
                <a:gd name="T6" fmla="*/ 411 w 1213"/>
                <a:gd name="T7" fmla="*/ 22 h 914"/>
                <a:gd name="T8" fmla="*/ 344 w 1213"/>
                <a:gd name="T9" fmla="*/ 44 h 914"/>
                <a:gd name="T10" fmla="*/ 288 w 1213"/>
                <a:gd name="T11" fmla="*/ 72 h 914"/>
                <a:gd name="T12" fmla="*/ 227 w 1213"/>
                <a:gd name="T13" fmla="*/ 109 h 914"/>
                <a:gd name="T14" fmla="*/ 174 w 1213"/>
                <a:gd name="T15" fmla="*/ 152 h 914"/>
                <a:gd name="T16" fmla="*/ 129 w 1213"/>
                <a:gd name="T17" fmla="*/ 193 h 914"/>
                <a:gd name="T18" fmla="*/ 87 w 1213"/>
                <a:gd name="T19" fmla="*/ 239 h 914"/>
                <a:gd name="T20" fmla="*/ 46 w 1213"/>
                <a:gd name="T21" fmla="*/ 297 h 914"/>
                <a:gd name="T22" fmla="*/ 21 w 1213"/>
                <a:gd name="T23" fmla="*/ 357 h 914"/>
                <a:gd name="T24" fmla="*/ 6 w 1213"/>
                <a:gd name="T25" fmla="*/ 401 h 914"/>
                <a:gd name="T26" fmla="*/ 0 w 1213"/>
                <a:gd name="T27" fmla="*/ 457 h 914"/>
                <a:gd name="T28" fmla="*/ 10 w 1213"/>
                <a:gd name="T29" fmla="*/ 434 h 914"/>
                <a:gd name="T30" fmla="*/ 25 w 1213"/>
                <a:gd name="T31" fmla="*/ 391 h 914"/>
                <a:gd name="T32" fmla="*/ 41 w 1213"/>
                <a:gd name="T33" fmla="*/ 351 h 914"/>
                <a:gd name="T34" fmla="*/ 66 w 1213"/>
                <a:gd name="T35" fmla="*/ 307 h 914"/>
                <a:gd name="T36" fmla="*/ 88 w 1213"/>
                <a:gd name="T37" fmla="*/ 273 h 914"/>
                <a:gd name="T38" fmla="*/ 123 w 1213"/>
                <a:gd name="T39" fmla="*/ 229 h 914"/>
                <a:gd name="T40" fmla="*/ 157 w 1213"/>
                <a:gd name="T41" fmla="*/ 193 h 914"/>
                <a:gd name="T42" fmla="*/ 187 w 1213"/>
                <a:gd name="T43" fmla="*/ 164 h 914"/>
                <a:gd name="T44" fmla="*/ 227 w 1213"/>
                <a:gd name="T45" fmla="*/ 134 h 914"/>
                <a:gd name="T46" fmla="*/ 278 w 1213"/>
                <a:gd name="T47" fmla="*/ 98 h 914"/>
                <a:gd name="T48" fmla="*/ 335 w 1213"/>
                <a:gd name="T49" fmla="*/ 70 h 914"/>
                <a:gd name="T50" fmla="*/ 401 w 1213"/>
                <a:gd name="T51" fmla="*/ 46 h 914"/>
                <a:gd name="T52" fmla="*/ 452 w 1213"/>
                <a:gd name="T53" fmla="*/ 30 h 914"/>
                <a:gd name="T54" fmla="*/ 502 w 1213"/>
                <a:gd name="T55" fmla="*/ 20 h 914"/>
                <a:gd name="T56" fmla="*/ 559 w 1213"/>
                <a:gd name="T57" fmla="*/ 17 h 914"/>
                <a:gd name="T58" fmla="*/ 606 w 1213"/>
                <a:gd name="T59" fmla="*/ 17 h 914"/>
                <a:gd name="T60" fmla="*/ 601 w 1213"/>
                <a:gd name="T61" fmla="*/ 4 h 914"/>
                <a:gd name="T62" fmla="*/ 601 w 1213"/>
                <a:gd name="T63" fmla="*/ 4 h 9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13"/>
                <a:gd name="T97" fmla="*/ 0 h 914"/>
                <a:gd name="T98" fmla="*/ 1213 w 1213"/>
                <a:gd name="T99" fmla="*/ 914 h 9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13" h="914">
                  <a:moveTo>
                    <a:pt x="1202" y="7"/>
                  </a:moveTo>
                  <a:lnTo>
                    <a:pt x="1079" y="0"/>
                  </a:lnTo>
                  <a:lnTo>
                    <a:pt x="952" y="12"/>
                  </a:lnTo>
                  <a:lnTo>
                    <a:pt x="822" y="43"/>
                  </a:lnTo>
                  <a:lnTo>
                    <a:pt x="688" y="87"/>
                  </a:lnTo>
                  <a:lnTo>
                    <a:pt x="577" y="144"/>
                  </a:lnTo>
                  <a:lnTo>
                    <a:pt x="455" y="218"/>
                  </a:lnTo>
                  <a:lnTo>
                    <a:pt x="349" y="304"/>
                  </a:lnTo>
                  <a:lnTo>
                    <a:pt x="258" y="385"/>
                  </a:lnTo>
                  <a:lnTo>
                    <a:pt x="174" y="477"/>
                  </a:lnTo>
                  <a:lnTo>
                    <a:pt x="93" y="593"/>
                  </a:lnTo>
                  <a:lnTo>
                    <a:pt x="42" y="713"/>
                  </a:lnTo>
                  <a:lnTo>
                    <a:pt x="13" y="802"/>
                  </a:lnTo>
                  <a:lnTo>
                    <a:pt x="0" y="914"/>
                  </a:lnTo>
                  <a:lnTo>
                    <a:pt x="21" y="868"/>
                  </a:lnTo>
                  <a:lnTo>
                    <a:pt x="50" y="781"/>
                  </a:lnTo>
                  <a:lnTo>
                    <a:pt x="82" y="701"/>
                  </a:lnTo>
                  <a:lnTo>
                    <a:pt x="133" y="614"/>
                  </a:lnTo>
                  <a:lnTo>
                    <a:pt x="176" y="546"/>
                  </a:lnTo>
                  <a:lnTo>
                    <a:pt x="247" y="458"/>
                  </a:lnTo>
                  <a:lnTo>
                    <a:pt x="315" y="385"/>
                  </a:lnTo>
                  <a:lnTo>
                    <a:pt x="374" y="328"/>
                  </a:lnTo>
                  <a:lnTo>
                    <a:pt x="454" y="267"/>
                  </a:lnTo>
                  <a:lnTo>
                    <a:pt x="556" y="195"/>
                  </a:lnTo>
                  <a:lnTo>
                    <a:pt x="671" y="139"/>
                  </a:lnTo>
                  <a:lnTo>
                    <a:pt x="802" y="91"/>
                  </a:lnTo>
                  <a:lnTo>
                    <a:pt x="905" y="60"/>
                  </a:lnTo>
                  <a:lnTo>
                    <a:pt x="1004" y="39"/>
                  </a:lnTo>
                  <a:lnTo>
                    <a:pt x="1118" y="33"/>
                  </a:lnTo>
                  <a:lnTo>
                    <a:pt x="1213" y="33"/>
                  </a:lnTo>
                  <a:lnTo>
                    <a:pt x="1202"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fontAlgn="auto">
                <a:spcBef>
                  <a:spcPts val="0"/>
                </a:spcBef>
                <a:spcAft>
                  <a:spcPts val="0"/>
                </a:spcAft>
              </a:pPr>
              <a:endParaRPr lang="fr-FR">
                <a:solidFill>
                  <a:srgbClr val="000000"/>
                </a:solidFill>
                <a:effectLst/>
                <a:latin typeface="Verdana" panose="020B0604030504040204"/>
              </a:endParaRPr>
            </a:p>
          </p:txBody>
        </p:sp>
      </p:grpSp>
      <p:sp>
        <p:nvSpPr>
          <p:cNvPr id="87" name="Rectangle 97"/>
          <p:cNvSpPr txBox="1">
            <a:spLocks noChangeArrowheads="1"/>
          </p:cNvSpPr>
          <p:nvPr/>
        </p:nvSpPr>
        <p:spPr>
          <a:xfrm>
            <a:off x="457677" y="1052736"/>
            <a:ext cx="8228647" cy="1584176"/>
          </a:xfrm>
          <a:prstGeom prst="rect">
            <a:avLst/>
          </a:prstGeom>
        </p:spPr>
        <p:txBody>
          <a:bodyPr/>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buNone/>
            </a:pPr>
            <a:r>
              <a:rPr lang="fr-FR" dirty="0" smtClean="0">
                <a:solidFill>
                  <a:srgbClr val="000000"/>
                </a:solidFill>
                <a:effectLst/>
              </a:rPr>
              <a:t>À l'issue de ce cours vous saurez :</a:t>
            </a:r>
            <a:br>
              <a:rPr lang="fr-FR" dirty="0" smtClean="0">
                <a:solidFill>
                  <a:srgbClr val="000000"/>
                </a:solidFill>
                <a:effectLst/>
              </a:rPr>
            </a:br>
            <a:r>
              <a:rPr lang="fr-FR" dirty="0" smtClean="0">
                <a:solidFill>
                  <a:srgbClr val="000000"/>
                </a:solidFill>
                <a:effectLst/>
              </a:rPr>
              <a:t>- configurer un serveur Apache,</a:t>
            </a:r>
            <a:endParaRPr lang="fr-FR" dirty="0" smtClean="0">
              <a:solidFill>
                <a:srgbClr val="000000"/>
              </a:solidFill>
              <a:effectLst/>
            </a:endParaRPr>
          </a:p>
          <a:p>
            <a:pPr marL="0" indent="0">
              <a:buNone/>
            </a:pPr>
            <a:r>
              <a:rPr lang="fr-FR" dirty="0" smtClean="0">
                <a:solidFill>
                  <a:srgbClr val="000000"/>
                </a:solidFill>
                <a:effectLst/>
              </a:rPr>
              <a:t>- publier des sites web.</a:t>
            </a:r>
            <a:endParaRPr lang="fr-FR" dirty="0" smtClean="0">
              <a:solidFill>
                <a:srgbClr val="000000"/>
              </a:solidFill>
              <a:effectLst/>
            </a:endParaRPr>
          </a:p>
        </p:txBody>
      </p:sp>
      <p:sp>
        <p:nvSpPr>
          <p:cNvPr id="88" name="Rectangle 173"/>
          <p:cNvSpPr>
            <a:spLocks noChangeArrowheads="1"/>
          </p:cNvSpPr>
          <p:nvPr/>
        </p:nvSpPr>
        <p:spPr bwMode="auto">
          <a:xfrm>
            <a:off x="3505028" y="3284984"/>
            <a:ext cx="2291108" cy="1010728"/>
          </a:xfrm>
          <a:prstGeom prst="roundRect">
            <a:avLst>
              <a:gd name="adj" fmla="val 16667"/>
            </a:avLst>
          </a:prstGeom>
          <a:solidFill>
            <a:srgbClr val="33CCCC"/>
          </a:solidFill>
          <a:ln w="9525">
            <a:solidFill>
              <a:schemeClr val="tx1"/>
            </a:solidFill>
            <a:round/>
          </a:ln>
        </p:spPr>
        <p:txBody>
          <a:bodyPr lIns="81747" tIns="40874" rIns="81747" bIns="40874">
            <a:spAutoFit/>
          </a:bodyPr>
          <a:lstStyle/>
          <a:p>
            <a:pPr defTabSz="913765" fontAlgn="auto">
              <a:spcBef>
                <a:spcPts val="0"/>
              </a:spcBef>
              <a:spcAft>
                <a:spcPts val="0"/>
              </a:spcAft>
            </a:pPr>
            <a:r>
              <a:rPr lang="fr-FR" dirty="0">
                <a:solidFill>
                  <a:srgbClr val="000000"/>
                </a:solidFill>
                <a:effectLst/>
                <a:latin typeface="Verdana" panose="020B0604030504040204"/>
              </a:rPr>
              <a:t>Niveau Technique</a:t>
            </a:r>
            <a:endParaRPr lang="fr-FR" dirty="0">
              <a:solidFill>
                <a:srgbClr val="000000"/>
              </a:solidFill>
              <a:effectLst/>
              <a:latin typeface="Verdana" panose="020B0604030504040204"/>
            </a:endParaRPr>
          </a:p>
          <a:p>
            <a:pPr defTabSz="913765" fontAlgn="auto">
              <a:spcBef>
                <a:spcPts val="0"/>
              </a:spcBef>
              <a:spcAft>
                <a:spcPts val="0"/>
              </a:spcAft>
            </a:pPr>
            <a:r>
              <a:rPr lang="fr-FR" b="1" dirty="0">
                <a:solidFill>
                  <a:srgbClr val="000000"/>
                </a:solidFill>
                <a:effectLst/>
                <a:latin typeface="Verdana" panose="020B0604030504040204"/>
              </a:rPr>
              <a:t>à atteindre</a:t>
            </a:r>
            <a:endParaRPr lang="fr-FR" b="1" dirty="0">
              <a:solidFill>
                <a:srgbClr val="000000"/>
              </a:solidFill>
              <a:effectLst/>
              <a:latin typeface="Verdana" panose="020B0604030504040204"/>
            </a:endParaRPr>
          </a:p>
          <a:p>
            <a:pPr defTabSz="913765" fontAlgn="auto">
              <a:spcBef>
                <a:spcPts val="0"/>
              </a:spcBef>
              <a:spcAft>
                <a:spcPts val="0"/>
              </a:spcAft>
            </a:pPr>
            <a:endParaRPr lang="fr-FR" dirty="0">
              <a:solidFill>
                <a:srgbClr val="000000"/>
              </a:solidFill>
              <a:effectLst/>
              <a:latin typeface="Verdana" panose="020B0604030504040204"/>
            </a:endParaRPr>
          </a:p>
        </p:txBody>
      </p:sp>
      <p:grpSp>
        <p:nvGrpSpPr>
          <p:cNvPr id="89" name="Group 174"/>
          <p:cNvGrpSpPr/>
          <p:nvPr/>
        </p:nvGrpSpPr>
        <p:grpSpPr bwMode="auto">
          <a:xfrm>
            <a:off x="3875529" y="4018749"/>
            <a:ext cx="1381203" cy="275162"/>
            <a:chOff x="2540" y="3567"/>
            <a:chExt cx="1014" cy="183"/>
          </a:xfrm>
        </p:grpSpPr>
        <p:sp>
          <p:nvSpPr>
            <p:cNvPr id="90" name="AutoShape 175"/>
            <p:cNvSpPr>
              <a:spLocks noChangeArrowheads="1"/>
            </p:cNvSpPr>
            <p:nvPr/>
          </p:nvSpPr>
          <p:spPr bwMode="auto">
            <a:xfrm>
              <a:off x="2540" y="3569"/>
              <a:ext cx="181" cy="181"/>
            </a:xfrm>
            <a:prstGeom prst="star5">
              <a:avLst/>
            </a:prstGeom>
            <a:solidFill>
              <a:schemeClr val="tx1"/>
            </a:solidFill>
            <a:ln w="9525">
              <a:solidFill>
                <a:schemeClr val="tx1"/>
              </a:solidFill>
              <a:miter lim="800000"/>
            </a:ln>
            <a:effectLst/>
          </p:spPr>
          <p:txBody>
            <a:bodyPr wrap="none" anchor="ctr"/>
            <a:lstStyle/>
            <a:p>
              <a:pPr algn="l" fontAlgn="auto">
                <a:spcBef>
                  <a:spcPts val="0"/>
                </a:spcBef>
                <a:spcAft>
                  <a:spcPts val="0"/>
                </a:spcAft>
                <a:defRPr/>
              </a:pPr>
              <a:endParaRPr lang="fr-FR" sz="2400">
                <a:solidFill>
                  <a:srgbClr val="000000"/>
                </a:solidFill>
                <a:effectLst/>
                <a:latin typeface="Times New Roman" panose="02020603050405020304" pitchFamily="18" charset="0"/>
              </a:endParaRPr>
            </a:p>
          </p:txBody>
        </p:sp>
        <p:sp>
          <p:nvSpPr>
            <p:cNvPr id="91" name="AutoShape 176"/>
            <p:cNvSpPr>
              <a:spLocks noChangeArrowheads="1"/>
            </p:cNvSpPr>
            <p:nvPr/>
          </p:nvSpPr>
          <p:spPr bwMode="auto">
            <a:xfrm>
              <a:off x="2748" y="3569"/>
              <a:ext cx="181" cy="181"/>
            </a:xfrm>
            <a:custGeom>
              <a:avLst/>
              <a:gdLst>
                <a:gd name="T0" fmla="*/ 91 w 181"/>
                <a:gd name="T1" fmla="*/ 0 h 181"/>
                <a:gd name="T2" fmla="*/ 0 w 181"/>
                <a:gd name="T3" fmla="*/ 69 h 181"/>
                <a:gd name="T4" fmla="*/ 35 w 181"/>
                <a:gd name="T5" fmla="*/ 181 h 181"/>
                <a:gd name="T6" fmla="*/ 146 w 181"/>
                <a:gd name="T7" fmla="*/ 181 h 181"/>
                <a:gd name="T8" fmla="*/ 181 w 181"/>
                <a:gd name="T9" fmla="*/ 69 h 181"/>
                <a:gd name="T10" fmla="*/ 17694720 60000 65536"/>
                <a:gd name="T11" fmla="*/ 11796480 60000 65536"/>
                <a:gd name="T12" fmla="*/ 5898240 60000 65536"/>
                <a:gd name="T13" fmla="*/ 5898240 60000 65536"/>
                <a:gd name="T14" fmla="*/ 0 60000 65536"/>
                <a:gd name="T15" fmla="*/ 56 w 181"/>
                <a:gd name="T16" fmla="*/ 69 h 181"/>
                <a:gd name="T17" fmla="*/ 125 w 181"/>
                <a:gd name="T18" fmla="*/ 138 h 181"/>
              </a:gdLst>
              <a:ahLst/>
              <a:cxnLst>
                <a:cxn ang="T10">
                  <a:pos x="T0" y="T1"/>
                </a:cxn>
                <a:cxn ang="T11">
                  <a:pos x="T2" y="T3"/>
                </a:cxn>
                <a:cxn ang="T12">
                  <a:pos x="T4" y="T5"/>
                </a:cxn>
                <a:cxn ang="T13">
                  <a:pos x="T6" y="T7"/>
                </a:cxn>
                <a:cxn ang="T14">
                  <a:pos x="T8" y="T9"/>
                </a:cxn>
              </a:cxnLst>
              <a:rect l="T15" t="T16" r="T17" b="T18"/>
              <a:pathLst>
                <a:path w="181" h="181">
                  <a:moveTo>
                    <a:pt x="0" y="69"/>
                  </a:moveTo>
                  <a:lnTo>
                    <a:pt x="69" y="69"/>
                  </a:lnTo>
                  <a:lnTo>
                    <a:pt x="91" y="0"/>
                  </a:lnTo>
                  <a:lnTo>
                    <a:pt x="112" y="69"/>
                  </a:lnTo>
                  <a:lnTo>
                    <a:pt x="181" y="69"/>
                  </a:lnTo>
                  <a:lnTo>
                    <a:pt x="125" y="112"/>
                  </a:lnTo>
                  <a:lnTo>
                    <a:pt x="146" y="181"/>
                  </a:lnTo>
                  <a:lnTo>
                    <a:pt x="91" y="138"/>
                  </a:lnTo>
                  <a:lnTo>
                    <a:pt x="35" y="181"/>
                  </a:lnTo>
                  <a:lnTo>
                    <a:pt x="56" y="112"/>
                  </a:lnTo>
                  <a:lnTo>
                    <a:pt x="0" y="69"/>
                  </a:lnTo>
                  <a:close/>
                </a:path>
              </a:pathLst>
            </a:custGeom>
            <a:solidFill>
              <a:schemeClr val="tx1"/>
            </a:solidFill>
            <a:ln w="9525">
              <a:solidFill>
                <a:schemeClr val="tx1"/>
              </a:solidFill>
              <a:miter lim="800000"/>
            </a:ln>
          </p:spPr>
          <p:txBody>
            <a:bodyPr wrap="none" anchor="ctr"/>
            <a:lstStyle/>
            <a:p>
              <a:pPr algn="l" fontAlgn="auto">
                <a:spcBef>
                  <a:spcPts val="0"/>
                </a:spcBef>
                <a:spcAft>
                  <a:spcPts val="0"/>
                </a:spcAft>
              </a:pPr>
              <a:endParaRPr lang="fr-FR">
                <a:solidFill>
                  <a:srgbClr val="000000"/>
                </a:solidFill>
                <a:effectLst/>
                <a:latin typeface="Verdana" panose="020B0604030504040204"/>
              </a:endParaRPr>
            </a:p>
          </p:txBody>
        </p:sp>
        <p:sp>
          <p:nvSpPr>
            <p:cNvPr id="92" name="AutoShape 177"/>
            <p:cNvSpPr>
              <a:spLocks noChangeArrowheads="1"/>
            </p:cNvSpPr>
            <p:nvPr/>
          </p:nvSpPr>
          <p:spPr bwMode="auto">
            <a:xfrm>
              <a:off x="2958" y="3569"/>
              <a:ext cx="181" cy="181"/>
            </a:xfrm>
            <a:custGeom>
              <a:avLst/>
              <a:gdLst>
                <a:gd name="T0" fmla="*/ 91 w 181"/>
                <a:gd name="T1" fmla="*/ 0 h 181"/>
                <a:gd name="T2" fmla="*/ 0 w 181"/>
                <a:gd name="T3" fmla="*/ 69 h 181"/>
                <a:gd name="T4" fmla="*/ 35 w 181"/>
                <a:gd name="T5" fmla="*/ 181 h 181"/>
                <a:gd name="T6" fmla="*/ 146 w 181"/>
                <a:gd name="T7" fmla="*/ 181 h 181"/>
                <a:gd name="T8" fmla="*/ 181 w 181"/>
                <a:gd name="T9" fmla="*/ 69 h 181"/>
                <a:gd name="T10" fmla="*/ 17694720 60000 65536"/>
                <a:gd name="T11" fmla="*/ 11796480 60000 65536"/>
                <a:gd name="T12" fmla="*/ 5898240 60000 65536"/>
                <a:gd name="T13" fmla="*/ 5898240 60000 65536"/>
                <a:gd name="T14" fmla="*/ 0 60000 65536"/>
                <a:gd name="T15" fmla="*/ 56 w 181"/>
                <a:gd name="T16" fmla="*/ 69 h 181"/>
                <a:gd name="T17" fmla="*/ 125 w 181"/>
                <a:gd name="T18" fmla="*/ 138 h 181"/>
              </a:gdLst>
              <a:ahLst/>
              <a:cxnLst>
                <a:cxn ang="T10">
                  <a:pos x="T0" y="T1"/>
                </a:cxn>
                <a:cxn ang="T11">
                  <a:pos x="T2" y="T3"/>
                </a:cxn>
                <a:cxn ang="T12">
                  <a:pos x="T4" y="T5"/>
                </a:cxn>
                <a:cxn ang="T13">
                  <a:pos x="T6" y="T7"/>
                </a:cxn>
                <a:cxn ang="T14">
                  <a:pos x="T8" y="T9"/>
                </a:cxn>
              </a:cxnLst>
              <a:rect l="T15" t="T16" r="T17" b="T18"/>
              <a:pathLst>
                <a:path w="181" h="181">
                  <a:moveTo>
                    <a:pt x="0" y="69"/>
                  </a:moveTo>
                  <a:lnTo>
                    <a:pt x="69" y="69"/>
                  </a:lnTo>
                  <a:lnTo>
                    <a:pt x="91" y="0"/>
                  </a:lnTo>
                  <a:lnTo>
                    <a:pt x="112" y="69"/>
                  </a:lnTo>
                  <a:lnTo>
                    <a:pt x="181" y="69"/>
                  </a:lnTo>
                  <a:lnTo>
                    <a:pt x="125" y="112"/>
                  </a:lnTo>
                  <a:lnTo>
                    <a:pt x="146" y="181"/>
                  </a:lnTo>
                  <a:lnTo>
                    <a:pt x="91" y="138"/>
                  </a:lnTo>
                  <a:lnTo>
                    <a:pt x="35" y="181"/>
                  </a:lnTo>
                  <a:lnTo>
                    <a:pt x="56" y="112"/>
                  </a:lnTo>
                  <a:lnTo>
                    <a:pt x="0" y="69"/>
                  </a:lnTo>
                  <a:close/>
                </a:path>
              </a:pathLst>
            </a:custGeom>
            <a:solidFill>
              <a:schemeClr val="bg1"/>
            </a:solidFill>
            <a:ln w="9525">
              <a:solidFill>
                <a:schemeClr val="tx1"/>
              </a:solidFill>
              <a:miter lim="800000"/>
            </a:ln>
          </p:spPr>
          <p:txBody>
            <a:bodyPr wrap="none" anchor="ctr"/>
            <a:lstStyle/>
            <a:p>
              <a:pPr algn="l" fontAlgn="auto">
                <a:spcBef>
                  <a:spcPts val="0"/>
                </a:spcBef>
                <a:spcAft>
                  <a:spcPts val="0"/>
                </a:spcAft>
              </a:pPr>
              <a:endParaRPr lang="fr-FR">
                <a:solidFill>
                  <a:srgbClr val="000000"/>
                </a:solidFill>
                <a:effectLst/>
                <a:latin typeface="Verdana" panose="020B0604030504040204"/>
              </a:endParaRPr>
            </a:p>
          </p:txBody>
        </p:sp>
        <p:sp>
          <p:nvSpPr>
            <p:cNvPr id="93" name="AutoShape 178"/>
            <p:cNvSpPr>
              <a:spLocks noChangeArrowheads="1"/>
            </p:cNvSpPr>
            <p:nvPr/>
          </p:nvSpPr>
          <p:spPr bwMode="auto">
            <a:xfrm>
              <a:off x="3168" y="3567"/>
              <a:ext cx="181" cy="181"/>
            </a:xfrm>
            <a:prstGeom prst="star5">
              <a:avLst/>
            </a:prstGeom>
            <a:solidFill>
              <a:schemeClr val="bg1"/>
            </a:solidFill>
            <a:ln w="9525">
              <a:solidFill>
                <a:schemeClr val="tx1"/>
              </a:solidFill>
              <a:miter lim="800000"/>
            </a:ln>
            <a:effectLst/>
          </p:spPr>
          <p:txBody>
            <a:bodyPr wrap="none" anchor="ctr"/>
            <a:lstStyle/>
            <a:p>
              <a:pPr algn="l" fontAlgn="auto">
                <a:spcBef>
                  <a:spcPts val="0"/>
                </a:spcBef>
                <a:spcAft>
                  <a:spcPts val="0"/>
                </a:spcAft>
                <a:defRPr/>
              </a:pPr>
              <a:endParaRPr lang="fr-FR" sz="2400">
                <a:solidFill>
                  <a:srgbClr val="000000"/>
                </a:solidFill>
                <a:effectLst/>
                <a:latin typeface="Times New Roman" panose="02020603050405020304" pitchFamily="18" charset="0"/>
              </a:endParaRPr>
            </a:p>
          </p:txBody>
        </p:sp>
        <p:sp>
          <p:nvSpPr>
            <p:cNvPr id="94" name="AutoShape 179"/>
            <p:cNvSpPr>
              <a:spLocks noChangeArrowheads="1"/>
            </p:cNvSpPr>
            <p:nvPr/>
          </p:nvSpPr>
          <p:spPr bwMode="auto">
            <a:xfrm>
              <a:off x="3373" y="3567"/>
              <a:ext cx="181" cy="181"/>
            </a:xfrm>
            <a:prstGeom prst="star5">
              <a:avLst/>
            </a:prstGeom>
            <a:solidFill>
              <a:schemeClr val="bg1"/>
            </a:solidFill>
            <a:ln w="9525">
              <a:solidFill>
                <a:schemeClr val="tx1"/>
              </a:solidFill>
              <a:miter lim="800000"/>
            </a:ln>
            <a:effectLst/>
          </p:spPr>
          <p:txBody>
            <a:bodyPr wrap="none" anchor="ctr"/>
            <a:lstStyle/>
            <a:p>
              <a:pPr algn="l" fontAlgn="auto">
                <a:spcBef>
                  <a:spcPts val="0"/>
                </a:spcBef>
                <a:spcAft>
                  <a:spcPts val="0"/>
                </a:spcAft>
                <a:defRPr/>
              </a:pPr>
              <a:endParaRPr lang="fr-FR" sz="2400">
                <a:solidFill>
                  <a:srgbClr val="000000"/>
                </a:solidFill>
                <a:effectLst/>
                <a:latin typeface="Times New Roman" panose="02020603050405020304" pitchFamily="18" charset="0"/>
              </a:endParaRPr>
            </a:p>
          </p:txBody>
        </p:sp>
      </p:grpSp>
      <p:sp>
        <p:nvSpPr>
          <p:cNvPr id="97" name="AutoShape 176"/>
          <p:cNvSpPr>
            <a:spLocks noChangeArrowheads="1"/>
          </p:cNvSpPr>
          <p:nvPr/>
        </p:nvSpPr>
        <p:spPr bwMode="auto">
          <a:xfrm>
            <a:off x="3876913" y="4025566"/>
            <a:ext cx="246546" cy="272155"/>
          </a:xfrm>
          <a:custGeom>
            <a:avLst/>
            <a:gdLst>
              <a:gd name="T0" fmla="*/ 91 w 181"/>
              <a:gd name="T1" fmla="*/ 0 h 181"/>
              <a:gd name="T2" fmla="*/ 0 w 181"/>
              <a:gd name="T3" fmla="*/ 69 h 181"/>
              <a:gd name="T4" fmla="*/ 35 w 181"/>
              <a:gd name="T5" fmla="*/ 181 h 181"/>
              <a:gd name="T6" fmla="*/ 146 w 181"/>
              <a:gd name="T7" fmla="*/ 181 h 181"/>
              <a:gd name="T8" fmla="*/ 181 w 181"/>
              <a:gd name="T9" fmla="*/ 69 h 181"/>
              <a:gd name="T10" fmla="*/ 17694720 60000 65536"/>
              <a:gd name="T11" fmla="*/ 11796480 60000 65536"/>
              <a:gd name="T12" fmla="*/ 5898240 60000 65536"/>
              <a:gd name="T13" fmla="*/ 5898240 60000 65536"/>
              <a:gd name="T14" fmla="*/ 0 60000 65536"/>
              <a:gd name="T15" fmla="*/ 56 w 181"/>
              <a:gd name="T16" fmla="*/ 69 h 181"/>
              <a:gd name="T17" fmla="*/ 125 w 181"/>
              <a:gd name="T18" fmla="*/ 138 h 181"/>
            </a:gdLst>
            <a:ahLst/>
            <a:cxnLst>
              <a:cxn ang="T10">
                <a:pos x="T0" y="T1"/>
              </a:cxn>
              <a:cxn ang="T11">
                <a:pos x="T2" y="T3"/>
              </a:cxn>
              <a:cxn ang="T12">
                <a:pos x="T4" y="T5"/>
              </a:cxn>
              <a:cxn ang="T13">
                <a:pos x="T6" y="T7"/>
              </a:cxn>
              <a:cxn ang="T14">
                <a:pos x="T8" y="T9"/>
              </a:cxn>
            </a:cxnLst>
            <a:rect l="T15" t="T16" r="T17" b="T18"/>
            <a:pathLst>
              <a:path w="181" h="181">
                <a:moveTo>
                  <a:pt x="0" y="69"/>
                </a:moveTo>
                <a:lnTo>
                  <a:pt x="69" y="69"/>
                </a:lnTo>
                <a:lnTo>
                  <a:pt x="91" y="0"/>
                </a:lnTo>
                <a:lnTo>
                  <a:pt x="112" y="69"/>
                </a:lnTo>
                <a:lnTo>
                  <a:pt x="181" y="69"/>
                </a:lnTo>
                <a:lnTo>
                  <a:pt x="125" y="112"/>
                </a:lnTo>
                <a:lnTo>
                  <a:pt x="146" y="181"/>
                </a:lnTo>
                <a:lnTo>
                  <a:pt x="91" y="138"/>
                </a:lnTo>
                <a:lnTo>
                  <a:pt x="35" y="181"/>
                </a:lnTo>
                <a:lnTo>
                  <a:pt x="56" y="112"/>
                </a:lnTo>
                <a:lnTo>
                  <a:pt x="0" y="69"/>
                </a:lnTo>
                <a:close/>
              </a:path>
            </a:pathLst>
          </a:custGeom>
          <a:solidFill>
            <a:schemeClr val="tx1"/>
          </a:solidFill>
          <a:ln w="9525">
            <a:solidFill>
              <a:schemeClr val="tx1"/>
            </a:solidFill>
            <a:miter lim="800000"/>
          </a:ln>
        </p:spPr>
        <p:txBody>
          <a:bodyPr wrap="none" anchor="ctr"/>
          <a:lstStyle/>
          <a:p>
            <a:pPr algn="l" fontAlgn="auto">
              <a:spcBef>
                <a:spcPts val="0"/>
              </a:spcBef>
              <a:spcAft>
                <a:spcPts val="0"/>
              </a:spcAft>
            </a:pPr>
            <a:endParaRPr lang="fr-FR">
              <a:solidFill>
                <a:srgbClr val="000000"/>
              </a:solidFill>
              <a:effectLst/>
              <a:latin typeface="Verdana" panose="020B0604030504040204"/>
            </a:endParaRPr>
          </a:p>
        </p:txBody>
      </p:sp>
      <p:sp>
        <p:nvSpPr>
          <p:cNvPr id="98" name="ZoneTexte 97"/>
          <p:cNvSpPr txBox="1"/>
          <p:nvPr/>
        </p:nvSpPr>
        <p:spPr>
          <a:xfrm>
            <a:off x="8820472" y="6525344"/>
            <a:ext cx="323528" cy="369332"/>
          </a:xfrm>
          <a:prstGeom prst="rect">
            <a:avLst/>
          </a:prstGeom>
          <a:noFill/>
        </p:spPr>
        <p:txBody>
          <a:bodyPr wrap="square" rtlCol="0">
            <a:spAutoFit/>
          </a:bodyPr>
          <a:lstStyle/>
          <a:p>
            <a:pPr algn="l"/>
            <a:r>
              <a:rPr lang="fr-FR" dirty="0">
                <a:solidFill>
                  <a:srgbClr val="000000"/>
                </a:solidFill>
                <a:effectLst/>
              </a:rPr>
              <a:t>2</a:t>
            </a:r>
            <a:endParaRPr lang="fr-FR" dirty="0">
              <a:solidFill>
                <a:srgbClr val="000000"/>
              </a:solidFill>
              <a:effectLst/>
            </a:endParaRPr>
          </a:p>
        </p:txBody>
      </p:sp>
      <p:sp>
        <p:nvSpPr>
          <p:cNvPr id="100" name="Text Box 164"/>
          <p:cNvSpPr txBox="1">
            <a:spLocks noChangeArrowheads="1"/>
          </p:cNvSpPr>
          <p:nvPr/>
        </p:nvSpPr>
        <p:spPr bwMode="auto">
          <a:xfrm>
            <a:off x="5808136" y="4984123"/>
            <a:ext cx="2965364" cy="89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0" tIns="51075" rIns="102150" bIns="51075"/>
          <a:lstStyle>
            <a:lvl1pPr defTabSz="1022350" eaLnBrk="0" hangingPunct="0">
              <a:defRPr sz="2000">
                <a:solidFill>
                  <a:schemeClr val="tx1"/>
                </a:solidFill>
                <a:latin typeface="Arial" panose="020B0604020202020204" pitchFamily="34" charset="0"/>
              </a:defRPr>
            </a:lvl1pPr>
            <a:lvl2pPr marL="742950" indent="-285750" defTabSz="1022350" eaLnBrk="0" hangingPunct="0">
              <a:defRPr sz="2000">
                <a:solidFill>
                  <a:schemeClr val="tx1"/>
                </a:solidFill>
                <a:latin typeface="Arial" panose="020B0604020202020204" pitchFamily="34" charset="0"/>
              </a:defRPr>
            </a:lvl2pPr>
            <a:lvl3pPr marL="1143000" indent="-228600" defTabSz="1022350" eaLnBrk="0" hangingPunct="0">
              <a:defRPr sz="2000">
                <a:solidFill>
                  <a:schemeClr val="tx1"/>
                </a:solidFill>
                <a:latin typeface="Arial" panose="020B0604020202020204" pitchFamily="34" charset="0"/>
              </a:defRPr>
            </a:lvl3pPr>
            <a:lvl4pPr marL="1600200" indent="-228600" defTabSz="1022350" eaLnBrk="0" hangingPunct="0">
              <a:defRPr sz="2000">
                <a:solidFill>
                  <a:schemeClr val="tx1"/>
                </a:solidFill>
                <a:latin typeface="Arial" panose="020B0604020202020204" pitchFamily="34" charset="0"/>
              </a:defRPr>
            </a:lvl4pPr>
            <a:lvl5pPr marL="2057400" indent="-228600" defTabSz="1022350" eaLnBrk="0" hangingPunct="0">
              <a:defRPr sz="20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000">
                <a:solidFill>
                  <a:schemeClr val="tx1"/>
                </a:solidFill>
                <a:latin typeface="Arial" panose="020B0604020202020204" pitchFamily="34" charset="0"/>
              </a:defRPr>
            </a:lvl9pPr>
          </a:lstStyle>
          <a:p>
            <a:pPr algn="l" eaLnBrk="1" fontAlgn="auto" hangingPunct="1">
              <a:spcBef>
                <a:spcPct val="50000"/>
              </a:spcBef>
              <a:spcAft>
                <a:spcPts val="0"/>
              </a:spcAft>
              <a:buClr>
                <a:srgbClr val="3333CC"/>
              </a:buClr>
              <a:buFont typeface="Wingdings" panose="05000000000000000000" pitchFamily="2" charset="2"/>
              <a:buNone/>
            </a:pPr>
            <a:r>
              <a:rPr lang="fr-FR" sz="1600" b="1" dirty="0" smtClean="0">
                <a:solidFill>
                  <a:srgbClr val="000000"/>
                </a:solidFill>
                <a:effectLst/>
              </a:rPr>
              <a:t>Théorie </a:t>
            </a:r>
            <a:r>
              <a:rPr lang="fr-FR" sz="1600" b="1" dirty="0">
                <a:solidFill>
                  <a:srgbClr val="000000"/>
                </a:solidFill>
                <a:effectLst/>
              </a:rPr>
              <a:t>:</a:t>
            </a:r>
            <a:r>
              <a:rPr lang="fr-FR" sz="1600" dirty="0">
                <a:solidFill>
                  <a:srgbClr val="000000"/>
                </a:solidFill>
                <a:effectLst/>
              </a:rPr>
              <a:t> </a:t>
            </a:r>
            <a:r>
              <a:rPr lang="fr-FR" sz="1600" b="1" dirty="0" smtClean="0">
                <a:solidFill>
                  <a:srgbClr val="000000"/>
                </a:solidFill>
                <a:effectLst/>
              </a:rPr>
              <a:t>2x50min</a:t>
            </a:r>
            <a:br>
              <a:rPr lang="fr-FR" sz="1600" b="1" dirty="0" smtClean="0">
                <a:solidFill>
                  <a:srgbClr val="000000"/>
                </a:solidFill>
                <a:effectLst/>
              </a:rPr>
            </a:br>
            <a:r>
              <a:rPr lang="fr-FR" sz="1600" b="1" dirty="0" smtClean="0">
                <a:solidFill>
                  <a:srgbClr val="000000"/>
                </a:solidFill>
                <a:effectLst/>
              </a:rPr>
              <a:t>Travaux pratiques </a:t>
            </a:r>
            <a:r>
              <a:rPr lang="fr-FR" sz="1600" b="1" dirty="0">
                <a:solidFill>
                  <a:srgbClr val="000000"/>
                </a:solidFill>
                <a:effectLst/>
              </a:rPr>
              <a:t>: </a:t>
            </a:r>
            <a:r>
              <a:rPr lang="fr-FR" sz="1600" b="1" dirty="0" smtClean="0">
                <a:solidFill>
                  <a:srgbClr val="000000"/>
                </a:solidFill>
                <a:effectLst/>
              </a:rPr>
              <a:t>2x50min</a:t>
            </a:r>
            <a:endParaRPr lang="fr-FR" sz="1600" b="1" dirty="0">
              <a:solidFill>
                <a:srgbClr val="000000"/>
              </a:solidFill>
              <a:effectLst/>
            </a:endParaRPr>
          </a:p>
        </p:txBody>
      </p:sp>
      <p:sp>
        <p:nvSpPr>
          <p:cNvPr id="99" name="Arrondir un rectangle avec un coin diagonal 4"/>
          <p:cNvSpPr>
            <a:spLocks noChangeArrowheads="1"/>
          </p:cNvSpPr>
          <p:nvPr/>
        </p:nvSpPr>
        <p:spPr bwMode="auto">
          <a:xfrm>
            <a:off x="899592" y="4756567"/>
            <a:ext cx="1872208" cy="282680"/>
          </a:xfrm>
          <a:custGeom>
            <a:avLst/>
            <a:gdLst>
              <a:gd name="T0" fmla="*/ 1944687 w 2857500"/>
              <a:gd name="T1" fmla="*/ 149225 h 357187"/>
              <a:gd name="T2" fmla="*/ 972344 w 2857500"/>
              <a:gd name="T3" fmla="*/ 298450 h 357187"/>
              <a:gd name="T4" fmla="*/ 0 w 2857500"/>
              <a:gd name="T5" fmla="*/ 149225 h 357187"/>
              <a:gd name="T6" fmla="*/ 972344 w 2857500"/>
              <a:gd name="T7" fmla="*/ 0 h 357187"/>
              <a:gd name="T8" fmla="*/ 0 60000 65536"/>
              <a:gd name="T9" fmla="*/ 5898240 60000 65536"/>
              <a:gd name="T10" fmla="*/ 11796480 60000 65536"/>
              <a:gd name="T11" fmla="*/ 17694720 60000 65536"/>
              <a:gd name="T12" fmla="*/ 52307 w 2857500"/>
              <a:gd name="T13" fmla="*/ 52308 h 357187"/>
              <a:gd name="T14" fmla="*/ 2805193 w 2857500"/>
              <a:gd name="T15" fmla="*/ 304879 h 357187"/>
            </a:gdLst>
            <a:ahLst/>
            <a:cxnLst>
              <a:cxn ang="T8">
                <a:pos x="T0" y="T1"/>
              </a:cxn>
              <a:cxn ang="T9">
                <a:pos x="T2" y="T3"/>
              </a:cxn>
              <a:cxn ang="T10">
                <a:pos x="T4" y="T5"/>
              </a:cxn>
              <a:cxn ang="T11">
                <a:pos x="T6" y="T7"/>
              </a:cxn>
            </a:cxnLst>
            <a:rect l="T12" t="T13" r="T14" b="T15"/>
            <a:pathLst>
              <a:path w="2857500" h="357187">
                <a:moveTo>
                  <a:pt x="178594" y="0"/>
                </a:moveTo>
                <a:lnTo>
                  <a:pt x="2857500" y="0"/>
                </a:lnTo>
                <a:lnTo>
                  <a:pt x="2857500" y="178594"/>
                </a:lnTo>
                <a:cubicBezTo>
                  <a:pt x="2857500" y="277228"/>
                  <a:pt x="2777540" y="357187"/>
                  <a:pt x="2678906" y="357188"/>
                </a:cubicBezTo>
                <a:lnTo>
                  <a:pt x="0" y="357187"/>
                </a:lnTo>
                <a:lnTo>
                  <a:pt x="0" y="178594"/>
                </a:lnTo>
                <a:cubicBezTo>
                  <a:pt x="0" y="79959"/>
                  <a:pt x="79959" y="0"/>
                  <a:pt x="178593" y="0"/>
                </a:cubicBezTo>
                <a:lnTo>
                  <a:pt x="178594" y="0"/>
                </a:lnTo>
                <a:close/>
              </a:path>
            </a:pathLst>
          </a:custGeom>
          <a:gradFill>
            <a:gsLst>
              <a:gs pos="50000">
                <a:srgbClr val="66FF66"/>
              </a:gs>
              <a:gs pos="0">
                <a:srgbClr val="008000"/>
              </a:gs>
              <a:gs pos="100000">
                <a:srgbClr val="CCFFCC"/>
              </a:gs>
            </a:gsLst>
            <a:lin ang="2700000" scaled="1"/>
          </a:gradFill>
          <a:ln w="9525" algn="ctr">
            <a:solidFill>
              <a:schemeClr val="bg2"/>
            </a:solidFill>
            <a:round/>
          </a:ln>
          <a:effectLst>
            <a:glow rad="127000">
              <a:schemeClr val="accent1">
                <a:alpha val="0"/>
              </a:schemeClr>
            </a:glow>
          </a:effectLst>
        </p:spPr>
        <p:txBody>
          <a:bodyPr lIns="81747" tIns="40874" rIns="81747" bIns="40874" anchor="ctr"/>
          <a:lstStyle/>
          <a:p>
            <a:pPr algn="ctr" eaLnBrk="0" fontAlgn="auto" hangingPunct="0">
              <a:spcBef>
                <a:spcPts val="0"/>
              </a:spcBef>
              <a:spcAft>
                <a:spcPts val="0"/>
              </a:spcAft>
            </a:pPr>
            <a:r>
              <a:rPr lang="fr-FR" sz="1400" b="1" dirty="0">
                <a:solidFill>
                  <a:schemeClr val="bg2"/>
                </a:solidFill>
                <a:effectLst/>
                <a:latin typeface="Verdana" panose="020B0604030504040204"/>
              </a:rPr>
              <a:t>Maîtrise</a:t>
            </a:r>
            <a:endParaRPr lang="fr-FR" sz="1400" b="1" dirty="0">
              <a:solidFill>
                <a:schemeClr val="bg2"/>
              </a:solidFill>
              <a:effectLst/>
              <a:latin typeface="Verdana" panose="020B0604030504040204"/>
            </a:endParaRPr>
          </a:p>
        </p:txBody>
      </p:sp>
      <p:sp>
        <p:nvSpPr>
          <p:cNvPr id="101" name="Arrondir un rectangle avec un coin diagonal 5"/>
          <p:cNvSpPr>
            <a:spLocks noChangeArrowheads="1"/>
          </p:cNvSpPr>
          <p:nvPr/>
        </p:nvSpPr>
        <p:spPr bwMode="auto">
          <a:xfrm>
            <a:off x="899592" y="5162544"/>
            <a:ext cx="1872208" cy="282680"/>
          </a:xfrm>
          <a:custGeom>
            <a:avLst/>
            <a:gdLst>
              <a:gd name="T0" fmla="*/ 1944687 w 2857500"/>
              <a:gd name="T1" fmla="*/ 149225 h 357187"/>
              <a:gd name="T2" fmla="*/ 972344 w 2857500"/>
              <a:gd name="T3" fmla="*/ 298450 h 357187"/>
              <a:gd name="T4" fmla="*/ 0 w 2857500"/>
              <a:gd name="T5" fmla="*/ 149225 h 357187"/>
              <a:gd name="T6" fmla="*/ 972344 w 2857500"/>
              <a:gd name="T7" fmla="*/ 0 h 357187"/>
              <a:gd name="T8" fmla="*/ 0 60000 65536"/>
              <a:gd name="T9" fmla="*/ 5898240 60000 65536"/>
              <a:gd name="T10" fmla="*/ 11796480 60000 65536"/>
              <a:gd name="T11" fmla="*/ 17694720 60000 65536"/>
              <a:gd name="T12" fmla="*/ 52307 w 2857500"/>
              <a:gd name="T13" fmla="*/ 52308 h 357187"/>
              <a:gd name="T14" fmla="*/ 2805193 w 2857500"/>
              <a:gd name="T15" fmla="*/ 304879 h 357187"/>
            </a:gdLst>
            <a:ahLst/>
            <a:cxnLst>
              <a:cxn ang="T8">
                <a:pos x="T0" y="T1"/>
              </a:cxn>
              <a:cxn ang="T9">
                <a:pos x="T2" y="T3"/>
              </a:cxn>
              <a:cxn ang="T10">
                <a:pos x="T4" y="T5"/>
              </a:cxn>
              <a:cxn ang="T11">
                <a:pos x="T6" y="T7"/>
              </a:cxn>
            </a:cxnLst>
            <a:rect l="T12" t="T13" r="T14" b="T15"/>
            <a:pathLst>
              <a:path w="2857500" h="357187">
                <a:moveTo>
                  <a:pt x="178594" y="0"/>
                </a:moveTo>
                <a:lnTo>
                  <a:pt x="2857500" y="0"/>
                </a:lnTo>
                <a:lnTo>
                  <a:pt x="2857500" y="178594"/>
                </a:lnTo>
                <a:cubicBezTo>
                  <a:pt x="2857500" y="277228"/>
                  <a:pt x="2777540" y="357187"/>
                  <a:pt x="2678906" y="357188"/>
                </a:cubicBezTo>
                <a:lnTo>
                  <a:pt x="0" y="357187"/>
                </a:lnTo>
                <a:lnTo>
                  <a:pt x="0" y="178594"/>
                </a:lnTo>
                <a:cubicBezTo>
                  <a:pt x="0" y="79959"/>
                  <a:pt x="79959" y="0"/>
                  <a:pt x="178593" y="0"/>
                </a:cubicBezTo>
                <a:lnTo>
                  <a:pt x="178594" y="0"/>
                </a:lnTo>
                <a:close/>
              </a:path>
            </a:pathLst>
          </a:custGeom>
          <a:gradFill flip="none" rotWithShape="1">
            <a:gsLst>
              <a:gs pos="0">
                <a:srgbClr val="0099CC"/>
              </a:gs>
              <a:gs pos="50000">
                <a:srgbClr val="33CCFF"/>
              </a:gs>
              <a:gs pos="100000">
                <a:srgbClr val="CCECFF"/>
              </a:gs>
            </a:gsLst>
            <a:lin ang="2700000" scaled="1"/>
            <a:tileRect/>
          </a:gradFill>
          <a:ln w="9525" algn="ctr">
            <a:solidFill>
              <a:schemeClr val="bg2"/>
            </a:solidFill>
            <a:round/>
          </a:ln>
          <a:effectLst>
            <a:glow rad="127000">
              <a:schemeClr val="accent1">
                <a:alpha val="0"/>
              </a:schemeClr>
            </a:glow>
          </a:effectLst>
        </p:spPr>
        <p:txBody>
          <a:bodyPr lIns="81747" tIns="40874" rIns="81747" bIns="40874" anchor="ctr"/>
          <a:lstStyle/>
          <a:p>
            <a:pPr algn="ctr" eaLnBrk="0" fontAlgn="auto" hangingPunct="0">
              <a:spcBef>
                <a:spcPts val="0"/>
              </a:spcBef>
              <a:spcAft>
                <a:spcPts val="0"/>
              </a:spcAft>
            </a:pPr>
            <a:r>
              <a:rPr lang="fr-FR" sz="1400" b="1" dirty="0">
                <a:solidFill>
                  <a:schemeClr val="bg2"/>
                </a:solidFill>
                <a:effectLst/>
                <a:latin typeface="Verdana" panose="020B0604030504040204"/>
              </a:rPr>
              <a:t>Expertise</a:t>
            </a:r>
            <a:endParaRPr lang="fr-FR" sz="1400" b="1" dirty="0">
              <a:solidFill>
                <a:schemeClr val="bg2"/>
              </a:solidFill>
              <a:effectLst/>
              <a:latin typeface="Verdana" panose="020B0604030504040204"/>
            </a:endParaRPr>
          </a:p>
        </p:txBody>
      </p:sp>
      <p:sp>
        <p:nvSpPr>
          <p:cNvPr id="102" name="Arrondir un rectangle avec un coin diagonal 2"/>
          <p:cNvSpPr>
            <a:spLocks noChangeArrowheads="1"/>
          </p:cNvSpPr>
          <p:nvPr/>
        </p:nvSpPr>
        <p:spPr bwMode="auto">
          <a:xfrm>
            <a:off x="899592" y="3952756"/>
            <a:ext cx="1872208" cy="282680"/>
          </a:xfrm>
          <a:custGeom>
            <a:avLst/>
            <a:gdLst>
              <a:gd name="T0" fmla="*/ 1944687 w 2857500"/>
              <a:gd name="T1" fmla="*/ 149225 h 357187"/>
              <a:gd name="T2" fmla="*/ 972344 w 2857500"/>
              <a:gd name="T3" fmla="*/ 298450 h 357187"/>
              <a:gd name="T4" fmla="*/ 0 w 2857500"/>
              <a:gd name="T5" fmla="*/ 149225 h 357187"/>
              <a:gd name="T6" fmla="*/ 972344 w 2857500"/>
              <a:gd name="T7" fmla="*/ 0 h 357187"/>
              <a:gd name="T8" fmla="*/ 0 60000 65536"/>
              <a:gd name="T9" fmla="*/ 5898240 60000 65536"/>
              <a:gd name="T10" fmla="*/ 11796480 60000 65536"/>
              <a:gd name="T11" fmla="*/ 17694720 60000 65536"/>
              <a:gd name="T12" fmla="*/ 52307 w 2857500"/>
              <a:gd name="T13" fmla="*/ 52308 h 357187"/>
              <a:gd name="T14" fmla="*/ 2805193 w 2857500"/>
              <a:gd name="T15" fmla="*/ 304879 h 357187"/>
            </a:gdLst>
            <a:ahLst/>
            <a:cxnLst>
              <a:cxn ang="T8">
                <a:pos x="T0" y="T1"/>
              </a:cxn>
              <a:cxn ang="T9">
                <a:pos x="T2" y="T3"/>
              </a:cxn>
              <a:cxn ang="T10">
                <a:pos x="T4" y="T5"/>
              </a:cxn>
              <a:cxn ang="T11">
                <a:pos x="T6" y="T7"/>
              </a:cxn>
            </a:cxnLst>
            <a:rect l="T12" t="T13" r="T14" b="T15"/>
            <a:pathLst>
              <a:path w="2857500" h="357187">
                <a:moveTo>
                  <a:pt x="178594" y="0"/>
                </a:moveTo>
                <a:lnTo>
                  <a:pt x="2857500" y="0"/>
                </a:lnTo>
                <a:lnTo>
                  <a:pt x="2857500" y="178594"/>
                </a:lnTo>
                <a:cubicBezTo>
                  <a:pt x="2857500" y="277228"/>
                  <a:pt x="2777540" y="357187"/>
                  <a:pt x="2678906" y="357188"/>
                </a:cubicBezTo>
                <a:lnTo>
                  <a:pt x="0" y="357187"/>
                </a:lnTo>
                <a:lnTo>
                  <a:pt x="0" y="178594"/>
                </a:lnTo>
                <a:cubicBezTo>
                  <a:pt x="0" y="79959"/>
                  <a:pt x="79959" y="0"/>
                  <a:pt x="178593" y="0"/>
                </a:cubicBezTo>
                <a:lnTo>
                  <a:pt x="178594" y="0"/>
                </a:lnTo>
                <a:close/>
              </a:path>
            </a:pathLst>
          </a:custGeom>
          <a:gradFill rotWithShape="1">
            <a:gsLst>
              <a:gs pos="50000">
                <a:srgbClr val="FFFF99"/>
              </a:gs>
              <a:gs pos="0">
                <a:srgbClr val="FFFF00"/>
              </a:gs>
              <a:gs pos="100000">
                <a:srgbClr val="FFFFFF"/>
              </a:gs>
            </a:gsLst>
            <a:lin ang="2700000" scaled="1"/>
          </a:gradFill>
          <a:ln w="9525" algn="ctr">
            <a:solidFill>
              <a:schemeClr val="bg2"/>
            </a:solidFill>
            <a:round/>
          </a:ln>
          <a:effectLst>
            <a:glow rad="127000">
              <a:schemeClr val="accent1">
                <a:alpha val="0"/>
              </a:schemeClr>
            </a:glow>
          </a:effectLst>
        </p:spPr>
        <p:txBody>
          <a:bodyPr lIns="81747" tIns="40874" rIns="81747" bIns="40874" anchor="ctr"/>
          <a:lstStyle/>
          <a:p>
            <a:pPr algn="ctr" eaLnBrk="0" fontAlgn="auto" hangingPunct="0">
              <a:spcBef>
                <a:spcPts val="0"/>
              </a:spcBef>
              <a:spcAft>
                <a:spcPts val="0"/>
              </a:spcAft>
            </a:pPr>
            <a:r>
              <a:rPr lang="fr-FR" sz="1400" b="1" dirty="0">
                <a:solidFill>
                  <a:schemeClr val="bg2"/>
                </a:solidFill>
                <a:effectLst/>
                <a:latin typeface="Verdana" panose="020B0604030504040204"/>
              </a:rPr>
              <a:t>Sensibilisation</a:t>
            </a:r>
            <a:endParaRPr lang="fr-FR" sz="1400" b="1" dirty="0">
              <a:solidFill>
                <a:schemeClr val="bg2"/>
              </a:solidFill>
              <a:effectLst/>
              <a:latin typeface="Verdana" panose="020B0604030504040204"/>
            </a:endParaRPr>
          </a:p>
        </p:txBody>
      </p:sp>
      <p:sp>
        <p:nvSpPr>
          <p:cNvPr id="103" name="Arrondir un rectangle avec un coin diagonal 3"/>
          <p:cNvSpPr>
            <a:spLocks noChangeArrowheads="1"/>
          </p:cNvSpPr>
          <p:nvPr/>
        </p:nvSpPr>
        <p:spPr bwMode="auto">
          <a:xfrm>
            <a:off x="899592" y="4347965"/>
            <a:ext cx="1872208" cy="282680"/>
          </a:xfrm>
          <a:custGeom>
            <a:avLst/>
            <a:gdLst>
              <a:gd name="T0" fmla="*/ 1944687 w 2857500"/>
              <a:gd name="T1" fmla="*/ 149225 h 357188"/>
              <a:gd name="T2" fmla="*/ 972344 w 2857500"/>
              <a:gd name="T3" fmla="*/ 298447 h 357188"/>
              <a:gd name="T4" fmla="*/ 0 w 2857500"/>
              <a:gd name="T5" fmla="*/ 149225 h 357188"/>
              <a:gd name="T6" fmla="*/ 972344 w 2857500"/>
              <a:gd name="T7" fmla="*/ 0 h 357188"/>
              <a:gd name="T8" fmla="*/ 0 60000 65536"/>
              <a:gd name="T9" fmla="*/ 5898240 60000 65536"/>
              <a:gd name="T10" fmla="*/ 11796480 60000 65536"/>
              <a:gd name="T11" fmla="*/ 17694720 60000 65536"/>
              <a:gd name="T12" fmla="*/ 52307 w 2857500"/>
              <a:gd name="T13" fmla="*/ 52308 h 357188"/>
              <a:gd name="T14" fmla="*/ 2805193 w 2857500"/>
              <a:gd name="T15" fmla="*/ 304880 h 357188"/>
            </a:gdLst>
            <a:ahLst/>
            <a:cxnLst>
              <a:cxn ang="T8">
                <a:pos x="T0" y="T1"/>
              </a:cxn>
              <a:cxn ang="T9">
                <a:pos x="T2" y="T3"/>
              </a:cxn>
              <a:cxn ang="T10">
                <a:pos x="T4" y="T5"/>
              </a:cxn>
              <a:cxn ang="T11">
                <a:pos x="T6" y="T7"/>
              </a:cxn>
            </a:cxnLst>
            <a:rect l="T12" t="T13" r="T14" b="T15"/>
            <a:pathLst>
              <a:path w="2857500" h="357188">
                <a:moveTo>
                  <a:pt x="178594" y="0"/>
                </a:moveTo>
                <a:lnTo>
                  <a:pt x="2857500" y="0"/>
                </a:lnTo>
                <a:lnTo>
                  <a:pt x="2857500" y="178594"/>
                </a:lnTo>
                <a:cubicBezTo>
                  <a:pt x="2857500" y="277228"/>
                  <a:pt x="2777540" y="357187"/>
                  <a:pt x="2678906" y="357188"/>
                </a:cubicBezTo>
                <a:lnTo>
                  <a:pt x="0" y="357188"/>
                </a:lnTo>
                <a:lnTo>
                  <a:pt x="0" y="178594"/>
                </a:lnTo>
                <a:cubicBezTo>
                  <a:pt x="0" y="79959"/>
                  <a:pt x="79959" y="0"/>
                  <a:pt x="178593" y="0"/>
                </a:cubicBezTo>
                <a:lnTo>
                  <a:pt x="178594" y="0"/>
                </a:lnTo>
                <a:close/>
              </a:path>
            </a:pathLst>
          </a:custGeom>
          <a:gradFill rotWithShape="1">
            <a:gsLst>
              <a:gs pos="50000">
                <a:srgbClr val="FFCC66"/>
              </a:gs>
              <a:gs pos="0">
                <a:srgbClr val="FF9900"/>
              </a:gs>
              <a:gs pos="100000">
                <a:srgbClr val="FFCCCC"/>
              </a:gs>
            </a:gsLst>
            <a:lin ang="2700000" scaled="1"/>
          </a:gradFill>
          <a:ln w="9525" algn="ctr">
            <a:solidFill>
              <a:schemeClr val="tx1"/>
            </a:solidFill>
            <a:round/>
          </a:ln>
        </p:spPr>
        <p:txBody>
          <a:bodyPr lIns="81747" tIns="40874" rIns="81747" bIns="40874" anchor="ctr"/>
          <a:lstStyle/>
          <a:p>
            <a:pPr algn="ctr" eaLnBrk="0" fontAlgn="auto" hangingPunct="0">
              <a:spcBef>
                <a:spcPts val="0"/>
              </a:spcBef>
              <a:spcAft>
                <a:spcPts val="0"/>
              </a:spcAft>
            </a:pPr>
            <a:r>
              <a:rPr lang="fr-FR" sz="1400" b="1" dirty="0">
                <a:effectLst/>
                <a:latin typeface="Verdana" panose="020B0604030504040204"/>
              </a:rPr>
              <a:t>Application</a:t>
            </a:r>
            <a:endParaRPr lang="fr-FR" sz="1400" b="1" dirty="0">
              <a:effectLst/>
              <a:latin typeface="Verdana" panose="020B0604030504040204"/>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5245" y="3326709"/>
            <a:ext cx="9143999" cy="3551829"/>
          </a:xfrm>
        </p:spPr>
        <p:txBody>
          <a:bodyPr/>
          <a:lstStyle/>
          <a:p>
            <a:pPr marL="0" indent="0">
              <a:lnSpc>
                <a:spcPct val="100000"/>
              </a:lnSpc>
              <a:buNone/>
            </a:pPr>
            <a:r>
              <a:rPr lang="fr-FR" sz="2200" dirty="0">
                <a:solidFill>
                  <a:srgbClr val="0066FF"/>
                </a:solidFill>
                <a:latin typeface="Courier New" panose="02070309020205020404" pitchFamily="49" charset="0"/>
                <a:cs typeface="Courier New" panose="02070309020205020404" pitchFamily="49" charset="0"/>
              </a:rPr>
              <a:t> </a:t>
            </a:r>
            <a:endParaRPr lang="fr-FR" sz="2200" dirty="0">
              <a:solidFill>
                <a:srgbClr val="0066FF"/>
              </a:solidFill>
              <a:latin typeface="Courier New" panose="02070309020205020404" pitchFamily="49" charset="0"/>
              <a:cs typeface="Courier New" panose="02070309020205020404" pitchFamily="49" charset="0"/>
            </a:endParaRPr>
          </a:p>
          <a:p>
            <a:endParaRPr lang="fr-FR" dirty="0"/>
          </a:p>
        </p:txBody>
      </p:sp>
      <p:sp>
        <p:nvSpPr>
          <p:cNvPr id="4"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29</a:t>
            </a:r>
            <a:endParaRPr lang="fr-FR" dirty="0">
              <a:effectLst/>
              <a:latin typeface="Verdana" panose="020B0604030504040204" pitchFamily="34" charset="0"/>
            </a:endParaRPr>
          </a:p>
        </p:txBody>
      </p:sp>
      <p:sp>
        <p:nvSpPr>
          <p:cNvPr id="10" name="Flèche droite 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11" name="Groupe 10"/>
          <p:cNvGrpSpPr/>
          <p:nvPr/>
        </p:nvGrpSpPr>
        <p:grpSpPr>
          <a:xfrm>
            <a:off x="269776" y="815359"/>
            <a:ext cx="8604448" cy="784404"/>
            <a:chOff x="274966" y="1412776"/>
            <a:chExt cx="8604448" cy="784404"/>
          </a:xfrm>
        </p:grpSpPr>
        <p:sp>
          <p:nvSpPr>
            <p:cNvPr id="12" name="ZoneTexte 16"/>
            <p:cNvSpPr txBox="1"/>
            <p:nvPr/>
          </p:nvSpPr>
          <p:spPr>
            <a:xfrm>
              <a:off x="274966" y="1766293"/>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ctr">
                <a:lnSpc>
                  <a:spcPct val="100000"/>
                </a:lnSpc>
                <a:buFont typeface="Webdings" panose="05030102010509060703" pitchFamily="18" charset="2"/>
                <a:buNone/>
              </a:pPr>
              <a:r>
                <a:rPr lang="fr-FR" sz="2200" dirty="0">
                  <a:effectLst/>
                </a:rPr>
                <a:t> </a:t>
              </a:r>
              <a:r>
                <a:rPr lang="fr-FR" sz="2200" dirty="0" smtClean="0">
                  <a:effectLst/>
                </a:rPr>
                <a:t>     </a:t>
              </a:r>
              <a:r>
                <a:rPr lang="fr-FR" sz="2200" kern="0" dirty="0" smtClean="0">
                  <a:solidFill>
                    <a:srgbClr val="C00000"/>
                  </a:solidFill>
                  <a:effectLst/>
                </a:rPr>
                <a:t>Attention </a:t>
              </a:r>
              <a:r>
                <a:rPr lang="fr-FR" sz="2200" kern="0" dirty="0">
                  <a:solidFill>
                    <a:srgbClr val="C00000"/>
                  </a:solidFill>
                  <a:effectLst/>
                </a:rPr>
                <a:t>par défaut la sécurité via </a:t>
              </a:r>
              <a:r>
                <a:rPr lang="fr-FR" sz="2200" kern="0" dirty="0" err="1" smtClean="0">
                  <a:solidFill>
                    <a:srgbClr val="C00000"/>
                  </a:solidFill>
                  <a:effectLst/>
                </a:rPr>
                <a:t>SELinux</a:t>
              </a:r>
              <a:r>
                <a:rPr lang="fr-FR" sz="2200" kern="0" dirty="0" smtClean="0">
                  <a:solidFill>
                    <a:srgbClr val="C00000"/>
                  </a:solidFill>
                  <a:effectLst/>
                </a:rPr>
                <a:t> </a:t>
              </a:r>
              <a:r>
                <a:rPr lang="fr-FR" sz="2200" kern="0" dirty="0">
                  <a:solidFill>
                    <a:srgbClr val="C00000"/>
                  </a:solidFill>
                  <a:effectLst/>
                </a:rPr>
                <a:t>est </a:t>
              </a:r>
              <a:r>
                <a:rPr lang="fr-FR" sz="2200" kern="0" dirty="0" smtClean="0">
                  <a:solidFill>
                    <a:srgbClr val="C00000"/>
                  </a:solidFill>
                  <a:effectLst/>
                </a:rPr>
                <a:t>active.</a:t>
              </a:r>
              <a:endParaRPr lang="fr-FR" sz="2200" kern="0" dirty="0" smtClean="0">
                <a:solidFill>
                  <a:srgbClr val="C00000"/>
                </a:solidFill>
                <a:effectLst/>
              </a:endParaRPr>
            </a:p>
          </p:txBody>
        </p:sp>
        <p:pic>
          <p:nvPicPr>
            <p:cNvPr id="13" name="Picture 4" descr="d:\Documents\patrick.finet\Desktop\stryars-tux-nucleaire-213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1412776"/>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e 13"/>
          <p:cNvGrpSpPr/>
          <p:nvPr/>
        </p:nvGrpSpPr>
        <p:grpSpPr>
          <a:xfrm>
            <a:off x="1115616" y="2569136"/>
            <a:ext cx="7219730" cy="2228016"/>
            <a:chOff x="232590" y="1056848"/>
            <a:chExt cx="7219730" cy="2228016"/>
          </a:xfrm>
        </p:grpSpPr>
        <p:pic>
          <p:nvPicPr>
            <p:cNvPr id="15"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0" y="220486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6" name="Bulle ronde 15"/>
            <p:cNvSpPr/>
            <p:nvPr/>
          </p:nvSpPr>
          <p:spPr bwMode="auto">
            <a:xfrm>
              <a:off x="543970" y="1056848"/>
              <a:ext cx="6908350" cy="1558052"/>
            </a:xfrm>
            <a:prstGeom prst="wedgeEllipseCallout">
              <a:avLst>
                <a:gd name="adj1" fmla="val -43254"/>
                <a:gd name="adj2" fmla="val 506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nSpc>
                  <a:spcPct val="100000"/>
                </a:lnSpc>
                <a:buNone/>
              </a:pPr>
              <a:r>
                <a:rPr lang="fr-FR" sz="2200" dirty="0">
                  <a:effectLst/>
                  <a:latin typeface="+mn-lt"/>
                </a:rPr>
                <a:t>Le répertoire contenant le site doit posséder le contexte de sécurité </a:t>
              </a:r>
              <a:r>
                <a:rPr lang="fr-FR" sz="2200" b="1" dirty="0" err="1" smtClean="0">
                  <a:effectLst/>
                  <a:latin typeface="+mn-lt"/>
                </a:rPr>
                <a:t>httpd_sys_content_t</a:t>
              </a:r>
              <a:r>
                <a:rPr lang="fr-FR" sz="2200" dirty="0">
                  <a:effectLst/>
                  <a:latin typeface="+mn-lt"/>
                </a:rPr>
                <a:t>.</a:t>
              </a:r>
              <a:endParaRPr lang="fr-FR" sz="2200" dirty="0">
                <a:effectLst/>
                <a:latin typeface="+mn-lt"/>
              </a:endParaRPr>
            </a:p>
          </p:txBody>
        </p:sp>
      </p:grpSp>
      <p:grpSp>
        <p:nvGrpSpPr>
          <p:cNvPr id="17" name="Groupe 16"/>
          <p:cNvGrpSpPr/>
          <p:nvPr/>
        </p:nvGrpSpPr>
        <p:grpSpPr>
          <a:xfrm>
            <a:off x="230374" y="4653136"/>
            <a:ext cx="8604448" cy="1806550"/>
            <a:chOff x="274966" y="758221"/>
            <a:chExt cx="8604448" cy="1806550"/>
          </a:xfrm>
        </p:grpSpPr>
        <p:sp>
          <p:nvSpPr>
            <p:cNvPr id="18" name="ZoneTexte 23"/>
            <p:cNvSpPr txBox="1"/>
            <p:nvPr/>
          </p:nvSpPr>
          <p:spPr>
            <a:xfrm>
              <a:off x="274966" y="1118221"/>
              <a:ext cx="8604448"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nSpc>
                  <a:spcPct val="100000"/>
                </a:lnSpc>
                <a:buNone/>
              </a:pPr>
              <a:r>
                <a:rPr lang="fr-FR" sz="2200" dirty="0" smtClean="0">
                  <a:effectLst/>
                  <a:latin typeface="+mn-lt"/>
                </a:rPr>
                <a:t>	</a:t>
              </a:r>
              <a:r>
                <a:rPr lang="fr-FR" sz="2200" dirty="0"/>
                <a:t> </a:t>
              </a:r>
              <a:r>
                <a:rPr lang="fr-FR" sz="2200" dirty="0">
                  <a:effectLst/>
                </a:rPr>
                <a:t>Le contexte actuel se vérifie par la commande</a:t>
              </a:r>
              <a:endParaRPr lang="fr-FR" sz="2200" dirty="0">
                <a:effectLst/>
              </a:endParaRPr>
            </a:p>
            <a:p>
              <a:pPr marL="0" indent="0">
                <a:lnSpc>
                  <a:spcPct val="100000"/>
                </a:lnSpc>
                <a:buNone/>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ls</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–Z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rep</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nSpc>
                  <a:spcPct val="100000"/>
                </a:lnSpc>
                <a:buNone/>
              </a:pPr>
              <a:r>
                <a:rPr lang="fr-FR" sz="2200" dirty="0">
                  <a:effectLst/>
                </a:rPr>
                <a:t>Rajouter le contexte via la commande</a:t>
              </a:r>
              <a:endParaRPr lang="fr-FR" sz="2200" dirty="0">
                <a:effectLst/>
              </a:endParaRPr>
            </a:p>
            <a:p>
              <a:pPr marL="0" indent="0">
                <a:lnSpc>
                  <a:spcPct val="100000"/>
                </a:lnSpc>
                <a:buNone/>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chcon</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vR</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type=</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httpd_sys_content_t</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rep</a:t>
              </a:r>
              <a:endParaRPr lang="fr-FR" sz="2200" b="1" dirty="0" smtClean="0">
                <a:effectLst/>
              </a:endParaRPr>
            </a:p>
          </p:txBody>
        </p:sp>
        <p:pic>
          <p:nvPicPr>
            <p:cNvPr id="19" name="Picture 2" descr="G:\logo-terminal-web-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ZoneTexte 16"/>
          <p:cNvSpPr txBox="1"/>
          <p:nvPr/>
        </p:nvSpPr>
        <p:spPr>
          <a:xfrm>
            <a:off x="265845" y="1700808"/>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a:lnSpc>
                <a:spcPct val="100000"/>
              </a:lnSpc>
              <a:buFont typeface="Webdings" panose="05030102010509060703" pitchFamily="18" charset="2"/>
              <a:buNone/>
            </a:pPr>
            <a:r>
              <a:rPr lang="fr-FR" sz="2200" dirty="0" smtClean="0">
                <a:effectLst/>
              </a:rPr>
              <a:t>Elle </a:t>
            </a:r>
            <a:r>
              <a:rPr lang="fr-FR" sz="2200" dirty="0">
                <a:effectLst/>
              </a:rPr>
              <a:t>empêche la lecture d’un site sur un autre répertoire que « /var/www/ </a:t>
            </a:r>
            <a:r>
              <a:rPr lang="fr-FR" sz="2200" dirty="0" smtClean="0">
                <a:effectLst/>
              </a:rPr>
              <a:t>».</a:t>
            </a:r>
            <a:endParaRPr lang="fr-FR" sz="2200" dirty="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5245" y="3326709"/>
            <a:ext cx="9143999" cy="3551829"/>
          </a:xfrm>
        </p:spPr>
        <p:txBody>
          <a:bodyPr/>
          <a:lstStyle/>
          <a:p>
            <a:pPr marL="0" indent="0">
              <a:lnSpc>
                <a:spcPct val="100000"/>
              </a:lnSpc>
              <a:buNone/>
            </a:pPr>
            <a:r>
              <a:rPr lang="fr-FR" sz="2200" dirty="0">
                <a:solidFill>
                  <a:srgbClr val="0066FF"/>
                </a:solidFill>
                <a:latin typeface="Courier New" panose="02070309020205020404" pitchFamily="49" charset="0"/>
                <a:cs typeface="Courier New" panose="02070309020205020404" pitchFamily="49" charset="0"/>
              </a:rPr>
              <a:t> </a:t>
            </a:r>
            <a:endParaRPr lang="fr-FR" sz="2200" dirty="0">
              <a:solidFill>
                <a:srgbClr val="0066FF"/>
              </a:solidFill>
              <a:latin typeface="Courier New" panose="02070309020205020404" pitchFamily="49" charset="0"/>
              <a:cs typeface="Courier New" panose="02070309020205020404" pitchFamily="49" charset="0"/>
            </a:endParaRPr>
          </a:p>
          <a:p>
            <a:endParaRPr lang="fr-FR" dirty="0"/>
          </a:p>
        </p:txBody>
      </p:sp>
      <p:sp>
        <p:nvSpPr>
          <p:cNvPr id="4"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30</a:t>
            </a:r>
            <a:endParaRPr lang="fr-FR" dirty="0">
              <a:effectLst/>
              <a:latin typeface="Verdana" panose="020B0604030504040204" pitchFamily="34" charset="0"/>
            </a:endParaRPr>
          </a:p>
        </p:txBody>
      </p:sp>
      <p:sp>
        <p:nvSpPr>
          <p:cNvPr id="10" name="Flèche droite 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11" name="Groupe 10"/>
          <p:cNvGrpSpPr/>
          <p:nvPr/>
        </p:nvGrpSpPr>
        <p:grpSpPr>
          <a:xfrm>
            <a:off x="269776" y="815359"/>
            <a:ext cx="8604448" cy="784404"/>
            <a:chOff x="274966" y="1412776"/>
            <a:chExt cx="8604448" cy="784404"/>
          </a:xfrm>
        </p:grpSpPr>
        <p:sp>
          <p:nvSpPr>
            <p:cNvPr id="12" name="ZoneTexte 16"/>
            <p:cNvSpPr txBox="1"/>
            <p:nvPr/>
          </p:nvSpPr>
          <p:spPr>
            <a:xfrm>
              <a:off x="274966" y="1766293"/>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ctr">
                <a:lnSpc>
                  <a:spcPct val="100000"/>
                </a:lnSpc>
                <a:buFont typeface="Webdings" panose="05030102010509060703" pitchFamily="18" charset="2"/>
                <a:buNone/>
              </a:pPr>
              <a:r>
                <a:rPr lang="fr-FR" sz="2200" dirty="0">
                  <a:effectLst/>
                </a:rPr>
                <a:t> </a:t>
              </a:r>
              <a:r>
                <a:rPr lang="fr-FR" sz="2200" dirty="0" smtClean="0">
                  <a:effectLst/>
                </a:rPr>
                <a:t>     </a:t>
              </a:r>
              <a:r>
                <a:rPr lang="fr-FR" sz="2200" kern="0" dirty="0" smtClean="0">
                  <a:solidFill>
                    <a:srgbClr val="C00000"/>
                  </a:solidFill>
                  <a:effectLst/>
                </a:rPr>
                <a:t>Attention </a:t>
              </a:r>
              <a:r>
                <a:rPr lang="fr-FR" sz="2200" kern="0" dirty="0">
                  <a:solidFill>
                    <a:srgbClr val="C00000"/>
                  </a:solidFill>
                  <a:effectLst/>
                </a:rPr>
                <a:t>par défaut la sécurité via </a:t>
              </a:r>
              <a:r>
                <a:rPr lang="fr-FR" sz="2200" kern="0" dirty="0" err="1" smtClean="0">
                  <a:solidFill>
                    <a:srgbClr val="C00000"/>
                  </a:solidFill>
                  <a:effectLst/>
                </a:rPr>
                <a:t>SELinux</a:t>
              </a:r>
              <a:r>
                <a:rPr lang="fr-FR" sz="2200" kern="0" dirty="0" smtClean="0">
                  <a:solidFill>
                    <a:srgbClr val="C00000"/>
                  </a:solidFill>
                  <a:effectLst/>
                </a:rPr>
                <a:t> </a:t>
              </a:r>
              <a:r>
                <a:rPr lang="fr-FR" sz="2200" kern="0" dirty="0">
                  <a:solidFill>
                    <a:srgbClr val="C00000"/>
                  </a:solidFill>
                  <a:effectLst/>
                </a:rPr>
                <a:t>est </a:t>
              </a:r>
              <a:r>
                <a:rPr lang="fr-FR" sz="2200" kern="0" dirty="0" smtClean="0">
                  <a:solidFill>
                    <a:srgbClr val="C00000"/>
                  </a:solidFill>
                  <a:effectLst/>
                </a:rPr>
                <a:t>active.</a:t>
              </a:r>
              <a:endParaRPr lang="fr-FR" sz="2200" kern="0" dirty="0" smtClean="0">
                <a:solidFill>
                  <a:srgbClr val="C00000"/>
                </a:solidFill>
                <a:effectLst/>
              </a:endParaRPr>
            </a:p>
          </p:txBody>
        </p:sp>
        <p:pic>
          <p:nvPicPr>
            <p:cNvPr id="13" name="Picture 4" descr="d:\Documents\patrick.finet\Desktop\stryars-tux-nucleaire-213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1412776"/>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e 13"/>
          <p:cNvGrpSpPr/>
          <p:nvPr/>
        </p:nvGrpSpPr>
        <p:grpSpPr>
          <a:xfrm>
            <a:off x="683568" y="2636912"/>
            <a:ext cx="7992888" cy="2228016"/>
            <a:chOff x="232590" y="1056848"/>
            <a:chExt cx="7992888" cy="2228016"/>
          </a:xfrm>
        </p:grpSpPr>
        <p:pic>
          <p:nvPicPr>
            <p:cNvPr id="15"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0" y="220486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6" name="Bulle ronde 15"/>
            <p:cNvSpPr/>
            <p:nvPr/>
          </p:nvSpPr>
          <p:spPr bwMode="auto">
            <a:xfrm>
              <a:off x="543970" y="1056848"/>
              <a:ext cx="7681508" cy="1558052"/>
            </a:xfrm>
            <a:prstGeom prst="wedgeEllipseCallout">
              <a:avLst>
                <a:gd name="adj1" fmla="val -43254"/>
                <a:gd name="adj2" fmla="val 408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nSpc>
                  <a:spcPct val="100000"/>
                </a:lnSpc>
                <a:buNone/>
              </a:pPr>
              <a:r>
                <a:rPr lang="fr-FR" sz="2200" dirty="0">
                  <a:effectLst/>
                  <a:latin typeface="+mn-lt"/>
                </a:rPr>
                <a:t>Il faut ouvrir manuellement le port désiré à l’aide de la commande </a:t>
              </a:r>
              <a:r>
                <a:rPr lang="fr-FR" sz="2200" i="1" dirty="0" err="1">
                  <a:effectLst/>
                  <a:latin typeface="+mn-lt"/>
                </a:rPr>
                <a:t>semanage</a:t>
              </a:r>
              <a:r>
                <a:rPr lang="fr-FR" sz="2200" dirty="0">
                  <a:effectLst/>
                  <a:latin typeface="+mn-lt"/>
                </a:rPr>
                <a:t> (non installée par </a:t>
              </a:r>
              <a:r>
                <a:rPr lang="fr-FR" sz="2200" dirty="0" smtClean="0">
                  <a:effectLst/>
                  <a:latin typeface="+mn-lt"/>
                </a:rPr>
                <a:t>défaut)</a:t>
              </a:r>
              <a:endParaRPr lang="fr-FR" sz="2200" dirty="0">
                <a:effectLst/>
                <a:latin typeface="+mn-lt"/>
              </a:endParaRPr>
            </a:p>
          </p:txBody>
        </p:sp>
      </p:grpSp>
      <p:grpSp>
        <p:nvGrpSpPr>
          <p:cNvPr id="17" name="Groupe 16"/>
          <p:cNvGrpSpPr/>
          <p:nvPr/>
        </p:nvGrpSpPr>
        <p:grpSpPr>
          <a:xfrm>
            <a:off x="230374" y="5323895"/>
            <a:ext cx="8604448" cy="1129441"/>
            <a:chOff x="274966" y="758221"/>
            <a:chExt cx="8604448" cy="1129441"/>
          </a:xfrm>
        </p:grpSpPr>
        <p:sp>
          <p:nvSpPr>
            <p:cNvPr id="18" name="ZoneTexte 23"/>
            <p:cNvSpPr txBox="1"/>
            <p:nvPr/>
          </p:nvSpPr>
          <p:spPr>
            <a:xfrm>
              <a:off x="274966" y="1118221"/>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nSpc>
                  <a:spcPct val="100000"/>
                </a:lnSpc>
                <a:buNone/>
              </a:pPr>
              <a:r>
                <a:rPr lang="fr-FR" sz="2200" dirty="0" smtClean="0">
                  <a:effectLst/>
                  <a:latin typeface="+mn-lt"/>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semanage</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port -a -t </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http_port_t</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-p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tcp</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1664</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9" name="Picture 2" descr="G:\logo-terminal-web-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ZoneTexte 16"/>
          <p:cNvSpPr txBox="1"/>
          <p:nvPr/>
        </p:nvSpPr>
        <p:spPr>
          <a:xfrm>
            <a:off x="265845" y="1700808"/>
            <a:ext cx="8604448" cy="4154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a:lnSpc>
                <a:spcPct val="100000"/>
              </a:lnSpc>
              <a:buNone/>
            </a:pPr>
            <a:r>
              <a:rPr lang="fr-FR" sz="2100" dirty="0" smtClean="0">
                <a:effectLst/>
              </a:rPr>
              <a:t>Elle empêche également l’ouverture d’un port non standard.</a:t>
            </a:r>
            <a:endParaRPr lang="fr-FR" sz="2100" dirty="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6712"/>
            <a:ext cx="9144000" cy="5184576"/>
          </a:xfrm>
        </p:spPr>
        <p:txBody>
          <a:bodyPr/>
          <a:lstStyle/>
          <a:p>
            <a:pPr algn="ctr" eaLnBrk="1" hangingPunct="1">
              <a:lnSpc>
                <a:spcPct val="100000"/>
              </a:lnSpc>
              <a:buFontTx/>
              <a:buNone/>
            </a:pPr>
            <a:r>
              <a:rPr lang="fr-FR" sz="2400" b="0" dirty="0" smtClean="0"/>
              <a:t>Directives </a:t>
            </a:r>
            <a:r>
              <a:rPr lang="fr-FR" sz="2400" b="1" dirty="0" smtClean="0"/>
              <a:t>User </a:t>
            </a:r>
            <a:r>
              <a:rPr lang="fr-FR" sz="2400" b="0" dirty="0" smtClean="0"/>
              <a:t>et</a:t>
            </a:r>
            <a:r>
              <a:rPr lang="fr-FR" sz="2400" b="1" dirty="0" smtClean="0"/>
              <a:t> Group</a:t>
            </a:r>
            <a:endParaRPr lang="fr-FR" sz="2400" b="1" dirty="0" smtClean="0"/>
          </a:p>
          <a:p>
            <a:pPr algn="ctr" eaLnBrk="1" hangingPunct="1">
              <a:lnSpc>
                <a:spcPct val="100000"/>
              </a:lnSpc>
              <a:buFontTx/>
              <a:buNone/>
            </a:pPr>
            <a:r>
              <a:rPr lang="fr-FR" sz="2200" b="0" i="1" dirty="0" smtClean="0"/>
              <a:t>Définir un compte et un groupe de gestion d’Apache</a:t>
            </a:r>
            <a:endParaRPr lang="fr-FR" sz="2200" b="0" i="1" dirty="0"/>
          </a:p>
          <a:p>
            <a:pPr algn="ctr" eaLnBrk="1" hangingPunct="1">
              <a:lnSpc>
                <a:spcPct val="100000"/>
              </a:lnSpc>
              <a:buFontTx/>
              <a:buNone/>
            </a:pPr>
            <a:endParaRPr lang="fr-FR" sz="1000" b="1" dirty="0" smtClean="0"/>
          </a:p>
        </p:txBody>
      </p:sp>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31</a:t>
            </a:r>
            <a:endParaRPr lang="fr-FR" dirty="0">
              <a:effectLst/>
              <a:latin typeface="Verdana" panose="020B0604030504040204" pitchFamily="34" charset="0"/>
            </a:endParaRPr>
          </a:p>
        </p:txBody>
      </p:sp>
      <p:sp>
        <p:nvSpPr>
          <p:cNvPr id="10" name="Flèche droite 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11" name="Groupe 10"/>
          <p:cNvGrpSpPr/>
          <p:nvPr/>
        </p:nvGrpSpPr>
        <p:grpSpPr>
          <a:xfrm>
            <a:off x="227720" y="5740939"/>
            <a:ext cx="8604448" cy="784404"/>
            <a:chOff x="274966" y="1412776"/>
            <a:chExt cx="8604448" cy="784404"/>
          </a:xfrm>
        </p:grpSpPr>
        <p:sp>
          <p:nvSpPr>
            <p:cNvPr id="12" name="ZoneTexte 16"/>
            <p:cNvSpPr txBox="1"/>
            <p:nvPr/>
          </p:nvSpPr>
          <p:spPr>
            <a:xfrm>
              <a:off x="274966" y="1766293"/>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ctr">
                <a:lnSpc>
                  <a:spcPct val="100000"/>
                </a:lnSpc>
                <a:buFont typeface="Webdings" panose="05030102010509060703" pitchFamily="18" charset="2"/>
                <a:buNone/>
              </a:pPr>
              <a:r>
                <a:rPr lang="fr-FR" sz="2200" dirty="0" smtClean="0">
                  <a:effectLst/>
                  <a:latin typeface="+mn-lt"/>
                </a:rPr>
                <a:t>	</a:t>
              </a:r>
              <a:r>
                <a:rPr lang="fr-FR" sz="2200" kern="0" dirty="0">
                  <a:solidFill>
                    <a:srgbClr val="C00000"/>
                  </a:solidFill>
                  <a:effectLst/>
                </a:rPr>
                <a:t>Attention </a:t>
              </a:r>
              <a:r>
                <a:rPr lang="fr-FR" sz="2200" kern="0" dirty="0" smtClean="0">
                  <a:solidFill>
                    <a:srgbClr val="C00000"/>
                  </a:solidFill>
                  <a:effectLst/>
                </a:rPr>
                <a:t>jamais ROOT !!!</a:t>
              </a:r>
              <a:endParaRPr lang="fr-FR" sz="2200" kern="0" dirty="0" smtClean="0">
                <a:solidFill>
                  <a:srgbClr val="C00000"/>
                </a:solidFill>
                <a:effectLst/>
              </a:endParaRPr>
            </a:p>
          </p:txBody>
        </p:sp>
        <p:pic>
          <p:nvPicPr>
            <p:cNvPr id="13" name="Picture 4" descr="d:\Documents\patrick.finet\Desktop\stryars-tux-nucleaire-213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1412776"/>
              <a:ext cx="720000"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944" y="485693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6" name="Bulle ronde 15"/>
          <p:cNvSpPr/>
          <p:nvPr/>
        </p:nvSpPr>
        <p:spPr bwMode="auto">
          <a:xfrm>
            <a:off x="89123" y="1700977"/>
            <a:ext cx="3546773" cy="2986266"/>
          </a:xfrm>
          <a:prstGeom prst="wedgeEllipseCallout">
            <a:avLst>
              <a:gd name="adj1" fmla="val 65242"/>
              <a:gd name="adj2" fmla="val 5965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Historiquement, apache était lancé par root, ce qui posait des problèmes de sécurité.</a:t>
            </a:r>
            <a:endParaRPr lang="fr-FR" sz="2200" dirty="0">
              <a:effectLst/>
              <a:latin typeface="+mn-lt"/>
            </a:endParaRPr>
          </a:p>
        </p:txBody>
      </p:sp>
      <p:sp>
        <p:nvSpPr>
          <p:cNvPr id="17" name="Bulle ronde 16"/>
          <p:cNvSpPr/>
          <p:nvPr/>
        </p:nvSpPr>
        <p:spPr bwMode="auto">
          <a:xfrm>
            <a:off x="3707905" y="1948930"/>
            <a:ext cx="5184575" cy="2034123"/>
          </a:xfrm>
          <a:prstGeom prst="wedgeEllipseCallout">
            <a:avLst>
              <a:gd name="adj1" fmla="val -35224"/>
              <a:gd name="adj2" fmla="val 93065"/>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nSpc>
                <a:spcPct val="100000"/>
              </a:lnSpc>
              <a:buNone/>
            </a:pPr>
            <a:r>
              <a:rPr lang="fr-FR" sz="2200" dirty="0" smtClean="0">
                <a:effectLst/>
                <a:latin typeface="+mn-lt"/>
              </a:rPr>
              <a:t>Apache est toujours lancé par root mais change ensuite son identité.</a:t>
            </a:r>
            <a:endParaRPr lang="fr-FR" sz="2200" dirty="0">
              <a:effectLst/>
              <a:latin typeface="+mn-lt"/>
            </a:endParaRPr>
          </a:p>
        </p:txBody>
      </p:sp>
      <p:sp>
        <p:nvSpPr>
          <p:cNvPr id="18" name="Bulle ronde 17"/>
          <p:cNvSpPr/>
          <p:nvPr/>
        </p:nvSpPr>
        <p:spPr bwMode="auto">
          <a:xfrm>
            <a:off x="5436096" y="4391228"/>
            <a:ext cx="3402124" cy="1558052"/>
          </a:xfrm>
          <a:prstGeom prst="wedgeEllipseCallout">
            <a:avLst>
              <a:gd name="adj1" fmla="val -69291"/>
              <a:gd name="adj2" fmla="val -56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nSpc>
                <a:spcPct val="100000"/>
              </a:lnSpc>
              <a:buNone/>
            </a:pPr>
            <a:r>
              <a:rPr lang="fr-FR" sz="2200" dirty="0" smtClean="0">
                <a:effectLst/>
                <a:latin typeface="+mn-lt"/>
              </a:rPr>
              <a:t>Généralement User Apache et Group Apache</a:t>
            </a:r>
            <a:endParaRPr lang="fr-FR" sz="2200" dirty="0">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32</a:t>
            </a:r>
            <a:endParaRPr lang="fr-FR" dirty="0">
              <a:effectLst/>
              <a:latin typeface="Verdana" panose="020B0604030504040204" pitchFamily="34" charset="0"/>
            </a:endParaRPr>
          </a:p>
        </p:txBody>
      </p:sp>
      <p:sp>
        <p:nvSpPr>
          <p:cNvPr id="10" name="Flèche droite 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4" name="Rectangle 3"/>
          <p:cNvSpPr>
            <a:spLocks noGrp="1" noChangeArrowheads="1"/>
          </p:cNvSpPr>
          <p:nvPr>
            <p:ph idx="1"/>
          </p:nvPr>
        </p:nvSpPr>
        <p:spPr>
          <a:xfrm>
            <a:off x="0" y="836712"/>
            <a:ext cx="9144000" cy="504056"/>
          </a:xfrm>
        </p:spPr>
        <p:txBody>
          <a:bodyPr/>
          <a:lstStyle/>
          <a:p>
            <a:pPr algn="ctr" eaLnBrk="1" hangingPunct="1">
              <a:lnSpc>
                <a:spcPct val="100000"/>
              </a:lnSpc>
              <a:buFontTx/>
              <a:buNone/>
            </a:pPr>
            <a:r>
              <a:rPr lang="fr-FR" sz="2400" b="0" dirty="0" smtClean="0"/>
              <a:t>Directive </a:t>
            </a:r>
            <a:r>
              <a:rPr lang="fr-FR" sz="2400" b="1" dirty="0" err="1" smtClean="0"/>
              <a:t>Keepalive</a:t>
            </a:r>
            <a:r>
              <a:rPr lang="fr-FR" sz="2400" b="1" dirty="0" smtClean="0"/>
              <a:t> Off</a:t>
            </a:r>
            <a:endParaRPr lang="fr-FR" sz="2400" b="1" dirty="0" smtClean="0"/>
          </a:p>
          <a:p>
            <a:pPr algn="ctr" eaLnBrk="1" hangingPunct="1">
              <a:lnSpc>
                <a:spcPct val="100000"/>
              </a:lnSpc>
              <a:buFontTx/>
              <a:buNone/>
            </a:pPr>
            <a:endParaRPr lang="fr-FR" sz="1000" b="1" dirty="0" smtClean="0"/>
          </a:p>
        </p:txBody>
      </p:sp>
      <p:sp>
        <p:nvSpPr>
          <p:cNvPr id="3" name="Flèche vers le bas 2"/>
          <p:cNvSpPr/>
          <p:nvPr/>
        </p:nvSpPr>
        <p:spPr bwMode="auto">
          <a:xfrm>
            <a:off x="6084168" y="1412776"/>
            <a:ext cx="288032" cy="544522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9" name="Freeform 31"/>
          <p:cNvSpPr/>
          <p:nvPr/>
        </p:nvSpPr>
        <p:spPr bwMode="auto">
          <a:xfrm>
            <a:off x="2051720" y="1840384"/>
            <a:ext cx="486635" cy="4392613"/>
          </a:xfrm>
          <a:custGeom>
            <a:avLst/>
            <a:gdLst>
              <a:gd name="T0" fmla="*/ 144 w 250"/>
              <a:gd name="T1" fmla="*/ 0 h 2767"/>
              <a:gd name="T2" fmla="*/ 8 w 250"/>
              <a:gd name="T3" fmla="*/ 272 h 2767"/>
              <a:gd name="T4" fmla="*/ 190 w 250"/>
              <a:gd name="T5" fmla="*/ 499 h 2767"/>
              <a:gd name="T6" fmla="*/ 8 w 250"/>
              <a:gd name="T7" fmla="*/ 771 h 2767"/>
              <a:gd name="T8" fmla="*/ 235 w 250"/>
              <a:gd name="T9" fmla="*/ 1043 h 2767"/>
              <a:gd name="T10" fmla="*/ 99 w 250"/>
              <a:gd name="T11" fmla="*/ 1588 h 2767"/>
              <a:gd name="T12" fmla="*/ 235 w 250"/>
              <a:gd name="T13" fmla="*/ 2359 h 2767"/>
              <a:gd name="T14" fmla="*/ 99 w 250"/>
              <a:gd name="T15" fmla="*/ 2767 h 27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767">
                <a:moveTo>
                  <a:pt x="144" y="0"/>
                </a:moveTo>
                <a:cubicBezTo>
                  <a:pt x="72" y="94"/>
                  <a:pt x="0" y="189"/>
                  <a:pt x="8" y="272"/>
                </a:cubicBezTo>
                <a:cubicBezTo>
                  <a:pt x="16" y="355"/>
                  <a:pt x="190" y="416"/>
                  <a:pt x="190" y="499"/>
                </a:cubicBezTo>
                <a:cubicBezTo>
                  <a:pt x="190" y="582"/>
                  <a:pt x="0" y="680"/>
                  <a:pt x="8" y="771"/>
                </a:cubicBezTo>
                <a:cubicBezTo>
                  <a:pt x="16" y="862"/>
                  <a:pt x="220" y="907"/>
                  <a:pt x="235" y="1043"/>
                </a:cubicBezTo>
                <a:cubicBezTo>
                  <a:pt x="250" y="1179"/>
                  <a:pt x="99" y="1369"/>
                  <a:pt x="99" y="1588"/>
                </a:cubicBezTo>
                <a:cubicBezTo>
                  <a:pt x="99" y="1807"/>
                  <a:pt x="235" y="2163"/>
                  <a:pt x="235" y="2359"/>
                </a:cubicBezTo>
                <a:cubicBezTo>
                  <a:pt x="235" y="2555"/>
                  <a:pt x="167" y="2661"/>
                  <a:pt x="99" y="2767"/>
                </a:cubicBezTo>
              </a:path>
            </a:pathLst>
          </a:custGeom>
          <a:noFill/>
          <a:ln w="28575" cap="sq" cmpd="sng">
            <a:solidFill>
              <a:srgbClr val="FF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pic>
        <p:nvPicPr>
          <p:cNvPr id="20" name="Picture 11" descr="F:\Fotolia_32067541_150x1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948858"/>
            <a:ext cx="1446595" cy="144659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32"/>
          <p:cNvSpPr txBox="1">
            <a:spLocks noChangeArrowheads="1"/>
          </p:cNvSpPr>
          <p:nvPr/>
        </p:nvSpPr>
        <p:spPr bwMode="auto">
          <a:xfrm>
            <a:off x="1907704" y="1383159"/>
            <a:ext cx="843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FR" sz="2400" b="1" dirty="0" smtClean="0">
                <a:solidFill>
                  <a:srgbClr val="FF0000"/>
                </a:solidFill>
                <a:effectLst/>
                <a:latin typeface="+mj-lt"/>
              </a:rPr>
              <a:t>TCP</a:t>
            </a:r>
            <a:endParaRPr lang="fr-FR" sz="2400" b="1" dirty="0">
              <a:solidFill>
                <a:srgbClr val="FF0000"/>
              </a:solidFill>
              <a:effectLst/>
              <a:latin typeface="+mj-lt"/>
            </a:endParaRPr>
          </a:p>
        </p:txBody>
      </p:sp>
      <p:grpSp>
        <p:nvGrpSpPr>
          <p:cNvPr id="22" name="Groupe 21"/>
          <p:cNvGrpSpPr/>
          <p:nvPr/>
        </p:nvGrpSpPr>
        <p:grpSpPr>
          <a:xfrm>
            <a:off x="2021185" y="1916832"/>
            <a:ext cx="4134991" cy="307777"/>
            <a:chOff x="1808723" y="2844909"/>
            <a:chExt cx="2472104" cy="307777"/>
          </a:xfrm>
        </p:grpSpPr>
        <p:sp>
          <p:nvSpPr>
            <p:cNvPr id="23" name="Text Box 33"/>
            <p:cNvSpPr txBox="1">
              <a:spLocks noChangeArrowheads="1"/>
            </p:cNvSpPr>
            <p:nvPr/>
          </p:nvSpPr>
          <p:spPr bwMode="auto">
            <a:xfrm>
              <a:off x="1808723" y="2844909"/>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Ouverture de session</a:t>
              </a:r>
              <a:endParaRPr lang="fr-FR" sz="1400" dirty="0">
                <a:effectLst/>
                <a:latin typeface="+mj-lt"/>
              </a:endParaRPr>
            </a:p>
          </p:txBody>
        </p:sp>
        <p:sp>
          <p:nvSpPr>
            <p:cNvPr id="24" name="Line 34"/>
            <p:cNvSpPr>
              <a:spLocks noChangeShapeType="1"/>
            </p:cNvSpPr>
            <p:nvPr/>
          </p:nvSpPr>
          <p:spPr bwMode="auto">
            <a:xfrm>
              <a:off x="1808723"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25" name="Groupe 24"/>
          <p:cNvGrpSpPr/>
          <p:nvPr/>
        </p:nvGrpSpPr>
        <p:grpSpPr>
          <a:xfrm>
            <a:off x="6948264" y="2460426"/>
            <a:ext cx="2116616" cy="3349924"/>
            <a:chOff x="4355977" y="2407775"/>
            <a:chExt cx="1736870" cy="3349924"/>
          </a:xfrm>
        </p:grpSpPr>
        <p:pic>
          <p:nvPicPr>
            <p:cNvPr id="26" name="Picture 8" descr="F:\apach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244" y="4852953"/>
              <a:ext cx="1315994" cy="90474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407775"/>
              <a:ext cx="1736870" cy="2423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e 30"/>
          <p:cNvGrpSpPr/>
          <p:nvPr/>
        </p:nvGrpSpPr>
        <p:grpSpPr>
          <a:xfrm>
            <a:off x="1949177" y="2486223"/>
            <a:ext cx="4197471" cy="366713"/>
            <a:chOff x="1808723" y="2774950"/>
            <a:chExt cx="2509458" cy="366713"/>
          </a:xfrm>
        </p:grpSpPr>
        <p:sp>
          <p:nvSpPr>
            <p:cNvPr id="32" name="Text Box 33"/>
            <p:cNvSpPr txBox="1">
              <a:spLocks noChangeArrowheads="1"/>
            </p:cNvSpPr>
            <p:nvPr/>
          </p:nvSpPr>
          <p:spPr bwMode="auto">
            <a:xfrm>
              <a:off x="1808723" y="2774950"/>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Ok</a:t>
              </a:r>
              <a:endParaRPr lang="fr-FR" sz="1400" dirty="0">
                <a:effectLst/>
                <a:latin typeface="+mj-lt"/>
              </a:endParaRPr>
            </a:p>
          </p:txBody>
        </p:sp>
        <p:sp>
          <p:nvSpPr>
            <p:cNvPr id="33" name="Line 34"/>
            <p:cNvSpPr>
              <a:spLocks noChangeShapeType="1"/>
            </p:cNvSpPr>
            <p:nvPr/>
          </p:nvSpPr>
          <p:spPr bwMode="auto">
            <a:xfrm>
              <a:off x="1846077" y="3141663"/>
              <a:ext cx="2472104" cy="0"/>
            </a:xfrm>
            <a:prstGeom prst="line">
              <a:avLst/>
            </a:prstGeom>
            <a:noFill/>
            <a:ln w="28575" cap="sq">
              <a:solidFill>
                <a:schemeClr val="tx1"/>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34" name="Groupe 33"/>
          <p:cNvGrpSpPr/>
          <p:nvPr/>
        </p:nvGrpSpPr>
        <p:grpSpPr>
          <a:xfrm>
            <a:off x="2021185" y="2852936"/>
            <a:ext cx="4134992" cy="307777"/>
            <a:chOff x="1808723" y="2855664"/>
            <a:chExt cx="2472105" cy="307777"/>
          </a:xfrm>
        </p:grpSpPr>
        <p:sp>
          <p:nvSpPr>
            <p:cNvPr id="35" name="Text Box 33"/>
            <p:cNvSpPr txBox="1">
              <a:spLocks noChangeArrowheads="1"/>
            </p:cNvSpPr>
            <p:nvPr/>
          </p:nvSpPr>
          <p:spPr bwMode="auto">
            <a:xfrm>
              <a:off x="1808724" y="2855664"/>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/index.html ?</a:t>
              </a:r>
              <a:endParaRPr lang="fr-FR" sz="1400" dirty="0">
                <a:effectLst/>
                <a:latin typeface="+mj-lt"/>
              </a:endParaRPr>
            </a:p>
          </p:txBody>
        </p:sp>
        <p:sp>
          <p:nvSpPr>
            <p:cNvPr id="36"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37" name="Groupe 36"/>
          <p:cNvGrpSpPr/>
          <p:nvPr/>
        </p:nvGrpSpPr>
        <p:grpSpPr>
          <a:xfrm>
            <a:off x="1949177" y="3212976"/>
            <a:ext cx="4196905" cy="307777"/>
            <a:chOff x="1808723" y="3079273"/>
            <a:chExt cx="2509119" cy="307777"/>
          </a:xfrm>
        </p:grpSpPr>
        <p:sp>
          <p:nvSpPr>
            <p:cNvPr id="38" name="Text Box 33"/>
            <p:cNvSpPr txBox="1">
              <a:spLocks noChangeArrowheads="1"/>
            </p:cNvSpPr>
            <p:nvPr/>
          </p:nvSpPr>
          <p:spPr bwMode="auto">
            <a:xfrm>
              <a:off x="1808723" y="3079273"/>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data</a:t>
              </a:r>
              <a:endParaRPr lang="fr-FR" sz="2000" dirty="0">
                <a:effectLst/>
                <a:latin typeface="+mj-lt"/>
              </a:endParaRPr>
            </a:p>
          </p:txBody>
        </p:sp>
        <p:sp>
          <p:nvSpPr>
            <p:cNvPr id="39" name="Line 34"/>
            <p:cNvSpPr>
              <a:spLocks noChangeShapeType="1"/>
            </p:cNvSpPr>
            <p:nvPr/>
          </p:nvSpPr>
          <p:spPr bwMode="auto">
            <a:xfrm>
              <a:off x="1845738" y="3141663"/>
              <a:ext cx="2472104" cy="0"/>
            </a:xfrm>
            <a:prstGeom prst="line">
              <a:avLst/>
            </a:prstGeom>
            <a:noFill/>
            <a:ln w="28575" cap="sq">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40" name="Groupe 39"/>
          <p:cNvGrpSpPr/>
          <p:nvPr/>
        </p:nvGrpSpPr>
        <p:grpSpPr>
          <a:xfrm>
            <a:off x="1979712" y="3645024"/>
            <a:ext cx="4144519" cy="307777"/>
            <a:chOff x="1808723" y="2853631"/>
            <a:chExt cx="2477800" cy="307777"/>
          </a:xfrm>
        </p:grpSpPr>
        <p:sp>
          <p:nvSpPr>
            <p:cNvPr id="41" name="Text Box 33"/>
            <p:cNvSpPr txBox="1">
              <a:spLocks noChangeArrowheads="1"/>
            </p:cNvSpPr>
            <p:nvPr/>
          </p:nvSpPr>
          <p:spPr bwMode="auto">
            <a:xfrm>
              <a:off x="1808723" y="2853631"/>
              <a:ext cx="2472104" cy="307777"/>
            </a:xfrm>
            <a:prstGeom prst="rect">
              <a:avLst/>
            </a:prstGeom>
            <a:noFill/>
            <a:ln w="12700" cap="sq" algn="ctr">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Fermeture de session</a:t>
              </a:r>
              <a:endParaRPr lang="fr-FR" sz="1400" dirty="0">
                <a:effectLst/>
                <a:latin typeface="+mj-lt"/>
              </a:endParaRPr>
            </a:p>
          </p:txBody>
        </p:sp>
        <p:sp>
          <p:nvSpPr>
            <p:cNvPr id="42" name="Line 34"/>
            <p:cNvSpPr>
              <a:spLocks noChangeShapeType="1"/>
            </p:cNvSpPr>
            <p:nvPr/>
          </p:nvSpPr>
          <p:spPr bwMode="auto">
            <a:xfrm>
              <a:off x="1814419" y="3141663"/>
              <a:ext cx="2472104" cy="0"/>
            </a:xfrm>
            <a:prstGeom prst="line">
              <a:avLst/>
            </a:prstGeom>
            <a:noFill/>
            <a:ln w="57150" cap="sq">
              <a:solidFill>
                <a:srgbClr val="FF0000"/>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43" name="Groupe 42"/>
          <p:cNvGrpSpPr/>
          <p:nvPr/>
        </p:nvGrpSpPr>
        <p:grpSpPr>
          <a:xfrm>
            <a:off x="1918641" y="4057327"/>
            <a:ext cx="4230243" cy="307777"/>
            <a:chOff x="1808723" y="2844909"/>
            <a:chExt cx="2529050" cy="307777"/>
          </a:xfrm>
        </p:grpSpPr>
        <p:sp>
          <p:nvSpPr>
            <p:cNvPr id="44" name="Text Box 33"/>
            <p:cNvSpPr txBox="1">
              <a:spLocks noChangeArrowheads="1"/>
            </p:cNvSpPr>
            <p:nvPr/>
          </p:nvSpPr>
          <p:spPr bwMode="auto">
            <a:xfrm>
              <a:off x="1808723" y="2844909"/>
              <a:ext cx="2472104" cy="307777"/>
            </a:xfrm>
            <a:prstGeom prst="rect">
              <a:avLst/>
            </a:prstGeom>
            <a:noFill/>
            <a:ln w="12700" cap="sq" algn="ctr">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Ouverture de session</a:t>
              </a:r>
              <a:endParaRPr lang="fr-FR" sz="1400" dirty="0">
                <a:effectLst/>
                <a:latin typeface="+mj-lt"/>
              </a:endParaRPr>
            </a:p>
          </p:txBody>
        </p:sp>
        <p:sp>
          <p:nvSpPr>
            <p:cNvPr id="45" name="Line 34"/>
            <p:cNvSpPr>
              <a:spLocks noChangeShapeType="1"/>
            </p:cNvSpPr>
            <p:nvPr/>
          </p:nvSpPr>
          <p:spPr bwMode="auto">
            <a:xfrm>
              <a:off x="1865669"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46" name="Groupe 45"/>
          <p:cNvGrpSpPr/>
          <p:nvPr/>
        </p:nvGrpSpPr>
        <p:grpSpPr>
          <a:xfrm>
            <a:off x="2011659" y="4626718"/>
            <a:ext cx="4134991" cy="366713"/>
            <a:chOff x="1808723" y="2774950"/>
            <a:chExt cx="2472104" cy="366713"/>
          </a:xfrm>
        </p:grpSpPr>
        <p:sp>
          <p:nvSpPr>
            <p:cNvPr id="47" name="Text Box 33"/>
            <p:cNvSpPr txBox="1">
              <a:spLocks noChangeArrowheads="1"/>
            </p:cNvSpPr>
            <p:nvPr/>
          </p:nvSpPr>
          <p:spPr bwMode="auto">
            <a:xfrm>
              <a:off x="1808723" y="2774950"/>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Ok</a:t>
              </a:r>
              <a:endParaRPr lang="fr-FR" sz="1400" dirty="0">
                <a:effectLst/>
                <a:latin typeface="+mj-lt"/>
              </a:endParaRPr>
            </a:p>
          </p:txBody>
        </p:sp>
        <p:sp>
          <p:nvSpPr>
            <p:cNvPr id="48" name="Line 34"/>
            <p:cNvSpPr>
              <a:spLocks noChangeShapeType="1"/>
            </p:cNvSpPr>
            <p:nvPr/>
          </p:nvSpPr>
          <p:spPr bwMode="auto">
            <a:xfrm>
              <a:off x="1808723" y="3141663"/>
              <a:ext cx="2472104" cy="0"/>
            </a:xfrm>
            <a:prstGeom prst="line">
              <a:avLst/>
            </a:prstGeom>
            <a:noFill/>
            <a:ln w="28575" cap="sq">
              <a:solidFill>
                <a:schemeClr val="tx1"/>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49" name="Groupe 48"/>
          <p:cNvGrpSpPr/>
          <p:nvPr/>
        </p:nvGrpSpPr>
        <p:grpSpPr>
          <a:xfrm>
            <a:off x="2021185" y="4993431"/>
            <a:ext cx="4134991" cy="307777"/>
            <a:chOff x="1808723" y="2855664"/>
            <a:chExt cx="2472104" cy="307777"/>
          </a:xfrm>
        </p:grpSpPr>
        <p:sp>
          <p:nvSpPr>
            <p:cNvPr id="50" name="Text Box 33"/>
            <p:cNvSpPr txBox="1">
              <a:spLocks noChangeArrowheads="1"/>
            </p:cNvSpPr>
            <p:nvPr/>
          </p:nvSpPr>
          <p:spPr bwMode="auto">
            <a:xfrm>
              <a:off x="1808723" y="2855664"/>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/style.css ?</a:t>
              </a:r>
              <a:endParaRPr lang="fr-FR" sz="1400" dirty="0">
                <a:effectLst/>
                <a:latin typeface="+mj-lt"/>
              </a:endParaRPr>
            </a:p>
          </p:txBody>
        </p:sp>
        <p:sp>
          <p:nvSpPr>
            <p:cNvPr id="51"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2" name="Groupe 51"/>
          <p:cNvGrpSpPr/>
          <p:nvPr/>
        </p:nvGrpSpPr>
        <p:grpSpPr>
          <a:xfrm>
            <a:off x="2006896" y="5353471"/>
            <a:ext cx="4134991" cy="307777"/>
            <a:chOff x="1808723" y="3079273"/>
            <a:chExt cx="2472104" cy="307777"/>
          </a:xfrm>
        </p:grpSpPr>
        <p:sp>
          <p:nvSpPr>
            <p:cNvPr id="53" name="Text Box 33"/>
            <p:cNvSpPr txBox="1">
              <a:spLocks noChangeArrowheads="1"/>
            </p:cNvSpPr>
            <p:nvPr/>
          </p:nvSpPr>
          <p:spPr bwMode="auto">
            <a:xfrm>
              <a:off x="1808723" y="3079273"/>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data</a:t>
              </a:r>
              <a:endParaRPr lang="fr-FR" sz="2000" dirty="0">
                <a:effectLst/>
                <a:latin typeface="+mj-lt"/>
              </a:endParaRPr>
            </a:p>
          </p:txBody>
        </p:sp>
        <p:sp>
          <p:nvSpPr>
            <p:cNvPr id="54" name="Line 34"/>
            <p:cNvSpPr>
              <a:spLocks noChangeShapeType="1"/>
            </p:cNvSpPr>
            <p:nvPr/>
          </p:nvSpPr>
          <p:spPr bwMode="auto">
            <a:xfrm>
              <a:off x="1808723" y="3141663"/>
              <a:ext cx="2472104" cy="0"/>
            </a:xfrm>
            <a:prstGeom prst="line">
              <a:avLst/>
            </a:prstGeom>
            <a:noFill/>
            <a:ln w="28575" cap="sq">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5" name="Groupe 54"/>
          <p:cNvGrpSpPr/>
          <p:nvPr/>
        </p:nvGrpSpPr>
        <p:grpSpPr>
          <a:xfrm>
            <a:off x="1989238" y="5785519"/>
            <a:ext cx="4134991" cy="307777"/>
            <a:chOff x="1808723" y="2853631"/>
            <a:chExt cx="2472104" cy="307777"/>
          </a:xfrm>
        </p:grpSpPr>
        <p:sp>
          <p:nvSpPr>
            <p:cNvPr id="56" name="Text Box 33"/>
            <p:cNvSpPr txBox="1">
              <a:spLocks noChangeArrowheads="1"/>
            </p:cNvSpPr>
            <p:nvPr/>
          </p:nvSpPr>
          <p:spPr bwMode="auto">
            <a:xfrm>
              <a:off x="1808723" y="2853631"/>
              <a:ext cx="2472104" cy="307777"/>
            </a:xfrm>
            <a:prstGeom prst="rect">
              <a:avLst/>
            </a:prstGeom>
            <a:noFill/>
            <a:ln w="12700" cap="sq" algn="ctr">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Fermeture de session</a:t>
              </a:r>
              <a:endParaRPr lang="fr-FR" sz="1400" dirty="0">
                <a:effectLst/>
                <a:latin typeface="+mj-lt"/>
              </a:endParaRPr>
            </a:p>
          </p:txBody>
        </p:sp>
        <p:sp>
          <p:nvSpPr>
            <p:cNvPr id="57" name="Line 34"/>
            <p:cNvSpPr>
              <a:spLocks noChangeShapeType="1"/>
            </p:cNvSpPr>
            <p:nvPr/>
          </p:nvSpPr>
          <p:spPr bwMode="auto">
            <a:xfrm>
              <a:off x="1808723" y="3141663"/>
              <a:ext cx="2472104" cy="0"/>
            </a:xfrm>
            <a:prstGeom prst="line">
              <a:avLst/>
            </a:prstGeom>
            <a:noFill/>
            <a:ln w="57150" cap="sq">
              <a:solidFill>
                <a:srgbClr val="FF0000"/>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33</a:t>
            </a:r>
            <a:endParaRPr lang="fr-FR" dirty="0">
              <a:effectLst/>
              <a:latin typeface="Verdana" panose="020B0604030504040204" pitchFamily="34" charset="0"/>
            </a:endParaRPr>
          </a:p>
        </p:txBody>
      </p:sp>
      <p:sp>
        <p:nvSpPr>
          <p:cNvPr id="10" name="Flèche droite 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4" name="Rectangle 3"/>
          <p:cNvSpPr>
            <a:spLocks noGrp="1" noChangeArrowheads="1"/>
          </p:cNvSpPr>
          <p:nvPr>
            <p:ph idx="1"/>
          </p:nvPr>
        </p:nvSpPr>
        <p:spPr>
          <a:xfrm>
            <a:off x="0" y="836712"/>
            <a:ext cx="9144000" cy="504056"/>
          </a:xfrm>
        </p:spPr>
        <p:txBody>
          <a:bodyPr/>
          <a:lstStyle/>
          <a:p>
            <a:pPr algn="ctr" eaLnBrk="1" hangingPunct="1">
              <a:lnSpc>
                <a:spcPct val="100000"/>
              </a:lnSpc>
              <a:buFontTx/>
              <a:buNone/>
            </a:pPr>
            <a:r>
              <a:rPr lang="fr-FR" sz="2400" b="0" dirty="0" smtClean="0"/>
              <a:t>Directive </a:t>
            </a:r>
            <a:r>
              <a:rPr lang="fr-FR" sz="2400" b="1" dirty="0" err="1" smtClean="0"/>
              <a:t>Keepalive</a:t>
            </a:r>
            <a:r>
              <a:rPr lang="fr-FR" sz="2400" b="1" dirty="0" smtClean="0"/>
              <a:t> On</a:t>
            </a:r>
            <a:endParaRPr lang="fr-FR" sz="2400" b="1" dirty="0" smtClean="0"/>
          </a:p>
          <a:p>
            <a:pPr algn="ctr" eaLnBrk="1" hangingPunct="1">
              <a:lnSpc>
                <a:spcPct val="100000"/>
              </a:lnSpc>
              <a:buFontTx/>
              <a:buNone/>
            </a:pPr>
            <a:endParaRPr lang="fr-FR" sz="1000" b="1" dirty="0" smtClean="0"/>
          </a:p>
        </p:txBody>
      </p:sp>
      <p:sp>
        <p:nvSpPr>
          <p:cNvPr id="3" name="Flèche vers le bas 2"/>
          <p:cNvSpPr/>
          <p:nvPr/>
        </p:nvSpPr>
        <p:spPr bwMode="auto">
          <a:xfrm>
            <a:off x="6084168" y="1412776"/>
            <a:ext cx="288032" cy="544522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9" name="Freeform 31"/>
          <p:cNvSpPr/>
          <p:nvPr/>
        </p:nvSpPr>
        <p:spPr bwMode="auto">
          <a:xfrm>
            <a:off x="2051720" y="1840384"/>
            <a:ext cx="486635" cy="4392613"/>
          </a:xfrm>
          <a:custGeom>
            <a:avLst/>
            <a:gdLst>
              <a:gd name="T0" fmla="*/ 144 w 250"/>
              <a:gd name="T1" fmla="*/ 0 h 2767"/>
              <a:gd name="T2" fmla="*/ 8 w 250"/>
              <a:gd name="T3" fmla="*/ 272 h 2767"/>
              <a:gd name="T4" fmla="*/ 190 w 250"/>
              <a:gd name="T5" fmla="*/ 499 h 2767"/>
              <a:gd name="T6" fmla="*/ 8 w 250"/>
              <a:gd name="T7" fmla="*/ 771 h 2767"/>
              <a:gd name="T8" fmla="*/ 235 w 250"/>
              <a:gd name="T9" fmla="*/ 1043 h 2767"/>
              <a:gd name="T10" fmla="*/ 99 w 250"/>
              <a:gd name="T11" fmla="*/ 1588 h 2767"/>
              <a:gd name="T12" fmla="*/ 235 w 250"/>
              <a:gd name="T13" fmla="*/ 2359 h 2767"/>
              <a:gd name="T14" fmla="*/ 99 w 250"/>
              <a:gd name="T15" fmla="*/ 2767 h 27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767">
                <a:moveTo>
                  <a:pt x="144" y="0"/>
                </a:moveTo>
                <a:cubicBezTo>
                  <a:pt x="72" y="94"/>
                  <a:pt x="0" y="189"/>
                  <a:pt x="8" y="272"/>
                </a:cubicBezTo>
                <a:cubicBezTo>
                  <a:pt x="16" y="355"/>
                  <a:pt x="190" y="416"/>
                  <a:pt x="190" y="499"/>
                </a:cubicBezTo>
                <a:cubicBezTo>
                  <a:pt x="190" y="582"/>
                  <a:pt x="0" y="680"/>
                  <a:pt x="8" y="771"/>
                </a:cubicBezTo>
                <a:cubicBezTo>
                  <a:pt x="16" y="862"/>
                  <a:pt x="220" y="907"/>
                  <a:pt x="235" y="1043"/>
                </a:cubicBezTo>
                <a:cubicBezTo>
                  <a:pt x="250" y="1179"/>
                  <a:pt x="99" y="1369"/>
                  <a:pt x="99" y="1588"/>
                </a:cubicBezTo>
                <a:cubicBezTo>
                  <a:pt x="99" y="1807"/>
                  <a:pt x="235" y="2163"/>
                  <a:pt x="235" y="2359"/>
                </a:cubicBezTo>
                <a:cubicBezTo>
                  <a:pt x="235" y="2555"/>
                  <a:pt x="167" y="2661"/>
                  <a:pt x="99" y="2767"/>
                </a:cubicBezTo>
              </a:path>
            </a:pathLst>
          </a:custGeom>
          <a:noFill/>
          <a:ln w="28575" cap="sq" cmpd="sng">
            <a:solidFill>
              <a:srgbClr val="FF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pic>
        <p:nvPicPr>
          <p:cNvPr id="20" name="Picture 11" descr="F:\Fotolia_32067541_150x1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948858"/>
            <a:ext cx="1446595" cy="144659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32"/>
          <p:cNvSpPr txBox="1">
            <a:spLocks noChangeArrowheads="1"/>
          </p:cNvSpPr>
          <p:nvPr/>
        </p:nvSpPr>
        <p:spPr bwMode="auto">
          <a:xfrm>
            <a:off x="1907704" y="1383159"/>
            <a:ext cx="843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FR" sz="2400" b="1" dirty="0" smtClean="0">
                <a:solidFill>
                  <a:srgbClr val="FF0000"/>
                </a:solidFill>
                <a:effectLst/>
                <a:latin typeface="+mj-lt"/>
              </a:rPr>
              <a:t>TCP</a:t>
            </a:r>
            <a:endParaRPr lang="fr-FR" sz="2400" b="1" dirty="0">
              <a:solidFill>
                <a:srgbClr val="FF0000"/>
              </a:solidFill>
              <a:effectLst/>
              <a:latin typeface="+mj-lt"/>
            </a:endParaRPr>
          </a:p>
        </p:txBody>
      </p:sp>
      <p:grpSp>
        <p:nvGrpSpPr>
          <p:cNvPr id="22" name="Groupe 21"/>
          <p:cNvGrpSpPr/>
          <p:nvPr/>
        </p:nvGrpSpPr>
        <p:grpSpPr>
          <a:xfrm>
            <a:off x="2021185" y="1916832"/>
            <a:ext cx="4134991" cy="307777"/>
            <a:chOff x="1808723" y="2844909"/>
            <a:chExt cx="2472104" cy="307777"/>
          </a:xfrm>
        </p:grpSpPr>
        <p:sp>
          <p:nvSpPr>
            <p:cNvPr id="23" name="Text Box 33"/>
            <p:cNvSpPr txBox="1">
              <a:spLocks noChangeArrowheads="1"/>
            </p:cNvSpPr>
            <p:nvPr/>
          </p:nvSpPr>
          <p:spPr bwMode="auto">
            <a:xfrm>
              <a:off x="1808723" y="2844909"/>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Ouverture de session</a:t>
              </a:r>
              <a:endParaRPr lang="fr-FR" sz="1400" dirty="0">
                <a:effectLst/>
                <a:latin typeface="+mj-lt"/>
              </a:endParaRPr>
            </a:p>
          </p:txBody>
        </p:sp>
        <p:sp>
          <p:nvSpPr>
            <p:cNvPr id="24" name="Line 34"/>
            <p:cNvSpPr>
              <a:spLocks noChangeShapeType="1"/>
            </p:cNvSpPr>
            <p:nvPr/>
          </p:nvSpPr>
          <p:spPr bwMode="auto">
            <a:xfrm>
              <a:off x="1808723"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25" name="Groupe 24"/>
          <p:cNvGrpSpPr/>
          <p:nvPr/>
        </p:nvGrpSpPr>
        <p:grpSpPr>
          <a:xfrm>
            <a:off x="6948264" y="2460426"/>
            <a:ext cx="2116616" cy="3349924"/>
            <a:chOff x="4355977" y="2407775"/>
            <a:chExt cx="1736870" cy="3349924"/>
          </a:xfrm>
        </p:grpSpPr>
        <p:pic>
          <p:nvPicPr>
            <p:cNvPr id="26" name="Picture 8" descr="F:\apach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244" y="4852953"/>
              <a:ext cx="1315994" cy="90474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407775"/>
              <a:ext cx="1736870" cy="2423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e 30"/>
          <p:cNvGrpSpPr/>
          <p:nvPr/>
        </p:nvGrpSpPr>
        <p:grpSpPr>
          <a:xfrm>
            <a:off x="1949177" y="2486223"/>
            <a:ext cx="4197471" cy="366713"/>
            <a:chOff x="1808723" y="2774950"/>
            <a:chExt cx="2509458" cy="366713"/>
          </a:xfrm>
        </p:grpSpPr>
        <p:sp>
          <p:nvSpPr>
            <p:cNvPr id="32" name="Text Box 33"/>
            <p:cNvSpPr txBox="1">
              <a:spLocks noChangeArrowheads="1"/>
            </p:cNvSpPr>
            <p:nvPr/>
          </p:nvSpPr>
          <p:spPr bwMode="auto">
            <a:xfrm>
              <a:off x="1808723" y="2774950"/>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Ok</a:t>
              </a:r>
              <a:endParaRPr lang="fr-FR" sz="1400" dirty="0">
                <a:effectLst/>
                <a:latin typeface="+mj-lt"/>
              </a:endParaRPr>
            </a:p>
          </p:txBody>
        </p:sp>
        <p:sp>
          <p:nvSpPr>
            <p:cNvPr id="33" name="Line 34"/>
            <p:cNvSpPr>
              <a:spLocks noChangeShapeType="1"/>
            </p:cNvSpPr>
            <p:nvPr/>
          </p:nvSpPr>
          <p:spPr bwMode="auto">
            <a:xfrm>
              <a:off x="1846077" y="3141663"/>
              <a:ext cx="2472104" cy="0"/>
            </a:xfrm>
            <a:prstGeom prst="line">
              <a:avLst/>
            </a:prstGeom>
            <a:noFill/>
            <a:ln w="28575" cap="sq">
              <a:solidFill>
                <a:schemeClr val="tx1"/>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34" name="Groupe 33"/>
          <p:cNvGrpSpPr/>
          <p:nvPr/>
        </p:nvGrpSpPr>
        <p:grpSpPr>
          <a:xfrm>
            <a:off x="2021185" y="2852936"/>
            <a:ext cx="4134992" cy="307777"/>
            <a:chOff x="1808723" y="2855664"/>
            <a:chExt cx="2472105" cy="307777"/>
          </a:xfrm>
        </p:grpSpPr>
        <p:sp>
          <p:nvSpPr>
            <p:cNvPr id="35" name="Text Box 33"/>
            <p:cNvSpPr txBox="1">
              <a:spLocks noChangeArrowheads="1"/>
            </p:cNvSpPr>
            <p:nvPr/>
          </p:nvSpPr>
          <p:spPr bwMode="auto">
            <a:xfrm>
              <a:off x="1808724" y="2855664"/>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/index.html ?</a:t>
              </a:r>
              <a:endParaRPr lang="fr-FR" sz="1400" dirty="0">
                <a:effectLst/>
                <a:latin typeface="+mj-lt"/>
              </a:endParaRPr>
            </a:p>
          </p:txBody>
        </p:sp>
        <p:sp>
          <p:nvSpPr>
            <p:cNvPr id="36"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37" name="Groupe 36"/>
          <p:cNvGrpSpPr/>
          <p:nvPr/>
        </p:nvGrpSpPr>
        <p:grpSpPr>
          <a:xfrm>
            <a:off x="1949177" y="3212976"/>
            <a:ext cx="4196905" cy="307777"/>
            <a:chOff x="1808723" y="3079273"/>
            <a:chExt cx="2509119" cy="307777"/>
          </a:xfrm>
        </p:grpSpPr>
        <p:sp>
          <p:nvSpPr>
            <p:cNvPr id="38" name="Text Box 33"/>
            <p:cNvSpPr txBox="1">
              <a:spLocks noChangeArrowheads="1"/>
            </p:cNvSpPr>
            <p:nvPr/>
          </p:nvSpPr>
          <p:spPr bwMode="auto">
            <a:xfrm>
              <a:off x="1808723" y="3079273"/>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data</a:t>
              </a:r>
              <a:endParaRPr lang="fr-FR" sz="2000" dirty="0">
                <a:effectLst/>
                <a:latin typeface="+mj-lt"/>
              </a:endParaRPr>
            </a:p>
          </p:txBody>
        </p:sp>
        <p:sp>
          <p:nvSpPr>
            <p:cNvPr id="39" name="Line 34"/>
            <p:cNvSpPr>
              <a:spLocks noChangeShapeType="1"/>
            </p:cNvSpPr>
            <p:nvPr/>
          </p:nvSpPr>
          <p:spPr bwMode="auto">
            <a:xfrm>
              <a:off x="1845738" y="3141663"/>
              <a:ext cx="2472104" cy="0"/>
            </a:xfrm>
            <a:prstGeom prst="line">
              <a:avLst/>
            </a:prstGeom>
            <a:noFill/>
            <a:ln w="28575" cap="sq">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49" name="Groupe 48"/>
          <p:cNvGrpSpPr/>
          <p:nvPr/>
        </p:nvGrpSpPr>
        <p:grpSpPr>
          <a:xfrm>
            <a:off x="2021185" y="3481263"/>
            <a:ext cx="4134991" cy="307777"/>
            <a:chOff x="1808723" y="2855664"/>
            <a:chExt cx="2472104" cy="307777"/>
          </a:xfrm>
        </p:grpSpPr>
        <p:sp>
          <p:nvSpPr>
            <p:cNvPr id="50" name="Text Box 33"/>
            <p:cNvSpPr txBox="1">
              <a:spLocks noChangeArrowheads="1"/>
            </p:cNvSpPr>
            <p:nvPr/>
          </p:nvSpPr>
          <p:spPr bwMode="auto">
            <a:xfrm>
              <a:off x="1808723" y="2855664"/>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/style.css ?</a:t>
              </a:r>
              <a:endParaRPr lang="fr-FR" sz="1400" dirty="0">
                <a:effectLst/>
                <a:latin typeface="+mj-lt"/>
              </a:endParaRPr>
            </a:p>
          </p:txBody>
        </p:sp>
        <p:sp>
          <p:nvSpPr>
            <p:cNvPr id="51"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2" name="Groupe 51"/>
          <p:cNvGrpSpPr/>
          <p:nvPr/>
        </p:nvGrpSpPr>
        <p:grpSpPr>
          <a:xfrm>
            <a:off x="2006896" y="3841303"/>
            <a:ext cx="4134991" cy="307777"/>
            <a:chOff x="1808723" y="3079273"/>
            <a:chExt cx="2472104" cy="307777"/>
          </a:xfrm>
        </p:grpSpPr>
        <p:sp>
          <p:nvSpPr>
            <p:cNvPr id="53" name="Text Box 33"/>
            <p:cNvSpPr txBox="1">
              <a:spLocks noChangeArrowheads="1"/>
            </p:cNvSpPr>
            <p:nvPr/>
          </p:nvSpPr>
          <p:spPr bwMode="auto">
            <a:xfrm>
              <a:off x="1808723" y="3079273"/>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data</a:t>
              </a:r>
              <a:endParaRPr lang="fr-FR" sz="2000" dirty="0">
                <a:effectLst/>
                <a:latin typeface="+mj-lt"/>
              </a:endParaRPr>
            </a:p>
          </p:txBody>
        </p:sp>
        <p:sp>
          <p:nvSpPr>
            <p:cNvPr id="54" name="Line 34"/>
            <p:cNvSpPr>
              <a:spLocks noChangeShapeType="1"/>
            </p:cNvSpPr>
            <p:nvPr/>
          </p:nvSpPr>
          <p:spPr bwMode="auto">
            <a:xfrm>
              <a:off x="1808723" y="3141663"/>
              <a:ext cx="2472104" cy="0"/>
            </a:xfrm>
            <a:prstGeom prst="line">
              <a:avLst/>
            </a:prstGeom>
            <a:noFill/>
            <a:ln w="28575" cap="sq">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5" name="Groupe 54"/>
          <p:cNvGrpSpPr/>
          <p:nvPr/>
        </p:nvGrpSpPr>
        <p:grpSpPr>
          <a:xfrm>
            <a:off x="1989238" y="4797152"/>
            <a:ext cx="4134991" cy="307777"/>
            <a:chOff x="1808723" y="2853631"/>
            <a:chExt cx="2472104" cy="307777"/>
          </a:xfrm>
        </p:grpSpPr>
        <p:sp>
          <p:nvSpPr>
            <p:cNvPr id="56" name="Text Box 33"/>
            <p:cNvSpPr txBox="1">
              <a:spLocks noChangeArrowheads="1"/>
            </p:cNvSpPr>
            <p:nvPr/>
          </p:nvSpPr>
          <p:spPr bwMode="auto">
            <a:xfrm>
              <a:off x="1808723" y="2853631"/>
              <a:ext cx="2472104" cy="307777"/>
            </a:xfrm>
            <a:prstGeom prst="rect">
              <a:avLst/>
            </a:prstGeom>
            <a:noFill/>
            <a:ln w="12700" cap="sq" algn="ctr">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Fermeture de session</a:t>
              </a:r>
              <a:endParaRPr lang="fr-FR" sz="1400" dirty="0">
                <a:effectLst/>
                <a:latin typeface="+mj-lt"/>
              </a:endParaRPr>
            </a:p>
          </p:txBody>
        </p:sp>
        <p:sp>
          <p:nvSpPr>
            <p:cNvPr id="57" name="Line 34"/>
            <p:cNvSpPr>
              <a:spLocks noChangeShapeType="1"/>
            </p:cNvSpPr>
            <p:nvPr/>
          </p:nvSpPr>
          <p:spPr bwMode="auto">
            <a:xfrm>
              <a:off x="1808723" y="3141663"/>
              <a:ext cx="2472104" cy="0"/>
            </a:xfrm>
            <a:prstGeom prst="line">
              <a:avLst/>
            </a:prstGeom>
            <a:noFill/>
            <a:ln w="57150" cap="sq">
              <a:solidFill>
                <a:srgbClr val="FF0000"/>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8" name="Groupe 57"/>
          <p:cNvGrpSpPr/>
          <p:nvPr/>
        </p:nvGrpSpPr>
        <p:grpSpPr>
          <a:xfrm>
            <a:off x="2011660" y="4129335"/>
            <a:ext cx="4134991" cy="307777"/>
            <a:chOff x="1808723" y="2855664"/>
            <a:chExt cx="2472104" cy="307777"/>
          </a:xfrm>
        </p:grpSpPr>
        <p:sp>
          <p:nvSpPr>
            <p:cNvPr id="59" name="Text Box 33"/>
            <p:cNvSpPr txBox="1">
              <a:spLocks noChangeArrowheads="1"/>
            </p:cNvSpPr>
            <p:nvPr/>
          </p:nvSpPr>
          <p:spPr bwMode="auto">
            <a:xfrm>
              <a:off x="1808723" y="2855664"/>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a:t>
              </a:r>
              <a:r>
                <a:rPr lang="fr-FR" sz="1400" dirty="0" err="1" smtClean="0">
                  <a:effectLst/>
                  <a:latin typeface="+mj-lt"/>
                </a:rPr>
                <a:t>img</a:t>
              </a:r>
              <a:r>
                <a:rPr lang="fr-FR" sz="1400" dirty="0" smtClean="0">
                  <a:effectLst/>
                  <a:latin typeface="+mj-lt"/>
                </a:rPr>
                <a:t>/fond.jpg?</a:t>
              </a:r>
              <a:endParaRPr lang="fr-FR" sz="1400" dirty="0">
                <a:effectLst/>
                <a:latin typeface="+mj-lt"/>
              </a:endParaRPr>
            </a:p>
          </p:txBody>
        </p:sp>
        <p:sp>
          <p:nvSpPr>
            <p:cNvPr id="60"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61" name="Groupe 60"/>
          <p:cNvGrpSpPr/>
          <p:nvPr/>
        </p:nvGrpSpPr>
        <p:grpSpPr>
          <a:xfrm>
            <a:off x="1997371" y="4489375"/>
            <a:ext cx="4134991" cy="307777"/>
            <a:chOff x="1808723" y="3079273"/>
            <a:chExt cx="2472104" cy="307777"/>
          </a:xfrm>
        </p:grpSpPr>
        <p:sp>
          <p:nvSpPr>
            <p:cNvPr id="62" name="Text Box 33"/>
            <p:cNvSpPr txBox="1">
              <a:spLocks noChangeArrowheads="1"/>
            </p:cNvSpPr>
            <p:nvPr/>
          </p:nvSpPr>
          <p:spPr bwMode="auto">
            <a:xfrm>
              <a:off x="1808723" y="3079273"/>
              <a:ext cx="2472104"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data</a:t>
              </a:r>
              <a:endParaRPr lang="fr-FR" sz="2000" dirty="0">
                <a:effectLst/>
                <a:latin typeface="+mj-lt"/>
              </a:endParaRPr>
            </a:p>
          </p:txBody>
        </p:sp>
        <p:sp>
          <p:nvSpPr>
            <p:cNvPr id="63" name="Line 34"/>
            <p:cNvSpPr>
              <a:spLocks noChangeShapeType="1"/>
            </p:cNvSpPr>
            <p:nvPr/>
          </p:nvSpPr>
          <p:spPr bwMode="auto">
            <a:xfrm>
              <a:off x="1808723" y="3141663"/>
              <a:ext cx="2472104" cy="0"/>
            </a:xfrm>
            <a:prstGeom prst="line">
              <a:avLst/>
            </a:prstGeom>
            <a:noFill/>
            <a:ln w="28575" cap="sq">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sz="half" idx="2"/>
          </p:nvPr>
        </p:nvPicPr>
        <p:blipFill rotWithShape="1">
          <a:blip r:embed="rId1" cstate="print">
            <a:extLst>
              <a:ext uri="{28A0092B-C50C-407E-A947-70E740481C1C}">
                <a14:useLocalDpi xmlns:a14="http://schemas.microsoft.com/office/drawing/2010/main" val="0"/>
              </a:ext>
            </a:extLst>
          </a:blip>
          <a:srcRect t="2422" b="4772"/>
          <a:stretch>
            <a:fillRect/>
          </a:stretch>
        </p:blipFill>
        <p:spPr>
          <a:xfrm>
            <a:off x="827584" y="764704"/>
            <a:ext cx="7224648" cy="5372100"/>
          </a:xfrm>
        </p:spPr>
      </p:pic>
      <p:sp>
        <p:nvSpPr>
          <p:cNvPr id="7"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8" name="ZoneTexte 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34</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9" name="Picture 4" descr="G:\tux-matrix-67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944" y="5757015"/>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0" name="Bulle ronde 9"/>
          <p:cNvSpPr/>
          <p:nvPr/>
        </p:nvSpPr>
        <p:spPr bwMode="auto">
          <a:xfrm>
            <a:off x="81925" y="3305003"/>
            <a:ext cx="3546773" cy="2510195"/>
          </a:xfrm>
          <a:prstGeom prst="wedgeEllipseCallout">
            <a:avLst>
              <a:gd name="adj1" fmla="val 65242"/>
              <a:gd name="adj2" fmla="val 5965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L’affichage de cette page prouve que le serveur est fonctionnel.</a:t>
            </a:r>
            <a:endParaRPr lang="fr-FR" sz="2200" dirty="0">
              <a:effectLst/>
              <a:latin typeface="+mn-lt"/>
            </a:endParaRPr>
          </a:p>
        </p:txBody>
      </p:sp>
      <p:sp>
        <p:nvSpPr>
          <p:cNvPr id="11" name="Bulle ronde 10"/>
          <p:cNvSpPr/>
          <p:nvPr/>
        </p:nvSpPr>
        <p:spPr bwMode="auto">
          <a:xfrm>
            <a:off x="3491880" y="3002048"/>
            <a:ext cx="5184575" cy="1558052"/>
          </a:xfrm>
          <a:prstGeom prst="wedgeEllipseCallout">
            <a:avLst>
              <a:gd name="adj1" fmla="val -28978"/>
              <a:gd name="adj2" fmla="val 1273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Mais le serveur ne dispose pas encore de site à publier.</a:t>
            </a:r>
            <a:endParaRPr lang="fr-FR" sz="2200" dirty="0">
              <a:effectLst/>
              <a:latin typeface="+mn-lt"/>
            </a:endParaRPr>
          </a:p>
        </p:txBody>
      </p:sp>
      <p:sp>
        <p:nvSpPr>
          <p:cNvPr id="12" name="Bulle ronde 11"/>
          <p:cNvSpPr/>
          <p:nvPr/>
        </p:nvSpPr>
        <p:spPr bwMode="auto">
          <a:xfrm>
            <a:off x="5577644" y="4699122"/>
            <a:ext cx="3240360" cy="1081980"/>
          </a:xfrm>
          <a:prstGeom prst="wedgeEllipseCallout">
            <a:avLst>
              <a:gd name="adj1" fmla="val -73952"/>
              <a:gd name="adj2" fmla="val 5870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Paramétrons la section 2.</a:t>
            </a:r>
            <a:endParaRPr lang="fr-FR" sz="2200" dirty="0">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35</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1"/>
          <p:cNvSpPr txBox="1"/>
          <p:nvPr/>
        </p:nvSpPr>
        <p:spPr>
          <a:xfrm>
            <a:off x="0" y="2708920"/>
            <a:ext cx="9122007" cy="1323439"/>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lgn="ctr"/>
            <a:r>
              <a:rPr lang="fr-FR" sz="8000" dirty="0" err="1" smtClean="0">
                <a:solidFill>
                  <a:srgbClr val="C00000"/>
                </a:solidFill>
                <a:effectLst/>
                <a:latin typeface="+mj-lt"/>
              </a:rPr>
              <a:t>ServerAdmin</a:t>
            </a:r>
            <a:endParaRPr lang="fr-FR" sz="8000" dirty="0">
              <a:solidFill>
                <a:srgbClr val="C00000"/>
              </a:solidFill>
              <a:effectLst/>
              <a:latin typeface="+mj-lt"/>
            </a:endParaRPr>
          </a:p>
        </p:txBody>
      </p:sp>
      <p:sp>
        <p:nvSpPr>
          <p:cNvPr id="10" name="ZoneTexte 24"/>
          <p:cNvSpPr txBox="1"/>
          <p:nvPr/>
        </p:nvSpPr>
        <p:spPr>
          <a:xfrm>
            <a:off x="3710371" y="4176173"/>
            <a:ext cx="5299015" cy="1077218"/>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6400" dirty="0" err="1" smtClean="0">
                <a:solidFill>
                  <a:srgbClr val="FF0000"/>
                </a:solidFill>
                <a:effectLst/>
                <a:latin typeface="+mn-lt"/>
              </a:rPr>
              <a:t>ServerName</a:t>
            </a:r>
            <a:endParaRPr lang="fr-FR" sz="6400" dirty="0">
              <a:solidFill>
                <a:srgbClr val="FF0000"/>
              </a:solidFill>
              <a:effectLst/>
              <a:latin typeface="+mn-lt"/>
            </a:endParaRPr>
          </a:p>
        </p:txBody>
      </p:sp>
      <p:sp>
        <p:nvSpPr>
          <p:cNvPr id="11" name="ZoneTexte 25"/>
          <p:cNvSpPr txBox="1"/>
          <p:nvPr/>
        </p:nvSpPr>
        <p:spPr>
          <a:xfrm>
            <a:off x="0" y="2076951"/>
            <a:ext cx="6056594" cy="954107"/>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5600" dirty="0" err="1" smtClean="0">
                <a:solidFill>
                  <a:srgbClr val="0070C0"/>
                </a:solidFill>
                <a:effectLst/>
                <a:latin typeface="+mn-lt"/>
              </a:rPr>
              <a:t>ServerSignature</a:t>
            </a:r>
            <a:endParaRPr lang="fr-FR" sz="5600" dirty="0">
              <a:solidFill>
                <a:srgbClr val="0070C0"/>
              </a:solidFill>
              <a:effectLst/>
              <a:latin typeface="+mn-lt"/>
            </a:endParaRPr>
          </a:p>
        </p:txBody>
      </p:sp>
      <p:sp>
        <p:nvSpPr>
          <p:cNvPr id="12" name="ZoneTexte 26"/>
          <p:cNvSpPr txBox="1"/>
          <p:nvPr/>
        </p:nvSpPr>
        <p:spPr>
          <a:xfrm>
            <a:off x="788673" y="3625444"/>
            <a:ext cx="6265626" cy="1077218"/>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6400" dirty="0" err="1" smtClean="0">
                <a:solidFill>
                  <a:srgbClr val="00B0F0"/>
                </a:solidFill>
                <a:effectLst/>
                <a:latin typeface="+mn-lt"/>
              </a:rPr>
              <a:t>DocumentRoot</a:t>
            </a:r>
            <a:endParaRPr lang="fr-FR" sz="6400" dirty="0">
              <a:solidFill>
                <a:srgbClr val="00B0F0"/>
              </a:solidFill>
              <a:effectLst/>
              <a:latin typeface="+mn-lt"/>
            </a:endParaRPr>
          </a:p>
        </p:txBody>
      </p:sp>
      <p:sp>
        <p:nvSpPr>
          <p:cNvPr id="13" name="ZoneTexte 27"/>
          <p:cNvSpPr txBox="1"/>
          <p:nvPr/>
        </p:nvSpPr>
        <p:spPr>
          <a:xfrm>
            <a:off x="3537223" y="1787257"/>
            <a:ext cx="2348720" cy="584775"/>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err="1" smtClean="0">
                <a:solidFill>
                  <a:srgbClr val="92D050"/>
                </a:solidFill>
                <a:effectLst/>
                <a:latin typeface="+mn-lt"/>
              </a:rPr>
              <a:t>ScriptAlias</a:t>
            </a:r>
            <a:endParaRPr lang="fr-FR" sz="3200" dirty="0">
              <a:solidFill>
                <a:srgbClr val="92D050"/>
              </a:solidFill>
              <a:effectLst/>
              <a:latin typeface="+mn-lt"/>
            </a:endParaRPr>
          </a:p>
        </p:txBody>
      </p:sp>
      <p:sp>
        <p:nvSpPr>
          <p:cNvPr id="14" name="ZoneTexte 28"/>
          <p:cNvSpPr txBox="1"/>
          <p:nvPr/>
        </p:nvSpPr>
        <p:spPr>
          <a:xfrm>
            <a:off x="13957" y="4368004"/>
            <a:ext cx="2311851"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smtClean="0">
                <a:solidFill>
                  <a:srgbClr val="FFC000"/>
                </a:solidFill>
                <a:effectLst/>
                <a:latin typeface="+mn-lt"/>
              </a:rPr>
              <a:t>Directory</a:t>
            </a:r>
            <a:endParaRPr lang="fr-FR" sz="3600" dirty="0">
              <a:solidFill>
                <a:srgbClr val="FFC000"/>
              </a:solidFill>
              <a:effectLst/>
              <a:latin typeface="+mn-lt"/>
            </a:endParaRPr>
          </a:p>
        </p:txBody>
      </p:sp>
      <p:sp>
        <p:nvSpPr>
          <p:cNvPr id="15" name="ZoneTexte 29"/>
          <p:cNvSpPr txBox="1"/>
          <p:nvPr/>
        </p:nvSpPr>
        <p:spPr>
          <a:xfrm>
            <a:off x="5724128" y="1911456"/>
            <a:ext cx="1271502"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smtClean="0">
                <a:solidFill>
                  <a:srgbClr val="FF0000"/>
                </a:solidFill>
                <a:effectLst/>
                <a:latin typeface="+mn-lt"/>
              </a:rPr>
              <a:t>Alias</a:t>
            </a:r>
            <a:endParaRPr lang="fr-FR" sz="3600" dirty="0">
              <a:solidFill>
                <a:srgbClr val="FF0000"/>
              </a:solidFill>
              <a:effectLst/>
              <a:latin typeface="+mn-lt"/>
            </a:endParaRPr>
          </a:p>
        </p:txBody>
      </p:sp>
      <p:sp>
        <p:nvSpPr>
          <p:cNvPr id="17" name="ZoneTexte 30"/>
          <p:cNvSpPr txBox="1"/>
          <p:nvPr/>
        </p:nvSpPr>
        <p:spPr>
          <a:xfrm>
            <a:off x="6995630" y="2416532"/>
            <a:ext cx="1951175" cy="584775"/>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200" dirty="0" err="1" smtClean="0">
                <a:solidFill>
                  <a:srgbClr val="00B050"/>
                </a:solidFill>
                <a:effectLst/>
                <a:latin typeface="+mn-lt"/>
              </a:rPr>
              <a:t>ErrorLog</a:t>
            </a:r>
            <a:endParaRPr lang="fr-FR" sz="3200" dirty="0">
              <a:solidFill>
                <a:srgbClr val="00B050"/>
              </a:solidFill>
              <a:effectLst/>
              <a:latin typeface="+mn-lt"/>
            </a:endParaRPr>
          </a:p>
        </p:txBody>
      </p:sp>
      <p:sp>
        <p:nvSpPr>
          <p:cNvPr id="18" name="ZoneTexte 30"/>
          <p:cNvSpPr txBox="1"/>
          <p:nvPr/>
        </p:nvSpPr>
        <p:spPr>
          <a:xfrm>
            <a:off x="3563888" y="5589240"/>
            <a:ext cx="1762085" cy="523220"/>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2800" dirty="0" err="1" smtClean="0">
                <a:solidFill>
                  <a:schemeClr val="accent3">
                    <a:lumMod val="65000"/>
                  </a:schemeClr>
                </a:solidFill>
                <a:effectLst/>
                <a:latin typeface="+mn-lt"/>
              </a:rPr>
              <a:t>LogLevel</a:t>
            </a:r>
            <a:endParaRPr lang="fr-FR" sz="2800" dirty="0">
              <a:solidFill>
                <a:schemeClr val="accent3">
                  <a:lumMod val="65000"/>
                </a:schemeClr>
              </a:solidFill>
              <a:effectLst/>
              <a:latin typeface="+mn-lt"/>
            </a:endParaRPr>
          </a:p>
        </p:txBody>
      </p:sp>
      <p:sp>
        <p:nvSpPr>
          <p:cNvPr id="20" name="ZoneTexte 23"/>
          <p:cNvSpPr txBox="1"/>
          <p:nvPr/>
        </p:nvSpPr>
        <p:spPr>
          <a:xfrm>
            <a:off x="297670" y="908720"/>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smtClean="0">
                <a:solidFill>
                  <a:srgbClr val="C00000"/>
                </a:solidFill>
                <a:effectLst/>
              </a:rPr>
              <a:t>Section2</a:t>
            </a:r>
            <a:r>
              <a:rPr lang="fr-FR" sz="2200" dirty="0" smtClean="0">
                <a:solidFill>
                  <a:srgbClr val="C00000"/>
                </a:solidFill>
                <a:effectLst/>
              </a:rPr>
              <a:t> – </a:t>
            </a:r>
            <a:r>
              <a:rPr lang="fr-FR" sz="2200" dirty="0">
                <a:solidFill>
                  <a:srgbClr val="C00000"/>
                </a:solidFill>
                <a:effectLst/>
              </a:rPr>
              <a:t>Site par défaut + paramètres par défaut des sites virtuels</a:t>
            </a:r>
            <a:endParaRPr lang="fr-FR" sz="2200" dirty="0">
              <a:solidFill>
                <a:srgbClr val="C00000"/>
              </a:solidFill>
              <a:effectLst/>
            </a:endParaRPr>
          </a:p>
        </p:txBody>
      </p:sp>
      <p:sp>
        <p:nvSpPr>
          <p:cNvPr id="21" name="ZoneTexte 28"/>
          <p:cNvSpPr txBox="1"/>
          <p:nvPr/>
        </p:nvSpPr>
        <p:spPr>
          <a:xfrm>
            <a:off x="1704932" y="4930226"/>
            <a:ext cx="4530407" cy="64633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3600" dirty="0" err="1" smtClean="0">
                <a:solidFill>
                  <a:schemeClr val="accent4">
                    <a:lumMod val="65000"/>
                    <a:lumOff val="35000"/>
                  </a:schemeClr>
                </a:solidFill>
                <a:effectLst/>
                <a:latin typeface="+mn-lt"/>
              </a:rPr>
              <a:t>AddDefaultCharset</a:t>
            </a:r>
            <a:endParaRPr lang="fr-FR" sz="3600" dirty="0">
              <a:solidFill>
                <a:schemeClr val="accent4">
                  <a:lumMod val="65000"/>
                  <a:lumOff val="35000"/>
                </a:schemeClr>
              </a:solidFill>
              <a:effectLst/>
              <a:latin typeface="+mn-lt"/>
            </a:endParaRPr>
          </a:p>
        </p:txBody>
      </p:sp>
      <p:sp>
        <p:nvSpPr>
          <p:cNvPr id="22" name="ZoneTexte 30"/>
          <p:cNvSpPr txBox="1"/>
          <p:nvPr/>
        </p:nvSpPr>
        <p:spPr>
          <a:xfrm>
            <a:off x="959529" y="1848812"/>
            <a:ext cx="2577693" cy="523220"/>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2800" dirty="0" smtClean="0">
                <a:solidFill>
                  <a:srgbClr val="FFC000"/>
                </a:solidFill>
                <a:effectLst/>
                <a:latin typeface="+mn-lt"/>
              </a:rPr>
              <a:t>server-</a:t>
            </a:r>
            <a:r>
              <a:rPr lang="fr-FR" sz="2800" dirty="0" err="1" smtClean="0">
                <a:solidFill>
                  <a:srgbClr val="FFC000"/>
                </a:solidFill>
                <a:effectLst/>
                <a:latin typeface="+mn-lt"/>
              </a:rPr>
              <a:t>status</a:t>
            </a:r>
            <a:endParaRPr lang="fr-FR" sz="2800" dirty="0">
              <a:solidFill>
                <a:srgbClr val="FFC000"/>
              </a:solidFill>
              <a:effectLst/>
              <a:latin typeface="+mn-lt"/>
            </a:endParaRPr>
          </a:p>
        </p:txBody>
      </p:sp>
      <p:sp>
        <p:nvSpPr>
          <p:cNvPr id="23" name="ZoneTexte 30"/>
          <p:cNvSpPr txBox="1"/>
          <p:nvPr/>
        </p:nvSpPr>
        <p:spPr>
          <a:xfrm>
            <a:off x="5706783" y="5380353"/>
            <a:ext cx="2146485" cy="523220"/>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2800" dirty="0" smtClean="0">
                <a:solidFill>
                  <a:schemeClr val="tx2">
                    <a:lumMod val="50000"/>
                    <a:lumOff val="50000"/>
                  </a:schemeClr>
                </a:solidFill>
                <a:effectLst/>
                <a:latin typeface="+mn-lt"/>
              </a:rPr>
              <a:t>server-info</a:t>
            </a:r>
            <a:endParaRPr lang="fr-FR" sz="2800" dirty="0">
              <a:solidFill>
                <a:schemeClr val="tx2">
                  <a:lumMod val="50000"/>
                  <a:lumOff val="50000"/>
                </a:schemeClr>
              </a:solidFill>
              <a:effectLst/>
              <a:latin typeface="+mn-lt"/>
            </a:endParaRPr>
          </a:p>
        </p:txBody>
      </p:sp>
      <p:sp>
        <p:nvSpPr>
          <p:cNvPr id="24" name="ZoneTexte 30"/>
          <p:cNvSpPr txBox="1"/>
          <p:nvPr/>
        </p:nvSpPr>
        <p:spPr>
          <a:xfrm>
            <a:off x="238210" y="5863056"/>
            <a:ext cx="4400564" cy="769441"/>
          </a:xfrm>
          <a:prstGeom prst="rect">
            <a:avLst/>
          </a:prstGeom>
          <a:noFill/>
        </p:spPr>
        <p:txBody>
          <a:bodyPr wrap="none" rtlCol="0">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r>
              <a:rPr lang="fr-FR" sz="4400" dirty="0" err="1" smtClean="0">
                <a:solidFill>
                  <a:srgbClr val="92D050"/>
                </a:solidFill>
                <a:effectLst/>
                <a:latin typeface="+mn-lt"/>
              </a:rPr>
              <a:t>DirectoryIndex</a:t>
            </a:r>
            <a:endParaRPr lang="fr-FR" sz="4400" dirty="0">
              <a:solidFill>
                <a:srgbClr val="92D050"/>
              </a:solidFill>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P spid="14" grpId="0"/>
      <p:bldP spid="15" grpId="0"/>
      <p:bldP spid="17" grpId="0"/>
      <p:bldP spid="18" grpId="0"/>
      <p:bldP spid="21" grpId="0"/>
      <p:bldP spid="22" grpId="0"/>
      <p:bldP spid="23"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0" y="908720"/>
            <a:ext cx="9144000" cy="5472607"/>
          </a:xfrm>
        </p:spPr>
        <p:txBody>
          <a:bodyPr/>
          <a:lstStyle/>
          <a:p>
            <a:pPr algn="ctr" eaLnBrk="1" hangingPunct="1">
              <a:lnSpc>
                <a:spcPct val="100000"/>
              </a:lnSpc>
              <a:buFontTx/>
              <a:buNone/>
            </a:pPr>
            <a:r>
              <a:rPr lang="fr-FR" sz="2400" b="0" dirty="0" smtClean="0"/>
              <a:t>Section 2 – directive </a:t>
            </a:r>
            <a:r>
              <a:rPr lang="fr-FR" sz="2400" b="1" dirty="0" err="1" smtClean="0"/>
              <a:t>ErrorLog</a:t>
            </a:r>
            <a:endParaRPr lang="fr-FR" sz="2400" b="1" dirty="0" smtClean="0"/>
          </a:p>
          <a:p>
            <a:pPr algn="ctr" eaLnBrk="1" hangingPunct="1">
              <a:lnSpc>
                <a:spcPct val="100000"/>
              </a:lnSpc>
              <a:buFontTx/>
              <a:buNone/>
            </a:pPr>
            <a:r>
              <a:rPr lang="fr-FR" sz="2200" b="0" i="1" dirty="0" smtClean="0"/>
              <a:t>Définir le journal des erreurs</a:t>
            </a:r>
            <a:endParaRPr lang="fr-FR" sz="2200" b="0" i="1" dirty="0" smtClean="0"/>
          </a:p>
          <a:p>
            <a:pPr algn="ctr" eaLnBrk="1" hangingPunct="1">
              <a:lnSpc>
                <a:spcPct val="100000"/>
              </a:lnSpc>
              <a:buFontTx/>
              <a:buNone/>
            </a:pPr>
            <a:endParaRPr lang="fr-FR" sz="2200" b="1" dirty="0" smtClean="0"/>
          </a:p>
          <a:p>
            <a:pPr marL="0" indent="0" eaLnBrk="1" hangingPunct="1">
              <a:lnSpc>
                <a:spcPct val="100000"/>
              </a:lnSpc>
              <a:buNone/>
            </a:pPr>
            <a:r>
              <a:rPr lang="fr-FR" sz="2200" b="0" dirty="0" smtClean="0"/>
              <a:t>Cette directive définit le nom du fichier dans lequel le serveur enregistre toutes les erreurs qu'il rencontre.</a:t>
            </a:r>
            <a:endParaRPr lang="fr-FR" sz="2200" b="0" dirty="0" smtClean="0"/>
          </a:p>
          <a:p>
            <a:pPr marL="0" indent="0" eaLnBrk="1" hangingPunct="1">
              <a:lnSpc>
                <a:spcPct val="100000"/>
              </a:lnSpc>
              <a:buNone/>
            </a:pPr>
            <a:r>
              <a:rPr lang="fr-FR" sz="2200" b="0" dirty="0" smtClean="0"/>
              <a:t>Si le </a:t>
            </a:r>
            <a:r>
              <a:rPr lang="fr-FR" sz="2200" b="0" i="1" dirty="0" smtClean="0"/>
              <a:t>file-</a:t>
            </a:r>
            <a:r>
              <a:rPr lang="fr-FR" sz="2200" b="0" i="1" dirty="0" err="1" smtClean="0"/>
              <a:t>path</a:t>
            </a:r>
            <a:r>
              <a:rPr lang="fr-FR" sz="2200" b="0" dirty="0" smtClean="0"/>
              <a:t> n'est pas absolu, il est supposé être relatif à </a:t>
            </a:r>
            <a:r>
              <a:rPr lang="fr-FR" sz="2200" b="0" dirty="0" err="1" smtClean="0"/>
              <a:t>ServerRoot</a:t>
            </a:r>
            <a:r>
              <a:rPr lang="fr-FR" sz="2200" b="0" dirty="0" smtClean="0"/>
              <a:t>.</a:t>
            </a:r>
            <a:endParaRPr lang="fr-FR" sz="2200" b="0" dirty="0" smtClean="0"/>
          </a:p>
          <a:p>
            <a:pPr marL="0" indent="0" eaLnBrk="1" hangingPunct="1">
              <a:lnSpc>
                <a:spcPct val="100000"/>
              </a:lnSpc>
              <a:buNone/>
            </a:pPr>
            <a:r>
              <a:rPr lang="fr-FR" sz="2200" b="0" dirty="0" smtClean="0"/>
              <a:t> </a:t>
            </a:r>
            <a:endParaRPr lang="fr-FR" sz="2200" b="0" u="sng"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lvl="1" eaLnBrk="1" hangingPunct="1">
              <a:buFont typeface="Wingdings" panose="05000000000000000000" pitchFamily="2" charset="2"/>
              <a:buNone/>
            </a:pPr>
            <a:r>
              <a:rPr lang="fr-FR" sz="2200" b="1" dirty="0" err="1" smtClean="0"/>
              <a:t>ErrorLog</a:t>
            </a:r>
            <a:r>
              <a:rPr lang="fr-FR" sz="2200" b="1" dirty="0" smtClean="0"/>
              <a:t> file-</a:t>
            </a:r>
            <a:r>
              <a:rPr lang="fr-FR" sz="2200" b="1" dirty="0" err="1" smtClean="0"/>
              <a:t>path</a:t>
            </a:r>
            <a:endParaRPr lang="fr-FR" sz="2200" b="1" dirty="0" smtClean="0"/>
          </a:p>
          <a:p>
            <a:pPr lvl="1" eaLnBrk="1" hangingPunct="1">
              <a:buFont typeface="Wingdings" panose="05000000000000000000" pitchFamily="2" charset="2"/>
              <a:buNone/>
            </a:pPr>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lvl="1" eaLnBrk="1" hangingPunct="1">
              <a:buFont typeface="Wingdings" panose="05000000000000000000" pitchFamily="2" charset="2"/>
              <a:buNone/>
            </a:pP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ErrorLog</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logs/</a:t>
            </a:r>
            <a:r>
              <a:rPr lang="fr-FR" sz="2200" b="1"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error</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-log</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36</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0" y="1052736"/>
            <a:ext cx="9143999" cy="5289026"/>
          </a:xfrm>
        </p:spPr>
        <p:txBody>
          <a:bodyPr/>
          <a:lstStyle/>
          <a:p>
            <a:pPr algn="ctr" eaLnBrk="1" hangingPunct="1">
              <a:lnSpc>
                <a:spcPct val="100000"/>
              </a:lnSpc>
              <a:buFontTx/>
              <a:buNone/>
            </a:pPr>
            <a:r>
              <a:rPr lang="fr-FR" sz="2400" b="0" dirty="0" smtClean="0"/>
              <a:t>Section 2  – directive </a:t>
            </a:r>
            <a:r>
              <a:rPr lang="fr-FR" sz="2400" b="1" dirty="0" err="1" smtClean="0"/>
              <a:t>DirectoryIndex</a:t>
            </a:r>
            <a:endParaRPr lang="fr-FR" sz="2400" b="1" dirty="0" smtClean="0"/>
          </a:p>
          <a:p>
            <a:pPr algn="ctr" eaLnBrk="1" hangingPunct="1">
              <a:lnSpc>
                <a:spcPct val="100000"/>
              </a:lnSpc>
              <a:buFontTx/>
              <a:buNone/>
            </a:pPr>
            <a:r>
              <a:rPr lang="fr-FR" sz="2200" b="0" i="1" dirty="0" smtClean="0"/>
              <a:t>Définir la page d’accueil du site</a:t>
            </a:r>
            <a:endParaRPr lang="fr-FR" sz="2200" b="0" i="1" dirty="0" smtClean="0"/>
          </a:p>
          <a:p>
            <a:pPr algn="ctr" eaLnBrk="1" hangingPunct="1">
              <a:lnSpc>
                <a:spcPct val="100000"/>
              </a:lnSpc>
              <a:buFontTx/>
              <a:buNone/>
            </a:pPr>
            <a:endParaRPr lang="fr-FR" sz="2200" dirty="0" smtClean="0"/>
          </a:p>
          <a:p>
            <a:pPr marL="0" indent="0" eaLnBrk="1" hangingPunct="1">
              <a:lnSpc>
                <a:spcPct val="100000"/>
              </a:lnSpc>
              <a:buNone/>
            </a:pPr>
            <a:r>
              <a:rPr lang="fr-FR" sz="2200" b="0" dirty="0" smtClean="0"/>
              <a:t>Cette directive indique le nom du fichier qui sera chargé en premier, qui fera office d’index du site ou de page d’accueil.</a:t>
            </a:r>
            <a:endParaRPr lang="fr-FR" sz="2200" b="0" dirty="0" smtClean="0"/>
          </a:p>
          <a:p>
            <a:pPr marL="0" indent="0" eaLnBrk="1" hangingPunct="1">
              <a:lnSpc>
                <a:spcPct val="100000"/>
              </a:lnSpc>
              <a:buNone/>
            </a:pPr>
            <a:endParaRPr lang="fr-FR" sz="2200" b="0" u="sng"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marL="0" lvl="1" indent="0" eaLnBrk="1" hangingPunct="1"/>
            <a:r>
              <a:rPr lang="fr-FR" sz="2200" b="1" dirty="0" smtClean="0"/>
              <a:t>   </a:t>
            </a:r>
            <a:r>
              <a:rPr lang="fr-FR" sz="2200" b="1" dirty="0" err="1" smtClean="0"/>
              <a:t>DirectoryIndex</a:t>
            </a:r>
            <a:r>
              <a:rPr lang="fr-FR" sz="2200" b="1" dirty="0" smtClean="0"/>
              <a:t> page-à-afficher</a:t>
            </a:r>
            <a:endParaRPr lang="fr-FR" sz="2200" b="1" dirty="0"/>
          </a:p>
          <a:p>
            <a:pPr marL="0" lvl="1" indent="0" eaLnBrk="1" hangingPunct="1"/>
            <a:r>
              <a:rPr lang="fr-FR" sz="2200" dirty="0" smtClean="0"/>
              <a:t>(sans le chemin car recherché dans </a:t>
            </a:r>
            <a:r>
              <a:rPr lang="fr-FR" sz="2200" dirty="0" err="1" smtClean="0"/>
              <a:t>DocumentRoot</a:t>
            </a:r>
            <a:r>
              <a:rPr lang="fr-FR" sz="2200" dirty="0" smtClean="0"/>
              <a:t>) </a:t>
            </a:r>
            <a:endParaRPr lang="fr-FR" sz="2200" dirty="0" smtClean="0"/>
          </a:p>
          <a:p>
            <a:pPr marL="252730" lvl="1" indent="0" eaLnBrk="1" hangingPunct="1"/>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marL="252730" lvl="1" indent="0" eaLnBrk="1" hangingPunct="1"/>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DirectoryIndex</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IndexTest.htm</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37</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0" y="980728"/>
            <a:ext cx="9143999" cy="3672408"/>
          </a:xfrm>
        </p:spPr>
        <p:txBody>
          <a:bodyPr/>
          <a:lstStyle/>
          <a:p>
            <a:pPr algn="ctr" eaLnBrk="1" hangingPunct="1">
              <a:lnSpc>
                <a:spcPct val="100000"/>
              </a:lnSpc>
              <a:buFontTx/>
              <a:buNone/>
            </a:pPr>
            <a:r>
              <a:rPr lang="fr-FR" sz="2400" b="0" dirty="0" smtClean="0"/>
              <a:t>Section 2 – directive</a:t>
            </a:r>
            <a:r>
              <a:rPr lang="fr-FR" sz="2400" b="0" i="1" dirty="0" smtClean="0"/>
              <a:t> </a:t>
            </a:r>
            <a:r>
              <a:rPr lang="fr-FR" sz="2400" b="1" dirty="0" err="1" smtClean="0"/>
              <a:t>ServerAdmin</a:t>
            </a:r>
            <a:endParaRPr lang="fr-FR" sz="2400" b="1" dirty="0" smtClean="0"/>
          </a:p>
          <a:p>
            <a:pPr marL="0" indent="0" algn="ctr" eaLnBrk="1" hangingPunct="1">
              <a:lnSpc>
                <a:spcPct val="100000"/>
              </a:lnSpc>
              <a:buNone/>
            </a:pPr>
            <a:r>
              <a:rPr lang="fr-FR" sz="2200" b="0" i="1" dirty="0" smtClean="0"/>
              <a:t>Permettre d’indiquer le mail de l'administrateur</a:t>
            </a:r>
            <a:endParaRPr lang="fr-FR" sz="2200" b="0" i="1" dirty="0" smtClean="0"/>
          </a:p>
          <a:p>
            <a:pPr marL="0" indent="0" eaLnBrk="1" hangingPunct="1">
              <a:lnSpc>
                <a:spcPct val="100000"/>
              </a:lnSpc>
              <a:buNone/>
            </a:pPr>
            <a:endParaRPr lang="fr-FR" sz="2200" b="0" u="sng"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marL="252730" lvl="1" indent="0" eaLnBrk="1" hangingPunct="1"/>
            <a:r>
              <a:rPr lang="fr-FR" sz="2200" b="1" dirty="0" err="1" smtClean="0"/>
              <a:t>ServerAdmin</a:t>
            </a:r>
            <a:r>
              <a:rPr lang="fr-FR" sz="2200" b="1" dirty="0" smtClean="0"/>
              <a:t> email-adresse</a:t>
            </a:r>
            <a:endParaRPr lang="fr-FR" sz="2200" b="1" dirty="0" smtClean="0"/>
          </a:p>
          <a:p>
            <a:pPr marL="252730" lvl="1" indent="0" eaLnBrk="1" hangingPunct="1"/>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lvl="1" eaLnBrk="1" hangingPunct="1">
              <a:buFont typeface="Wingdings" panose="05000000000000000000" pitchFamily="2" charset="2"/>
              <a:buNone/>
            </a:pP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ServerAdmin</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root@etrs.terre.defense.gouv.fr</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38</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dirty="0" smtClean="0">
                <a:effectLst/>
              </a:rPr>
              <a:t>  Introduction</a:t>
            </a:r>
            <a:endParaRPr lang="fr-FR" sz="2600" dirty="0">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serveur </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a:p>
            <a:pPr marL="0" indent="0">
              <a:lnSpc>
                <a:spcPct val="150000"/>
              </a:lnSpc>
              <a:buClr>
                <a:srgbClr val="FF9900"/>
              </a:buClr>
              <a:buNone/>
            </a:pPr>
            <a:endParaRPr lang="fr-FR" sz="2600" b="0" dirty="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1052736"/>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0" y="836712"/>
            <a:ext cx="9143999" cy="5544615"/>
          </a:xfrm>
        </p:spPr>
        <p:txBody>
          <a:bodyPr/>
          <a:lstStyle/>
          <a:p>
            <a:pPr algn="ctr" eaLnBrk="1" hangingPunct="1">
              <a:lnSpc>
                <a:spcPct val="100000"/>
              </a:lnSpc>
              <a:buFontTx/>
              <a:buNone/>
            </a:pPr>
            <a:r>
              <a:rPr lang="fr-FR" sz="2400" b="0" dirty="0" smtClean="0"/>
              <a:t>Section 2 – balise </a:t>
            </a:r>
            <a:r>
              <a:rPr lang="fr-FR" sz="2400" b="1" dirty="0" smtClean="0"/>
              <a:t>Directory</a:t>
            </a:r>
            <a:endParaRPr lang="fr-FR" sz="2400" b="1" dirty="0" smtClean="0"/>
          </a:p>
          <a:p>
            <a:pPr algn="ctr" eaLnBrk="1" hangingPunct="1">
              <a:lnSpc>
                <a:spcPct val="100000"/>
              </a:lnSpc>
              <a:buFontTx/>
              <a:buNone/>
            </a:pPr>
            <a:r>
              <a:rPr lang="fr-FR" sz="2200" b="0" i="1" dirty="0" smtClean="0"/>
              <a:t>Définir des directives propre à un répertoire</a:t>
            </a:r>
            <a:endParaRPr lang="fr-FR" sz="2200" b="0" i="1" dirty="0" smtClean="0"/>
          </a:p>
          <a:p>
            <a:pPr algn="ctr" eaLnBrk="1" hangingPunct="1">
              <a:lnSpc>
                <a:spcPct val="100000"/>
              </a:lnSpc>
              <a:buFontTx/>
              <a:buNone/>
            </a:pPr>
            <a:endParaRPr lang="fr-FR" sz="1000" b="0" i="1" dirty="0" smtClean="0"/>
          </a:p>
          <a:p>
            <a:pPr marL="0" indent="0" eaLnBrk="1" hangingPunct="1">
              <a:lnSpc>
                <a:spcPct val="100000"/>
              </a:lnSpc>
              <a:buFontTx/>
              <a:buNone/>
            </a:pPr>
            <a:r>
              <a:rPr lang="fr-FR" sz="2200" b="0" dirty="0" smtClean="0"/>
              <a:t>Cette balise permet d’appliquer des droits à un ou plusieurs répertoires. Le chemin du répertoire sera saisi en absolu.</a:t>
            </a:r>
            <a:endParaRPr lang="fr-FR" sz="2200" b="0" dirty="0" smtClean="0"/>
          </a:p>
          <a:p>
            <a:pPr marL="0" indent="0" eaLnBrk="1" hangingPunct="1">
              <a:lnSpc>
                <a:spcPct val="100000"/>
              </a:lnSpc>
              <a:buFontTx/>
              <a:buNone/>
            </a:pPr>
            <a:endParaRPr lang="fr-FR" sz="2200" b="0"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marL="252730" lvl="1" indent="0" eaLnBrk="1" hangingPunct="1"/>
            <a:r>
              <a:rPr lang="fr-FR" sz="2200" b="1" dirty="0" smtClean="0"/>
              <a:t>&lt;Directory directory-</a:t>
            </a:r>
            <a:r>
              <a:rPr lang="fr-FR" sz="2200" b="1" dirty="0" err="1" smtClean="0"/>
              <a:t>path</a:t>
            </a:r>
            <a:r>
              <a:rPr lang="fr-FR" sz="2200" b="1" dirty="0" smtClean="0"/>
              <a:t>&gt; </a:t>
            </a:r>
            <a:endParaRPr lang="fr-FR" sz="2200" b="1" dirty="0" smtClean="0"/>
          </a:p>
          <a:p>
            <a:pPr marL="541020" lvl="2" indent="0">
              <a:buNone/>
            </a:pPr>
            <a:r>
              <a:rPr lang="fr-FR" sz="2200" dirty="0" smtClean="0"/>
              <a:t>Définition des droits des utilisateurs </a:t>
            </a:r>
            <a:endParaRPr lang="fr-FR" sz="2200" dirty="0" smtClean="0"/>
          </a:p>
          <a:p>
            <a:pPr marL="252730" lvl="1" indent="0" eaLnBrk="1" hangingPunct="1"/>
            <a:r>
              <a:rPr lang="fr-FR" sz="2200" b="1" dirty="0" smtClean="0"/>
              <a:t>&lt;/Directory&gt; </a:t>
            </a:r>
            <a:endParaRPr lang="fr-FR" sz="2200" b="1" dirty="0" smtClean="0"/>
          </a:p>
          <a:p>
            <a:pPr marL="252730" lvl="1" indent="0" eaLnBrk="1" hangingPunct="1"/>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marL="252730" lvl="1" indent="0" eaLnBrk="1" hangingPunct="1"/>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&lt;Directory /home/</a:t>
            </a: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SitesWeb</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a:t>
            </a: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SiteTest</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&gt; </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a:p>
            <a:pPr marL="541020" lvl="2" indent="0">
              <a:buNone/>
            </a:pP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Allow</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from</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all   </a:t>
            </a:r>
            <a:r>
              <a:rPr lang="fr-FR" sz="2200" b="1" dirty="0" smtClean="0">
                <a:solidFill>
                  <a:schemeClr val="accent1">
                    <a:lumMod val="75000"/>
                  </a:schemeClr>
                </a:solidFill>
                <a:latin typeface="Courier New" panose="02070309020205020404" pitchFamily="49" charset="0"/>
                <a:cs typeface="Courier New" panose="02070309020205020404" pitchFamily="49" charset="0"/>
              </a:rPr>
              <a:t># nous autorisons tout le monde</a:t>
            </a:r>
            <a:endParaRPr lang="fr-FR" sz="2200" b="1" dirty="0" smtClean="0">
              <a:solidFill>
                <a:schemeClr val="accent1">
                  <a:lumMod val="75000"/>
                </a:schemeClr>
              </a:solidFill>
              <a:latin typeface="Courier New" panose="02070309020205020404" pitchFamily="49" charset="0"/>
              <a:cs typeface="Courier New" panose="02070309020205020404" pitchFamily="49" charset="0"/>
            </a:endParaRPr>
          </a:p>
          <a:p>
            <a:pPr marL="252730" lvl="1" indent="0"/>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&lt;/Directory&gt; </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39</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a:xfrm>
            <a:off x="0" y="1339850"/>
            <a:ext cx="9143999" cy="4752975"/>
          </a:xfrm>
        </p:spPr>
        <p:txBody>
          <a:bodyPr/>
          <a:lstStyle/>
          <a:p>
            <a:pPr marL="0" indent="0" algn="ctr" eaLnBrk="1" hangingPunct="1">
              <a:lnSpc>
                <a:spcPct val="180000"/>
              </a:lnSpc>
              <a:buNone/>
            </a:pPr>
            <a:r>
              <a:rPr lang="fr-FR" sz="2400" dirty="0" smtClean="0"/>
              <a:t>Prise en compte des modifications</a:t>
            </a:r>
            <a:endParaRPr lang="fr-FR" sz="2400" dirty="0" smtClean="0"/>
          </a:p>
          <a:p>
            <a:pPr marL="0" indent="0" eaLnBrk="1" hangingPunct="1">
              <a:lnSpc>
                <a:spcPct val="180000"/>
              </a:lnSpc>
              <a:buNone/>
            </a:pPr>
            <a:endParaRPr lang="fr-FR" b="0" dirty="0" smtClean="0"/>
          </a:p>
          <a:p>
            <a:pPr lvl="2" eaLnBrk="1" hangingPunct="1">
              <a:lnSpc>
                <a:spcPct val="180000"/>
              </a:lnSpc>
            </a:pPr>
            <a:endParaRPr lang="fr-FR" sz="2800" b="1" dirty="0" smtClean="0">
              <a:solidFill>
                <a:schemeClr val="accent2"/>
              </a:solidFill>
              <a:latin typeface="Courier New" panose="02070309020205020404" pitchFamily="49" charset="0"/>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40</a:t>
            </a:r>
            <a:endParaRPr lang="fr-FR" dirty="0">
              <a:effectLst/>
              <a:latin typeface="Verdana" panose="020B0604030504040204" pitchFamily="34" charset="0"/>
            </a:endParaRPr>
          </a:p>
        </p:txBody>
      </p:sp>
      <p:sp>
        <p:nvSpPr>
          <p:cNvPr id="7"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5" name="Flèche droite 4"/>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8" name="Groupe 7"/>
          <p:cNvGrpSpPr/>
          <p:nvPr/>
        </p:nvGrpSpPr>
        <p:grpSpPr>
          <a:xfrm>
            <a:off x="113898" y="2276872"/>
            <a:ext cx="8922598" cy="2406714"/>
            <a:chOff x="155092" y="758221"/>
            <a:chExt cx="8922598" cy="2406714"/>
          </a:xfrm>
        </p:grpSpPr>
        <p:sp>
          <p:nvSpPr>
            <p:cNvPr id="9" name="ZoneTexte 23"/>
            <p:cNvSpPr txBox="1"/>
            <p:nvPr/>
          </p:nvSpPr>
          <p:spPr>
            <a:xfrm>
              <a:off x="155092" y="1118221"/>
              <a:ext cx="8922598" cy="204671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eaLnBrk="1" hangingPunct="1">
                <a:lnSpc>
                  <a:spcPct val="100000"/>
                </a:lnSpc>
                <a:buFontTx/>
                <a:buNone/>
              </a:pPr>
              <a:r>
                <a:rPr lang="fr-FR" sz="2200" dirty="0" smtClean="0">
                  <a:effectLst/>
                  <a:latin typeface="+mn-lt"/>
                </a:rPr>
                <a:t>	</a:t>
              </a:r>
              <a:r>
                <a:rPr lang="fr-FR" sz="2200" dirty="0"/>
                <a:t> </a:t>
              </a:r>
              <a:endParaRPr lang="fr-FR" sz="2200" dirty="0" smtClean="0"/>
            </a:p>
            <a:p>
              <a:pPr eaLnBrk="1" hangingPunct="1">
                <a:lnSpc>
                  <a:spcPct val="100000"/>
                </a:lnSpc>
                <a:buFontTx/>
                <a:buNone/>
              </a:pPr>
              <a:r>
                <a:rPr lang="fr-FR" sz="21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etc</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rc.d</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init.d</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1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start|restart|status</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eaLnBrk="1" hangingPunct="1">
                <a:lnSpc>
                  <a:spcPct val="100000"/>
                </a:lnSpc>
                <a:buFontTx/>
                <a:buNone/>
              </a:pPr>
              <a:endPar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start|restart|status</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endPar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eaLnBrk="1" hangingPunct="1">
                <a:lnSpc>
                  <a:spcPct val="100000"/>
                </a:lnSpc>
                <a:buFontTx/>
                <a:buNone/>
              </a:pP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apachectl</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1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start|restart|stop</a:t>
              </a:r>
              <a:r>
                <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1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0"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196752"/>
            <a:ext cx="9143999" cy="749031"/>
          </a:xfrm>
        </p:spPr>
        <p:txBody>
          <a:bodyPr/>
          <a:lstStyle/>
          <a:p>
            <a:pPr marL="0" indent="0" algn="ctr">
              <a:buNone/>
              <a:defRPr/>
            </a:pPr>
            <a:r>
              <a:rPr lang="fr-FR" sz="2400" dirty="0" smtClean="0"/>
              <a:t>Autres </a:t>
            </a:r>
            <a:r>
              <a:rPr lang="fr-FR" sz="2400" dirty="0"/>
              <a:t>commandes </a:t>
            </a:r>
            <a:r>
              <a:rPr lang="fr-FR" sz="2400" dirty="0" smtClean="0"/>
              <a:t>utiles</a:t>
            </a:r>
            <a:endParaRPr lang="fr-FR" sz="2400" dirty="0"/>
          </a:p>
          <a:p>
            <a:pPr>
              <a:defRPr/>
            </a:pPr>
            <a:endParaRPr lang="fr-FR" dirty="0"/>
          </a:p>
          <a:p>
            <a:pPr marL="457200" lvl="1" indent="0" algn="just">
              <a:defRPr/>
            </a:pPr>
            <a:endParaRPr lang="fr-FR" sz="2200" dirty="0"/>
          </a:p>
          <a:p>
            <a:pPr marL="0" indent="0">
              <a:buNone/>
            </a:pPr>
            <a:endParaRPr lang="fr-FR" dirty="0"/>
          </a:p>
        </p:txBody>
      </p:sp>
      <p:sp>
        <p:nvSpPr>
          <p:cNvPr id="4"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Configuration du serveur</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41</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7" name="Groupe 6"/>
          <p:cNvGrpSpPr/>
          <p:nvPr/>
        </p:nvGrpSpPr>
        <p:grpSpPr>
          <a:xfrm>
            <a:off x="233772" y="2177028"/>
            <a:ext cx="8604448" cy="1467996"/>
            <a:chOff x="274966" y="758221"/>
            <a:chExt cx="8604448" cy="1467996"/>
          </a:xfrm>
        </p:grpSpPr>
        <p:sp>
          <p:nvSpPr>
            <p:cNvPr id="8" name="ZoneTexte 23"/>
            <p:cNvSpPr txBox="1"/>
            <p:nvPr/>
          </p:nvSpPr>
          <p:spPr>
            <a:xfrm>
              <a:off x="274966" y="1118221"/>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a:buNone/>
                <a:defRPr/>
              </a:pPr>
              <a:r>
                <a:rPr lang="fr-FR" sz="2200" dirty="0" smtClean="0">
                  <a:effectLst/>
                  <a:latin typeface="+mn-lt"/>
                </a:rPr>
                <a:t>	</a:t>
              </a:r>
              <a:r>
                <a:rPr lang="fr-FR" sz="2200" dirty="0">
                  <a:effectLst/>
                </a:rPr>
                <a:t>Afin de vérifier la syntaxe du fichier de </a:t>
              </a:r>
              <a:r>
                <a:rPr lang="fr-FR" sz="2200" dirty="0" err="1">
                  <a:effectLst/>
                </a:rPr>
                <a:t>conf</a:t>
              </a:r>
              <a:r>
                <a:rPr lang="fr-FR" sz="2200" dirty="0">
                  <a:effectLst/>
                </a:rPr>
                <a:t>:</a:t>
              </a:r>
              <a:endParaRPr lang="fr-FR" sz="2200" dirty="0">
                <a:effectLst/>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configtest</a:t>
              </a:r>
              <a:endPar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apachectl</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9"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e 9"/>
          <p:cNvGrpSpPr/>
          <p:nvPr/>
        </p:nvGrpSpPr>
        <p:grpSpPr>
          <a:xfrm>
            <a:off x="233772" y="4603815"/>
            <a:ext cx="8604448" cy="1129441"/>
            <a:chOff x="274966" y="758221"/>
            <a:chExt cx="8604448" cy="1129441"/>
          </a:xfrm>
        </p:grpSpPr>
        <p:sp>
          <p:nvSpPr>
            <p:cNvPr id="11" name="ZoneTexte 23"/>
            <p:cNvSpPr txBox="1"/>
            <p:nvPr/>
          </p:nvSpPr>
          <p:spPr>
            <a:xfrm>
              <a:off x="274966" y="1118221"/>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marL="0" indent="0" algn="just">
                <a:buNone/>
                <a:defRPr/>
              </a:pPr>
              <a:r>
                <a:rPr lang="fr-FR" sz="2200" dirty="0" smtClean="0">
                  <a:effectLst/>
                  <a:latin typeface="+mn-lt"/>
                </a:rPr>
                <a:t>	</a:t>
              </a:r>
              <a:r>
                <a:rPr lang="fr-FR" sz="2200" dirty="0">
                  <a:effectLst/>
                </a:rPr>
                <a:t>Ne pas couper les connexions </a:t>
              </a:r>
              <a:r>
                <a:rPr lang="fr-FR" sz="2200" dirty="0" smtClean="0">
                  <a:effectLst/>
                </a:rPr>
                <a:t>TCP actives :</a:t>
              </a:r>
              <a:endParaRPr lang="fr-FR" sz="2200" dirty="0">
                <a:effectLst/>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service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graceful</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2" name="Picture 2" descr="G:\logo-terminal-web-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58221"/>
              <a:ext cx="720001"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604448" y="6525344"/>
            <a:ext cx="539552" cy="369332"/>
          </a:xfrm>
          <a:prstGeom prst="rect">
            <a:avLst/>
          </a:prstGeom>
          <a:noFill/>
        </p:spPr>
        <p:txBody>
          <a:bodyPr wrap="square" rtlCol="0">
            <a:spAutoFit/>
          </a:bodyPr>
          <a:lstStyle/>
          <a:p>
            <a:pPr algn="r"/>
            <a:r>
              <a:rPr lang="fr-FR" dirty="0" smtClean="0">
                <a:effectLst/>
                <a:latin typeface="Verdana" panose="020B0604030504040204" pitchFamily="34" charset="0"/>
              </a:rPr>
              <a:t>42</a:t>
            </a:r>
            <a:endParaRPr lang="fr-FR" dirty="0">
              <a:effectLst/>
              <a:latin typeface="Verdana" panose="020B0604030504040204" pitchFamily="34" charset="0"/>
            </a:endParaRPr>
          </a:p>
        </p:txBody>
      </p:sp>
      <p:sp>
        <p:nvSpPr>
          <p:cNvPr id="6" name="Titre 1"/>
          <p:cNvSpPr txBox="1"/>
          <p:nvPr/>
        </p:nvSpPr>
        <p:spPr>
          <a:xfrm>
            <a:off x="0" y="1"/>
            <a:ext cx="9144000" cy="692696"/>
          </a:xfrm>
          <a:prstGeom prst="rect">
            <a:avLst/>
          </a:prstGeom>
        </p:spPr>
        <p:txBody>
          <a:bodyPr/>
          <a:lstStyle>
            <a:lvl1pPr algn="ctr" defTabSz="913765" rtl="0" eaLnBrk="1" fontAlgn="base" hangingPunct="1">
              <a:spcBef>
                <a:spcPct val="0"/>
              </a:spcBef>
              <a:spcAft>
                <a:spcPct val="0"/>
              </a:spcAft>
              <a:defRPr sz="3600" b="1" baseline="0">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solidFill>
                  <a:srgbClr val="000000"/>
                </a:solidFill>
                <a:effectLst/>
                <a:latin typeface="+mn-lt"/>
              </a:rPr>
              <a:t>Travaux Pratiques</a:t>
            </a:r>
            <a:endParaRPr lang="fr-FR" dirty="0">
              <a:solidFill>
                <a:srgbClr val="000000"/>
              </a:solidFill>
              <a:effectLst/>
              <a:latin typeface="+mn-lt"/>
            </a:endParaRPr>
          </a:p>
        </p:txBody>
      </p:sp>
      <p:pic>
        <p:nvPicPr>
          <p:cNvPr id="7" name="Imag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6603" y="3356992"/>
            <a:ext cx="3250794" cy="3250794"/>
          </a:xfrm>
          <a:prstGeom prst="rect">
            <a:avLst/>
          </a:prstGeom>
        </p:spPr>
      </p:pic>
      <p:sp>
        <p:nvSpPr>
          <p:cNvPr id="8" name="Text Box 2"/>
          <p:cNvSpPr txBox="1">
            <a:spLocks noChangeArrowheads="1"/>
          </p:cNvSpPr>
          <p:nvPr/>
        </p:nvSpPr>
        <p:spPr bwMode="auto">
          <a:xfrm>
            <a:off x="0" y="980728"/>
            <a:ext cx="9144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85420" algn="l"/>
                <a:tab pos="442595" algn="l"/>
                <a:tab pos="628650" algn="l"/>
                <a:tab pos="800100" algn="l"/>
              </a:tabLst>
              <a:defRPr>
                <a:solidFill>
                  <a:schemeClr val="tx1"/>
                </a:solidFill>
                <a:latin typeface="Arial" panose="020B0604020202020204" pitchFamily="34" charset="0"/>
              </a:defRPr>
            </a:lvl1pPr>
            <a:lvl2pPr marL="742950" indent="-285750" eaLnBrk="0" hangingPunct="0">
              <a:tabLst>
                <a:tab pos="185420" algn="l"/>
                <a:tab pos="442595" algn="l"/>
                <a:tab pos="628650" algn="l"/>
                <a:tab pos="800100" algn="l"/>
              </a:tabLst>
              <a:defRPr>
                <a:solidFill>
                  <a:schemeClr val="tx1"/>
                </a:solidFill>
                <a:latin typeface="Arial" panose="020B0604020202020204" pitchFamily="34" charset="0"/>
              </a:defRPr>
            </a:lvl2pPr>
            <a:lvl3pPr marL="1143000" indent="-228600" eaLnBrk="0" hangingPunct="0">
              <a:tabLst>
                <a:tab pos="185420" algn="l"/>
                <a:tab pos="442595" algn="l"/>
                <a:tab pos="628650" algn="l"/>
                <a:tab pos="800100" algn="l"/>
              </a:tabLst>
              <a:defRPr>
                <a:solidFill>
                  <a:schemeClr val="tx1"/>
                </a:solidFill>
                <a:latin typeface="Arial" panose="020B0604020202020204" pitchFamily="34" charset="0"/>
              </a:defRPr>
            </a:lvl3pPr>
            <a:lvl4pPr marL="1600200" indent="-228600" eaLnBrk="0" hangingPunct="0">
              <a:tabLst>
                <a:tab pos="185420" algn="l"/>
                <a:tab pos="442595" algn="l"/>
                <a:tab pos="628650" algn="l"/>
                <a:tab pos="800100" algn="l"/>
              </a:tabLst>
              <a:defRPr>
                <a:solidFill>
                  <a:schemeClr val="tx1"/>
                </a:solidFill>
                <a:latin typeface="Arial" panose="020B0604020202020204" pitchFamily="34" charset="0"/>
              </a:defRPr>
            </a:lvl4pPr>
            <a:lvl5pPr marL="2057400" indent="-228600" eaLnBrk="0" hangingPunct="0">
              <a:tabLst>
                <a:tab pos="185420" algn="l"/>
                <a:tab pos="442595" algn="l"/>
                <a:tab pos="628650" algn="l"/>
                <a:tab pos="8001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9pPr>
          </a:lstStyle>
          <a:p>
            <a:pPr algn="ctr" eaLnBrk="1" hangingPunct="1">
              <a:lnSpc>
                <a:spcPts val="2600"/>
              </a:lnSpc>
            </a:pPr>
            <a:r>
              <a:rPr lang="fr-FR" sz="2600" dirty="0">
                <a:effectLst/>
                <a:latin typeface="+mn-lt"/>
              </a:rPr>
              <a:t>TP </a:t>
            </a:r>
            <a:r>
              <a:rPr lang="fr-FR" sz="2600" dirty="0" smtClean="0">
                <a:effectLst/>
                <a:latin typeface="+mn-lt"/>
              </a:rPr>
              <a:t>APACHE</a:t>
            </a:r>
            <a:br>
              <a:rPr lang="fr-FR" sz="2600" dirty="0" smtClean="0">
                <a:effectLst/>
                <a:latin typeface="+mn-lt"/>
              </a:rPr>
            </a:br>
            <a:br>
              <a:rPr lang="fr-FR" sz="2600" dirty="0" smtClean="0">
                <a:effectLst/>
                <a:latin typeface="+mn-lt"/>
              </a:rPr>
            </a:br>
            <a:r>
              <a:rPr lang="fr-FR" sz="2600" dirty="0" smtClean="0">
                <a:effectLst/>
                <a:latin typeface="+mn-lt"/>
              </a:rPr>
              <a:t>Atelier 1</a:t>
            </a:r>
            <a:endParaRPr lang="fr-FR" sz="2600" dirty="0" smtClean="0">
              <a:effectLst/>
              <a:latin typeface="+mn-lt"/>
            </a:endParaRPr>
          </a:p>
          <a:p>
            <a:pPr algn="ctr" eaLnBrk="1" hangingPunct="1">
              <a:lnSpc>
                <a:spcPts val="2600"/>
              </a:lnSpc>
            </a:pPr>
            <a:endParaRPr lang="fr-FR" sz="2600" dirty="0" smtClean="0">
              <a:effectLst/>
              <a:latin typeface="+mn-lt"/>
            </a:endParaRPr>
          </a:p>
          <a:p>
            <a:pPr algn="ctr" eaLnBrk="1" hangingPunct="1">
              <a:lnSpc>
                <a:spcPts val="2600"/>
              </a:lnSpc>
            </a:pPr>
            <a:r>
              <a:rPr lang="fr-FR" sz="2600" dirty="0" smtClean="0">
                <a:effectLst/>
                <a:latin typeface="+mn-lt"/>
              </a:rPr>
              <a:t>Installation du serveur</a:t>
            </a:r>
            <a:br>
              <a:rPr lang="fr-FR" sz="2600" dirty="0">
                <a:effectLst/>
                <a:latin typeface="+mn-lt"/>
              </a:rPr>
            </a:br>
            <a:endParaRPr lang="fr-FR" sz="2400" dirty="0">
              <a:effectLst/>
              <a:latin typeface="+mn-lt"/>
            </a:endParaRPr>
          </a:p>
        </p:txBody>
      </p:sp>
      <p:sp>
        <p:nvSpPr>
          <p:cNvPr id="9" name="Flèche droite 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a:t>
            </a:r>
            <a:r>
              <a:rPr lang="fr-FR" sz="2600" b="0" dirty="0" smtClean="0">
                <a:solidFill>
                  <a:schemeClr val="bg2"/>
                </a:solidFill>
                <a:effectLst/>
              </a:rPr>
              <a:t>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t>
            </a:r>
            <a:r>
              <a:rPr lang="fr-FR" sz="2600" dirty="0" smtClean="0">
                <a:effectLst/>
              </a:rPr>
              <a:t>Configuration </a:t>
            </a:r>
            <a:r>
              <a:rPr lang="fr-FR" sz="2600" dirty="0">
                <a:effectLst/>
              </a:rPr>
              <a:t>avancée du serveur</a:t>
            </a:r>
            <a:endParaRPr lang="fr-FR" sz="2600" dirty="0">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43</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4426943"/>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0" y="1599849"/>
            <a:ext cx="9143999" cy="4421439"/>
          </a:xfrm>
        </p:spPr>
        <p:txBody>
          <a:bodyPr/>
          <a:lstStyle/>
          <a:p>
            <a:pPr marL="0" lvl="1" indent="0" algn="just" eaLnBrk="1" hangingPunct="1">
              <a:buClrTx/>
            </a:pPr>
            <a:endParaRPr lang="fr-FR" sz="2200" dirty="0" smtClean="0">
              <a:latin typeface="+mn-lt"/>
            </a:endParaRPr>
          </a:p>
          <a:p>
            <a:pPr marL="0" indent="0" eaLnBrk="1" hangingPunct="1">
              <a:lnSpc>
                <a:spcPct val="200000"/>
              </a:lnSpc>
              <a:buNone/>
            </a:pPr>
            <a:endParaRPr lang="fr-FR" dirty="0" smtClean="0"/>
          </a:p>
        </p:txBody>
      </p:sp>
      <p:sp>
        <p:nvSpPr>
          <p:cNvPr id="92162"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44</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err="1" smtClean="0">
                <a:effectLst/>
              </a:rPr>
              <a:t>Mod-status</a:t>
            </a:r>
            <a:r>
              <a:rPr lang="fr-FR" sz="2400" kern="0" dirty="0" smtClean="0">
                <a:effectLst/>
              </a:rPr>
              <a:t> : server-</a:t>
            </a:r>
            <a:r>
              <a:rPr lang="fr-FR" sz="2400" kern="0" dirty="0" err="1" smtClean="0">
                <a:effectLst/>
              </a:rPr>
              <a:t>status</a:t>
            </a:r>
            <a:endParaRPr lang="fr-FR" sz="2400" kern="0" dirty="0" smtClean="0">
              <a:effectLst/>
            </a:endParaRPr>
          </a:p>
          <a:p>
            <a:pPr marL="0" indent="0">
              <a:buFont typeface="Webdings" panose="05030102010509060703" pitchFamily="18" charset="2"/>
              <a:buNone/>
            </a:pP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grpSp>
        <p:nvGrpSpPr>
          <p:cNvPr id="11" name="Groupe 10"/>
          <p:cNvGrpSpPr/>
          <p:nvPr/>
        </p:nvGrpSpPr>
        <p:grpSpPr>
          <a:xfrm>
            <a:off x="180711" y="980728"/>
            <a:ext cx="5089122" cy="2304256"/>
            <a:chOff x="274966" y="1556792"/>
            <a:chExt cx="5089122" cy="2304256"/>
          </a:xfrm>
        </p:grpSpPr>
        <p:sp>
          <p:nvSpPr>
            <p:cNvPr id="12" name="ZoneTexte 11"/>
            <p:cNvSpPr txBox="1"/>
            <p:nvPr/>
          </p:nvSpPr>
          <p:spPr>
            <a:xfrm>
              <a:off x="274966" y="1891278"/>
              <a:ext cx="5089122" cy="196977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a:t>
              </a:r>
              <a:r>
                <a:rPr lang="fr-FR" sz="2200" u="sng" dirty="0" smtClean="0">
                  <a:effectLst/>
                  <a:latin typeface="+mn-lt"/>
                </a:rPr>
                <a:t>/</a:t>
              </a:r>
              <a:r>
                <a:rPr lang="fr-FR" sz="2200" u="sng" dirty="0" err="1" smtClean="0">
                  <a:effectLst/>
                  <a:latin typeface="+mn-lt"/>
                </a:rPr>
                <a:t>httpd.conf</a:t>
              </a:r>
              <a:r>
                <a:rPr lang="fr-FR" sz="2200" dirty="0" smtClean="0">
                  <a:effectLst/>
                  <a:latin typeface="+mn-lt"/>
                </a:rPr>
                <a:t> :</a:t>
              </a:r>
              <a:endParaRPr lang="fr-FR" sz="2200" dirty="0" smtClean="0">
                <a:effectLst/>
                <a:latin typeface="+mn-lt"/>
              </a:endParaRPr>
            </a:p>
            <a:p>
              <a:pPr algn="just"/>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&lt;Location /</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server-</a:t>
              </a:r>
              <a:r>
                <a:rPr lang="fr-FR" sz="20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status</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SetHandler</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server-</a:t>
              </a:r>
              <a:r>
                <a:rPr lang="fr-FR" sz="20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status</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Order</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allow,deny</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Allow</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from</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127.0.0.1</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&lt;/Location</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4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1556792"/>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1922" name="Imag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88840"/>
            <a:ext cx="3816424" cy="4567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G:\252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220" y="285293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G:\2538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8220" y="3586273"/>
            <a:ext cx="720000" cy="7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4"/>
                    </p:tgtEl>
                  </p:cond>
                </p:stCondLst>
                <p:endSync evt="end" delay="0">
                  <p:rtn val="all"/>
                </p:endSync>
                <p:childTnLst>
                  <p:par>
                    <p:cTn id="8" fill="hold">
                      <p:stCondLst>
                        <p:cond delay="0"/>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81922"/>
                                        </p:tgtEl>
                                      </p:cBhvr>
                                      <p:by x="200000" y="200000"/>
                                    </p:animScale>
                                  </p:childTnLst>
                                </p:cTn>
                              </p:par>
                            </p:childTnLst>
                          </p:cTn>
                        </p:par>
                      </p:childTnLst>
                    </p:cTn>
                  </p:par>
                </p:childTnLst>
              </p:cTn>
              <p:nextCondLst>
                <p:cond evt="onClick" delay="0">
                  <p:tgtEl>
                    <p:spTgt spid="14"/>
                  </p:tgtEl>
                </p:cond>
              </p:nextCondLst>
            </p:seq>
            <p:seq concurrent="1" nextAc="seek">
              <p:cTn id="12" restart="whenNotActive" fill="hold" evtFilter="cancelBubble" nodeType="interactiveSeq">
                <p:stCondLst>
                  <p:cond evt="onClick" delay="0">
                    <p:tgtEl>
                      <p:spTgt spid="15"/>
                    </p:tgtEl>
                  </p:cond>
                </p:stCondLst>
                <p:endSync evt="end" delay="0">
                  <p:rtn val="all"/>
                </p:endSync>
                <p:childTnLst>
                  <p:par>
                    <p:cTn id="13" fill="hold">
                      <p:stCondLst>
                        <p:cond delay="0"/>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81922"/>
                                        </p:tgtEl>
                                      </p:cBhvr>
                                      <p:by x="50000" y="50000"/>
                                    </p:animScale>
                                  </p:childTnLst>
                                </p:cTn>
                              </p:par>
                            </p:childTnLst>
                          </p:cTn>
                        </p:par>
                      </p:childTnLst>
                    </p:cTn>
                  </p:par>
                </p:childTnLst>
              </p:cTn>
              <p:nextCondLst>
                <p:cond evt="onClick" delay="0">
                  <p:tgtEl>
                    <p:spTgt spid="15"/>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45</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7" name="Espace réservé du contenu 1"/>
          <p:cNvSpPr txBox="1"/>
          <p:nvPr/>
        </p:nvSpPr>
        <p:spPr>
          <a:xfrm>
            <a:off x="0" y="692696"/>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err="1" smtClean="0">
                <a:effectLst/>
              </a:rPr>
              <a:t>Mod-status</a:t>
            </a:r>
            <a:r>
              <a:rPr lang="fr-FR" sz="2400" kern="0" dirty="0" smtClean="0">
                <a:effectLst/>
              </a:rPr>
              <a:t> : server-info</a:t>
            </a:r>
            <a:endParaRPr lang="fr-FR" sz="2400" kern="0" dirty="0" smtClean="0">
              <a:effectLst/>
            </a:endParaRPr>
          </a:p>
          <a:p>
            <a:pPr marL="0" indent="0">
              <a:buFont typeface="Webdings" panose="05030102010509060703" pitchFamily="18" charset="2"/>
              <a:buNone/>
            </a:pPr>
            <a:endParaRPr lang="fr-FR" kern="0" dirty="0">
              <a:effectLst/>
            </a:endParaRPr>
          </a:p>
          <a:p>
            <a:pPr marL="0" indent="0">
              <a:buNone/>
              <a:defRPr/>
            </a:pPr>
            <a:endParaRPr lang="fr-FR" kern="0" dirty="0" smtClean="0">
              <a:effectLst/>
            </a:endParaRPr>
          </a:p>
          <a:p>
            <a:pPr marL="457200" lvl="1" indent="0" algn="just">
              <a:defRPr/>
            </a:pPr>
            <a:endParaRPr lang="fr-FR" sz="2200" kern="0" dirty="0" smtClean="0">
              <a:effectLst/>
            </a:endParaRPr>
          </a:p>
        </p:txBody>
      </p:sp>
      <p:grpSp>
        <p:nvGrpSpPr>
          <p:cNvPr id="2" name="Groupe 1"/>
          <p:cNvGrpSpPr/>
          <p:nvPr/>
        </p:nvGrpSpPr>
        <p:grpSpPr>
          <a:xfrm>
            <a:off x="107504" y="764704"/>
            <a:ext cx="5089122" cy="2612033"/>
            <a:chOff x="274966" y="1556792"/>
            <a:chExt cx="5089122" cy="2612033"/>
          </a:xfrm>
        </p:grpSpPr>
        <p:sp>
          <p:nvSpPr>
            <p:cNvPr id="11" name="ZoneTexte 10"/>
            <p:cNvSpPr txBox="1"/>
            <p:nvPr/>
          </p:nvSpPr>
          <p:spPr>
            <a:xfrm>
              <a:off x="274966" y="1891278"/>
              <a:ext cx="5089122" cy="227754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a:t>
              </a:r>
              <a:r>
                <a:rPr lang="fr-FR" sz="2200" u="sng" dirty="0" smtClean="0">
                  <a:effectLst/>
                  <a:latin typeface="+mn-lt"/>
                </a:rPr>
                <a:t>/</a:t>
              </a:r>
              <a:r>
                <a:rPr lang="fr-FR" sz="2200" u="sng" dirty="0" err="1" smtClean="0">
                  <a:effectLst/>
                  <a:latin typeface="+mn-lt"/>
                </a:rPr>
                <a:t>httpd.conf</a:t>
              </a:r>
              <a:r>
                <a:rPr lang="fr-FR" sz="2200" dirty="0" smtClean="0">
                  <a:effectLst/>
                  <a:latin typeface="+mn-lt"/>
                </a:rPr>
                <a:t> :</a:t>
              </a:r>
              <a:endParaRPr lang="fr-FR" sz="2200" dirty="0" smtClean="0">
                <a:effectLst/>
                <a:latin typeface="+mn-lt"/>
              </a:endParaRPr>
            </a:p>
            <a:p>
              <a:pPr algn="just"/>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&lt;Location /server-info&gt;</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SetHandler</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server-info</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Order</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allow,deny</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Allow</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from</a:t>
              </a: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127.0.0.1</a:t>
              </a:r>
              <a:endPar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Allow</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0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from</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172.16.96.105</a:t>
              </a:r>
              <a:endPar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0" indent="0" algn="just" eaLnBrk="1" hangingPunct="1">
                <a:lnSpc>
                  <a:spcPct val="100000"/>
                </a:lnSpc>
                <a:spcBef>
                  <a:spcPts val="0"/>
                </a:spcBef>
                <a:buNone/>
              </a:pPr>
              <a:r>
                <a:rPr lang="fr-FR" sz="20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&lt;/Location</a:t>
              </a:r>
              <a:r>
                <a:rPr lang="fr-FR" sz="20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4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1556792"/>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2946" name="Imag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268" y="2924944"/>
            <a:ext cx="4837227" cy="36003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G:\252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40" y="508666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G:\2538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40" y="5820003"/>
            <a:ext cx="720000" cy="7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82946"/>
                                        </p:tgtEl>
                                      </p:cBhvr>
                                      <p:by x="200000" y="200000"/>
                                    </p:animScale>
                                  </p:childTnLst>
                                </p:cTn>
                              </p:par>
                            </p:childTnLst>
                          </p:cTn>
                        </p:par>
                      </p:childTnLst>
                    </p:cTn>
                  </p:par>
                </p:childTnLst>
              </p:cTn>
              <p:nextCondLst>
                <p:cond evt="onClick" delay="0">
                  <p:tgtEl>
                    <p:spTgt spid="10"/>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82946"/>
                                        </p:tgtEl>
                                      </p:cBhvr>
                                      <p:by x="50000" y="50000"/>
                                    </p:animScale>
                                  </p:childTnLst>
                                </p:cTn>
                              </p:par>
                            </p:childTnLst>
                          </p:cTn>
                        </p:par>
                      </p:childTnLst>
                    </p:cTn>
                  </p:par>
                </p:childTnLst>
              </p:cTn>
              <p:nextCondLst>
                <p:cond evt="onClick" delay="0">
                  <p:tgtEl>
                    <p:spTgt spid="13"/>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46</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20" name="Picture 11" descr="F:\Fotolia_32067541_150x1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2128" y="1452466"/>
            <a:ext cx="991215" cy="99121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e 23"/>
          <p:cNvGrpSpPr/>
          <p:nvPr/>
        </p:nvGrpSpPr>
        <p:grpSpPr>
          <a:xfrm>
            <a:off x="5695744" y="1429907"/>
            <a:ext cx="2116616" cy="3295237"/>
            <a:chOff x="4355977" y="2010089"/>
            <a:chExt cx="1736870" cy="3295237"/>
          </a:xfrm>
        </p:grpSpPr>
        <p:pic>
          <p:nvPicPr>
            <p:cNvPr id="25" name="Picture 8" descr="F:\apach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244" y="4400580"/>
              <a:ext cx="1315994" cy="9047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010089"/>
              <a:ext cx="1736870" cy="2423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e 20"/>
          <p:cNvGrpSpPr/>
          <p:nvPr/>
        </p:nvGrpSpPr>
        <p:grpSpPr>
          <a:xfrm>
            <a:off x="2226555" y="1573923"/>
            <a:ext cx="3223258" cy="338554"/>
            <a:chOff x="1808723" y="2844909"/>
            <a:chExt cx="2472104" cy="338554"/>
          </a:xfrm>
        </p:grpSpPr>
        <p:sp>
          <p:nvSpPr>
            <p:cNvPr id="22" name="Text Box 33"/>
            <p:cNvSpPr txBox="1">
              <a:spLocks noChangeArrowheads="1"/>
            </p:cNvSpPr>
            <p:nvPr/>
          </p:nvSpPr>
          <p:spPr bwMode="auto">
            <a:xfrm>
              <a:off x="1808723" y="2844909"/>
              <a:ext cx="2472104" cy="33855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600" dirty="0" smtClean="0">
                  <a:effectLst/>
                  <a:latin typeface="+mj-lt"/>
                </a:rPr>
                <a:t>http://160.210.169.6</a:t>
              </a:r>
              <a:endParaRPr lang="fr-FR" sz="1600" dirty="0">
                <a:effectLst/>
                <a:latin typeface="+mj-lt"/>
              </a:endParaRPr>
            </a:p>
          </p:txBody>
        </p:sp>
        <p:sp>
          <p:nvSpPr>
            <p:cNvPr id="23" name="Line 34"/>
            <p:cNvSpPr>
              <a:spLocks noChangeShapeType="1"/>
            </p:cNvSpPr>
            <p:nvPr/>
          </p:nvSpPr>
          <p:spPr bwMode="auto">
            <a:xfrm>
              <a:off x="1808723"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pic>
        <p:nvPicPr>
          <p:cNvPr id="27"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572" y="1400373"/>
            <a:ext cx="966973" cy="110715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149987"/>
            <a:ext cx="966973" cy="110715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e 29"/>
          <p:cNvGrpSpPr/>
          <p:nvPr/>
        </p:nvGrpSpPr>
        <p:grpSpPr>
          <a:xfrm rot="487495">
            <a:off x="2223585" y="2119396"/>
            <a:ext cx="3667126" cy="338554"/>
            <a:chOff x="1808723" y="2829521"/>
            <a:chExt cx="2472104" cy="338554"/>
          </a:xfrm>
        </p:grpSpPr>
        <p:sp>
          <p:nvSpPr>
            <p:cNvPr id="31" name="Text Box 33"/>
            <p:cNvSpPr txBox="1">
              <a:spLocks noChangeArrowheads="1"/>
            </p:cNvSpPr>
            <p:nvPr/>
          </p:nvSpPr>
          <p:spPr bwMode="auto">
            <a:xfrm>
              <a:off x="1808723" y="2829521"/>
              <a:ext cx="2472104" cy="33855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600" dirty="0" smtClean="0">
                  <a:effectLst/>
                  <a:latin typeface="+mj-lt"/>
                </a:rPr>
                <a:t>http://www.orange.fr</a:t>
              </a:r>
              <a:endParaRPr lang="fr-FR" sz="1600" dirty="0">
                <a:effectLst/>
                <a:latin typeface="+mj-lt"/>
              </a:endParaRPr>
            </a:p>
          </p:txBody>
        </p:sp>
        <p:sp>
          <p:nvSpPr>
            <p:cNvPr id="32" name="Line 34"/>
            <p:cNvSpPr>
              <a:spLocks noChangeShapeType="1"/>
            </p:cNvSpPr>
            <p:nvPr/>
          </p:nvSpPr>
          <p:spPr bwMode="auto">
            <a:xfrm>
              <a:off x="1808723"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pic>
        <p:nvPicPr>
          <p:cNvPr id="29" name="Picture 12" descr="F:\Home-Ser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572" y="3054026"/>
            <a:ext cx="966973" cy="1107154"/>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e 32"/>
          <p:cNvGrpSpPr/>
          <p:nvPr/>
        </p:nvGrpSpPr>
        <p:grpSpPr>
          <a:xfrm rot="909629">
            <a:off x="2129085" y="2581170"/>
            <a:ext cx="3342515" cy="338554"/>
            <a:chOff x="1808723" y="2829521"/>
            <a:chExt cx="2472104" cy="338554"/>
          </a:xfrm>
        </p:grpSpPr>
        <p:sp>
          <p:nvSpPr>
            <p:cNvPr id="34" name="Text Box 33"/>
            <p:cNvSpPr txBox="1">
              <a:spLocks noChangeArrowheads="1"/>
            </p:cNvSpPr>
            <p:nvPr/>
          </p:nvSpPr>
          <p:spPr bwMode="auto">
            <a:xfrm>
              <a:off x="1808723" y="2829521"/>
              <a:ext cx="2472104" cy="33855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1400" dirty="0" smtClean="0">
                  <a:effectLst/>
                  <a:latin typeface="+mj-lt"/>
                </a:rPr>
                <a:t>http://</a:t>
              </a:r>
              <a:r>
                <a:rPr lang="fr-FR" sz="1600" dirty="0" smtClean="0">
                  <a:effectLst/>
                  <a:latin typeface="+mj-lt"/>
                </a:rPr>
                <a:t>www.unautresite.com</a:t>
              </a:r>
              <a:endParaRPr lang="fr-FR" sz="1400" dirty="0">
                <a:effectLst/>
                <a:latin typeface="+mj-lt"/>
              </a:endParaRPr>
            </a:p>
          </p:txBody>
        </p:sp>
        <p:sp>
          <p:nvSpPr>
            <p:cNvPr id="35" name="Line 34"/>
            <p:cNvSpPr>
              <a:spLocks noChangeShapeType="1"/>
            </p:cNvSpPr>
            <p:nvPr/>
          </p:nvSpPr>
          <p:spPr bwMode="auto">
            <a:xfrm>
              <a:off x="1808723" y="3141663"/>
              <a:ext cx="2472104" cy="0"/>
            </a:xfrm>
            <a:prstGeom prst="line">
              <a:avLst/>
            </a:prstGeom>
            <a:noFill/>
            <a:ln w="57150"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pic>
        <p:nvPicPr>
          <p:cNvPr id="36" name="Picture 4" descr="G:\tux-matrix-673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55" y="5766438"/>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7" name="Bulle ronde 36"/>
          <p:cNvSpPr/>
          <p:nvPr/>
        </p:nvSpPr>
        <p:spPr bwMode="auto">
          <a:xfrm>
            <a:off x="167704" y="3350906"/>
            <a:ext cx="4633467" cy="1081980"/>
          </a:xfrm>
          <a:prstGeom prst="wedgeEllipseCallout">
            <a:avLst>
              <a:gd name="adj1" fmla="val -26721"/>
              <a:gd name="adj2" fmla="val 18622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Le client pense visiter plusieurs serveurs.</a:t>
            </a:r>
            <a:endParaRPr lang="fr-FR" sz="2200" dirty="0">
              <a:effectLst/>
              <a:latin typeface="+mn-lt"/>
            </a:endParaRPr>
          </a:p>
        </p:txBody>
      </p:sp>
      <p:sp>
        <p:nvSpPr>
          <p:cNvPr id="38" name="Bulle ronde 37"/>
          <p:cNvSpPr/>
          <p:nvPr/>
        </p:nvSpPr>
        <p:spPr bwMode="auto">
          <a:xfrm>
            <a:off x="3851920" y="4797152"/>
            <a:ext cx="4918633" cy="1558052"/>
          </a:xfrm>
          <a:prstGeom prst="wedgeEllipseCallout">
            <a:avLst>
              <a:gd name="adj1" fmla="val -102785"/>
              <a:gd name="adj2" fmla="val 2453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En réalité, il n’existe qu’un seul serveur et plusieurs sites virtuels.</a:t>
            </a:r>
            <a:endParaRPr lang="fr-FR" sz="2200" dirty="0">
              <a:effectLst/>
              <a:latin typeface="+mn-lt"/>
            </a:endParaRPr>
          </a:p>
        </p:txBody>
      </p:sp>
      <p:sp>
        <p:nvSpPr>
          <p:cNvPr id="42" name="Espace réservé du contenu 1"/>
          <p:cNvSpPr txBox="1"/>
          <p:nvPr/>
        </p:nvSpPr>
        <p:spPr>
          <a:xfrm>
            <a:off x="0" y="836712"/>
            <a:ext cx="9143999" cy="454607"/>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mutualisé</a:t>
            </a:r>
            <a:endParaRPr lang="fr-FR" kern="0" dirty="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7" grpId="0" animBg="1"/>
      <p:bldP spid="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5" name="ZoneTexte 4"/>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47</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10" name="Forme libre 9"/>
          <p:cNvSpPr/>
          <p:nvPr/>
        </p:nvSpPr>
        <p:spPr>
          <a:xfrm>
            <a:off x="2483768" y="2060848"/>
            <a:ext cx="3960000" cy="108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CC"/>
              </a:gs>
              <a:gs pos="80000">
                <a:srgbClr val="FF9999"/>
              </a:gs>
              <a:gs pos="100000">
                <a:srgbClr val="FF7C80"/>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Bef>
                <a:spcPct val="0"/>
              </a:spcBef>
              <a:spcAft>
                <a:spcPct val="35000"/>
              </a:spcAft>
            </a:pPr>
            <a:r>
              <a:rPr lang="fr-FR" sz="2200" kern="1200" dirty="0" smtClean="0">
                <a:solidFill>
                  <a:schemeClr val="tx1"/>
                </a:solidFill>
                <a:effectLst/>
              </a:rPr>
              <a:t>Mettre en place des hôtes virtuels</a:t>
            </a:r>
            <a:endParaRPr lang="fr-FR" sz="2200" kern="1200" dirty="0">
              <a:solidFill>
                <a:schemeClr val="tx1"/>
              </a:solidFill>
              <a:effectLst/>
            </a:endParaRPr>
          </a:p>
        </p:txBody>
      </p:sp>
      <p:sp>
        <p:nvSpPr>
          <p:cNvPr id="11" name="Forme libre 10"/>
          <p:cNvSpPr/>
          <p:nvPr/>
        </p:nvSpPr>
        <p:spPr>
          <a:xfrm>
            <a:off x="468384" y="3105004"/>
            <a:ext cx="3960000" cy="108004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FF"/>
              </a:gs>
              <a:gs pos="80000">
                <a:srgbClr val="66FFFF"/>
              </a:gs>
              <a:gs pos="100000">
                <a:srgbClr val="00FF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Déclarer plusieurs ports d’écoute</a:t>
            </a:r>
            <a:endParaRPr lang="fr-FR" sz="2200" dirty="0">
              <a:solidFill>
                <a:schemeClr val="tx1"/>
              </a:solidFill>
              <a:effectLst/>
            </a:endParaRPr>
          </a:p>
        </p:txBody>
      </p:sp>
      <p:sp>
        <p:nvSpPr>
          <p:cNvPr id="12" name="Forme libre 11"/>
          <p:cNvSpPr/>
          <p:nvPr/>
        </p:nvSpPr>
        <p:spPr>
          <a:xfrm>
            <a:off x="468384" y="4365104"/>
            <a:ext cx="8064056" cy="108004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CC"/>
              </a:gs>
              <a:gs pos="80000">
                <a:srgbClr val="66FF66"/>
              </a:gs>
              <a:gs pos="100000">
                <a:srgbClr val="33CC33"/>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Déclarer des arborescences différentes</a:t>
            </a:r>
            <a:endParaRPr lang="fr-FR" sz="2200" dirty="0" smtClean="0">
              <a:solidFill>
                <a:schemeClr val="tx1"/>
              </a:solidFill>
              <a:effectLst/>
            </a:endParaRPr>
          </a:p>
        </p:txBody>
      </p:sp>
      <p:sp>
        <p:nvSpPr>
          <p:cNvPr id="13" name="ZoneTexte 23"/>
          <p:cNvSpPr txBox="1"/>
          <p:nvPr/>
        </p:nvSpPr>
        <p:spPr>
          <a:xfrm>
            <a:off x="297670" y="5734417"/>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just"/>
            <a:r>
              <a:rPr lang="fr-FR" sz="2200" u="sng" dirty="0">
                <a:solidFill>
                  <a:srgbClr val="C00000"/>
                </a:solidFill>
                <a:effectLst/>
              </a:rPr>
              <a:t>Section3</a:t>
            </a:r>
            <a:r>
              <a:rPr lang="fr-FR" sz="2200" dirty="0">
                <a:solidFill>
                  <a:srgbClr val="C00000"/>
                </a:solidFill>
                <a:effectLst/>
              </a:rPr>
              <a:t> - </a:t>
            </a:r>
            <a:r>
              <a:rPr lang="fr-FR" sz="2200" dirty="0" smtClean="0">
                <a:solidFill>
                  <a:srgbClr val="C00000"/>
                </a:solidFill>
                <a:effectLst/>
              </a:rPr>
              <a:t>Hôtes </a:t>
            </a:r>
            <a:r>
              <a:rPr lang="fr-FR" sz="2200" dirty="0">
                <a:solidFill>
                  <a:srgbClr val="C00000"/>
                </a:solidFill>
                <a:effectLst/>
              </a:rPr>
              <a:t>virtuels</a:t>
            </a:r>
            <a:endParaRPr lang="fr-FR" sz="2200" dirty="0">
              <a:solidFill>
                <a:srgbClr val="C00000"/>
              </a:solidFill>
              <a:effectLst/>
            </a:endParaRPr>
          </a:p>
        </p:txBody>
      </p:sp>
      <p:sp>
        <p:nvSpPr>
          <p:cNvPr id="14" name="Forme libre 13"/>
          <p:cNvSpPr/>
          <p:nvPr/>
        </p:nvSpPr>
        <p:spPr>
          <a:xfrm>
            <a:off x="4572440" y="3105024"/>
            <a:ext cx="3960000" cy="108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FF"/>
              </a:gs>
              <a:gs pos="80000">
                <a:srgbClr val="FF99FF"/>
              </a:gs>
              <a:gs pos="100000">
                <a:srgbClr val="FF66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Déclarer plusieurs adresses IP d’écoute</a:t>
            </a:r>
            <a:endParaRPr lang="fr-FR" sz="1600" dirty="0">
              <a:solidFill>
                <a:schemeClr val="tx1"/>
              </a:solidFill>
              <a:effectLst/>
            </a:endParaRPr>
          </a:p>
        </p:txBody>
      </p:sp>
      <p:grpSp>
        <p:nvGrpSpPr>
          <p:cNvPr id="15" name="Groupe 14"/>
          <p:cNvGrpSpPr/>
          <p:nvPr/>
        </p:nvGrpSpPr>
        <p:grpSpPr>
          <a:xfrm>
            <a:off x="272302" y="796978"/>
            <a:ext cx="8604448" cy="832923"/>
            <a:chOff x="272302" y="3676197"/>
            <a:chExt cx="8604448" cy="832923"/>
          </a:xfrm>
        </p:grpSpPr>
        <p:sp>
          <p:nvSpPr>
            <p:cNvPr id="16" name="ZoneTexte 15"/>
            <p:cNvSpPr txBox="1"/>
            <p:nvPr/>
          </p:nvSpPr>
          <p:spPr>
            <a:xfrm>
              <a:off x="272302" y="4083362"/>
              <a:ext cx="8604448" cy="4257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lgn="l">
                <a:lnSpc>
                  <a:spcPts val="2600"/>
                </a:lnSpc>
              </a:pPr>
              <a:r>
                <a:rPr lang="fr-FR" sz="2200" dirty="0" smtClean="0">
                  <a:effectLst/>
                </a:rPr>
                <a:t>	</a:t>
              </a:r>
              <a:r>
                <a:rPr lang="fr-FR" sz="2200" dirty="0">
                  <a:effectLst/>
                </a:rPr>
                <a:t> Pour mettre en place un hébergement mutualisé </a:t>
              </a:r>
              <a:r>
                <a:rPr lang="fr-FR" sz="2200" dirty="0" smtClean="0">
                  <a:effectLst/>
                </a:rPr>
                <a:t>:</a:t>
              </a:r>
              <a:endParaRPr lang="fr-FR" sz="2200" b="1" dirty="0">
                <a:solidFill>
                  <a:srgbClr val="FF0000"/>
                </a:solidFill>
                <a:effectLst/>
                <a:latin typeface="Verdana" panose="020B0604030504040204" pitchFamily="34" charset="0"/>
              </a:endParaRPr>
            </a:p>
          </p:txBody>
        </p:sp>
        <p:pic>
          <p:nvPicPr>
            <p:cNvPr id="17" name="Picture 2" descr="d:\Documents\patrick.finet\Desktop\kami23-tuxitecte-13668.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676197"/>
              <a:ext cx="720000"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48</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36" name="Picture 4" descr="G:\tux-matrix-673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1999" y="4293216"/>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7" name="Bulle ronde 36"/>
          <p:cNvSpPr/>
          <p:nvPr/>
        </p:nvSpPr>
        <p:spPr bwMode="auto">
          <a:xfrm>
            <a:off x="179513" y="1885929"/>
            <a:ext cx="4045854" cy="2034123"/>
          </a:xfrm>
          <a:prstGeom prst="wedgeEllipseCallout">
            <a:avLst>
              <a:gd name="adj1" fmla="val 48335"/>
              <a:gd name="adj2" fmla="val 7005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j-lt"/>
              </a:rPr>
              <a:t>Choisissez un hébergement virtuel "par IP" ou "par nom</a:t>
            </a:r>
            <a:r>
              <a:rPr lang="fr-FR" sz="2200" dirty="0" smtClean="0">
                <a:effectLst/>
              </a:rPr>
              <a:t>"</a:t>
            </a:r>
            <a:r>
              <a:rPr lang="fr-FR" sz="2200" dirty="0" smtClean="0">
                <a:effectLst/>
                <a:latin typeface="+mj-lt"/>
              </a:rPr>
              <a:t>.</a:t>
            </a:r>
            <a:endParaRPr lang="fr-FR" sz="2200" dirty="0">
              <a:effectLst/>
              <a:latin typeface="+mj-lt"/>
            </a:endParaRPr>
          </a:p>
        </p:txBody>
      </p:sp>
      <p:sp>
        <p:nvSpPr>
          <p:cNvPr id="38" name="Bulle ronde 37"/>
          <p:cNvSpPr/>
          <p:nvPr/>
        </p:nvSpPr>
        <p:spPr bwMode="auto">
          <a:xfrm>
            <a:off x="4225367" y="2519020"/>
            <a:ext cx="4379082" cy="1558052"/>
          </a:xfrm>
          <a:prstGeom prst="wedgeEllipseCallout">
            <a:avLst>
              <a:gd name="adj1" fmla="val -37760"/>
              <a:gd name="adj2" fmla="val 7118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En production, il est déconseillé de mixer les deux solutions.</a:t>
            </a:r>
            <a:endParaRPr lang="fr-FR" sz="2200" dirty="0">
              <a:effectLst/>
              <a:latin typeface="+mn-lt"/>
            </a:endParaRPr>
          </a:p>
        </p:txBody>
      </p:sp>
      <p:sp>
        <p:nvSpPr>
          <p:cNvPr id="42"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mutualisé</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grpSp>
        <p:nvGrpSpPr>
          <p:cNvPr id="10" name="Groupe 9"/>
          <p:cNvGrpSpPr/>
          <p:nvPr/>
        </p:nvGrpSpPr>
        <p:grpSpPr>
          <a:xfrm>
            <a:off x="274966" y="5481328"/>
            <a:ext cx="8604448" cy="900000"/>
            <a:chOff x="274966" y="4164402"/>
            <a:chExt cx="8604448" cy="900000"/>
          </a:xfrm>
        </p:grpSpPr>
        <p:sp>
          <p:nvSpPr>
            <p:cNvPr id="11" name="ZoneTexte 10"/>
            <p:cNvSpPr txBox="1"/>
            <p:nvPr/>
          </p:nvSpPr>
          <p:spPr>
            <a:xfrm>
              <a:off x="274966" y="4629163"/>
              <a:ext cx="8604448"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Privilégiez un hébergement par nom !</a:t>
              </a:r>
              <a:endParaRPr lang="fr-FR" sz="2200" dirty="0" smtClean="0">
                <a:effectLst/>
                <a:latin typeface="+mn-lt"/>
              </a:endParaRPr>
            </a:p>
          </p:txBody>
        </p:sp>
        <p:pic>
          <p:nvPicPr>
            <p:cNvPr id="12" name="Picture 2" descr="G:\5chap4_ampoul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59" y="4164402"/>
              <a:ext cx="601193" cy="90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Introduction</a:t>
            </a:r>
            <a:endParaRPr lang="fr-FR" dirty="0" smtClean="0">
              <a:effectLst/>
            </a:endParaRPr>
          </a:p>
        </p:txBody>
      </p:sp>
      <p:sp>
        <p:nvSpPr>
          <p:cNvPr id="4" name="ZoneTexte 3"/>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a:t>
            </a:r>
            <a:endParaRPr lang="fr-FR" dirty="0">
              <a:effectLst/>
              <a:latin typeface="Verdana" panose="020B0604030504040204" pitchFamily="34" charset="0"/>
            </a:endParaRPr>
          </a:p>
        </p:txBody>
      </p:sp>
      <p:sp>
        <p:nvSpPr>
          <p:cNvPr id="5" name="Flèche droite 4"/>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6" name="Forme libre 5"/>
          <p:cNvSpPr/>
          <p:nvPr/>
        </p:nvSpPr>
        <p:spPr>
          <a:xfrm>
            <a:off x="2481432" y="2327402"/>
            <a:ext cx="4104456" cy="2491388"/>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FFCC"/>
              </a:gs>
              <a:gs pos="80000">
                <a:srgbClr val="FFFF99"/>
              </a:gs>
              <a:gs pos="100000">
                <a:srgbClr val="FFFF66"/>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3600" dirty="0" smtClean="0">
                <a:solidFill>
                  <a:schemeClr val="tx1"/>
                </a:solidFill>
                <a:effectLst/>
              </a:rPr>
              <a:t>Apache</a:t>
            </a:r>
            <a:endParaRPr lang="fr-FR" sz="3600" dirty="0" smtClean="0">
              <a:solidFill>
                <a:schemeClr val="tx1"/>
              </a:solidFill>
              <a:effectLst/>
            </a:endParaRPr>
          </a:p>
          <a:p>
            <a:pPr lvl="0" algn="ctr" defTabSz="800100">
              <a:lnSpc>
                <a:spcPct val="90000"/>
              </a:lnSpc>
              <a:spcAft>
                <a:spcPct val="35000"/>
              </a:spcAft>
            </a:pPr>
            <a:r>
              <a:rPr lang="fr-FR" sz="3600" dirty="0" smtClean="0">
                <a:solidFill>
                  <a:schemeClr val="tx1"/>
                </a:solidFill>
                <a:effectLst/>
              </a:rPr>
              <a:t>Software</a:t>
            </a:r>
            <a:endParaRPr lang="fr-FR" sz="3600" dirty="0" smtClean="0">
              <a:solidFill>
                <a:schemeClr val="tx1"/>
              </a:solidFill>
              <a:effectLst/>
            </a:endParaRPr>
          </a:p>
          <a:p>
            <a:pPr lvl="0" algn="ctr" defTabSz="800100">
              <a:lnSpc>
                <a:spcPct val="90000"/>
              </a:lnSpc>
              <a:spcAft>
                <a:spcPct val="35000"/>
              </a:spcAft>
            </a:pPr>
            <a:r>
              <a:rPr lang="fr-FR" sz="3600" dirty="0" err="1" smtClean="0">
                <a:solidFill>
                  <a:schemeClr val="tx1"/>
                </a:solidFill>
                <a:effectLst/>
              </a:rPr>
              <a:t>Foundation</a:t>
            </a:r>
            <a:endParaRPr lang="fr-FR" sz="3600" dirty="0">
              <a:solidFill>
                <a:schemeClr val="tx1"/>
              </a:solidFill>
              <a:effectLst/>
            </a:endParaRPr>
          </a:p>
        </p:txBody>
      </p:sp>
      <p:sp>
        <p:nvSpPr>
          <p:cNvPr id="7" name="Forme libre 6"/>
          <p:cNvSpPr/>
          <p:nvPr/>
        </p:nvSpPr>
        <p:spPr>
          <a:xfrm>
            <a:off x="1007904" y="1556952"/>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CC"/>
              </a:gs>
              <a:gs pos="80000">
                <a:srgbClr val="FF9999"/>
              </a:gs>
              <a:gs pos="100000">
                <a:srgbClr val="FF7C80"/>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Bef>
                <a:spcPct val="0"/>
              </a:spcBef>
              <a:spcAft>
                <a:spcPct val="35000"/>
              </a:spcAft>
            </a:pPr>
            <a:r>
              <a:rPr lang="fr-FR" sz="2200" kern="1200" dirty="0" smtClean="0">
                <a:solidFill>
                  <a:schemeClr val="tx1"/>
                </a:solidFill>
                <a:effectLst/>
              </a:rPr>
              <a:t>Groupe de volontaires</a:t>
            </a:r>
            <a:endParaRPr lang="fr-FR" sz="2200" kern="1200" dirty="0">
              <a:solidFill>
                <a:schemeClr val="tx1"/>
              </a:solidFill>
              <a:effectLst/>
            </a:endParaRPr>
          </a:p>
        </p:txBody>
      </p:sp>
      <p:sp>
        <p:nvSpPr>
          <p:cNvPr id="8" name="Forme libre 7"/>
          <p:cNvSpPr/>
          <p:nvPr/>
        </p:nvSpPr>
        <p:spPr>
          <a:xfrm>
            <a:off x="5256376" y="1701128"/>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FF"/>
              </a:gs>
              <a:gs pos="80000">
                <a:srgbClr val="FF99FF"/>
              </a:gs>
              <a:gs pos="100000">
                <a:srgbClr val="FF66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Serveur WEB</a:t>
            </a:r>
            <a:endParaRPr lang="fr-FR" sz="2200" dirty="0" smtClean="0">
              <a:solidFill>
                <a:schemeClr val="tx1"/>
              </a:solidFill>
              <a:effectLst/>
            </a:endParaRPr>
          </a:p>
          <a:p>
            <a:pPr lvl="0" algn="ctr" defTabSz="800100">
              <a:lnSpc>
                <a:spcPct val="90000"/>
              </a:lnSpc>
              <a:spcAft>
                <a:spcPct val="35000"/>
              </a:spcAft>
            </a:pPr>
            <a:r>
              <a:rPr lang="fr-FR" sz="1600" dirty="0" smtClean="0">
                <a:solidFill>
                  <a:schemeClr val="tx1"/>
                </a:solidFill>
                <a:effectLst/>
              </a:rPr>
              <a:t>(mais pas que…)</a:t>
            </a:r>
            <a:endParaRPr lang="fr-FR" sz="1600" dirty="0">
              <a:solidFill>
                <a:schemeClr val="tx1"/>
              </a:solidFill>
              <a:effectLst/>
            </a:endParaRPr>
          </a:p>
        </p:txBody>
      </p:sp>
      <p:sp>
        <p:nvSpPr>
          <p:cNvPr id="9" name="Forme libre 8"/>
          <p:cNvSpPr/>
          <p:nvPr/>
        </p:nvSpPr>
        <p:spPr>
          <a:xfrm>
            <a:off x="5904448" y="3501328"/>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ECFF"/>
              </a:gs>
              <a:gs pos="80000">
                <a:srgbClr val="99CCFF"/>
              </a:gs>
              <a:gs pos="100000">
                <a:srgbClr val="6699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Libre</a:t>
            </a:r>
            <a:endParaRPr lang="fr-FR" sz="2200" dirty="0">
              <a:solidFill>
                <a:schemeClr val="tx1"/>
              </a:solidFill>
              <a:effectLst/>
            </a:endParaRPr>
          </a:p>
        </p:txBody>
      </p:sp>
      <p:sp>
        <p:nvSpPr>
          <p:cNvPr id="10" name="Forme libre 9"/>
          <p:cNvSpPr/>
          <p:nvPr/>
        </p:nvSpPr>
        <p:spPr>
          <a:xfrm>
            <a:off x="467544" y="3717192"/>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FF"/>
              </a:gs>
              <a:gs pos="80000">
                <a:srgbClr val="66FFFF"/>
              </a:gs>
              <a:gs pos="100000">
                <a:srgbClr val="00FF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Domine internet</a:t>
            </a:r>
            <a:endParaRPr lang="fr-FR" sz="2200" dirty="0">
              <a:solidFill>
                <a:schemeClr val="tx1"/>
              </a:solidFill>
              <a:effectLst/>
            </a:endParaRPr>
          </a:p>
        </p:txBody>
      </p:sp>
      <p:sp>
        <p:nvSpPr>
          <p:cNvPr id="11" name="Forme libre 10"/>
          <p:cNvSpPr/>
          <p:nvPr/>
        </p:nvSpPr>
        <p:spPr>
          <a:xfrm>
            <a:off x="3203848" y="4653296"/>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CC"/>
              </a:gs>
              <a:gs pos="80000">
                <a:srgbClr val="66FF66"/>
              </a:gs>
              <a:gs pos="100000">
                <a:srgbClr val="33CC33"/>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Code source</a:t>
            </a:r>
            <a:r>
              <a:rPr lang="fr-FR" sz="2200" dirty="0">
                <a:solidFill>
                  <a:schemeClr val="tx1"/>
                </a:solidFill>
                <a:effectLst/>
              </a:rPr>
              <a:t> </a:t>
            </a:r>
            <a:r>
              <a:rPr lang="fr-FR" sz="2200" dirty="0" smtClean="0">
                <a:solidFill>
                  <a:schemeClr val="tx1"/>
                </a:solidFill>
                <a:effectLst/>
              </a:rPr>
              <a:t>disponible</a:t>
            </a:r>
            <a:endParaRPr lang="fr-FR" sz="2200" dirty="0" smtClean="0">
              <a:solidFill>
                <a:schemeClr val="tx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49</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36" name="Picture 4" descr="G:\tux-matrix-673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1999" y="4293216"/>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7" name="Bulle ronde 36"/>
          <p:cNvSpPr/>
          <p:nvPr/>
        </p:nvSpPr>
        <p:spPr bwMode="auto">
          <a:xfrm>
            <a:off x="179513" y="1628800"/>
            <a:ext cx="4392486" cy="2034123"/>
          </a:xfrm>
          <a:prstGeom prst="wedgeEllipseCallout">
            <a:avLst>
              <a:gd name="adj1" fmla="val 36089"/>
              <a:gd name="adj2" fmla="val 9437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j-lt"/>
              </a:rPr>
              <a:t>Chaque site virtuel peut être configuré dans un fichier indépendant.</a:t>
            </a:r>
            <a:endParaRPr lang="fr-FR" sz="2200" dirty="0">
              <a:effectLst/>
              <a:latin typeface="+mj-lt"/>
            </a:endParaRPr>
          </a:p>
        </p:txBody>
      </p:sp>
      <p:sp>
        <p:nvSpPr>
          <p:cNvPr id="38" name="Bulle ronde 37"/>
          <p:cNvSpPr/>
          <p:nvPr/>
        </p:nvSpPr>
        <p:spPr bwMode="auto">
          <a:xfrm>
            <a:off x="4585406" y="2492896"/>
            <a:ext cx="4379082" cy="1558052"/>
          </a:xfrm>
          <a:prstGeom prst="wedgeEllipseCallout">
            <a:avLst>
              <a:gd name="adj1" fmla="val -37760"/>
              <a:gd name="adj2" fmla="val 7118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Les </a:t>
            </a:r>
            <a:r>
              <a:rPr lang="fr-FR" sz="2200" dirty="0" err="1" smtClean="0">
                <a:effectLst/>
                <a:latin typeface="+mn-lt"/>
              </a:rPr>
              <a:t>VirtualHosts</a:t>
            </a:r>
            <a:r>
              <a:rPr lang="fr-FR" sz="2200" dirty="0" smtClean="0">
                <a:effectLst/>
                <a:latin typeface="+mn-lt"/>
              </a:rPr>
              <a:t> sont stockés dans /</a:t>
            </a:r>
            <a:r>
              <a:rPr lang="fr-FR" sz="2200" dirty="0" err="1" smtClean="0">
                <a:effectLst/>
                <a:latin typeface="+mn-lt"/>
              </a:rPr>
              <a:t>etc</a:t>
            </a:r>
            <a:r>
              <a:rPr lang="fr-FR" sz="2200" dirty="0" smtClean="0">
                <a:effectLst/>
                <a:latin typeface="+mn-lt"/>
              </a:rPr>
              <a:t>/</a:t>
            </a:r>
            <a:r>
              <a:rPr lang="fr-FR" sz="2200" dirty="0" err="1" smtClean="0">
                <a:effectLst/>
                <a:latin typeface="+mn-lt"/>
              </a:rPr>
              <a:t>httpd</a:t>
            </a:r>
            <a:r>
              <a:rPr lang="fr-FR" sz="2200" dirty="0" smtClean="0">
                <a:effectLst/>
                <a:latin typeface="+mn-lt"/>
              </a:rPr>
              <a:t>/</a:t>
            </a:r>
            <a:r>
              <a:rPr lang="fr-FR" sz="2200" dirty="0" err="1" smtClean="0">
                <a:effectLst/>
                <a:latin typeface="+mn-lt"/>
              </a:rPr>
              <a:t>conf.d</a:t>
            </a:r>
            <a:r>
              <a:rPr lang="fr-FR" sz="2200" dirty="0" smtClean="0">
                <a:effectLst/>
                <a:latin typeface="+mn-lt"/>
              </a:rPr>
              <a:t>/.</a:t>
            </a:r>
            <a:endParaRPr lang="fr-FR" sz="2200" dirty="0">
              <a:effectLst/>
              <a:latin typeface="+mn-lt"/>
            </a:endParaRPr>
          </a:p>
        </p:txBody>
      </p:sp>
      <p:sp>
        <p:nvSpPr>
          <p:cNvPr id="42"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mutualisé</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sp>
        <p:nvSpPr>
          <p:cNvPr id="10" name="Bulle ronde 9"/>
          <p:cNvSpPr/>
          <p:nvPr/>
        </p:nvSpPr>
        <p:spPr bwMode="auto">
          <a:xfrm>
            <a:off x="5580112" y="4531252"/>
            <a:ext cx="3456384" cy="1081980"/>
          </a:xfrm>
          <a:prstGeom prst="wedgeEllipseCallout">
            <a:avLst>
              <a:gd name="adj1" fmla="val -66148"/>
              <a:gd name="adj2" fmla="val -481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L’extension du fichier est .</a:t>
            </a:r>
            <a:r>
              <a:rPr lang="fr-FR" sz="2200" dirty="0" err="1" smtClean="0">
                <a:effectLst/>
                <a:latin typeface="+mn-lt"/>
              </a:rPr>
              <a:t>conf</a:t>
            </a:r>
            <a:r>
              <a:rPr lang="fr-FR" sz="2200" dirty="0" smtClean="0">
                <a:effectLst/>
                <a:latin typeface="+mn-lt"/>
              </a:rPr>
              <a:t>.</a:t>
            </a:r>
            <a:endParaRPr lang="fr-FR" sz="2200" dirty="0">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8"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0" y="1452342"/>
            <a:ext cx="9143999" cy="5145010"/>
          </a:xfrm>
        </p:spPr>
        <p:txBody>
          <a:bodyPr/>
          <a:lstStyle/>
          <a:p>
            <a:pPr algn="ctr" eaLnBrk="1" hangingPunct="1">
              <a:lnSpc>
                <a:spcPct val="100000"/>
              </a:lnSpc>
              <a:buFontTx/>
              <a:buNone/>
            </a:pPr>
            <a:r>
              <a:rPr lang="fr-FR" sz="2400" b="0" dirty="0" smtClean="0"/>
              <a:t>Section 3 – balise </a:t>
            </a:r>
            <a:r>
              <a:rPr lang="fr-FR" sz="2400" b="1" dirty="0" err="1" smtClean="0"/>
              <a:t>VirtualHost</a:t>
            </a:r>
            <a:endParaRPr lang="fr-FR" sz="2400" b="1" dirty="0" smtClean="0"/>
          </a:p>
          <a:p>
            <a:pPr algn="ctr">
              <a:lnSpc>
                <a:spcPct val="100000"/>
              </a:lnSpc>
              <a:buNone/>
            </a:pPr>
            <a:r>
              <a:rPr lang="fr-FR" sz="2200" b="0" i="1" dirty="0">
                <a:solidFill>
                  <a:srgbClr val="000000"/>
                </a:solidFill>
              </a:rPr>
              <a:t>Définir des hôtes </a:t>
            </a:r>
            <a:r>
              <a:rPr lang="fr-FR" sz="2200" b="0" i="1" dirty="0" smtClean="0">
                <a:solidFill>
                  <a:srgbClr val="000000"/>
                </a:solidFill>
              </a:rPr>
              <a:t>virtuels</a:t>
            </a:r>
            <a:endParaRPr lang="fr-FR" sz="2200" b="0" i="1" dirty="0" smtClean="0">
              <a:solidFill>
                <a:srgbClr val="000000"/>
              </a:solidFill>
            </a:endParaRPr>
          </a:p>
          <a:p>
            <a:pPr algn="ctr">
              <a:lnSpc>
                <a:spcPct val="100000"/>
              </a:lnSpc>
              <a:buNone/>
            </a:pPr>
            <a:endParaRPr lang="fr-FR" sz="2200" b="1" dirty="0" smtClean="0"/>
          </a:p>
          <a:p>
            <a:pPr marL="0" indent="0">
              <a:lnSpc>
                <a:spcPct val="100000"/>
              </a:lnSpc>
              <a:buNone/>
            </a:pPr>
            <a:r>
              <a:rPr lang="fr-FR" sz="2200" b="0" u="sng" dirty="0" smtClean="0"/>
              <a:t>Syntaxe</a:t>
            </a:r>
            <a:r>
              <a:rPr lang="fr-FR" sz="2200" b="0" dirty="0" smtClean="0"/>
              <a:t>: </a:t>
            </a:r>
            <a:endParaRPr lang="fr-FR" sz="2200" b="0" dirty="0" smtClean="0"/>
          </a:p>
          <a:p>
            <a:pPr lvl="1" eaLnBrk="1" hangingPunct="1">
              <a:buFont typeface="Wingdings" panose="05000000000000000000" pitchFamily="2" charset="2"/>
              <a:buNone/>
            </a:pPr>
            <a:r>
              <a:rPr lang="fr-FR" sz="2200" b="1" dirty="0" smtClean="0"/>
              <a:t>&lt;</a:t>
            </a:r>
            <a:r>
              <a:rPr lang="fr-FR" sz="2200" b="1" dirty="0" err="1" smtClean="0"/>
              <a:t>VirtualHost</a:t>
            </a:r>
            <a:r>
              <a:rPr lang="fr-FR" sz="2200" b="1" dirty="0" smtClean="0"/>
              <a:t> adresse-IP[:port]&gt;</a:t>
            </a:r>
            <a:endParaRPr lang="fr-FR" sz="2200" b="1" dirty="0" smtClean="0"/>
          </a:p>
          <a:p>
            <a:pPr>
              <a:lnSpc>
                <a:spcPct val="100000"/>
              </a:lnSpc>
              <a:buNone/>
            </a:pPr>
            <a:r>
              <a:rPr lang="fr-FR" sz="2200" b="0" dirty="0" smtClean="0"/>
              <a:t>		# si </a:t>
            </a:r>
            <a:r>
              <a:rPr lang="fr-FR" sz="2200" b="0" dirty="0"/>
              <a:t>la directive </a:t>
            </a:r>
            <a:r>
              <a:rPr lang="fr-FR" sz="2200" b="0" dirty="0" smtClean="0"/>
              <a:t>« </a:t>
            </a:r>
            <a:r>
              <a:rPr lang="fr-FR" sz="2200" b="0" dirty="0" err="1" smtClean="0"/>
              <a:t>NameVirtualHost</a:t>
            </a:r>
            <a:r>
              <a:rPr lang="fr-FR" sz="2200" b="0" dirty="0" smtClean="0"/>
              <a:t> » </a:t>
            </a:r>
            <a:r>
              <a:rPr lang="fr-FR" sz="2200" b="0" dirty="0"/>
              <a:t>est </a:t>
            </a:r>
            <a:r>
              <a:rPr lang="fr-FR" sz="2200" b="0" dirty="0" smtClean="0"/>
              <a:t>présente 	« adresse-IP » </a:t>
            </a:r>
            <a:r>
              <a:rPr lang="fr-FR" sz="2200" b="0" dirty="0"/>
              <a:t>doit </a:t>
            </a:r>
            <a:r>
              <a:rPr lang="fr-FR" sz="2200" b="0" dirty="0" smtClean="0"/>
              <a:t>correspondre à celle saisie sous 	« </a:t>
            </a:r>
            <a:r>
              <a:rPr lang="fr-FR" sz="2200" b="0" dirty="0" err="1" smtClean="0"/>
              <a:t>NameVirtualHost</a:t>
            </a:r>
            <a:r>
              <a:rPr lang="fr-FR" sz="2200" b="0" dirty="0" smtClean="0"/>
              <a:t> » ainsi que pour le « port ».</a:t>
            </a:r>
            <a:endParaRPr lang="fr-FR" sz="2200" b="0" dirty="0"/>
          </a:p>
          <a:p>
            <a:pPr lvl="1" eaLnBrk="1" hangingPunct="1">
              <a:buFont typeface="Wingdings" panose="05000000000000000000" pitchFamily="2" charset="2"/>
              <a:buNone/>
            </a:pPr>
            <a:r>
              <a:rPr lang="fr-FR" sz="2200" dirty="0" smtClean="0"/>
              <a:t> ...</a:t>
            </a:r>
            <a:endParaRPr lang="fr-FR" sz="2200" dirty="0" smtClean="0"/>
          </a:p>
          <a:p>
            <a:pPr lvl="1" eaLnBrk="1" hangingPunct="1">
              <a:buFont typeface="Wingdings" panose="05000000000000000000" pitchFamily="2" charset="2"/>
              <a:buNone/>
            </a:pPr>
            <a:r>
              <a:rPr lang="fr-FR" sz="2200" dirty="0" smtClean="0"/>
              <a:t> </a:t>
            </a:r>
            <a:r>
              <a:rPr lang="fr-FR" sz="2200" b="1" dirty="0" smtClean="0"/>
              <a:t>&lt;/</a:t>
            </a:r>
            <a:r>
              <a:rPr lang="fr-FR" sz="2200" b="1" dirty="0" err="1" smtClean="0"/>
              <a:t>VirtualHost</a:t>
            </a:r>
            <a:r>
              <a:rPr lang="fr-FR" sz="2200" b="1" dirty="0" smtClean="0"/>
              <a:t>&gt; </a:t>
            </a:r>
            <a:endParaRPr lang="fr-FR" sz="2200" b="1" dirty="0" smtClean="0"/>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7" name="ZoneTexte 6"/>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50</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8" name="Espace réservé du contenu 1"/>
          <p:cNvSpPr txBox="1"/>
          <p:nvPr/>
        </p:nvSpPr>
        <p:spPr>
          <a:xfrm>
            <a:off x="0" y="836713"/>
            <a:ext cx="9143999" cy="432048"/>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a:t>
            </a:r>
            <a:endParaRPr lang="fr-FR" kern="0" dirty="0">
              <a:effectLst/>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51</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42"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basé sur IP</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grpSp>
        <p:nvGrpSpPr>
          <p:cNvPr id="13" name="Groupe 12"/>
          <p:cNvGrpSpPr/>
          <p:nvPr/>
        </p:nvGrpSpPr>
        <p:grpSpPr>
          <a:xfrm>
            <a:off x="274966" y="1340768"/>
            <a:ext cx="8604448" cy="2446739"/>
            <a:chOff x="274966" y="3465919"/>
            <a:chExt cx="8604448" cy="2446739"/>
          </a:xfrm>
        </p:grpSpPr>
        <p:sp>
          <p:nvSpPr>
            <p:cNvPr id="14" name="ZoneTexte 13"/>
            <p:cNvSpPr txBox="1"/>
            <p:nvPr/>
          </p:nvSpPr>
          <p:spPr>
            <a:xfrm>
              <a:off x="274966" y="3789000"/>
              <a:ext cx="8604448"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conf.d</a:t>
              </a:r>
              <a:r>
                <a:rPr lang="fr-FR" sz="2200" u="sng" dirty="0" smtClean="0">
                  <a:effectLst/>
                  <a:latin typeface="+mn-lt"/>
                </a:rPr>
                <a:t>/8080-192.168.0.10.conf</a:t>
              </a:r>
              <a:r>
                <a:rPr lang="fr-FR" sz="2200" dirty="0" smtClean="0">
                  <a:effectLst/>
                  <a:latin typeface="+mn-lt"/>
                </a:rPr>
                <a:t> :</a:t>
              </a:r>
              <a:r>
                <a:rPr lang="fr-FR" sz="2200" dirty="0">
                  <a:effectLst/>
                </a:rPr>
                <a:t>	</a:t>
              </a:r>
              <a:endParaRPr lang="fr-FR" sz="2200" dirty="0">
                <a:effectLst/>
              </a:endParaRPr>
            </a:p>
            <a:p>
              <a:pPr marL="0" indent="0" algn="just">
                <a:buNone/>
                <a:defRPr/>
              </a:pPr>
              <a:r>
                <a:rPr lang="fr-FR" sz="2200" b="1" dirty="0">
                  <a:solidFill>
                    <a:srgbClr val="0000FF"/>
                  </a:solidFill>
                  <a:effectLst/>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Listen</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192.168.0.10:8080</a:t>
              </a:r>
              <a:endPar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192.168.0.10:8080</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DocumentRoot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/var/www/site1/</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ErrorLog</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/var/log/</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/site1-error.log</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465919"/>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e 15"/>
          <p:cNvGrpSpPr/>
          <p:nvPr/>
        </p:nvGrpSpPr>
        <p:grpSpPr>
          <a:xfrm>
            <a:off x="283794" y="3933056"/>
            <a:ext cx="8604448" cy="2446739"/>
            <a:chOff x="274966" y="3465919"/>
            <a:chExt cx="8604448" cy="2446739"/>
          </a:xfrm>
        </p:grpSpPr>
        <p:sp>
          <p:nvSpPr>
            <p:cNvPr id="20" name="ZoneTexte 19"/>
            <p:cNvSpPr txBox="1"/>
            <p:nvPr/>
          </p:nvSpPr>
          <p:spPr>
            <a:xfrm>
              <a:off x="274966" y="3789000"/>
              <a:ext cx="8604448"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conf.d</a:t>
              </a:r>
              <a:r>
                <a:rPr lang="fr-FR" sz="2200" u="sng" dirty="0" smtClean="0">
                  <a:effectLst/>
                  <a:latin typeface="+mn-lt"/>
                </a:rPr>
                <a:t>/9090-192.168.0.11.conf</a:t>
              </a:r>
              <a:r>
                <a:rPr lang="fr-FR" sz="2200" dirty="0" smtClean="0">
                  <a:effectLst/>
                  <a:latin typeface="+mn-lt"/>
                </a:rPr>
                <a:t> :</a:t>
              </a:r>
              <a:r>
                <a:rPr lang="fr-FR" sz="2200" dirty="0">
                  <a:effectLst/>
                </a:rPr>
                <a:t>	</a:t>
              </a:r>
              <a:endParaRPr lang="fr-FR" sz="2200" dirty="0">
                <a:effectLst/>
              </a:endParaRPr>
            </a:p>
            <a:p>
              <a:pPr marL="252730" lvl="1" indent="0" algn="just">
                <a:defRPr/>
              </a:pP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Listen</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192.168.0.11:9090</a:t>
              </a:r>
              <a:endPar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192.168.0.11:9090</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DocumentRoot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/var/www/site2/</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ErrorLog</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/var/log/</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/site2-error.log</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465919"/>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0" y="1340768"/>
            <a:ext cx="9144000" cy="5184576"/>
          </a:xfrm>
        </p:spPr>
        <p:txBody>
          <a:bodyPr/>
          <a:lstStyle/>
          <a:p>
            <a:pPr algn="ctr" eaLnBrk="1" hangingPunct="1">
              <a:lnSpc>
                <a:spcPct val="100000"/>
              </a:lnSpc>
              <a:buFontTx/>
              <a:buNone/>
            </a:pPr>
            <a:r>
              <a:rPr lang="fr-FR" sz="2400" b="0" dirty="0" smtClean="0"/>
              <a:t>Section 3 – directive </a:t>
            </a:r>
            <a:r>
              <a:rPr lang="fr-FR" sz="2400" b="1" dirty="0" err="1" smtClean="0"/>
              <a:t>NameVirtualHost</a:t>
            </a:r>
            <a:endParaRPr lang="fr-FR" sz="2400" b="1" dirty="0" smtClean="0"/>
          </a:p>
          <a:p>
            <a:pPr algn="ctr" eaLnBrk="1" hangingPunct="1">
              <a:lnSpc>
                <a:spcPct val="100000"/>
              </a:lnSpc>
              <a:buFontTx/>
              <a:buNone/>
            </a:pPr>
            <a:r>
              <a:rPr lang="fr-FR" b="0" i="1" dirty="0" smtClean="0"/>
              <a:t>Définir des hôtes virtuels à base de nom</a:t>
            </a:r>
            <a:endParaRPr lang="fr-FR" b="0" i="1" dirty="0" smtClean="0"/>
          </a:p>
          <a:p>
            <a:pPr eaLnBrk="1" hangingPunct="1">
              <a:lnSpc>
                <a:spcPct val="100000"/>
              </a:lnSpc>
              <a:buFontTx/>
              <a:buNone/>
            </a:pPr>
            <a:endParaRPr lang="fr-FR" b="1" i="1" dirty="0" smtClean="0"/>
          </a:p>
          <a:p>
            <a:pPr marL="0" indent="0" algn="just" eaLnBrk="1" hangingPunct="1">
              <a:lnSpc>
                <a:spcPct val="100000"/>
              </a:lnSpc>
              <a:buNone/>
            </a:pPr>
            <a:r>
              <a:rPr lang="fr-FR" sz="2200" dirty="0" smtClean="0"/>
              <a:t>Directive obligatoire </a:t>
            </a:r>
            <a:r>
              <a:rPr lang="fr-FR" sz="2200" b="0" dirty="0" smtClean="0"/>
              <a:t>pour configurer des hôtes virtuels à base de nom. Nous spécifions avec cette directive l'adresse IP sur laquelle le serveur recevra des demandes des hôtes virtuels à base de nom.</a:t>
            </a:r>
            <a:endParaRPr lang="fr-FR" sz="2200" b="0" dirty="0" smtClean="0"/>
          </a:p>
          <a:p>
            <a:pPr marL="0" indent="0" algn="just" eaLnBrk="1" hangingPunct="1">
              <a:lnSpc>
                <a:spcPct val="100000"/>
              </a:lnSpc>
              <a:buNone/>
            </a:pPr>
            <a:endParaRPr lang="fr-FR" sz="2200" b="0" u="sng" dirty="0" smtClean="0"/>
          </a:p>
          <a:p>
            <a:pPr marL="0" indent="0" algn="just" eaLnBrk="1" hangingPunct="1">
              <a:lnSpc>
                <a:spcPct val="100000"/>
              </a:lnSpc>
              <a:buNone/>
            </a:pPr>
            <a:r>
              <a:rPr lang="fr-FR" sz="2200" b="0" u="sng" dirty="0" smtClean="0"/>
              <a:t>Syntaxe</a:t>
            </a:r>
            <a:r>
              <a:rPr lang="fr-FR" sz="2200" b="0" dirty="0" smtClean="0"/>
              <a:t> :</a:t>
            </a:r>
            <a:endParaRPr lang="fr-FR" sz="2200" b="0" dirty="0" smtClean="0"/>
          </a:p>
          <a:p>
            <a:pPr marL="252730" lvl="1" indent="0" algn="just" eaLnBrk="1" hangingPunct="1"/>
            <a:r>
              <a:rPr lang="fr-FR" sz="2200" b="1" dirty="0" err="1" smtClean="0"/>
              <a:t>NameVirtualHost</a:t>
            </a:r>
            <a:r>
              <a:rPr lang="fr-FR" sz="2200" b="1" dirty="0" smtClean="0"/>
              <a:t> adresse-IP[:port]</a:t>
            </a:r>
            <a:endParaRPr lang="fr-FR" sz="2200" b="1" dirty="0" smtClean="0"/>
          </a:p>
          <a:p>
            <a:pPr marL="252730" lvl="1" indent="0" algn="just" eaLnBrk="1" hangingPunct="1"/>
            <a:endParaRPr lang="fr-FR" sz="2200" dirty="0" smtClean="0"/>
          </a:p>
          <a:p>
            <a:pPr marL="0" indent="0" algn="just" eaLnBrk="1" hangingPunct="1">
              <a:lnSpc>
                <a:spcPct val="100000"/>
              </a:lnSpc>
              <a:buNone/>
            </a:pPr>
            <a:r>
              <a:rPr lang="fr-FR" sz="2200" b="0" u="sng" dirty="0" smtClean="0"/>
              <a:t>Exemple</a:t>
            </a:r>
            <a:r>
              <a:rPr lang="fr-FR" sz="2200" b="0" dirty="0" smtClean="0"/>
              <a:t> :</a:t>
            </a:r>
            <a:endParaRPr lang="fr-FR" sz="2200" b="0" dirty="0" smtClean="0"/>
          </a:p>
          <a:p>
            <a:pPr marL="252730" lvl="1" indent="0" algn="just" eaLnBrk="1" hangingPunct="1"/>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NameVirtualHost</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160.210.169.6:80</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52</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8"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basé sur le nom</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0" y="1486173"/>
            <a:ext cx="9144000" cy="5183187"/>
          </a:xfrm>
        </p:spPr>
        <p:txBody>
          <a:bodyPr/>
          <a:lstStyle/>
          <a:p>
            <a:pPr algn="ctr">
              <a:lnSpc>
                <a:spcPct val="100000"/>
              </a:lnSpc>
              <a:buNone/>
            </a:pPr>
            <a:r>
              <a:rPr lang="fr-FR" sz="2400" b="0" dirty="0" smtClean="0"/>
              <a:t>Section 3 – directive </a:t>
            </a:r>
            <a:r>
              <a:rPr lang="fr-FR" sz="2400" b="1" dirty="0" err="1" smtClean="0"/>
              <a:t>ServerName</a:t>
            </a:r>
            <a:endParaRPr lang="fr-FR" sz="2800" dirty="0"/>
          </a:p>
          <a:p>
            <a:pPr algn="ctr">
              <a:lnSpc>
                <a:spcPct val="100000"/>
              </a:lnSpc>
              <a:buNone/>
            </a:pPr>
            <a:r>
              <a:rPr lang="fr-FR" sz="2400" b="0" i="1" dirty="0">
                <a:solidFill>
                  <a:srgbClr val="000000"/>
                </a:solidFill>
              </a:rPr>
              <a:t>Définir </a:t>
            </a:r>
            <a:r>
              <a:rPr lang="fr-FR" sz="2400" b="0" i="1" dirty="0" smtClean="0">
                <a:solidFill>
                  <a:srgbClr val="000000"/>
                </a:solidFill>
              </a:rPr>
              <a:t>un nom d’hôte et un port</a:t>
            </a:r>
            <a:endParaRPr lang="fr-FR" sz="2400" b="0" i="1" dirty="0">
              <a:solidFill>
                <a:srgbClr val="000000"/>
              </a:solidFill>
            </a:endParaRPr>
          </a:p>
          <a:p>
            <a:pPr algn="ctr" eaLnBrk="1" hangingPunct="1">
              <a:lnSpc>
                <a:spcPct val="100000"/>
              </a:lnSpc>
              <a:buFontTx/>
              <a:buNone/>
            </a:pPr>
            <a:endParaRPr lang="fr-FR" sz="1000" b="1" dirty="0" smtClean="0"/>
          </a:p>
          <a:p>
            <a:pPr algn="ctr" eaLnBrk="1" hangingPunct="1">
              <a:lnSpc>
                <a:spcPct val="100000"/>
              </a:lnSpc>
              <a:buFontTx/>
              <a:buNone/>
            </a:pPr>
            <a:endParaRPr lang="fr-FR" sz="1000" b="1" dirty="0" smtClean="0"/>
          </a:p>
          <a:p>
            <a:pPr marL="0" indent="0" algn="just" eaLnBrk="1" hangingPunct="1">
              <a:lnSpc>
                <a:spcPct val="100000"/>
              </a:lnSpc>
              <a:buNone/>
            </a:pPr>
            <a:r>
              <a:rPr lang="fr-FR" sz="2200" b="0" dirty="0" smtClean="0"/>
              <a:t>Cette directive définit le nom d'hôte que le serveur utilise pour être identifié. Le nom pleinement qualifié doit être déclaré dans le DNS ou dans le fichier « /</a:t>
            </a:r>
            <a:r>
              <a:rPr lang="fr-FR" sz="2200" b="0" dirty="0" err="1" smtClean="0"/>
              <a:t>etc</a:t>
            </a:r>
            <a:r>
              <a:rPr lang="fr-FR" sz="2200" b="0" dirty="0" smtClean="0"/>
              <a:t>/hosts » du client.</a:t>
            </a:r>
            <a:endParaRPr lang="fr-FR" sz="2200" b="0" dirty="0" smtClean="0"/>
          </a:p>
          <a:p>
            <a:pPr marL="0" indent="0" algn="just" eaLnBrk="1" hangingPunct="1">
              <a:lnSpc>
                <a:spcPct val="100000"/>
              </a:lnSpc>
              <a:buNone/>
            </a:pPr>
            <a:endParaRPr lang="fr-FR" sz="2200" b="0" u="sng" dirty="0" smtClean="0"/>
          </a:p>
          <a:p>
            <a:pPr marL="0" indent="0" algn="just" eaLnBrk="1" hangingPunct="1">
              <a:lnSpc>
                <a:spcPct val="100000"/>
              </a:lnSpc>
              <a:buNone/>
            </a:pPr>
            <a:r>
              <a:rPr lang="fr-FR" sz="2200" b="0" u="sng" dirty="0" smtClean="0"/>
              <a:t>Syntaxe</a:t>
            </a:r>
            <a:r>
              <a:rPr lang="fr-FR" sz="2200" b="0" dirty="0" smtClean="0"/>
              <a:t> :</a:t>
            </a:r>
            <a:endParaRPr lang="fr-FR" sz="2200" b="0" dirty="0" smtClean="0"/>
          </a:p>
          <a:p>
            <a:pPr marL="252730" lvl="1" indent="0" algn="just" eaLnBrk="1" hangingPunct="1"/>
            <a:r>
              <a:rPr lang="fr-FR" sz="2200" dirty="0" err="1" smtClean="0"/>
              <a:t>ServerName</a:t>
            </a:r>
            <a:r>
              <a:rPr lang="fr-FR" sz="2200" dirty="0" smtClean="0"/>
              <a:t> </a:t>
            </a:r>
            <a:r>
              <a:rPr lang="fr-FR" sz="2200" i="1" dirty="0" err="1" smtClean="0"/>
              <a:t>fully-qualified-domain-name</a:t>
            </a:r>
            <a:endParaRPr lang="fr-FR" sz="2200" i="1" dirty="0" smtClean="0"/>
          </a:p>
          <a:p>
            <a:pPr marL="252730" lvl="1" indent="0" algn="just" eaLnBrk="1" hangingPunct="1"/>
            <a:endParaRPr lang="fr-FR" sz="2200" dirty="0" smtClean="0"/>
          </a:p>
          <a:p>
            <a:pPr marL="0" indent="0" algn="just" eaLnBrk="1" hangingPunct="1">
              <a:lnSpc>
                <a:spcPct val="100000"/>
              </a:lnSpc>
              <a:buNone/>
            </a:pPr>
            <a:r>
              <a:rPr lang="fr-FR" sz="2200" b="0" u="sng" dirty="0" smtClean="0"/>
              <a:t>Exemple</a:t>
            </a:r>
            <a:r>
              <a:rPr lang="fr-FR" sz="2200" b="0" dirty="0" smtClean="0"/>
              <a:t> :</a:t>
            </a:r>
            <a:endParaRPr lang="fr-FR" sz="2200" b="0" dirty="0" smtClean="0"/>
          </a:p>
          <a:p>
            <a:pPr marL="252730" lvl="1" indent="0" algn="just" eaLnBrk="1" hangingPunct="1"/>
            <a:r>
              <a:rPr lang="fr-FR" sz="2200" b="1" kern="1200" dirty="0" err="1">
                <a:solidFill>
                  <a:srgbClr val="0000FF"/>
                </a:solidFill>
                <a:latin typeface="Courier New" panose="02070309020205020404" pitchFamily="49" charset="0"/>
                <a:ea typeface="SimSun" panose="02010600030101010101" pitchFamily="2" charset="-122"/>
                <a:cs typeface="Courier New" panose="02070309020205020404" pitchFamily="49" charset="0"/>
              </a:rPr>
              <a:t>ServerName</a:t>
            </a:r>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 www.MonSite.air.fr</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53</a:t>
            </a:r>
            <a:endParaRPr lang="fr-FR" dirty="0" smtClean="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8"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basé sur le nom</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54</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42"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basé sur le nom</a:t>
            </a:r>
            <a:endParaRPr lang="fr-FR" kern="0" dirty="0">
              <a:effectLst/>
            </a:endParaRPr>
          </a:p>
          <a:p>
            <a:pPr>
              <a:defRPr/>
            </a:pPr>
            <a:endParaRPr lang="fr-FR" kern="0" dirty="0" smtClean="0">
              <a:effectLst/>
            </a:endParaRPr>
          </a:p>
          <a:p>
            <a:pPr marL="457200" lvl="1" indent="0" algn="just">
              <a:defRPr/>
            </a:pPr>
            <a:endParaRPr lang="fr-FR" sz="2200" kern="0" dirty="0" smtClean="0">
              <a:effectLst/>
            </a:endParaRPr>
          </a:p>
        </p:txBody>
      </p:sp>
      <p:grpSp>
        <p:nvGrpSpPr>
          <p:cNvPr id="13" name="Groupe 12"/>
          <p:cNvGrpSpPr/>
          <p:nvPr/>
        </p:nvGrpSpPr>
        <p:grpSpPr>
          <a:xfrm>
            <a:off x="274966" y="1052736"/>
            <a:ext cx="8604448" cy="2785294"/>
            <a:chOff x="274966" y="3465919"/>
            <a:chExt cx="8604448" cy="2785294"/>
          </a:xfrm>
        </p:grpSpPr>
        <p:sp>
          <p:nvSpPr>
            <p:cNvPr id="14" name="ZoneTexte 13"/>
            <p:cNvSpPr txBox="1"/>
            <p:nvPr/>
          </p:nvSpPr>
          <p:spPr>
            <a:xfrm>
              <a:off x="274966" y="3789000"/>
              <a:ext cx="8604448" cy="246221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dirty="0">
                  <a:effectLst/>
                </a:rPr>
                <a:t> </a:t>
              </a:r>
              <a:r>
                <a:rPr lang="fr-FR" sz="2200" u="sng" dirty="0">
                  <a:effectLst/>
                </a:rPr>
                <a:t>/</a:t>
              </a:r>
              <a:r>
                <a:rPr lang="fr-FR" sz="2200" u="sng" dirty="0" err="1" smtClean="0">
                  <a:effectLst/>
                </a:rPr>
                <a:t>etc</a:t>
              </a:r>
              <a:r>
                <a:rPr lang="fr-FR" sz="2200" u="sng" dirty="0" smtClean="0">
                  <a:effectLst/>
                </a:rPr>
                <a:t>/</a:t>
              </a:r>
              <a:r>
                <a:rPr lang="fr-FR" sz="2200" u="sng" dirty="0" err="1" smtClean="0">
                  <a:effectLst/>
                </a:rPr>
                <a:t>httpd</a:t>
              </a:r>
              <a:r>
                <a:rPr lang="fr-FR" sz="2200" u="sng" dirty="0" smtClean="0">
                  <a:effectLst/>
                </a:rPr>
                <a:t>/</a:t>
              </a:r>
              <a:r>
                <a:rPr lang="fr-FR" sz="2200" u="sng" dirty="0" err="1" smtClean="0">
                  <a:effectLst/>
                </a:rPr>
                <a:t>conf.d</a:t>
              </a:r>
              <a:r>
                <a:rPr lang="fr-FR" sz="2200" u="sng" dirty="0" smtClean="0">
                  <a:effectLst/>
                </a:rPr>
                <a:t>/80-site1.conf</a:t>
              </a:r>
              <a:r>
                <a:rPr lang="fr-FR" sz="2200" dirty="0" smtClean="0">
                  <a:effectLst/>
                </a:rPr>
                <a:t> </a:t>
              </a:r>
              <a:r>
                <a:rPr lang="fr-FR" sz="2200" dirty="0" smtClean="0">
                  <a:effectLst/>
                  <a:latin typeface="+mn-lt"/>
                </a:rPr>
                <a:t>:</a:t>
              </a:r>
              <a:r>
                <a:rPr lang="fr-FR" sz="2200" dirty="0">
                  <a:effectLst/>
                </a:rPr>
                <a:t>	</a:t>
              </a:r>
              <a:endParaRPr lang="fr-FR" sz="2200" dirty="0">
                <a:solidFill>
                  <a:srgbClr val="000000"/>
                </a:solidFill>
                <a:effectLst/>
              </a:endParaRPr>
            </a:p>
            <a:p>
              <a:pPr marL="0" indent="0" algn="just">
                <a:buNone/>
                <a:defRPr/>
              </a:pPr>
              <a:r>
                <a:rPr lang="fr-FR" sz="2200" b="1" dirty="0">
                  <a:solidFill>
                    <a:srgbClr val="0000FF"/>
                  </a:solidFill>
                  <a:effectLst/>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NameVirtualHost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*:80</a:t>
              </a:r>
              <a:endPar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*:80</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ServerName</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www.site1.com</a:t>
              </a:r>
              <a:endPar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DocumentRoot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/var/www/site1/</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ErrorLog</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/var/log/</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/site1-error.log</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465919"/>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e 15"/>
          <p:cNvGrpSpPr/>
          <p:nvPr/>
        </p:nvGrpSpPr>
        <p:grpSpPr>
          <a:xfrm>
            <a:off x="283794" y="3933056"/>
            <a:ext cx="8604448" cy="2446739"/>
            <a:chOff x="274966" y="3465919"/>
            <a:chExt cx="8604448" cy="2446739"/>
          </a:xfrm>
        </p:grpSpPr>
        <p:sp>
          <p:nvSpPr>
            <p:cNvPr id="20" name="ZoneTexte 19"/>
            <p:cNvSpPr txBox="1"/>
            <p:nvPr/>
          </p:nvSpPr>
          <p:spPr>
            <a:xfrm>
              <a:off x="274966" y="3789000"/>
              <a:ext cx="8604448"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dirty="0">
                  <a:effectLst/>
                </a:rPr>
                <a:t> </a:t>
              </a:r>
              <a:r>
                <a:rPr lang="fr-FR" sz="2200" u="sng" dirty="0">
                  <a:effectLst/>
                </a:rPr>
                <a:t>/</a:t>
              </a:r>
              <a:r>
                <a:rPr lang="fr-FR" sz="2200" u="sng" dirty="0" err="1" smtClean="0">
                  <a:effectLst/>
                </a:rPr>
                <a:t>etc</a:t>
              </a:r>
              <a:r>
                <a:rPr lang="fr-FR" sz="2200" u="sng" dirty="0" smtClean="0">
                  <a:effectLst/>
                </a:rPr>
                <a:t>/</a:t>
              </a:r>
              <a:r>
                <a:rPr lang="fr-FR" sz="2200" u="sng" dirty="0" err="1" smtClean="0">
                  <a:effectLst/>
                </a:rPr>
                <a:t>httpd</a:t>
              </a:r>
              <a:r>
                <a:rPr lang="fr-FR" sz="2200" u="sng" dirty="0" smtClean="0">
                  <a:effectLst/>
                </a:rPr>
                <a:t>/</a:t>
              </a:r>
              <a:r>
                <a:rPr lang="fr-FR" sz="2200" u="sng" dirty="0" err="1" smtClean="0">
                  <a:effectLst/>
                </a:rPr>
                <a:t>conf.d</a:t>
              </a:r>
              <a:r>
                <a:rPr lang="fr-FR" sz="2200" u="sng" dirty="0" smtClean="0">
                  <a:effectLst/>
                </a:rPr>
                <a:t>/80-site2.conf</a:t>
              </a:r>
              <a:r>
                <a:rPr lang="fr-FR" sz="2200" dirty="0" smtClean="0">
                  <a:effectLst/>
                </a:rPr>
                <a:t> </a:t>
              </a:r>
              <a:r>
                <a:rPr lang="fr-FR" sz="2200" dirty="0" smtClean="0">
                  <a:effectLst/>
                  <a:latin typeface="+mn-lt"/>
                </a:rPr>
                <a:t>:</a:t>
              </a:r>
              <a:r>
                <a:rPr lang="fr-FR" sz="2200" dirty="0">
                  <a:effectLst/>
                </a:rPr>
                <a:t>	</a:t>
              </a:r>
              <a:endParaRPr lang="fr-FR" sz="2200" dirty="0">
                <a:effectLst/>
              </a:endParaRPr>
            </a:p>
            <a:p>
              <a:pPr marL="252730" lvl="1" indent="0" algn="just">
                <a:defRP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*:80</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ServerName</a:t>
              </a:r>
              <a:r>
                <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www.site2.com</a:t>
              </a:r>
              <a:endParaRPr lang="fr-FR" sz="2200" b="1" dirty="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DocumentRoot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/var/www/site2/</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ErrorLog</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/var/log/</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httpd</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/site2-error.log</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3465919"/>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Text Box 20"/>
          <p:cNvSpPr txBox="1">
            <a:spLocks noChangeArrowheads="1"/>
          </p:cNvSpPr>
          <p:nvPr/>
        </p:nvSpPr>
        <p:spPr bwMode="auto">
          <a:xfrm>
            <a:off x="2392363" y="25082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fr-FR">
              <a:effectLst/>
              <a:latin typeface="Tahoma" panose="020B0604030504040204" pitchFamily="34" charset="0"/>
            </a:endParaRPr>
          </a:p>
        </p:txBody>
      </p:sp>
      <p:sp>
        <p:nvSpPr>
          <p:cNvPr id="17"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18" name="ZoneTexte 17"/>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55</a:t>
            </a:r>
            <a:endParaRPr lang="fr-FR" dirty="0">
              <a:effectLst/>
              <a:latin typeface="Verdana" panose="020B0604030504040204" pitchFamily="34" charset="0"/>
            </a:endParaRPr>
          </a:p>
        </p:txBody>
      </p:sp>
      <p:sp>
        <p:nvSpPr>
          <p:cNvPr id="19" name="Flèche droite 1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42" name="Espace réservé du contenu 1"/>
          <p:cNvSpPr txBox="1"/>
          <p:nvPr/>
        </p:nvSpPr>
        <p:spPr>
          <a:xfrm>
            <a:off x="0" y="836712"/>
            <a:ext cx="9143999" cy="749031"/>
          </a:xfrm>
          <a:prstGeom prst="rect">
            <a:avLst/>
          </a:prstGeom>
        </p:spPr>
        <p:txBody>
          <a:bodyPr lIns="81747" tIns="40874" rIns="81747" bIns="40874"/>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chemeClr val="tx1"/>
                </a:solidFill>
                <a:latin typeface="Verdana" panose="020B0604030504040204" pitchFamily="34" charset="0"/>
              </a:defRPr>
            </a:lvl2pPr>
            <a:lvl3pPr marL="668655" indent="-127635" algn="l" defTabSz="913765" rtl="0" eaLnBrk="1" fontAlgn="base" hangingPunct="1">
              <a:spcBef>
                <a:spcPct val="20000"/>
              </a:spcBef>
              <a:spcAft>
                <a:spcPct val="0"/>
              </a:spcAft>
              <a:buChar char="&gt;"/>
              <a:defRPr>
                <a:solidFill>
                  <a:schemeClr val="tx1"/>
                </a:solidFill>
                <a:latin typeface="Verdana" panose="020B0604030504040204" pitchFamily="34" charset="0"/>
              </a:defRPr>
            </a:lvl3pPr>
            <a:lvl4pPr marL="169291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4pPr>
            <a:lvl5pPr marL="2113280" indent="-228600" algn="l" defTabSz="913765" rtl="0" eaLnBrk="1" fontAlgn="base" hangingPunct="1">
              <a:spcBef>
                <a:spcPct val="20000"/>
              </a:spcBef>
              <a:spcAft>
                <a:spcPct val="0"/>
              </a:spcAft>
              <a:buChar char="&gt;"/>
              <a:defRPr sz="1400">
                <a:solidFill>
                  <a:schemeClr val="tx1"/>
                </a:solidFill>
                <a:latin typeface="Verdana" panose="020B0604030504040204" pitchFamily="34"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marL="0" indent="0" algn="ctr">
              <a:buFont typeface="Webdings" panose="05030102010509060703" pitchFamily="18" charset="2"/>
              <a:buNone/>
              <a:defRPr/>
            </a:pPr>
            <a:r>
              <a:rPr lang="fr-FR" sz="2400" kern="0" dirty="0" smtClean="0">
                <a:effectLst/>
              </a:rPr>
              <a:t>Hébergement virtuel basé sur le nom</a:t>
            </a:r>
            <a:endParaRPr lang="fr-FR" kern="0" dirty="0" smtClean="0">
              <a:effectLst/>
            </a:endParaRPr>
          </a:p>
          <a:p>
            <a:pPr>
              <a:defRPr/>
            </a:pPr>
            <a:endParaRPr lang="fr-FR" kern="0" dirty="0" smtClean="0">
              <a:effectLst/>
            </a:endParaRPr>
          </a:p>
          <a:p>
            <a:pPr marL="457200" lvl="1" indent="0" algn="just">
              <a:defRPr/>
            </a:pPr>
            <a:endParaRPr lang="fr-FR" sz="2200" kern="0" dirty="0" smtClean="0">
              <a:effectLst/>
            </a:endParaRPr>
          </a:p>
        </p:txBody>
      </p:sp>
      <p:sp>
        <p:nvSpPr>
          <p:cNvPr id="20" name="ZoneTexte 19"/>
          <p:cNvSpPr txBox="1"/>
          <p:nvPr/>
        </p:nvSpPr>
        <p:spPr>
          <a:xfrm>
            <a:off x="274966" y="1548413"/>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Vrai / Faux : Le </a:t>
            </a:r>
            <a:r>
              <a:rPr lang="fr-FR" sz="2200" dirty="0" err="1" smtClean="0">
                <a:effectLst/>
                <a:latin typeface="+mn-lt"/>
              </a:rPr>
              <a:t>NameVirtualHost</a:t>
            </a:r>
            <a:r>
              <a:rPr lang="fr-FR" sz="2200" dirty="0" smtClean="0">
                <a:effectLst/>
                <a:latin typeface="+mn-lt"/>
              </a:rPr>
              <a:t> est toujours le nom FQDN de la machine virtuelle</a:t>
            </a:r>
            <a:r>
              <a:rPr lang="fr-FR" sz="2200" dirty="0" smtClean="0">
                <a:effectLst/>
                <a:latin typeface="+mn-lt"/>
              </a:rPr>
              <a:t>.</a:t>
            </a:r>
            <a:endParaRPr lang="fr-FR" sz="2200" dirty="0" smtClean="0">
              <a:effectLst/>
              <a:latin typeface="+mn-lt"/>
            </a:endParaRPr>
          </a:p>
          <a:p>
            <a:pPr algn="just"/>
            <a:r>
              <a:rPr lang="fr-FR" sz="2200" dirty="0" smtClean="0">
                <a:solidFill>
                  <a:srgbClr val="FF0000"/>
                </a:solidFill>
                <a:effectLst/>
              </a:rPr>
              <a:t>Il </a:t>
            </a:r>
            <a:r>
              <a:rPr lang="fr-FR" sz="2200" dirty="0" smtClean="0">
                <a:solidFill>
                  <a:srgbClr val="FF0000"/>
                </a:solidFill>
                <a:effectLst/>
              </a:rPr>
              <a:t>est fortement recommandé de mettre l’adresse IP.</a:t>
            </a:r>
            <a:endParaRPr lang="fr-FR" sz="2200" dirty="0" smtClean="0">
              <a:solidFill>
                <a:srgbClr val="FF0000"/>
              </a:solidFill>
              <a:effectLst/>
            </a:endParaRPr>
          </a:p>
        </p:txBody>
      </p:sp>
      <p:pic>
        <p:nvPicPr>
          <p:cNvPr id="21" name="Picture 3" descr="G:\manuoceane-le-roi-de-coeur-tux-24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1218268"/>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G:\icone_malw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326356"/>
            <a:ext cx="688817" cy="6840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e 22"/>
          <p:cNvGrpSpPr/>
          <p:nvPr/>
        </p:nvGrpSpPr>
        <p:grpSpPr>
          <a:xfrm>
            <a:off x="283794" y="2728417"/>
            <a:ext cx="8604448" cy="1099586"/>
            <a:chOff x="274966" y="2811984"/>
            <a:chExt cx="8604448" cy="1099586"/>
          </a:xfrm>
        </p:grpSpPr>
        <p:sp>
          <p:nvSpPr>
            <p:cNvPr id="24" name="ZoneTexte 23"/>
            <p:cNvSpPr txBox="1"/>
            <p:nvPr/>
          </p:nvSpPr>
          <p:spPr>
            <a:xfrm>
              <a:off x="274966" y="3142129"/>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Vrai / Faux : Le </a:t>
              </a:r>
              <a:r>
                <a:rPr lang="fr-FR" sz="2200" dirty="0" err="1" smtClean="0">
                  <a:effectLst/>
                  <a:latin typeface="+mn-lt"/>
                </a:rPr>
                <a:t>NameVirtualHost</a:t>
              </a:r>
              <a:r>
                <a:rPr lang="fr-FR" sz="2200" dirty="0" smtClean="0">
                  <a:effectLst/>
                  <a:latin typeface="+mn-lt"/>
                </a:rPr>
                <a:t> et le </a:t>
              </a:r>
              <a:r>
                <a:rPr lang="fr-FR" sz="2200" dirty="0" err="1" smtClean="0">
                  <a:effectLst/>
                  <a:latin typeface="+mn-lt"/>
                </a:rPr>
                <a:t>VirtualHost</a:t>
              </a:r>
              <a:r>
                <a:rPr lang="fr-FR" sz="2200" dirty="0" smtClean="0">
                  <a:effectLst/>
                  <a:latin typeface="+mn-lt"/>
                </a:rPr>
                <a:t> sont renseignés de la même manière.</a:t>
              </a:r>
              <a:endParaRPr lang="fr-FR" sz="2200" dirty="0" smtClean="0">
                <a:effectLst/>
                <a:latin typeface="+mn-lt"/>
              </a:endParaRPr>
            </a:p>
          </p:txBody>
        </p:sp>
        <p:pic>
          <p:nvPicPr>
            <p:cNvPr id="25" name="Picture 3" descr="G:\manuoceane-le-roi-de-coeur-tux-24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2811984"/>
              <a:ext cx="720000"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3" descr="G:\icone_legiti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8502" y="2891899"/>
            <a:ext cx="688818" cy="684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e 26"/>
          <p:cNvGrpSpPr/>
          <p:nvPr/>
        </p:nvGrpSpPr>
        <p:grpSpPr>
          <a:xfrm>
            <a:off x="280496" y="3880545"/>
            <a:ext cx="8604448" cy="1099586"/>
            <a:chOff x="274966" y="2811984"/>
            <a:chExt cx="8604448" cy="1099586"/>
          </a:xfrm>
        </p:grpSpPr>
        <p:sp>
          <p:nvSpPr>
            <p:cNvPr id="28" name="ZoneTexte 27"/>
            <p:cNvSpPr txBox="1"/>
            <p:nvPr/>
          </p:nvSpPr>
          <p:spPr>
            <a:xfrm>
              <a:off x="274966" y="3142129"/>
              <a:ext cx="8604448"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Vrai / Faux : Le </a:t>
              </a:r>
              <a:r>
                <a:rPr lang="fr-FR" sz="2200" dirty="0" err="1" smtClean="0">
                  <a:effectLst/>
                  <a:latin typeface="+mn-lt"/>
                </a:rPr>
                <a:t>NameVirtualHost</a:t>
              </a:r>
              <a:r>
                <a:rPr lang="fr-FR" sz="2200" dirty="0" smtClean="0">
                  <a:effectLst/>
                  <a:latin typeface="+mn-lt"/>
                </a:rPr>
                <a:t> est obligatoire si la directive </a:t>
              </a:r>
              <a:r>
                <a:rPr lang="fr-FR" sz="2200" dirty="0" err="1" smtClean="0">
                  <a:effectLst/>
                  <a:latin typeface="+mn-lt"/>
                </a:rPr>
                <a:t>ServerName</a:t>
              </a:r>
              <a:r>
                <a:rPr lang="fr-FR" sz="2200" dirty="0" smtClean="0">
                  <a:effectLst/>
                  <a:latin typeface="+mn-lt"/>
                </a:rPr>
                <a:t> est présente.</a:t>
              </a:r>
              <a:endParaRPr lang="fr-FR" sz="2200" dirty="0" smtClean="0">
                <a:effectLst/>
                <a:latin typeface="+mn-lt"/>
              </a:endParaRPr>
            </a:p>
          </p:txBody>
        </p:sp>
        <p:pic>
          <p:nvPicPr>
            <p:cNvPr id="29" name="Picture 3" descr="G:\manuoceane-le-roi-de-coeur-tux-24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2811984"/>
              <a:ext cx="720000"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3" descr="G:\icone_legiti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220" y="4044027"/>
            <a:ext cx="688818" cy="684000"/>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p:cNvSpPr txBox="1"/>
          <p:nvPr/>
        </p:nvSpPr>
        <p:spPr>
          <a:xfrm>
            <a:off x="283794" y="5364837"/>
            <a:ext cx="8604448"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Vrai / Faux : Le </a:t>
            </a:r>
            <a:r>
              <a:rPr lang="fr-FR" sz="2200" dirty="0" err="1" smtClean="0">
                <a:effectLst/>
                <a:latin typeface="+mn-lt"/>
              </a:rPr>
              <a:t>NameVirtualHost</a:t>
            </a:r>
            <a:r>
              <a:rPr lang="fr-FR" sz="2200" dirty="0" smtClean="0">
                <a:effectLst/>
                <a:latin typeface="+mn-lt"/>
              </a:rPr>
              <a:t> n’est présent qu’une fois.</a:t>
            </a:r>
            <a:endParaRPr lang="fr-FR" sz="2200" dirty="0" smtClean="0">
              <a:effectLst/>
              <a:latin typeface="+mn-lt"/>
            </a:endParaRPr>
          </a:p>
          <a:p>
            <a:pPr algn="just"/>
            <a:r>
              <a:rPr lang="fr-FR" sz="2200" dirty="0" smtClean="0">
                <a:solidFill>
                  <a:srgbClr val="FF0000"/>
                </a:solidFill>
                <a:effectLst/>
              </a:rPr>
              <a:t>Il est présent une fois pour chaque adresse IP du serveur.</a:t>
            </a:r>
            <a:endParaRPr lang="fr-FR" sz="2200" dirty="0" smtClean="0">
              <a:solidFill>
                <a:srgbClr val="FF0000"/>
              </a:solidFill>
              <a:effectLst/>
            </a:endParaRPr>
          </a:p>
        </p:txBody>
      </p:sp>
      <p:pic>
        <p:nvPicPr>
          <p:cNvPr id="33" name="Picture 3" descr="G:\manuoceane-le-roi-de-coeur-tux-24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0209" y="503469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G:\icone_malw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8460" y="5142780"/>
            <a:ext cx="688817" cy="68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0" y="1124745"/>
            <a:ext cx="9144000" cy="4464495"/>
          </a:xfrm>
        </p:spPr>
        <p:txBody>
          <a:bodyPr/>
          <a:lstStyle/>
          <a:p>
            <a:pPr algn="ctr" eaLnBrk="1" hangingPunct="1">
              <a:lnSpc>
                <a:spcPct val="120000"/>
              </a:lnSpc>
              <a:buFontTx/>
              <a:buNone/>
            </a:pPr>
            <a:r>
              <a:rPr lang="fr-FR" sz="2400" b="0" dirty="0" smtClean="0"/>
              <a:t>Section 3 – directive </a:t>
            </a:r>
            <a:r>
              <a:rPr lang="fr-FR" sz="2400" b="1" dirty="0" err="1" smtClean="0"/>
              <a:t>ServerAlias</a:t>
            </a:r>
            <a:endParaRPr lang="fr-FR" sz="2400" b="1" dirty="0" smtClean="0"/>
          </a:p>
          <a:p>
            <a:pPr marL="0" indent="0" algn="ctr" eaLnBrk="1" hangingPunct="1">
              <a:lnSpc>
                <a:spcPct val="100000"/>
              </a:lnSpc>
              <a:buNone/>
            </a:pPr>
            <a:r>
              <a:rPr lang="fr-FR" sz="2200" b="0" i="1" dirty="0" smtClean="0"/>
              <a:t>Déclarer d’autres noms pour un hôte</a:t>
            </a:r>
            <a:endParaRPr lang="fr-FR" sz="2200" b="0" i="1" dirty="0" smtClean="0"/>
          </a:p>
          <a:p>
            <a:pPr marL="0" indent="0" eaLnBrk="1" hangingPunct="1">
              <a:lnSpc>
                <a:spcPct val="100000"/>
              </a:lnSpc>
              <a:buNone/>
            </a:pPr>
            <a:endParaRPr lang="fr-FR" sz="2200" b="0" u="sng" dirty="0" smtClean="0"/>
          </a:p>
          <a:p>
            <a:pPr marL="0" indent="0" eaLnBrk="1" hangingPunct="1">
              <a:lnSpc>
                <a:spcPct val="100000"/>
              </a:lnSpc>
              <a:buNone/>
            </a:pPr>
            <a:endParaRPr lang="fr-FR" sz="2200" b="0" u="sng"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marL="252730" lvl="1" indent="0" eaLnBrk="1" hangingPunct="1"/>
            <a:r>
              <a:rPr lang="fr-FR" sz="2200" b="1" dirty="0" err="1" smtClean="0"/>
              <a:t>ServerAlias</a:t>
            </a:r>
            <a:r>
              <a:rPr lang="fr-FR" sz="2200" b="1" dirty="0" smtClean="0"/>
              <a:t> </a:t>
            </a:r>
            <a:r>
              <a:rPr lang="fr-FR" sz="2200" b="1" dirty="0" err="1" smtClean="0"/>
              <a:t>hostname</a:t>
            </a:r>
            <a:r>
              <a:rPr lang="fr-FR" sz="2200" b="1" dirty="0" smtClean="0"/>
              <a:t>  [</a:t>
            </a:r>
            <a:r>
              <a:rPr lang="fr-FR" sz="2200" b="1" dirty="0" err="1" smtClean="0"/>
              <a:t>hostname</a:t>
            </a:r>
            <a:r>
              <a:rPr lang="fr-FR" sz="2200" b="1" dirty="0" smtClean="0"/>
              <a:t>] …</a:t>
            </a:r>
            <a:endParaRPr lang="fr-FR" sz="2200" b="1" dirty="0" smtClean="0"/>
          </a:p>
          <a:p>
            <a:pPr marL="252730" lvl="1" indent="0" eaLnBrk="1" hangingPunct="1"/>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a:buFont typeface="Wingdings" panose="05000000000000000000" pitchFamily="2" charset="2"/>
              <a:buNone/>
            </a:pPr>
            <a:r>
              <a:rPr lang="fr-FR"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ServerName</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www.marine.defense.gouv.fr </a:t>
            </a:r>
            <a:endPar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endParaRPr>
          </a:p>
          <a:p>
            <a:pPr>
              <a:buFont typeface="Wingdings" panose="05000000000000000000" pitchFamily="2" charset="2"/>
              <a:buNone/>
            </a:pP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b="1"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ServerAlias</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intramar.defense.gouv.fr</a:t>
            </a:r>
            <a:endPar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endParaRPr>
          </a:p>
          <a:p>
            <a:pPr>
              <a:buFont typeface="Wingdings" panose="05000000000000000000" pitchFamily="2" charset="2"/>
              <a:buNone/>
            </a:pPr>
            <a:r>
              <a:rPr lang="fr-FR" sz="2200"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a:t>
            </a:r>
            <a:r>
              <a:rPr lang="fr-FR" sz="2200" kern="1200" dirty="0" err="1"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ServerAlias</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portail-marine.defense.gouv.fr</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56</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0" y="908721"/>
            <a:ext cx="9143999" cy="5217018"/>
          </a:xfrm>
        </p:spPr>
        <p:txBody>
          <a:bodyPr/>
          <a:lstStyle/>
          <a:p>
            <a:pPr algn="ctr" eaLnBrk="1" hangingPunct="1">
              <a:lnSpc>
                <a:spcPct val="100000"/>
              </a:lnSpc>
              <a:buFontTx/>
              <a:buNone/>
            </a:pPr>
            <a:r>
              <a:rPr lang="fr-FR" sz="2400" b="0" dirty="0" smtClean="0"/>
              <a:t>Section 3 – directive </a:t>
            </a:r>
            <a:r>
              <a:rPr lang="fr-FR" sz="2400" b="1" dirty="0" smtClean="0"/>
              <a:t>Alias</a:t>
            </a:r>
            <a:endParaRPr lang="fr-FR" sz="2200" b="0" i="1" dirty="0" smtClean="0"/>
          </a:p>
          <a:p>
            <a:pPr algn="ctr" eaLnBrk="1" hangingPunct="1">
              <a:lnSpc>
                <a:spcPct val="100000"/>
              </a:lnSpc>
              <a:buFontTx/>
              <a:buNone/>
            </a:pPr>
            <a:r>
              <a:rPr lang="fr-FR" sz="2200" b="0" i="1" dirty="0" smtClean="0"/>
              <a:t>Créer un alias du répertoire stockant le site</a:t>
            </a:r>
            <a:endParaRPr lang="fr-FR" sz="2200" b="0" i="1" dirty="0" smtClean="0"/>
          </a:p>
          <a:p>
            <a:pPr algn="ctr" eaLnBrk="1" hangingPunct="1">
              <a:lnSpc>
                <a:spcPct val="100000"/>
              </a:lnSpc>
              <a:buFontTx/>
              <a:buNone/>
            </a:pPr>
            <a:endParaRPr lang="fr-FR" sz="2400" b="1" dirty="0" smtClean="0"/>
          </a:p>
          <a:p>
            <a:pPr marL="0" indent="0" eaLnBrk="1" hangingPunct="1">
              <a:lnSpc>
                <a:spcPct val="100000"/>
              </a:lnSpc>
              <a:buNone/>
            </a:pPr>
            <a:r>
              <a:rPr lang="fr-FR" sz="2200" b="0" dirty="0" smtClean="0"/>
              <a:t>La directive Alias permet de stocker des documents dans un autre endroit du système de fichiers ou dans d'autres systèmes de fichiers.</a:t>
            </a:r>
            <a:endParaRPr lang="fr-FR" sz="2200" b="0" dirty="0" smtClean="0"/>
          </a:p>
          <a:p>
            <a:pPr marL="0" indent="0" eaLnBrk="1" hangingPunct="1">
              <a:lnSpc>
                <a:spcPct val="100000"/>
              </a:lnSpc>
              <a:buNone/>
            </a:pPr>
            <a:endParaRPr lang="fr-FR" sz="2200" b="0" dirty="0" smtClean="0"/>
          </a:p>
          <a:p>
            <a:pPr marL="0" indent="0" eaLnBrk="1" hangingPunct="1">
              <a:lnSpc>
                <a:spcPct val="100000"/>
              </a:lnSpc>
              <a:buNone/>
            </a:pPr>
            <a:r>
              <a:rPr lang="fr-FR" sz="2200" b="0" u="sng" dirty="0" smtClean="0"/>
              <a:t>Syntaxe</a:t>
            </a:r>
            <a:r>
              <a:rPr lang="fr-FR" sz="2200" b="0" dirty="0" smtClean="0"/>
              <a:t> :</a:t>
            </a:r>
            <a:endParaRPr lang="fr-FR" sz="2200" b="0" dirty="0" smtClean="0"/>
          </a:p>
          <a:p>
            <a:pPr marL="252730" lvl="1" indent="0" eaLnBrk="1" hangingPunct="1"/>
            <a:r>
              <a:rPr lang="fr-FR" sz="2200" b="1" dirty="0" smtClean="0"/>
              <a:t>Alias URL-alias	  chemin-dossier </a:t>
            </a:r>
            <a:endParaRPr lang="fr-FR" sz="2200" b="1" dirty="0" smtClean="0"/>
          </a:p>
          <a:p>
            <a:pPr marL="252730" lvl="1" indent="0" eaLnBrk="1" hangingPunct="1"/>
            <a:endParaRPr lang="fr-FR" sz="2200" dirty="0" smtClean="0"/>
          </a:p>
          <a:p>
            <a:pPr marL="0" indent="0" eaLnBrk="1" hangingPunct="1">
              <a:lnSpc>
                <a:spcPct val="100000"/>
              </a:lnSpc>
              <a:buNone/>
            </a:pPr>
            <a:r>
              <a:rPr lang="fr-FR" sz="2200" b="0" u="sng" dirty="0" smtClean="0"/>
              <a:t>Exemple</a:t>
            </a:r>
            <a:r>
              <a:rPr lang="fr-FR" sz="2200" b="0" dirty="0" smtClean="0"/>
              <a:t> :</a:t>
            </a:r>
            <a:endParaRPr lang="fr-FR" sz="2200" b="0" dirty="0" smtClean="0"/>
          </a:p>
          <a:p>
            <a:pPr marL="252730" lvl="1" indent="0" eaLnBrk="1" hangingPunct="1"/>
            <a:r>
              <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rPr>
              <a:t>Alias /support /</a:t>
            </a:r>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var/www/maintenance</a:t>
            </a:r>
            <a:endPar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endParaRPr>
          </a:p>
          <a:p>
            <a:pPr marL="252730" lvl="1" indent="0" eaLnBrk="1" hangingPunct="1"/>
            <a:r>
              <a:rPr lang="fr-FR" sz="2200" b="1" kern="1200"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Alias /images  /var/www/pics/</a:t>
            </a:r>
            <a:endParaRPr lang="fr-FR" sz="2200" b="1" kern="1200" dirty="0">
              <a:solidFill>
                <a:srgbClr val="0000FF"/>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57</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7236294" y="2691830"/>
            <a:ext cx="725589" cy="3473474"/>
            <a:chOff x="7236294" y="2691830"/>
            <a:chExt cx="725589" cy="3473474"/>
          </a:xfrm>
        </p:grpSpPr>
        <p:grpSp>
          <p:nvGrpSpPr>
            <p:cNvPr id="37" name="Groupe 36"/>
            <p:cNvGrpSpPr/>
            <p:nvPr/>
          </p:nvGrpSpPr>
          <p:grpSpPr>
            <a:xfrm>
              <a:off x="7236294" y="2691830"/>
              <a:ext cx="725589" cy="3473474"/>
              <a:chOff x="3559095" y="1641072"/>
              <a:chExt cx="1152529" cy="5785671"/>
            </a:xfrm>
          </p:grpSpPr>
          <p:sp>
            <p:nvSpPr>
              <p:cNvPr id="38" name="Line 2"/>
              <p:cNvSpPr>
                <a:spLocks noChangeShapeType="1"/>
              </p:cNvSpPr>
              <p:nvPr/>
            </p:nvSpPr>
            <p:spPr bwMode="auto">
              <a:xfrm>
                <a:off x="3559095" y="1641072"/>
                <a:ext cx="3" cy="57856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sp>
            <p:nvSpPr>
              <p:cNvPr id="39" name="Line 3"/>
              <p:cNvSpPr>
                <a:spLocks noChangeShapeType="1"/>
              </p:cNvSpPr>
              <p:nvPr/>
            </p:nvSpPr>
            <p:spPr bwMode="auto">
              <a:xfrm>
                <a:off x="3559099" y="3828490"/>
                <a:ext cx="11525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grpSp>
        <p:sp>
          <p:nvSpPr>
            <p:cNvPr id="50" name="Line 3"/>
            <p:cNvSpPr>
              <a:spLocks noChangeShapeType="1"/>
            </p:cNvSpPr>
            <p:nvPr/>
          </p:nvSpPr>
          <p:spPr bwMode="auto">
            <a:xfrm>
              <a:off x="7236296" y="5085184"/>
              <a:ext cx="72558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sp>
          <p:nvSpPr>
            <p:cNvPr id="51" name="Line 3"/>
            <p:cNvSpPr>
              <a:spLocks noChangeShapeType="1"/>
            </p:cNvSpPr>
            <p:nvPr/>
          </p:nvSpPr>
          <p:spPr bwMode="auto">
            <a:xfrm>
              <a:off x="7236296" y="6150064"/>
              <a:ext cx="72558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fr-FR"/>
            </a:p>
          </p:txBody>
        </p:sp>
      </p:grpSp>
      <p:sp>
        <p:nvSpPr>
          <p:cNvPr id="80899" name="Rectangle 3"/>
          <p:cNvSpPr>
            <a:spLocks noGrp="1" noChangeArrowheads="1"/>
          </p:cNvSpPr>
          <p:nvPr>
            <p:ph type="body" sz="half" idx="1"/>
          </p:nvPr>
        </p:nvSpPr>
        <p:spPr>
          <a:xfrm>
            <a:off x="107504" y="908721"/>
            <a:ext cx="9000999" cy="5472236"/>
          </a:xfrm>
        </p:spPr>
        <p:txBody>
          <a:bodyPr/>
          <a:lstStyle/>
          <a:p>
            <a:pPr marL="0" indent="0" algn="ctr" eaLnBrk="1" hangingPunct="1">
              <a:buNone/>
            </a:pPr>
            <a:r>
              <a:rPr lang="fr-FR" sz="2400" dirty="0" smtClean="0"/>
              <a:t>Alias</a:t>
            </a:r>
            <a:endParaRPr lang="fr-FR" sz="2400" dirty="0" smtClean="0"/>
          </a:p>
        </p:txBody>
      </p:sp>
      <p:sp>
        <p:nvSpPr>
          <p:cNvPr id="222278" name="AutoShape 70"/>
          <p:cNvSpPr>
            <a:spLocks noChangeAspect="1" noChangeArrowheads="1"/>
          </p:cNvSpPr>
          <p:nvPr/>
        </p:nvSpPr>
        <p:spPr bwMode="auto">
          <a:xfrm>
            <a:off x="720725" y="1711920"/>
            <a:ext cx="7883525"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fr-FR"/>
          </a:p>
        </p:txBody>
      </p:sp>
      <p:sp>
        <p:nvSpPr>
          <p:cNvPr id="28"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29" name="ZoneTexte 28"/>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58</a:t>
            </a:r>
            <a:endParaRPr lang="fr-FR" dirty="0">
              <a:effectLst/>
              <a:latin typeface="Verdana" panose="020B0604030504040204" pitchFamily="34" charset="0"/>
            </a:endParaRPr>
          </a:p>
        </p:txBody>
      </p:sp>
      <p:sp>
        <p:nvSpPr>
          <p:cNvPr id="30" name="Flèche droite 2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31" name="Groupe 30"/>
          <p:cNvGrpSpPr/>
          <p:nvPr/>
        </p:nvGrpSpPr>
        <p:grpSpPr>
          <a:xfrm>
            <a:off x="7446922" y="3212976"/>
            <a:ext cx="1440160" cy="938610"/>
            <a:chOff x="2358802" y="2416160"/>
            <a:chExt cx="1440160" cy="938610"/>
          </a:xfrm>
        </p:grpSpPr>
        <p:sp>
          <p:nvSpPr>
            <p:cNvPr id="32" name="ZoneTexte 19"/>
            <p:cNvSpPr txBox="1"/>
            <p:nvPr/>
          </p:nvSpPr>
          <p:spPr>
            <a:xfrm>
              <a:off x="2358802" y="2954660"/>
              <a:ext cx="144016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latin typeface="+mn-lt"/>
                </a:rPr>
                <a:t>portail</a:t>
              </a:r>
              <a:endParaRPr lang="fr-FR" sz="2000" dirty="0" smtClean="0">
                <a:effectLst/>
                <a:latin typeface="+mn-lt"/>
              </a:endParaRPr>
            </a:p>
          </p:txBody>
        </p:sp>
        <p:pic>
          <p:nvPicPr>
            <p:cNvPr id="33"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Picture 12" descr="F:\Home-Serv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39497"/>
            <a:ext cx="966973" cy="1107154"/>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e 33"/>
          <p:cNvGrpSpPr/>
          <p:nvPr/>
        </p:nvGrpSpPr>
        <p:grpSpPr>
          <a:xfrm>
            <a:off x="6849947" y="1986334"/>
            <a:ext cx="1682493" cy="938610"/>
            <a:chOff x="2704127" y="2416160"/>
            <a:chExt cx="1682493" cy="938610"/>
          </a:xfrm>
        </p:grpSpPr>
        <p:sp>
          <p:nvSpPr>
            <p:cNvPr id="35" name="ZoneTexte 34"/>
            <p:cNvSpPr txBox="1"/>
            <p:nvPr/>
          </p:nvSpPr>
          <p:spPr>
            <a:xfrm>
              <a:off x="2790849" y="2954660"/>
              <a:ext cx="159577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smtClean="0">
                  <a:effectLst/>
                </a:rPr>
                <a:t>/var/www/</a:t>
              </a:r>
              <a:endParaRPr lang="fr-FR" sz="2000" dirty="0" smtClean="0">
                <a:effectLst/>
                <a:latin typeface="+mn-lt"/>
              </a:endParaRPr>
            </a:p>
          </p:txBody>
        </p:sp>
        <p:pic>
          <p:nvPicPr>
            <p:cNvPr id="36"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e 43"/>
          <p:cNvGrpSpPr/>
          <p:nvPr/>
        </p:nvGrpSpPr>
        <p:grpSpPr>
          <a:xfrm>
            <a:off x="7402718" y="4303986"/>
            <a:ext cx="1440160" cy="938610"/>
            <a:chOff x="2358802" y="2416160"/>
            <a:chExt cx="1440160" cy="938610"/>
          </a:xfrm>
        </p:grpSpPr>
        <p:sp>
          <p:nvSpPr>
            <p:cNvPr id="45" name="ZoneTexte 19"/>
            <p:cNvSpPr txBox="1"/>
            <p:nvPr/>
          </p:nvSpPr>
          <p:spPr>
            <a:xfrm>
              <a:off x="2358802" y="2954660"/>
              <a:ext cx="144016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latin typeface="+mn-lt"/>
                </a:rPr>
                <a:t>dokuwiki</a:t>
              </a:r>
              <a:endParaRPr lang="fr-FR" sz="2000" dirty="0" smtClean="0">
                <a:effectLst/>
                <a:latin typeface="+mn-lt"/>
              </a:endParaRPr>
            </a:p>
          </p:txBody>
        </p:sp>
        <p:pic>
          <p:nvPicPr>
            <p:cNvPr id="46"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e 46"/>
          <p:cNvGrpSpPr/>
          <p:nvPr/>
        </p:nvGrpSpPr>
        <p:grpSpPr>
          <a:xfrm>
            <a:off x="7397210" y="5394996"/>
            <a:ext cx="1567278" cy="938610"/>
            <a:chOff x="2358801" y="2416160"/>
            <a:chExt cx="1567278" cy="938610"/>
          </a:xfrm>
        </p:grpSpPr>
        <p:sp>
          <p:nvSpPr>
            <p:cNvPr id="48" name="ZoneTexte 19"/>
            <p:cNvSpPr txBox="1"/>
            <p:nvPr/>
          </p:nvSpPr>
          <p:spPr>
            <a:xfrm>
              <a:off x="2358801" y="2954660"/>
              <a:ext cx="156727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dirty="0" err="1" smtClean="0">
                  <a:effectLst/>
                  <a:latin typeface="+mn-lt"/>
                </a:rPr>
                <a:t>wordpress</a:t>
              </a:r>
              <a:endParaRPr lang="fr-FR" sz="2000" dirty="0" smtClean="0">
                <a:effectLst/>
                <a:latin typeface="+mn-lt"/>
              </a:endParaRPr>
            </a:p>
          </p:txBody>
        </p:sp>
        <p:pic>
          <p:nvPicPr>
            <p:cNvPr id="49" name="Picture 8" descr="D:\TEMP\Temporary Internet Files\Content.Outlook\5NWPS1PU\folder-23397_64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04127" y="2416160"/>
              <a:ext cx="738496" cy="506562"/>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Picture 11" descr="F:\Fotolia_32067541_150x1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6" y="1844824"/>
            <a:ext cx="1341577" cy="1341577"/>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e 54"/>
          <p:cNvGrpSpPr/>
          <p:nvPr/>
        </p:nvGrpSpPr>
        <p:grpSpPr>
          <a:xfrm rot="21341337">
            <a:off x="1193340" y="1547958"/>
            <a:ext cx="4931488" cy="400771"/>
            <a:chOff x="1635996" y="486716"/>
            <a:chExt cx="2534311" cy="400771"/>
          </a:xfrm>
        </p:grpSpPr>
        <p:sp>
          <p:nvSpPr>
            <p:cNvPr id="56" name="Text Box 33"/>
            <p:cNvSpPr txBox="1">
              <a:spLocks noChangeArrowheads="1"/>
            </p:cNvSpPr>
            <p:nvPr/>
          </p:nvSpPr>
          <p:spPr bwMode="auto">
            <a:xfrm>
              <a:off x="1635996" y="486716"/>
              <a:ext cx="2472104" cy="40011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2000" dirty="0" smtClean="0">
                  <a:effectLst/>
                  <a:latin typeface="+mj-lt"/>
                </a:rPr>
                <a:t>http://www.etrs.lan/</a:t>
              </a:r>
              <a:endParaRPr lang="fr-FR" sz="2000" dirty="0">
                <a:effectLst/>
                <a:latin typeface="+mj-lt"/>
              </a:endParaRPr>
            </a:p>
          </p:txBody>
        </p:sp>
        <p:sp>
          <p:nvSpPr>
            <p:cNvPr id="57" name="Line 34"/>
            <p:cNvSpPr>
              <a:spLocks noChangeShapeType="1"/>
            </p:cNvSpPr>
            <p:nvPr/>
          </p:nvSpPr>
          <p:spPr bwMode="auto">
            <a:xfrm>
              <a:off x="1698203" y="887487"/>
              <a:ext cx="2472104" cy="0"/>
            </a:xfrm>
            <a:prstGeom prst="line">
              <a:avLst/>
            </a:prstGeom>
            <a:noFill/>
            <a:ln w="57150" cap="sq">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60" name="Groupe 59"/>
          <p:cNvGrpSpPr/>
          <p:nvPr/>
        </p:nvGrpSpPr>
        <p:grpSpPr>
          <a:xfrm rot="21311572">
            <a:off x="486882" y="2642666"/>
            <a:ext cx="5662725" cy="405758"/>
            <a:chOff x="1873158" y="2735906"/>
            <a:chExt cx="2472104" cy="405758"/>
          </a:xfrm>
        </p:grpSpPr>
        <p:sp>
          <p:nvSpPr>
            <p:cNvPr id="61" name="Text Box 33"/>
            <p:cNvSpPr txBox="1">
              <a:spLocks noChangeArrowheads="1"/>
            </p:cNvSpPr>
            <p:nvPr/>
          </p:nvSpPr>
          <p:spPr bwMode="auto">
            <a:xfrm>
              <a:off x="1873158" y="2735906"/>
              <a:ext cx="2472104" cy="40011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2000" dirty="0" smtClean="0">
                  <a:effectLst/>
                  <a:latin typeface="+mj-lt"/>
                </a:rPr>
                <a:t>http://www.etrs.lan/</a:t>
              </a:r>
              <a:r>
                <a:rPr lang="fr-FR" sz="2000" b="1" dirty="0" smtClean="0">
                  <a:solidFill>
                    <a:srgbClr val="FF0000"/>
                  </a:solidFill>
                  <a:effectLst/>
                  <a:latin typeface="+mj-lt"/>
                </a:rPr>
                <a:t>blog</a:t>
              </a:r>
              <a:r>
                <a:rPr lang="fr-FR" sz="2000" dirty="0" smtClean="0">
                  <a:effectLst/>
                  <a:latin typeface="+mj-lt"/>
                </a:rPr>
                <a:t>/</a:t>
              </a:r>
              <a:endParaRPr lang="fr-FR" sz="2000" dirty="0">
                <a:effectLst/>
                <a:latin typeface="+mj-lt"/>
              </a:endParaRPr>
            </a:p>
          </p:txBody>
        </p:sp>
        <p:sp>
          <p:nvSpPr>
            <p:cNvPr id="62" name="Line 34"/>
            <p:cNvSpPr>
              <a:spLocks noChangeShapeType="1"/>
            </p:cNvSpPr>
            <p:nvPr/>
          </p:nvSpPr>
          <p:spPr bwMode="auto">
            <a:xfrm>
              <a:off x="2257019" y="3141664"/>
              <a:ext cx="1806042" cy="0"/>
            </a:xfrm>
            <a:prstGeom prst="line">
              <a:avLst/>
            </a:prstGeom>
            <a:noFill/>
            <a:ln w="57150" cap="sq">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grpSp>
        <p:nvGrpSpPr>
          <p:cNvPr id="74" name="Groupe 73"/>
          <p:cNvGrpSpPr/>
          <p:nvPr/>
        </p:nvGrpSpPr>
        <p:grpSpPr>
          <a:xfrm rot="21332859">
            <a:off x="907425" y="2096934"/>
            <a:ext cx="5473621" cy="414545"/>
            <a:chOff x="1882568" y="2730630"/>
            <a:chExt cx="2472104" cy="414545"/>
          </a:xfrm>
        </p:grpSpPr>
        <p:sp>
          <p:nvSpPr>
            <p:cNvPr id="75" name="Text Box 33"/>
            <p:cNvSpPr txBox="1">
              <a:spLocks noChangeArrowheads="1"/>
            </p:cNvSpPr>
            <p:nvPr/>
          </p:nvSpPr>
          <p:spPr bwMode="auto">
            <a:xfrm>
              <a:off x="1882568" y="2730630"/>
              <a:ext cx="2472104" cy="40011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2000" dirty="0" smtClean="0">
                  <a:effectLst/>
                  <a:latin typeface="+mj-lt"/>
                </a:rPr>
                <a:t>http://www.etrs.lan/</a:t>
              </a:r>
              <a:r>
                <a:rPr lang="fr-FR" sz="2000" b="1" dirty="0" smtClean="0">
                  <a:solidFill>
                    <a:srgbClr val="FF0000"/>
                  </a:solidFill>
                  <a:effectLst/>
                  <a:latin typeface="+mj-lt"/>
                </a:rPr>
                <a:t>wiki</a:t>
              </a:r>
              <a:r>
                <a:rPr lang="fr-FR" sz="2000" dirty="0" smtClean="0">
                  <a:effectLst/>
                  <a:latin typeface="+mj-lt"/>
                </a:rPr>
                <a:t>/</a:t>
              </a:r>
              <a:endParaRPr lang="fr-FR" sz="2000" dirty="0">
                <a:effectLst/>
                <a:latin typeface="+mj-lt"/>
              </a:endParaRPr>
            </a:p>
          </p:txBody>
        </p:sp>
        <p:sp>
          <p:nvSpPr>
            <p:cNvPr id="76" name="Line 34"/>
            <p:cNvSpPr>
              <a:spLocks noChangeShapeType="1"/>
            </p:cNvSpPr>
            <p:nvPr/>
          </p:nvSpPr>
          <p:spPr bwMode="auto">
            <a:xfrm flipV="1">
              <a:off x="2065723" y="3108323"/>
              <a:ext cx="2021729" cy="36852"/>
            </a:xfrm>
            <a:prstGeom prst="line">
              <a:avLst/>
            </a:prstGeom>
            <a:noFill/>
            <a:ln w="57150" cap="sq">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sp>
        <p:nvSpPr>
          <p:cNvPr id="81" name="Line 34"/>
          <p:cNvSpPr>
            <a:spLocks noChangeShapeType="1"/>
          </p:cNvSpPr>
          <p:nvPr/>
        </p:nvSpPr>
        <p:spPr bwMode="auto">
          <a:xfrm rot="21341337">
            <a:off x="6203659" y="1839971"/>
            <a:ext cx="1128313" cy="1924698"/>
          </a:xfrm>
          <a:prstGeom prst="line">
            <a:avLst/>
          </a:prstGeom>
          <a:noFill/>
          <a:ln w="57150" cap="sq">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sp>
        <p:nvSpPr>
          <p:cNvPr id="82" name="Line 34"/>
          <p:cNvSpPr>
            <a:spLocks noChangeShapeType="1"/>
          </p:cNvSpPr>
          <p:nvPr/>
        </p:nvSpPr>
        <p:spPr bwMode="auto">
          <a:xfrm rot="21332859">
            <a:off x="5963855" y="2348454"/>
            <a:ext cx="1387356" cy="2519746"/>
          </a:xfrm>
          <a:prstGeom prst="line">
            <a:avLst/>
          </a:prstGeom>
          <a:noFill/>
          <a:ln w="57150" cap="sq">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sp>
        <p:nvSpPr>
          <p:cNvPr id="83" name="Line 34"/>
          <p:cNvSpPr>
            <a:spLocks noChangeShapeType="1"/>
          </p:cNvSpPr>
          <p:nvPr/>
        </p:nvSpPr>
        <p:spPr bwMode="auto">
          <a:xfrm rot="21311572">
            <a:off x="5637139" y="2964075"/>
            <a:ext cx="1635430" cy="3043299"/>
          </a:xfrm>
          <a:prstGeom prst="line">
            <a:avLst/>
          </a:prstGeom>
          <a:noFill/>
          <a:ln w="57150" cap="sq">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nvGrpSpPr>
          <p:cNvPr id="40" name="Groupe 39"/>
          <p:cNvGrpSpPr/>
          <p:nvPr/>
        </p:nvGrpSpPr>
        <p:grpSpPr>
          <a:xfrm>
            <a:off x="85988" y="4066394"/>
            <a:ext cx="6147607" cy="2408458"/>
            <a:chOff x="182532" y="3599257"/>
            <a:chExt cx="6244135" cy="2408458"/>
          </a:xfrm>
        </p:grpSpPr>
        <p:sp>
          <p:nvSpPr>
            <p:cNvPr id="41" name="ZoneTexte 40"/>
            <p:cNvSpPr txBox="1"/>
            <p:nvPr/>
          </p:nvSpPr>
          <p:spPr>
            <a:xfrm>
              <a:off x="182532" y="3884057"/>
              <a:ext cx="6244135"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smtClean="0">
                  <a:effectLst/>
                  <a:latin typeface="+mn-lt"/>
                </a:rPr>
                <a:t>/</a:t>
              </a:r>
              <a:r>
                <a:rPr lang="fr-FR" sz="2200" u="sng" dirty="0" err="1" smtClean="0">
                  <a:effectLst/>
                  <a:latin typeface="+mn-lt"/>
                </a:rPr>
                <a:t>etc</a:t>
              </a:r>
              <a:r>
                <a:rPr lang="fr-FR" sz="2200" u="sng" dirty="0" smtClean="0">
                  <a:effectLst/>
                  <a:latin typeface="+mn-lt"/>
                </a:rPr>
                <a:t>/</a:t>
              </a:r>
              <a:r>
                <a:rPr lang="fr-FR" sz="2200" u="sng" dirty="0" err="1" smtClean="0">
                  <a:effectLst/>
                  <a:latin typeface="+mn-lt"/>
                </a:rPr>
                <a:t>httpd</a:t>
              </a:r>
              <a:r>
                <a:rPr lang="fr-FR" sz="2200" u="sng" dirty="0" smtClean="0">
                  <a:effectLst/>
                  <a:latin typeface="+mn-lt"/>
                </a:rPr>
                <a:t>/</a:t>
              </a:r>
              <a:r>
                <a:rPr lang="fr-FR" sz="2200" u="sng" dirty="0" err="1" smtClean="0">
                  <a:effectLst/>
                  <a:latin typeface="+mn-lt"/>
                </a:rPr>
                <a:t>conf.d</a:t>
              </a:r>
              <a:r>
                <a:rPr lang="fr-FR" sz="2200" u="sng" dirty="0" smtClean="0">
                  <a:effectLst/>
                  <a:latin typeface="+mn-lt"/>
                </a:rPr>
                <a:t>/80-etrs.lan.conf</a:t>
              </a:r>
              <a:r>
                <a:rPr lang="fr-FR" sz="2200" dirty="0" smtClean="0">
                  <a:effectLst/>
                  <a:latin typeface="+mn-lt"/>
                </a:rPr>
                <a:t> : </a:t>
              </a:r>
              <a:endParaRPr lang="fr-FR" sz="2200" dirty="0" smtClean="0">
                <a:effectLst/>
                <a:latin typeface="+mn-lt"/>
              </a:endParaRPr>
            </a:p>
            <a:p>
              <a:pPr algn="just"/>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Alias /wiki /var/www/</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dokuwiki</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Alias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/blog </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var/www/</a:t>
              </a:r>
              <a:r>
                <a:rPr lang="fr-FR" sz="2200" b="1" dirty="0" err="1"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wordpress</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a:t>
              </a:r>
              <a:endPar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 ...</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a:p>
              <a:pPr marL="252730" lvl="1" indent="0" algn="just">
                <a:defRPr/>
              </a:pPr>
              <a:r>
                <a:rPr lang="fr-FR" sz="2200" b="1" dirty="0" smtClean="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&lt;/</a:t>
              </a:r>
              <a:r>
                <a:rPr lang="fr-FR" sz="2200" b="1" dirty="0" err="1">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VirtualHost</a:t>
              </a:r>
              <a:r>
                <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rPr>
                <a:t>&gt;</a:t>
              </a:r>
              <a:endParaRPr lang="fr-FR" sz="2200" b="1" dirty="0">
                <a:solidFill>
                  <a:srgbClr val="0000FF"/>
                </a:solidFill>
                <a:effectLst/>
                <a:latin typeface="Courier New" panose="02070309020205020404" pitchFamily="49" charset="0"/>
                <a:ea typeface="SimSun" panose="02010600030101010101" pitchFamily="2" charset="-122"/>
                <a:cs typeface="Courier New" panose="02070309020205020404" pitchFamily="49" charset="0"/>
              </a:endParaRPr>
            </a:p>
          </p:txBody>
        </p:sp>
        <p:pic>
          <p:nvPicPr>
            <p:cNvPr id="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524" y="3599257"/>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1" grpId="0" animBg="1"/>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Introduction</a:t>
            </a:r>
            <a:endParaRPr lang="fr-FR" dirty="0" smtClean="0">
              <a:effectLst/>
            </a:endParaRPr>
          </a:p>
        </p:txBody>
      </p:sp>
      <p:sp>
        <p:nvSpPr>
          <p:cNvPr id="7" name="ZoneTexte 6"/>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a:t>
            </a:r>
            <a:endParaRPr lang="fr-FR" dirty="0">
              <a:effectLst/>
              <a:latin typeface="Verdana" panose="020B0604030504040204" pitchFamily="34" charset="0"/>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D:\TEMP\Temporary Internet Files\Content.Outlook\5NWPS1PU\netcraft-avri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796900"/>
            <a:ext cx="6888384" cy="5715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0" y="1268761"/>
            <a:ext cx="9143999" cy="576064"/>
          </a:xfrm>
        </p:spPr>
        <p:txBody>
          <a:bodyPr/>
          <a:lstStyle/>
          <a:p>
            <a:pPr algn="ctr" eaLnBrk="1" hangingPunct="1">
              <a:lnSpc>
                <a:spcPct val="110000"/>
              </a:lnSpc>
              <a:buFontTx/>
              <a:buNone/>
            </a:pPr>
            <a:r>
              <a:rPr lang="fr-FR" sz="2400" b="1" dirty="0" smtClean="0"/>
              <a:t>Quel est l’intérêt d’une telle structure ?</a:t>
            </a:r>
            <a:endParaRPr lang="fr-FR" sz="2400" b="1" dirty="0" smtClean="0"/>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59</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8"/>
          <p:cNvSpPr txBox="1"/>
          <p:nvPr/>
        </p:nvSpPr>
        <p:spPr>
          <a:xfrm>
            <a:off x="2619557" y="2740278"/>
            <a:ext cx="4488729" cy="707886"/>
          </a:xfrm>
          <a:prstGeom prst="rect">
            <a:avLst/>
          </a:prstGeom>
          <a:noFill/>
        </p:spPr>
        <p:txBody>
          <a:bodyPr wrap="none" rtlCol="0">
            <a:spAutoFit/>
          </a:bodyPr>
          <a:lstStyle/>
          <a:p>
            <a:r>
              <a:rPr lang="fr-FR" sz="4000" dirty="0" err="1" smtClean="0">
                <a:solidFill>
                  <a:srgbClr val="00B050"/>
                </a:solidFill>
                <a:effectLst/>
                <a:latin typeface="+mn-lt"/>
              </a:rPr>
              <a:t>URLs</a:t>
            </a:r>
            <a:r>
              <a:rPr lang="fr-FR" sz="4000" dirty="0" smtClean="0">
                <a:solidFill>
                  <a:srgbClr val="00B050"/>
                </a:solidFill>
                <a:effectLst/>
                <a:latin typeface="+mn-lt"/>
              </a:rPr>
              <a:t> cohérentes</a:t>
            </a:r>
            <a:endParaRPr lang="fr-FR" sz="4000" dirty="0">
              <a:solidFill>
                <a:srgbClr val="00B050"/>
              </a:solidFill>
              <a:effectLst/>
              <a:latin typeface="+mn-lt"/>
            </a:endParaRPr>
          </a:p>
        </p:txBody>
      </p:sp>
      <p:sp>
        <p:nvSpPr>
          <p:cNvPr id="10" name="ZoneTexte 9"/>
          <p:cNvSpPr txBox="1"/>
          <p:nvPr/>
        </p:nvSpPr>
        <p:spPr>
          <a:xfrm>
            <a:off x="1835696" y="3717032"/>
            <a:ext cx="4339651" cy="461665"/>
          </a:xfrm>
          <a:prstGeom prst="rect">
            <a:avLst/>
          </a:prstGeom>
          <a:noFill/>
        </p:spPr>
        <p:txBody>
          <a:bodyPr wrap="none" rtlCol="0">
            <a:spAutoFit/>
          </a:bodyPr>
          <a:lstStyle/>
          <a:p>
            <a:r>
              <a:rPr lang="fr-FR" sz="2400" dirty="0">
                <a:solidFill>
                  <a:srgbClr val="FFC000"/>
                </a:solidFill>
                <a:effectLst/>
                <a:latin typeface="+mn-lt"/>
              </a:rPr>
              <a:t>Sécurisation par répertoire</a:t>
            </a:r>
            <a:endParaRPr lang="fr-FR" sz="2400" dirty="0">
              <a:solidFill>
                <a:srgbClr val="FFC000"/>
              </a:solidFill>
              <a:effectLst/>
              <a:latin typeface="+mn-lt"/>
            </a:endParaRPr>
          </a:p>
        </p:txBody>
      </p:sp>
      <p:sp>
        <p:nvSpPr>
          <p:cNvPr id="12" name="ZoneTexte 11"/>
          <p:cNvSpPr txBox="1"/>
          <p:nvPr/>
        </p:nvSpPr>
        <p:spPr>
          <a:xfrm>
            <a:off x="3075133" y="3262010"/>
            <a:ext cx="5201681" cy="584775"/>
          </a:xfrm>
          <a:prstGeom prst="rect">
            <a:avLst/>
          </a:prstGeom>
          <a:noFill/>
        </p:spPr>
        <p:txBody>
          <a:bodyPr wrap="none" rtlCol="0">
            <a:spAutoFit/>
          </a:bodyPr>
          <a:lstStyle/>
          <a:p>
            <a:r>
              <a:rPr lang="fr-FR" sz="3200" dirty="0" smtClean="0">
                <a:solidFill>
                  <a:srgbClr val="00B0F0"/>
                </a:solidFill>
                <a:effectLst/>
                <a:latin typeface="+mn-lt"/>
              </a:rPr>
              <a:t>Sauvegardes optimisées</a:t>
            </a:r>
            <a:endParaRPr lang="fr-FR" sz="3200" dirty="0">
              <a:solidFill>
                <a:srgbClr val="00B0F0"/>
              </a:solidFill>
              <a:effectLst/>
              <a:latin typeface="+mn-lt"/>
            </a:endParaRPr>
          </a:p>
        </p:txBody>
      </p:sp>
      <p:sp>
        <p:nvSpPr>
          <p:cNvPr id="15" name="ZoneTexte 14"/>
          <p:cNvSpPr txBox="1"/>
          <p:nvPr/>
        </p:nvSpPr>
        <p:spPr>
          <a:xfrm>
            <a:off x="3256110" y="2454528"/>
            <a:ext cx="2890536" cy="369332"/>
          </a:xfrm>
          <a:prstGeom prst="rect">
            <a:avLst/>
          </a:prstGeom>
          <a:noFill/>
        </p:spPr>
        <p:txBody>
          <a:bodyPr wrap="none" rtlCol="0">
            <a:spAutoFit/>
          </a:bodyPr>
          <a:lstStyle/>
          <a:p>
            <a:r>
              <a:rPr lang="fr-FR" dirty="0" smtClean="0">
                <a:solidFill>
                  <a:srgbClr val="FF0000"/>
                </a:solidFill>
                <a:effectLst/>
                <a:latin typeface="+mn-lt"/>
              </a:rPr>
              <a:t>Mises à jour simplifiées</a:t>
            </a:r>
            <a:endParaRPr lang="fr-FR" dirty="0">
              <a:solidFill>
                <a:srgbClr val="FF0000"/>
              </a:solidFill>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2"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sz="half" idx="1"/>
          </p:nvPr>
        </p:nvSpPr>
        <p:spPr>
          <a:xfrm>
            <a:off x="107504" y="714212"/>
            <a:ext cx="9000999" cy="554548"/>
          </a:xfrm>
        </p:spPr>
        <p:txBody>
          <a:bodyPr/>
          <a:lstStyle/>
          <a:p>
            <a:pPr marL="0" indent="0" algn="ctr" eaLnBrk="1" hangingPunct="1">
              <a:buNone/>
            </a:pPr>
            <a:r>
              <a:rPr lang="fr-FR" sz="2400" dirty="0" smtClean="0"/>
              <a:t>Le Reverse Proxy ou mandataire</a:t>
            </a:r>
            <a:endParaRPr lang="fr-FR" sz="2400" dirty="0" smtClean="0"/>
          </a:p>
        </p:txBody>
      </p:sp>
      <p:sp>
        <p:nvSpPr>
          <p:cNvPr id="222278" name="AutoShape 70"/>
          <p:cNvSpPr>
            <a:spLocks noChangeAspect="1" noChangeArrowheads="1"/>
          </p:cNvSpPr>
          <p:nvPr/>
        </p:nvSpPr>
        <p:spPr bwMode="auto">
          <a:xfrm>
            <a:off x="720725" y="1693176"/>
            <a:ext cx="7883525"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fr-FR"/>
          </a:p>
        </p:txBody>
      </p:sp>
      <p:sp>
        <p:nvSpPr>
          <p:cNvPr id="28"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29" name="ZoneTexte 28"/>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60</a:t>
            </a:r>
            <a:endParaRPr lang="fr-FR" dirty="0">
              <a:effectLst/>
              <a:latin typeface="Verdana" panose="020B0604030504040204" pitchFamily="34" charset="0"/>
            </a:endParaRPr>
          </a:p>
        </p:txBody>
      </p:sp>
      <p:sp>
        <p:nvSpPr>
          <p:cNvPr id="30" name="Flèche droite 29"/>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43" name="Picture 12" descr="F:\Home-Server-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9427" y="1432757"/>
            <a:ext cx="966973" cy="110715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 descr="F:\Fotolia_32067541_15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6" y="1844824"/>
            <a:ext cx="1341577" cy="1341577"/>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e 54"/>
          <p:cNvGrpSpPr/>
          <p:nvPr/>
        </p:nvGrpSpPr>
        <p:grpSpPr>
          <a:xfrm rot="21341337">
            <a:off x="1304990" y="1569844"/>
            <a:ext cx="4194008" cy="400110"/>
            <a:chOff x="1692913" y="489213"/>
            <a:chExt cx="2155318" cy="400110"/>
          </a:xfrm>
        </p:grpSpPr>
        <p:sp>
          <p:nvSpPr>
            <p:cNvPr id="56" name="Text Box 33"/>
            <p:cNvSpPr txBox="1">
              <a:spLocks noChangeArrowheads="1"/>
            </p:cNvSpPr>
            <p:nvPr/>
          </p:nvSpPr>
          <p:spPr bwMode="auto">
            <a:xfrm>
              <a:off x="1692913" y="489213"/>
              <a:ext cx="2155318" cy="40011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fr-FR" sz="2000" dirty="0" smtClean="0">
                  <a:effectLst/>
                  <a:latin typeface="+mj-lt"/>
                </a:rPr>
                <a:t>http://www.etrs.lan/</a:t>
              </a:r>
              <a:r>
                <a:rPr lang="fr-FR" sz="2000" b="1" dirty="0" smtClean="0">
                  <a:solidFill>
                    <a:srgbClr val="FF0000"/>
                  </a:solidFill>
                  <a:effectLst/>
                  <a:latin typeface="+mj-lt"/>
                </a:rPr>
                <a:t>appli1</a:t>
              </a:r>
              <a:r>
                <a:rPr lang="fr-FR" sz="2000" dirty="0" smtClean="0">
                  <a:effectLst/>
                  <a:latin typeface="+mj-lt"/>
                </a:rPr>
                <a:t>/</a:t>
              </a:r>
              <a:endParaRPr lang="fr-FR" sz="2000" dirty="0">
                <a:effectLst/>
                <a:latin typeface="+mj-lt"/>
              </a:endParaRPr>
            </a:p>
          </p:txBody>
        </p:sp>
        <p:sp>
          <p:nvSpPr>
            <p:cNvPr id="57" name="Line 34"/>
            <p:cNvSpPr>
              <a:spLocks noChangeShapeType="1"/>
            </p:cNvSpPr>
            <p:nvPr/>
          </p:nvSpPr>
          <p:spPr bwMode="auto">
            <a:xfrm>
              <a:off x="1698203" y="887487"/>
              <a:ext cx="2039770" cy="0"/>
            </a:xfrm>
            <a:prstGeom prst="line">
              <a:avLst/>
            </a:prstGeom>
            <a:noFill/>
            <a:ln w="57150" cap="sq">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grpSp>
        <p:nvGrpSpPr>
          <p:cNvPr id="74" name="Groupe 73"/>
          <p:cNvGrpSpPr/>
          <p:nvPr/>
        </p:nvGrpSpPr>
        <p:grpSpPr>
          <a:xfrm rot="21332859">
            <a:off x="1312709" y="2090516"/>
            <a:ext cx="4491298" cy="427630"/>
            <a:chOff x="2065723" y="2717545"/>
            <a:chExt cx="2028448" cy="427630"/>
          </a:xfrm>
        </p:grpSpPr>
        <p:sp>
          <p:nvSpPr>
            <p:cNvPr id="75" name="Text Box 33"/>
            <p:cNvSpPr txBox="1">
              <a:spLocks noChangeArrowheads="1"/>
            </p:cNvSpPr>
            <p:nvPr/>
          </p:nvSpPr>
          <p:spPr bwMode="auto">
            <a:xfrm>
              <a:off x="2070296" y="2717545"/>
              <a:ext cx="2023875" cy="40011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fr-FR" sz="2000" dirty="0" smtClean="0">
                  <a:effectLst/>
                  <a:latin typeface="+mj-lt"/>
                </a:rPr>
                <a:t>http://www.etrs.lan/</a:t>
              </a:r>
              <a:r>
                <a:rPr lang="fr-FR" sz="2000" b="1" dirty="0" smtClean="0">
                  <a:solidFill>
                    <a:srgbClr val="FF0000"/>
                  </a:solidFill>
                  <a:effectLst/>
                  <a:latin typeface="+mj-lt"/>
                </a:rPr>
                <a:t>appli2</a:t>
              </a:r>
              <a:r>
                <a:rPr lang="fr-FR" sz="2000" dirty="0" smtClean="0">
                  <a:effectLst/>
                  <a:latin typeface="+mj-lt"/>
                </a:rPr>
                <a:t>/</a:t>
              </a:r>
              <a:endParaRPr lang="fr-FR" sz="2000" dirty="0">
                <a:effectLst/>
                <a:latin typeface="+mj-lt"/>
              </a:endParaRPr>
            </a:p>
          </p:txBody>
        </p:sp>
        <p:sp>
          <p:nvSpPr>
            <p:cNvPr id="76" name="Line 34"/>
            <p:cNvSpPr>
              <a:spLocks noChangeShapeType="1"/>
            </p:cNvSpPr>
            <p:nvPr/>
          </p:nvSpPr>
          <p:spPr bwMode="auto">
            <a:xfrm flipV="1">
              <a:off x="2065723" y="3111863"/>
              <a:ext cx="1827510" cy="33312"/>
            </a:xfrm>
            <a:prstGeom prst="line">
              <a:avLst/>
            </a:prstGeom>
            <a:noFill/>
            <a:ln w="57150" cap="sq">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grpSp>
        <p:nvGrpSpPr>
          <p:cNvPr id="2" name="Groupe 1"/>
          <p:cNvGrpSpPr/>
          <p:nvPr/>
        </p:nvGrpSpPr>
        <p:grpSpPr>
          <a:xfrm>
            <a:off x="6522598" y="2189955"/>
            <a:ext cx="2519456" cy="1422436"/>
            <a:chOff x="6522598" y="2189955"/>
            <a:chExt cx="2519456" cy="1422436"/>
          </a:xfrm>
        </p:grpSpPr>
        <p:sp>
          <p:nvSpPr>
            <p:cNvPr id="81" name="Line 34"/>
            <p:cNvSpPr>
              <a:spLocks noChangeShapeType="1"/>
            </p:cNvSpPr>
            <p:nvPr/>
          </p:nvSpPr>
          <p:spPr bwMode="auto">
            <a:xfrm rot="21341337">
              <a:off x="6532022" y="2271897"/>
              <a:ext cx="688468" cy="446442"/>
            </a:xfrm>
            <a:prstGeom prst="line">
              <a:avLst/>
            </a:prstGeom>
            <a:noFill/>
            <a:ln w="57150" cap="sq">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pic>
          <p:nvPicPr>
            <p:cNvPr id="40" name="Picture 12" descr="F:\Home-Server-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6296" y="2189955"/>
              <a:ext cx="966973" cy="1107154"/>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p:cNvSpPr txBox="1"/>
            <p:nvPr/>
          </p:nvSpPr>
          <p:spPr>
            <a:xfrm>
              <a:off x="7446283" y="3212281"/>
              <a:ext cx="159577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b="1" dirty="0" smtClean="0">
                  <a:solidFill>
                    <a:srgbClr val="FF0000"/>
                  </a:solidFill>
                  <a:effectLst/>
                </a:rPr>
                <a:t>appli1</a:t>
              </a:r>
              <a:endParaRPr lang="fr-FR" sz="2000" b="1" dirty="0" smtClean="0">
                <a:solidFill>
                  <a:srgbClr val="FF0000"/>
                </a:solidFill>
                <a:effectLst/>
              </a:endParaRPr>
            </a:p>
          </p:txBody>
        </p:sp>
        <p:pic>
          <p:nvPicPr>
            <p:cNvPr id="63" name="Picture 4" descr="G:\Firewall.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2598" y="2189955"/>
              <a:ext cx="713698" cy="398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e 3"/>
          <p:cNvGrpSpPr/>
          <p:nvPr/>
        </p:nvGrpSpPr>
        <p:grpSpPr>
          <a:xfrm>
            <a:off x="6197597" y="2497943"/>
            <a:ext cx="2844456" cy="2555303"/>
            <a:chOff x="6197597" y="2497943"/>
            <a:chExt cx="2844456" cy="2555303"/>
          </a:xfrm>
        </p:grpSpPr>
        <p:pic>
          <p:nvPicPr>
            <p:cNvPr id="41" name="Picture 12" descr="F:\Home-Server-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6296" y="3608327"/>
              <a:ext cx="966973" cy="1107154"/>
            </a:xfrm>
            <a:prstGeom prst="rect">
              <a:avLst/>
            </a:prstGeom>
            <a:noFill/>
            <a:extLst>
              <a:ext uri="{909E8E84-426E-40DD-AFC4-6F175D3DCCD1}">
                <a14:hiddenFill xmlns:a14="http://schemas.microsoft.com/office/drawing/2010/main">
                  <a:solidFill>
                    <a:srgbClr val="FFFFFF"/>
                  </a:solidFill>
                </a14:hiddenFill>
              </a:ext>
            </a:extLst>
          </p:spPr>
        </p:pic>
        <p:sp>
          <p:nvSpPr>
            <p:cNvPr id="53" name="Line 34"/>
            <p:cNvSpPr>
              <a:spLocks noChangeShapeType="1"/>
            </p:cNvSpPr>
            <p:nvPr/>
          </p:nvSpPr>
          <p:spPr bwMode="auto">
            <a:xfrm rot="21332859">
              <a:off x="6197597" y="2497943"/>
              <a:ext cx="1014915" cy="1705929"/>
            </a:xfrm>
            <a:prstGeom prst="line">
              <a:avLst/>
            </a:prstGeom>
            <a:noFill/>
            <a:ln w="57150" cap="sq">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sp>
          <p:nvSpPr>
            <p:cNvPr id="58" name="ZoneTexte 57"/>
            <p:cNvSpPr txBox="1"/>
            <p:nvPr/>
          </p:nvSpPr>
          <p:spPr>
            <a:xfrm>
              <a:off x="7446282" y="4653136"/>
              <a:ext cx="159577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b="1" dirty="0" smtClean="0">
                  <a:solidFill>
                    <a:srgbClr val="FF0000"/>
                  </a:solidFill>
                  <a:effectLst/>
                </a:rPr>
                <a:t>appli2</a:t>
              </a:r>
              <a:endParaRPr lang="fr-FR" sz="2000" b="1" dirty="0" smtClean="0">
                <a:solidFill>
                  <a:srgbClr val="FF0000"/>
                </a:solidFill>
                <a:effectLst/>
              </a:endParaRPr>
            </a:p>
          </p:txBody>
        </p:sp>
        <p:pic>
          <p:nvPicPr>
            <p:cNvPr id="64" name="Picture 4" descr="G:\Firewall.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708" y="3097788"/>
              <a:ext cx="713698" cy="398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e 4"/>
          <p:cNvGrpSpPr/>
          <p:nvPr/>
        </p:nvGrpSpPr>
        <p:grpSpPr>
          <a:xfrm>
            <a:off x="6247119" y="2507316"/>
            <a:ext cx="2867212" cy="3952751"/>
            <a:chOff x="6247119" y="2507316"/>
            <a:chExt cx="2867212" cy="3952751"/>
          </a:xfrm>
        </p:grpSpPr>
        <p:sp>
          <p:nvSpPr>
            <p:cNvPr id="82" name="Line 34"/>
            <p:cNvSpPr>
              <a:spLocks noChangeShapeType="1"/>
            </p:cNvSpPr>
            <p:nvPr/>
          </p:nvSpPr>
          <p:spPr bwMode="auto">
            <a:xfrm rot="21332859">
              <a:off x="6247119" y="2507316"/>
              <a:ext cx="915871" cy="2977952"/>
            </a:xfrm>
            <a:prstGeom prst="line">
              <a:avLst/>
            </a:prstGeom>
            <a:noFill/>
            <a:ln w="57150" cap="sq">
              <a:solidFill>
                <a:srgbClr val="FF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pic>
          <p:nvPicPr>
            <p:cNvPr id="42" name="Picture 12" descr="F:\Home-Server-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77196" y="4963394"/>
              <a:ext cx="966973" cy="1107154"/>
            </a:xfrm>
            <a:prstGeom prst="rect">
              <a:avLst/>
            </a:prstGeom>
            <a:noFill/>
            <a:extLst>
              <a:ext uri="{909E8E84-426E-40DD-AFC4-6F175D3DCCD1}">
                <a14:hiddenFill xmlns:a14="http://schemas.microsoft.com/office/drawing/2010/main">
                  <a:solidFill>
                    <a:srgbClr val="FFFFFF"/>
                  </a:solidFill>
                </a14:hiddenFill>
              </a:ext>
            </a:extLst>
          </p:spPr>
        </p:pic>
        <p:sp>
          <p:nvSpPr>
            <p:cNvPr id="59" name="ZoneTexte 58"/>
            <p:cNvSpPr txBox="1"/>
            <p:nvPr/>
          </p:nvSpPr>
          <p:spPr>
            <a:xfrm>
              <a:off x="7518560" y="6059957"/>
              <a:ext cx="159577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2000" b="1" dirty="0" smtClean="0">
                  <a:solidFill>
                    <a:srgbClr val="FF0000"/>
                  </a:solidFill>
                  <a:effectLst/>
                </a:rPr>
                <a:t>appli2</a:t>
              </a:r>
              <a:endParaRPr lang="fr-FR" sz="2000" b="1" dirty="0" smtClean="0">
                <a:solidFill>
                  <a:srgbClr val="FF0000"/>
                </a:solidFill>
                <a:effectLst/>
              </a:endParaRPr>
            </a:p>
          </p:txBody>
        </p:sp>
        <p:pic>
          <p:nvPicPr>
            <p:cNvPr id="65" name="Picture 4" descr="G:\Firewall.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2910" y="4254494"/>
              <a:ext cx="713698" cy="398642"/>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ZoneTexte 65"/>
          <p:cNvSpPr txBox="1"/>
          <p:nvPr/>
        </p:nvSpPr>
        <p:spPr>
          <a:xfrm>
            <a:off x="6588224" y="1268760"/>
            <a:ext cx="211854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fr-FR"/>
            </a:defPPr>
            <a:lvl1pPr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1pPr>
            <a:lvl2pPr marL="4572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2pPr>
            <a:lvl3pPr marL="9144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3pPr>
            <a:lvl4pPr marL="13716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4pPr>
            <a:lvl5pPr marL="1828800" algn="l" rtl="0" fontAlgn="base">
              <a:spcBef>
                <a:spcPct val="0"/>
              </a:spcBef>
              <a:spcAft>
                <a:spcPct val="0"/>
              </a:spcAft>
              <a:defRPr kern="1200">
                <a:solidFill>
                  <a:schemeClr val="dk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kern="1200">
                <a:solidFill>
                  <a:schemeClr val="dk1"/>
                </a:solidFill>
                <a:effectLst>
                  <a:outerShdw blurRad="38100" dist="38100" dir="2700000" algn="tl">
                    <a:srgbClr val="000000">
                      <a:alpha val="43137"/>
                    </a:srgbClr>
                  </a:outerShdw>
                </a:effectLst>
                <a:latin typeface="+mn-lt"/>
                <a:ea typeface="+mn-ea"/>
                <a:cs typeface="+mn-cs"/>
              </a:defRPr>
            </a:lvl9pPr>
          </a:lstStyle>
          <a:p>
            <a:pPr algn="ctr"/>
            <a:r>
              <a:rPr lang="fr-FR" sz="1600" b="1" dirty="0" smtClean="0">
                <a:solidFill>
                  <a:srgbClr val="FF0000"/>
                </a:solidFill>
                <a:effectLst/>
              </a:rPr>
              <a:t>Reverse Proxy Apache</a:t>
            </a:r>
            <a:endParaRPr lang="fr-FR" sz="1600" b="1" dirty="0" smtClean="0">
              <a:solidFill>
                <a:srgbClr val="FF0000"/>
              </a:solidFill>
              <a:effectLst/>
            </a:endParaRPr>
          </a:p>
        </p:txBody>
      </p:sp>
      <p:pic>
        <p:nvPicPr>
          <p:cNvPr id="67" name="Picture 4" descr="G:\tux-matrix-673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445344"/>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68" name="Bulle ronde 67"/>
          <p:cNvSpPr/>
          <p:nvPr/>
        </p:nvSpPr>
        <p:spPr bwMode="auto">
          <a:xfrm>
            <a:off x="209121" y="3032278"/>
            <a:ext cx="5618672" cy="1558052"/>
          </a:xfrm>
          <a:prstGeom prst="wedgeEllipseCallout">
            <a:avLst>
              <a:gd name="adj1" fmla="val -29465"/>
              <a:gd name="adj2" fmla="val 112695"/>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j-lt"/>
              </a:rPr>
              <a:t>Le client ne communique jamais directement avec le serveur final.</a:t>
            </a:r>
            <a:endParaRPr lang="fr-FR" sz="2200" dirty="0">
              <a:effectLst/>
              <a:latin typeface="+mj-lt"/>
            </a:endParaRPr>
          </a:p>
        </p:txBody>
      </p:sp>
      <p:sp>
        <p:nvSpPr>
          <p:cNvPr id="69" name="Bulle ronde 68"/>
          <p:cNvSpPr/>
          <p:nvPr/>
        </p:nvSpPr>
        <p:spPr bwMode="auto">
          <a:xfrm>
            <a:off x="2843808" y="4563680"/>
            <a:ext cx="4035639" cy="1558052"/>
          </a:xfrm>
          <a:prstGeom prst="wedgeEllipseCallout">
            <a:avLst>
              <a:gd name="adj1" fmla="val -86423"/>
              <a:gd name="adj2" fmla="val 1746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marL="0" indent="0" algn="ctr">
              <a:lnSpc>
                <a:spcPct val="100000"/>
              </a:lnSpc>
              <a:buNone/>
            </a:pPr>
            <a:r>
              <a:rPr lang="fr-FR" sz="2200" dirty="0" smtClean="0">
                <a:effectLst/>
                <a:latin typeface="+mn-lt"/>
              </a:rPr>
              <a:t>Le Reverse Proxy est mandaté par le client pour le faire.</a:t>
            </a:r>
            <a:endParaRPr lang="fr-FR" sz="2200" dirty="0">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8" grpId="0" animBg="1"/>
      <p:bldP spid="6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0" y="1268761"/>
            <a:ext cx="9143999" cy="576064"/>
          </a:xfrm>
        </p:spPr>
        <p:txBody>
          <a:bodyPr/>
          <a:lstStyle/>
          <a:p>
            <a:pPr algn="ctr" eaLnBrk="1" hangingPunct="1">
              <a:lnSpc>
                <a:spcPct val="110000"/>
              </a:lnSpc>
              <a:buFontTx/>
              <a:buNone/>
            </a:pPr>
            <a:r>
              <a:rPr lang="fr-FR" sz="2400" b="1" dirty="0" smtClean="0"/>
              <a:t>Quel est l’intérêt d’une telle structure ?</a:t>
            </a:r>
            <a:endParaRPr lang="fr-FR" sz="2400" b="1" dirty="0" smtClean="0"/>
          </a:p>
        </p:txBody>
      </p:sp>
      <p:sp>
        <p:nvSpPr>
          <p:cNvPr id="5" name="Rectangle 2"/>
          <p:cNvSpPr>
            <a:spLocks noGrp="1" noChangeArrowheads="1"/>
          </p:cNvSpPr>
          <p:nvPr>
            <p:ph type="title"/>
          </p:nvPr>
        </p:nvSpPr>
        <p:spPr>
          <a:xfrm>
            <a:off x="0" y="-1984"/>
            <a:ext cx="9144000" cy="694680"/>
          </a:xfrm>
        </p:spPr>
        <p:txBody>
          <a:bodyPr/>
          <a:lstStyle/>
          <a:p>
            <a:pPr eaLnBrk="1" hangingPunct="1">
              <a:defRPr/>
            </a:pPr>
            <a:r>
              <a:rPr lang="fr-FR" dirty="0" smtClean="0">
                <a:effectLst/>
              </a:rPr>
              <a:t>Configuration avancée</a:t>
            </a:r>
            <a:endParaRPr lang="fr-FR" dirty="0" smtClean="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61</a:t>
            </a:r>
            <a:endParaRPr lang="fr-FR" dirty="0">
              <a:effectLst/>
              <a:latin typeface="Verdana" panose="020B0604030504040204" pitchFamily="34" charset="0"/>
            </a:endParaRPr>
          </a:p>
        </p:txBody>
      </p:sp>
      <p:sp>
        <p:nvSpPr>
          <p:cNvPr id="7" name="Flèche droite 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8"/>
          <p:cNvSpPr txBox="1"/>
          <p:nvPr/>
        </p:nvSpPr>
        <p:spPr>
          <a:xfrm>
            <a:off x="2963411" y="2740278"/>
            <a:ext cx="3801042" cy="707886"/>
          </a:xfrm>
          <a:prstGeom prst="rect">
            <a:avLst/>
          </a:prstGeom>
          <a:noFill/>
        </p:spPr>
        <p:txBody>
          <a:bodyPr wrap="none" rtlCol="0">
            <a:spAutoFit/>
          </a:bodyPr>
          <a:lstStyle/>
          <a:p>
            <a:r>
              <a:rPr lang="fr-FR" sz="4000" dirty="0" smtClean="0">
                <a:solidFill>
                  <a:srgbClr val="00B050"/>
                </a:solidFill>
                <a:effectLst/>
                <a:latin typeface="+mn-lt"/>
              </a:rPr>
              <a:t>Mise en cache</a:t>
            </a:r>
            <a:endParaRPr lang="fr-FR" sz="4000" dirty="0">
              <a:solidFill>
                <a:srgbClr val="00B050"/>
              </a:solidFill>
              <a:effectLst/>
              <a:latin typeface="+mn-lt"/>
            </a:endParaRPr>
          </a:p>
        </p:txBody>
      </p:sp>
      <p:sp>
        <p:nvSpPr>
          <p:cNvPr id="10" name="ZoneTexte 9"/>
          <p:cNvSpPr txBox="1"/>
          <p:nvPr/>
        </p:nvSpPr>
        <p:spPr>
          <a:xfrm>
            <a:off x="2242061" y="3717032"/>
            <a:ext cx="3526928" cy="461665"/>
          </a:xfrm>
          <a:prstGeom prst="rect">
            <a:avLst/>
          </a:prstGeom>
          <a:noFill/>
        </p:spPr>
        <p:txBody>
          <a:bodyPr wrap="none" rtlCol="0">
            <a:spAutoFit/>
          </a:bodyPr>
          <a:lstStyle/>
          <a:p>
            <a:r>
              <a:rPr lang="fr-FR" sz="2400" dirty="0" smtClean="0">
                <a:solidFill>
                  <a:srgbClr val="FFC000"/>
                </a:solidFill>
                <a:effectLst/>
                <a:latin typeface="+mn-lt"/>
              </a:rPr>
              <a:t>Répartition de charge</a:t>
            </a:r>
            <a:endParaRPr lang="fr-FR" sz="2400" dirty="0">
              <a:solidFill>
                <a:srgbClr val="FFC000"/>
              </a:solidFill>
              <a:effectLst/>
              <a:latin typeface="+mn-lt"/>
            </a:endParaRPr>
          </a:p>
        </p:txBody>
      </p:sp>
      <p:sp>
        <p:nvSpPr>
          <p:cNvPr id="12" name="ZoneTexte 11"/>
          <p:cNvSpPr txBox="1"/>
          <p:nvPr/>
        </p:nvSpPr>
        <p:spPr>
          <a:xfrm>
            <a:off x="3580725" y="3262010"/>
            <a:ext cx="4190506" cy="584775"/>
          </a:xfrm>
          <a:prstGeom prst="rect">
            <a:avLst/>
          </a:prstGeom>
          <a:noFill/>
        </p:spPr>
        <p:txBody>
          <a:bodyPr wrap="none" rtlCol="0">
            <a:spAutoFit/>
          </a:bodyPr>
          <a:lstStyle/>
          <a:p>
            <a:r>
              <a:rPr lang="fr-FR" sz="3200" dirty="0" smtClean="0">
                <a:solidFill>
                  <a:srgbClr val="00B0F0"/>
                </a:solidFill>
                <a:effectLst/>
                <a:latin typeface="+mn-lt"/>
              </a:rPr>
              <a:t>Tolérance de panne</a:t>
            </a:r>
            <a:endParaRPr lang="fr-FR" sz="3200" dirty="0">
              <a:solidFill>
                <a:srgbClr val="00B0F0"/>
              </a:solidFill>
              <a:effectLst/>
              <a:latin typeface="+mn-lt"/>
            </a:endParaRPr>
          </a:p>
        </p:txBody>
      </p:sp>
      <p:sp>
        <p:nvSpPr>
          <p:cNvPr id="15" name="ZoneTexte 14"/>
          <p:cNvSpPr txBox="1"/>
          <p:nvPr/>
        </p:nvSpPr>
        <p:spPr>
          <a:xfrm>
            <a:off x="2620746" y="2454528"/>
            <a:ext cx="4161267" cy="369332"/>
          </a:xfrm>
          <a:prstGeom prst="rect">
            <a:avLst/>
          </a:prstGeom>
          <a:noFill/>
        </p:spPr>
        <p:txBody>
          <a:bodyPr wrap="none" rtlCol="0">
            <a:spAutoFit/>
          </a:bodyPr>
          <a:lstStyle/>
          <a:p>
            <a:r>
              <a:rPr lang="fr-FR" dirty="0">
                <a:solidFill>
                  <a:srgbClr val="FF0000"/>
                </a:solidFill>
                <a:effectLst/>
                <a:latin typeface="+mn-lt"/>
              </a:rPr>
              <a:t>Protection des serveurs applicatifs</a:t>
            </a:r>
            <a:endParaRPr lang="fr-FR" dirty="0">
              <a:solidFill>
                <a:srgbClr val="FF0000"/>
              </a:solidFill>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2" grpId="0"/>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b="0" dirty="0" smtClean="0">
                <a:solidFill>
                  <a:schemeClr val="bg2"/>
                </a:solidFill>
                <a:effectLst/>
              </a:rPr>
              <a:t>Le protocole HTTP</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a:t>
            </a:r>
            <a:r>
              <a:rPr lang="fr-FR" sz="2600" b="0" dirty="0" smtClean="0">
                <a:solidFill>
                  <a:schemeClr val="bg2"/>
                </a:solidFill>
                <a:effectLst/>
              </a:rPr>
              <a:t>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a:t>
            </a:r>
            <a:r>
              <a:rPr lang="fr-FR" sz="2600" dirty="0" smtClean="0">
                <a:effectLst/>
              </a:rPr>
              <a:t>Exemple </a:t>
            </a:r>
            <a:r>
              <a:rPr lang="fr-FR" sz="2600" dirty="0">
                <a:effectLst/>
              </a:rPr>
              <a:t>de publication de </a:t>
            </a:r>
            <a:r>
              <a:rPr lang="fr-FR" sz="2600" dirty="0" smtClean="0">
                <a:effectLst/>
              </a:rPr>
              <a:t>sites</a:t>
            </a:r>
            <a:endParaRPr lang="fr-FR" sz="2600" dirty="0">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62</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5087715"/>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Exemple de publication </a:t>
            </a:r>
            <a:endParaRPr lang="fr-FR" dirty="0" smtClean="0">
              <a:effectLst/>
            </a:endParaRPr>
          </a:p>
        </p:txBody>
      </p:sp>
      <p:sp>
        <p:nvSpPr>
          <p:cNvPr id="4" name="ZoneTexte 3"/>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63</a:t>
            </a:r>
            <a:endParaRPr lang="fr-FR" dirty="0">
              <a:effectLst/>
              <a:latin typeface="Verdana" panose="020B0604030504040204" pitchFamily="34" charset="0"/>
            </a:endParaRPr>
          </a:p>
        </p:txBody>
      </p:sp>
      <p:sp>
        <p:nvSpPr>
          <p:cNvPr id="5" name="Flèche droite 4"/>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grpSp>
        <p:nvGrpSpPr>
          <p:cNvPr id="6" name="Groupe 5"/>
          <p:cNvGrpSpPr/>
          <p:nvPr/>
        </p:nvGrpSpPr>
        <p:grpSpPr>
          <a:xfrm>
            <a:off x="274966" y="1772816"/>
            <a:ext cx="8604448" cy="2717568"/>
            <a:chOff x="274966" y="4214685"/>
            <a:chExt cx="8604448" cy="2717568"/>
          </a:xfrm>
        </p:grpSpPr>
        <p:sp>
          <p:nvSpPr>
            <p:cNvPr id="7" name="ZoneTexte 6"/>
            <p:cNvSpPr txBox="1"/>
            <p:nvPr/>
          </p:nvSpPr>
          <p:spPr>
            <a:xfrm>
              <a:off x="274966" y="4574685"/>
              <a:ext cx="8604448" cy="235756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defTabSz="913765">
                <a:spcBef>
                  <a:spcPct val="20000"/>
                </a:spcBef>
                <a:buClr>
                  <a:srgbClr val="FF0000"/>
                </a:buClr>
              </a:pPr>
              <a:r>
                <a:rPr lang="fr-FR" sz="2200" dirty="0" smtClean="0">
                  <a:effectLst/>
                  <a:latin typeface="+mn-lt"/>
                </a:rPr>
                <a:t>	</a:t>
              </a:r>
              <a:r>
                <a:rPr lang="fr-FR" sz="2400" b="1" kern="0" dirty="0">
                  <a:solidFill>
                    <a:srgbClr val="000000"/>
                  </a:solidFill>
                  <a:effectLst/>
                </a:rPr>
                <a:t>Sujet</a:t>
              </a:r>
              <a:endParaRPr lang="fr-FR" sz="2400" b="1" kern="0" dirty="0">
                <a:solidFill>
                  <a:srgbClr val="000000"/>
                </a:solidFill>
                <a:effectLst/>
              </a:endParaRPr>
            </a:p>
            <a:p>
              <a:pPr lvl="0" algn="just" defTabSz="913765">
                <a:spcBef>
                  <a:spcPct val="20000"/>
                </a:spcBef>
                <a:buClr>
                  <a:srgbClr val="FF0000"/>
                </a:buClr>
              </a:pPr>
              <a:r>
                <a:rPr lang="fr-FR" sz="2200" kern="0" dirty="0" smtClean="0">
                  <a:solidFill>
                    <a:srgbClr val="000000"/>
                  </a:solidFill>
                  <a:effectLst/>
                </a:rPr>
                <a:t>Sur </a:t>
              </a:r>
              <a:r>
                <a:rPr lang="fr-FR" sz="2200" kern="0" dirty="0">
                  <a:solidFill>
                    <a:srgbClr val="000000"/>
                  </a:solidFill>
                  <a:effectLst/>
                </a:rPr>
                <a:t>un </a:t>
              </a:r>
              <a:r>
                <a:rPr lang="fr-FR" sz="2200" kern="0" dirty="0" smtClean="0">
                  <a:solidFill>
                    <a:srgbClr val="000000"/>
                  </a:solidFill>
                  <a:effectLst/>
                </a:rPr>
                <a:t>serveur Apache</a:t>
              </a:r>
              <a:r>
                <a:rPr lang="fr-FR" sz="2200" kern="0" dirty="0">
                  <a:solidFill>
                    <a:srgbClr val="000000"/>
                  </a:solidFill>
                  <a:effectLst/>
                </a:rPr>
                <a:t>, d'adresse IP </a:t>
              </a:r>
              <a:r>
                <a:rPr lang="fr-FR" sz="2200" kern="0" dirty="0">
                  <a:solidFill>
                    <a:srgbClr val="0066FF"/>
                  </a:solidFill>
                  <a:effectLst/>
                </a:rPr>
                <a:t>160.210.69.6</a:t>
              </a:r>
              <a:r>
                <a:rPr lang="fr-FR" sz="2200" kern="0" dirty="0">
                  <a:solidFill>
                    <a:srgbClr val="000000"/>
                  </a:solidFill>
                  <a:effectLst/>
                </a:rPr>
                <a:t>, nous allons créer des hôtes virtuels pour les ports </a:t>
              </a:r>
              <a:r>
                <a:rPr lang="fr-FR" sz="2200" kern="0" dirty="0">
                  <a:solidFill>
                    <a:srgbClr val="00B050"/>
                  </a:solidFill>
                  <a:effectLst/>
                </a:rPr>
                <a:t>80</a:t>
              </a:r>
              <a:r>
                <a:rPr lang="fr-FR" sz="2200" kern="0" dirty="0">
                  <a:solidFill>
                    <a:srgbClr val="000000"/>
                  </a:solidFill>
                  <a:effectLst/>
                </a:rPr>
                <a:t> et </a:t>
              </a:r>
              <a:r>
                <a:rPr lang="fr-FR" sz="2200" kern="0" dirty="0">
                  <a:solidFill>
                    <a:srgbClr val="00B050"/>
                  </a:solidFill>
                  <a:effectLst/>
                </a:rPr>
                <a:t>1664</a:t>
              </a:r>
              <a:r>
                <a:rPr lang="fr-FR" sz="2200" kern="0" dirty="0">
                  <a:solidFill>
                    <a:srgbClr val="000000"/>
                  </a:solidFill>
                  <a:effectLst/>
                </a:rPr>
                <a:t>, qui vont pointer respectivement sur :</a:t>
              </a:r>
              <a:endParaRPr lang="fr-FR" sz="2200" kern="0" dirty="0">
                <a:solidFill>
                  <a:srgbClr val="000000"/>
                </a:solidFill>
                <a:effectLst/>
              </a:endParaRPr>
            </a:p>
            <a:p>
              <a:pPr marL="1011555" lvl="2" indent="-342900" algn="just" defTabSz="913765">
                <a:spcBef>
                  <a:spcPct val="20000"/>
                </a:spcBef>
                <a:buFont typeface="Arial" panose="020B0604020202020204" pitchFamily="34" charset="0"/>
                <a:buChar char="•"/>
              </a:pPr>
              <a:r>
                <a:rPr lang="fr-FR" sz="2200" kern="0" dirty="0">
                  <a:solidFill>
                    <a:srgbClr val="C00000"/>
                  </a:solidFill>
                  <a:effectLst/>
                </a:rPr>
                <a:t>/</a:t>
              </a:r>
              <a:r>
                <a:rPr lang="fr-FR" sz="2200" kern="0" dirty="0" smtClean="0">
                  <a:solidFill>
                    <a:srgbClr val="C00000"/>
                  </a:solidFill>
                  <a:effectLst/>
                </a:rPr>
                <a:t>var/</a:t>
              </a:r>
              <a:r>
                <a:rPr lang="fr-FR" sz="2200" kern="0" dirty="0" err="1" smtClean="0">
                  <a:solidFill>
                    <a:srgbClr val="C00000"/>
                  </a:solidFill>
                  <a:effectLst/>
                </a:rPr>
                <a:t>sitesweb</a:t>
              </a:r>
              <a:r>
                <a:rPr lang="fr-FR" sz="2200" kern="0" dirty="0" smtClean="0">
                  <a:solidFill>
                    <a:srgbClr val="C00000"/>
                  </a:solidFill>
                  <a:effectLst/>
                </a:rPr>
                <a:t>/</a:t>
              </a:r>
              <a:r>
                <a:rPr lang="fr-FR" sz="2200" kern="0" dirty="0" err="1" smtClean="0">
                  <a:solidFill>
                    <a:srgbClr val="C00000"/>
                  </a:solidFill>
                  <a:effectLst/>
                </a:rPr>
                <a:t>sitesitel</a:t>
              </a:r>
              <a:r>
                <a:rPr lang="fr-FR" sz="2200" kern="0" dirty="0" smtClean="0">
                  <a:solidFill>
                    <a:srgbClr val="C00000"/>
                  </a:solidFill>
                  <a:effectLst/>
                </a:rPr>
                <a:t> </a:t>
              </a:r>
              <a:r>
                <a:rPr lang="fr-FR" sz="2200" kern="0" dirty="0" smtClean="0">
                  <a:solidFill>
                    <a:srgbClr val="000000"/>
                  </a:solidFill>
                  <a:effectLst/>
                </a:rPr>
                <a:t>;</a:t>
              </a:r>
              <a:endParaRPr lang="fr-FR" sz="2200" kern="0" dirty="0">
                <a:solidFill>
                  <a:srgbClr val="000000"/>
                </a:solidFill>
                <a:effectLst/>
              </a:endParaRPr>
            </a:p>
            <a:p>
              <a:pPr marL="1011555" lvl="2" indent="-342900" algn="just" defTabSz="913765">
                <a:spcBef>
                  <a:spcPct val="20000"/>
                </a:spcBef>
                <a:buFont typeface="Arial" panose="020B0604020202020204" pitchFamily="34" charset="0"/>
                <a:buChar char="•"/>
              </a:pPr>
              <a:r>
                <a:rPr lang="fr-FR" sz="2200" kern="0" dirty="0">
                  <a:solidFill>
                    <a:srgbClr val="C00000"/>
                  </a:solidFill>
                  <a:effectLst/>
                </a:rPr>
                <a:t>/var/</a:t>
              </a:r>
              <a:r>
                <a:rPr lang="fr-FR" sz="2200" kern="0" dirty="0" err="1">
                  <a:solidFill>
                    <a:srgbClr val="C00000"/>
                  </a:solidFill>
                  <a:effectLst/>
                </a:rPr>
                <a:t>sitesweb</a:t>
              </a:r>
              <a:r>
                <a:rPr lang="fr-FR" sz="2200" kern="0" dirty="0">
                  <a:solidFill>
                    <a:srgbClr val="C00000"/>
                  </a:solidFill>
                  <a:effectLst/>
                </a:rPr>
                <a:t>/</a:t>
              </a:r>
              <a:r>
                <a:rPr lang="fr-FR" sz="2200" kern="0" dirty="0" err="1">
                  <a:solidFill>
                    <a:srgbClr val="C00000"/>
                  </a:solidFill>
                  <a:effectLst/>
                </a:rPr>
                <a:t>sitecyber</a:t>
              </a:r>
              <a:r>
                <a:rPr lang="fr-FR" sz="2200" kern="0" dirty="0">
                  <a:solidFill>
                    <a:srgbClr val="000000"/>
                  </a:solidFill>
                  <a:effectLst/>
                </a:rPr>
                <a:t>.</a:t>
              </a:r>
              <a:endParaRPr lang="fr-FR" sz="2200" kern="0" dirty="0">
                <a:solidFill>
                  <a:srgbClr val="000000"/>
                </a:solidFill>
                <a:effectLst/>
              </a:endParaRPr>
            </a:p>
          </p:txBody>
        </p:sp>
        <p:pic>
          <p:nvPicPr>
            <p:cNvPr id="8" name="Picture 3" descr="d:\Documents\patrick.finet\Desktop\adrielhernandez-tux-organizer-18248.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528" y="4214685"/>
              <a:ext cx="720000" cy="720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Exemple de publication </a:t>
            </a:r>
            <a:endParaRPr lang="fr-FR" dirty="0" smtClean="0">
              <a:effectLst/>
            </a:endParaRPr>
          </a:p>
        </p:txBody>
      </p:sp>
      <p:sp>
        <p:nvSpPr>
          <p:cNvPr id="7" name="ZoneTexte 6"/>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64</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8"/>
          <p:cNvSpPr txBox="1"/>
          <p:nvPr/>
        </p:nvSpPr>
        <p:spPr>
          <a:xfrm>
            <a:off x="274966" y="1303809"/>
            <a:ext cx="8604448" cy="489980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a:effectLst/>
              </a:rPr>
              <a:t>/</a:t>
            </a:r>
            <a:r>
              <a:rPr lang="fr-FR" sz="2200" u="sng" dirty="0" err="1" smtClean="0">
                <a:effectLst/>
              </a:rPr>
              <a:t>etc</a:t>
            </a:r>
            <a:r>
              <a:rPr lang="fr-FR" sz="2200" u="sng" dirty="0" smtClean="0">
                <a:effectLst/>
              </a:rPr>
              <a:t>/</a:t>
            </a:r>
            <a:r>
              <a:rPr lang="fr-FR" sz="2200" u="sng" dirty="0" err="1" smtClean="0">
                <a:effectLst/>
              </a:rPr>
              <a:t>httpd</a:t>
            </a:r>
            <a:r>
              <a:rPr lang="fr-FR" sz="2200" u="sng" dirty="0" smtClean="0">
                <a:effectLst/>
              </a:rPr>
              <a:t>/</a:t>
            </a:r>
            <a:r>
              <a:rPr lang="fr-FR" sz="2200" u="sng" dirty="0" err="1" smtClean="0">
                <a:effectLst/>
              </a:rPr>
              <a:t>conf.d</a:t>
            </a:r>
            <a:r>
              <a:rPr lang="fr-FR" sz="2200" u="sng" dirty="0" smtClean="0">
                <a:effectLst/>
              </a:rPr>
              <a:t>/80-sitesitel.conf</a:t>
            </a:r>
            <a:r>
              <a:rPr lang="fr-FR" sz="2200" dirty="0" smtClean="0">
                <a:effectLst/>
              </a:rPr>
              <a:t> </a:t>
            </a:r>
            <a:r>
              <a:rPr lang="fr-FR" sz="2200" dirty="0" smtClean="0">
                <a:effectLst/>
                <a:latin typeface="+mn-lt"/>
              </a:rPr>
              <a:t>:</a:t>
            </a:r>
            <a:endParaRPr lang="fr-FR" sz="2200" dirty="0" smtClean="0">
              <a:effectLst/>
              <a:latin typeface="+mn-lt"/>
            </a:endParaRPr>
          </a:p>
          <a:p>
            <a:pPr algn="just"/>
            <a:r>
              <a:rPr lang="fr-FR" sz="2200" b="1" kern="0" dirty="0" smtClean="0">
                <a:solidFill>
                  <a:srgbClr val="009900"/>
                </a:solidFill>
                <a:effectLst/>
              </a:rPr>
              <a:t>##### </a:t>
            </a:r>
            <a:r>
              <a:rPr lang="fr-FR" sz="2200" b="1" kern="0" dirty="0">
                <a:solidFill>
                  <a:srgbClr val="009900"/>
                </a:solidFill>
                <a:effectLst/>
              </a:rPr>
              <a:t>publication du site </a:t>
            </a:r>
            <a:r>
              <a:rPr lang="fr-FR" sz="2200" b="1" kern="0" dirty="0" err="1" smtClean="0">
                <a:solidFill>
                  <a:srgbClr val="009900"/>
                </a:solidFill>
                <a:effectLst/>
              </a:rPr>
              <a:t>sitel</a:t>
            </a:r>
            <a:r>
              <a:rPr lang="fr-FR" sz="2200" b="1" kern="0" dirty="0" smtClean="0">
                <a:solidFill>
                  <a:srgbClr val="009900"/>
                </a:solidFill>
                <a:effectLst/>
              </a:rPr>
              <a:t> </a:t>
            </a:r>
            <a:r>
              <a:rPr lang="fr-FR" sz="2200" b="1" kern="0" dirty="0">
                <a:solidFill>
                  <a:srgbClr val="009900"/>
                </a:solidFill>
                <a:effectLst/>
              </a:rPr>
              <a:t>#####</a:t>
            </a:r>
            <a:endParaRPr lang="fr-FR" sz="2200" b="1" kern="0" dirty="0">
              <a:solidFill>
                <a:srgbClr val="009900"/>
              </a:solidFill>
              <a:effectLst/>
            </a:endParaRPr>
          </a:p>
          <a:p>
            <a:pPr marL="62230" lvl="0" indent="-62230" algn="l" defTabSz="913765">
              <a:lnSpc>
                <a:spcPct val="110000"/>
              </a:lnSpc>
              <a:spcBef>
                <a:spcPct val="20000"/>
              </a:spcBef>
              <a:buClr>
                <a:srgbClr val="FF0000"/>
              </a:buClr>
            </a:pPr>
            <a:r>
              <a:rPr lang="fr-FR" sz="2200" b="1" kern="0" dirty="0">
                <a:solidFill>
                  <a:srgbClr val="3333CC"/>
                </a:solidFill>
                <a:effectLst/>
              </a:rPr>
              <a:t>&lt;</a:t>
            </a:r>
            <a:r>
              <a:rPr lang="fr-FR" sz="2200" b="1" kern="0" dirty="0" err="1">
                <a:solidFill>
                  <a:srgbClr val="3333CC"/>
                </a:solidFill>
                <a:effectLst/>
              </a:rPr>
              <a:t>VirtualHost</a:t>
            </a:r>
            <a:r>
              <a:rPr lang="fr-FR" sz="2200" b="1" kern="0" dirty="0">
                <a:solidFill>
                  <a:srgbClr val="3333CC"/>
                </a:solidFill>
                <a:effectLst/>
              </a:rPr>
              <a:t> 160.210.69.6:80&gt;</a:t>
            </a:r>
            <a:endParaRPr lang="fr-FR" sz="2200" b="1" kern="0" dirty="0">
              <a:solidFill>
                <a:srgbClr val="3333CC"/>
              </a:solidFill>
              <a:effectLst/>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 l'arborescence du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err="1" smtClean="0">
                <a:solidFill>
                  <a:srgbClr val="3333CC"/>
                </a:solidFill>
                <a:effectLst/>
                <a:latin typeface="Verdana" panose="020B0604030504040204" pitchFamily="34" charset="0"/>
              </a:rPr>
              <a:t>DocumentRoot</a:t>
            </a:r>
            <a:r>
              <a:rPr lang="fr-FR" sz="2200" b="1" kern="0" dirty="0" smtClean="0">
                <a:solidFill>
                  <a:srgbClr val="3333CC"/>
                </a:solidFill>
                <a:effectLst/>
                <a:latin typeface="Verdana" panose="020B0604030504040204" pitchFamily="34" charset="0"/>
              </a:rPr>
              <a:t> </a:t>
            </a:r>
            <a:r>
              <a:rPr lang="fr-FR" sz="2200" b="1" kern="0" dirty="0">
                <a:solidFill>
                  <a:srgbClr val="3333CC"/>
                </a:solidFill>
                <a:effectLst/>
                <a:latin typeface="Verdana" panose="020B0604030504040204" pitchFamily="34" charset="0"/>
              </a:rPr>
              <a:t>"</a:t>
            </a:r>
            <a:r>
              <a:rPr lang="fr-FR" sz="2200" b="1" kern="0" dirty="0" smtClean="0">
                <a:solidFill>
                  <a:srgbClr val="3333CC"/>
                </a:solidFill>
                <a:effectLst/>
                <a:latin typeface="Verdana" panose="020B0604030504040204" pitchFamily="34" charset="0"/>
              </a:rPr>
              <a:t>/var/</a:t>
            </a:r>
            <a:r>
              <a:rPr lang="fr-FR" sz="2200" b="1" kern="0" dirty="0" err="1" smtClean="0">
                <a:solidFill>
                  <a:srgbClr val="3333CC"/>
                </a:solidFill>
                <a:effectLst/>
                <a:latin typeface="Verdana" panose="020B0604030504040204" pitchFamily="34" charset="0"/>
              </a:rPr>
              <a:t>sitesweb</a:t>
            </a:r>
            <a:r>
              <a:rPr lang="fr-FR" sz="2200" b="1" kern="0" dirty="0" smtClean="0">
                <a:solidFill>
                  <a:srgbClr val="3333CC"/>
                </a:solidFill>
                <a:effectLst/>
                <a:latin typeface="Verdana" panose="020B0604030504040204" pitchFamily="34" charset="0"/>
              </a:rPr>
              <a:t>/</a:t>
            </a:r>
            <a:r>
              <a:rPr lang="fr-FR" sz="2200" b="1" kern="0" dirty="0" err="1" smtClean="0">
                <a:solidFill>
                  <a:srgbClr val="3333CC"/>
                </a:solidFill>
                <a:effectLst/>
                <a:latin typeface="Verdana" panose="020B0604030504040204" pitchFamily="34" charset="0"/>
              </a:rPr>
              <a:t>sitesitel</a:t>
            </a:r>
            <a:r>
              <a:rPr lang="fr-FR" sz="2200" b="1" kern="0" dirty="0">
                <a:solidFill>
                  <a:srgbClr val="3333CC"/>
                </a:solidFill>
                <a:effectLst/>
                <a:latin typeface="Verdana" panose="020B0604030504040204" pitchFamily="34" charset="0"/>
              </a:rPr>
              <a:t>"</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des index du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err="1">
                <a:solidFill>
                  <a:srgbClr val="3333CC"/>
                </a:solidFill>
                <a:effectLst/>
                <a:latin typeface="Verdana" panose="020B0604030504040204" pitchFamily="34" charset="0"/>
              </a:rPr>
              <a:t>DirectoryIndex</a:t>
            </a:r>
            <a:r>
              <a:rPr lang="fr-FR" sz="2200" b="1" kern="0" dirty="0">
                <a:solidFill>
                  <a:srgbClr val="3333CC"/>
                </a:solidFill>
                <a:effectLst/>
                <a:latin typeface="Verdana" panose="020B0604030504040204" pitchFamily="34" charset="0"/>
              </a:rPr>
              <a:t> "</a:t>
            </a:r>
            <a:r>
              <a:rPr lang="fr-FR" sz="2200" b="1" kern="0" dirty="0" smtClean="0">
                <a:solidFill>
                  <a:srgbClr val="3333CC"/>
                </a:solidFill>
                <a:effectLst/>
                <a:latin typeface="Verdana" panose="020B0604030504040204" pitchFamily="34" charset="0"/>
              </a:rPr>
              <a:t>IndexSitel.htm</a:t>
            </a:r>
            <a:r>
              <a:rPr lang="fr-FR" sz="2200" b="1" kern="0" dirty="0">
                <a:solidFill>
                  <a:srgbClr val="3333CC"/>
                </a:solidFill>
                <a:effectLst/>
                <a:latin typeface="Verdana" panose="020B0604030504040204" pitchFamily="34" charset="0"/>
              </a:rPr>
              <a:t>"</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des droits sur le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3333CC"/>
                </a:solidFill>
                <a:effectLst/>
                <a:latin typeface="Verdana" panose="020B0604030504040204" pitchFamily="34" charset="0"/>
              </a:rPr>
              <a:t>&lt;Directory "</a:t>
            </a:r>
            <a:r>
              <a:rPr lang="fr-FR" sz="2200" b="1" kern="0" dirty="0" smtClean="0">
                <a:solidFill>
                  <a:srgbClr val="3333CC"/>
                </a:solidFill>
                <a:effectLst/>
                <a:latin typeface="Verdana" panose="020B0604030504040204" pitchFamily="34" charset="0"/>
              </a:rPr>
              <a:t>/var/</a:t>
            </a:r>
            <a:r>
              <a:rPr lang="fr-FR" sz="2200" b="1" kern="0" dirty="0" err="1" smtClean="0">
                <a:solidFill>
                  <a:srgbClr val="3333CC"/>
                </a:solidFill>
                <a:effectLst/>
                <a:latin typeface="Verdana" panose="020B0604030504040204" pitchFamily="34" charset="0"/>
              </a:rPr>
              <a:t>sitesweb</a:t>
            </a:r>
            <a:r>
              <a:rPr lang="fr-FR" sz="2200" b="1" kern="0" dirty="0" smtClean="0">
                <a:solidFill>
                  <a:srgbClr val="3333CC"/>
                </a:solidFill>
                <a:effectLst/>
                <a:latin typeface="Verdana" panose="020B0604030504040204" pitchFamily="34" charset="0"/>
              </a:rPr>
              <a:t>/</a:t>
            </a:r>
            <a:r>
              <a:rPr lang="fr-FR" sz="2200" b="1" kern="0" dirty="0" err="1" smtClean="0">
                <a:solidFill>
                  <a:srgbClr val="3333CC"/>
                </a:solidFill>
                <a:effectLst/>
                <a:latin typeface="Verdana" panose="020B0604030504040204" pitchFamily="34" charset="0"/>
              </a:rPr>
              <a:t>sitesitel</a:t>
            </a:r>
            <a:r>
              <a:rPr lang="fr-FR" sz="2200" b="1" kern="0" dirty="0">
                <a:solidFill>
                  <a:srgbClr val="3333CC"/>
                </a:solidFill>
                <a:effectLst/>
                <a:latin typeface="Verdana" panose="020B0604030504040204" pitchFamily="34" charset="0"/>
              </a:rPr>
              <a:t>"</a:t>
            </a:r>
            <a:r>
              <a:rPr lang="fr-FR" sz="2200" b="1" kern="0" dirty="0" smtClean="0">
                <a:solidFill>
                  <a:srgbClr val="3333CC"/>
                </a:solidFill>
                <a:effectLst/>
                <a:latin typeface="Verdana" panose="020B0604030504040204" pitchFamily="34" charset="0"/>
              </a:rPr>
              <a:t>&gt;</a:t>
            </a:r>
            <a:endParaRPr lang="fr-FR" sz="2200" b="1" kern="0" dirty="0">
              <a:solidFill>
                <a:srgbClr val="3333CC"/>
              </a:solidFill>
              <a:effectLst/>
              <a:latin typeface="Verdana" panose="020B0604030504040204" pitchFamily="34" charset="0"/>
            </a:endParaRPr>
          </a:p>
          <a:p>
            <a:pPr marL="668655" lvl="2" indent="-127635" algn="l" defTabSz="913765">
              <a:spcBef>
                <a:spcPct val="20000"/>
              </a:spcBef>
            </a:pPr>
            <a:r>
              <a:rPr lang="fr-FR" sz="2200" b="1" kern="0" dirty="0" err="1">
                <a:solidFill>
                  <a:srgbClr val="3333CC"/>
                </a:solidFill>
                <a:effectLst/>
                <a:latin typeface="Verdana" panose="020B0604030504040204" pitchFamily="34" charset="0"/>
              </a:rPr>
              <a:t>Allow</a:t>
            </a:r>
            <a:r>
              <a:rPr lang="fr-FR" sz="2200" b="1" kern="0" dirty="0">
                <a:solidFill>
                  <a:srgbClr val="3333CC"/>
                </a:solidFill>
                <a:effectLst/>
                <a:latin typeface="Verdana" panose="020B0604030504040204" pitchFamily="34" charset="0"/>
              </a:rPr>
              <a:t> </a:t>
            </a:r>
            <a:r>
              <a:rPr lang="fr-FR" sz="2200" b="1" kern="0" dirty="0" err="1">
                <a:solidFill>
                  <a:srgbClr val="3333CC"/>
                </a:solidFill>
                <a:effectLst/>
                <a:latin typeface="Verdana" panose="020B0604030504040204" pitchFamily="34" charset="0"/>
              </a:rPr>
              <a:t>from</a:t>
            </a:r>
            <a:r>
              <a:rPr lang="fr-FR" sz="2200" b="1" kern="0" dirty="0">
                <a:solidFill>
                  <a:srgbClr val="3333CC"/>
                </a:solidFill>
                <a:effectLst/>
                <a:latin typeface="Verdana" panose="020B0604030504040204" pitchFamily="34" charset="0"/>
              </a:rPr>
              <a:t> all</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3333CC"/>
                </a:solidFill>
                <a:effectLst/>
                <a:latin typeface="Verdana" panose="020B0604030504040204" pitchFamily="34" charset="0"/>
              </a:rPr>
              <a:t>&lt;/Directory&gt;</a:t>
            </a:r>
            <a:endParaRPr lang="fr-FR" sz="2200" b="1" kern="0" dirty="0">
              <a:solidFill>
                <a:srgbClr val="3333CC"/>
              </a:solidFill>
              <a:effectLst/>
              <a:latin typeface="Verdana" panose="020B0604030504040204" pitchFamily="34" charset="0"/>
            </a:endParaRPr>
          </a:p>
          <a:p>
            <a:pPr marL="62230" lvl="0" indent="-62230" algn="l" defTabSz="913765">
              <a:lnSpc>
                <a:spcPct val="110000"/>
              </a:lnSpc>
              <a:spcBef>
                <a:spcPct val="20000"/>
              </a:spcBef>
              <a:buClr>
                <a:srgbClr val="FF0000"/>
              </a:buClr>
            </a:pPr>
            <a:r>
              <a:rPr lang="fr-FR" sz="2200" b="1" kern="0" dirty="0">
                <a:solidFill>
                  <a:srgbClr val="3333CC"/>
                </a:solidFill>
                <a:effectLst/>
              </a:rPr>
              <a:t>&lt;/</a:t>
            </a:r>
            <a:r>
              <a:rPr lang="fr-FR" sz="2200" b="1" kern="0" dirty="0" err="1">
                <a:solidFill>
                  <a:srgbClr val="3333CC"/>
                </a:solidFill>
                <a:effectLst/>
              </a:rPr>
              <a:t>VirtualHost</a:t>
            </a:r>
            <a:r>
              <a:rPr lang="fr-FR" sz="2200" b="1" kern="0" dirty="0">
                <a:solidFill>
                  <a:srgbClr val="3333CC"/>
                </a:solidFill>
                <a:effectLst/>
              </a:rPr>
              <a:t>&gt;</a:t>
            </a:r>
            <a:endParaRPr lang="fr-FR" sz="2200" b="1" kern="0" dirty="0">
              <a:solidFill>
                <a:srgbClr val="3333CC"/>
              </a:solidFill>
              <a:effectLst/>
            </a:endParaRPr>
          </a:p>
        </p:txBody>
      </p:sp>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980728"/>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92696"/>
          </a:xfrm>
        </p:spPr>
        <p:txBody>
          <a:bodyPr/>
          <a:lstStyle/>
          <a:p>
            <a:pPr eaLnBrk="1" hangingPunct="1">
              <a:defRPr/>
            </a:pPr>
            <a:r>
              <a:rPr lang="fr-FR" dirty="0" smtClean="0">
                <a:effectLst/>
              </a:rPr>
              <a:t>Exemple de publication </a:t>
            </a:r>
            <a:endParaRPr lang="fr-FR" dirty="0" smtClean="0">
              <a:effectLst/>
            </a:endParaRPr>
          </a:p>
        </p:txBody>
      </p:sp>
      <p:sp>
        <p:nvSpPr>
          <p:cNvPr id="7" name="ZoneTexte 6"/>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65</a:t>
            </a:r>
            <a:endParaRPr lang="fr-FR" dirty="0">
              <a:effectLst/>
              <a:latin typeface="Verdana" panose="020B0604030504040204" pitchFamily="34" charset="0"/>
            </a:endParaRPr>
          </a:p>
        </p:txBody>
      </p:sp>
      <p:sp>
        <p:nvSpPr>
          <p:cNvPr id="6" name="Flèche droite 5"/>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9" name="ZoneTexte 8"/>
          <p:cNvSpPr txBox="1"/>
          <p:nvPr/>
        </p:nvSpPr>
        <p:spPr>
          <a:xfrm>
            <a:off x="274966" y="1214979"/>
            <a:ext cx="8604448" cy="523835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fr-FR" sz="2200" dirty="0" smtClean="0">
                <a:effectLst/>
                <a:latin typeface="+mn-lt"/>
              </a:rPr>
              <a:t>	</a:t>
            </a:r>
            <a:r>
              <a:rPr lang="fr-FR" sz="2200" u="sng" dirty="0">
                <a:effectLst/>
              </a:rPr>
              <a:t>/</a:t>
            </a:r>
            <a:r>
              <a:rPr lang="fr-FR" sz="2200" u="sng" dirty="0" err="1" smtClean="0">
                <a:effectLst/>
              </a:rPr>
              <a:t>etc</a:t>
            </a:r>
            <a:r>
              <a:rPr lang="fr-FR" sz="2200" u="sng" dirty="0" smtClean="0">
                <a:effectLst/>
              </a:rPr>
              <a:t>/</a:t>
            </a:r>
            <a:r>
              <a:rPr lang="fr-FR" sz="2200" u="sng" dirty="0" err="1" smtClean="0">
                <a:effectLst/>
              </a:rPr>
              <a:t>httpd</a:t>
            </a:r>
            <a:r>
              <a:rPr lang="fr-FR" sz="2200" u="sng" dirty="0" smtClean="0">
                <a:effectLst/>
              </a:rPr>
              <a:t>/</a:t>
            </a:r>
            <a:r>
              <a:rPr lang="fr-FR" sz="2200" u="sng" dirty="0" err="1" smtClean="0">
                <a:effectLst/>
              </a:rPr>
              <a:t>conf.d</a:t>
            </a:r>
            <a:r>
              <a:rPr lang="fr-FR" sz="2200" u="sng" dirty="0" smtClean="0">
                <a:effectLst/>
              </a:rPr>
              <a:t>/1664-sitecyber.conf</a:t>
            </a:r>
            <a:r>
              <a:rPr lang="fr-FR" sz="2200" dirty="0" smtClean="0">
                <a:effectLst/>
              </a:rPr>
              <a:t> </a:t>
            </a:r>
            <a:r>
              <a:rPr lang="fr-FR" sz="2200" dirty="0" smtClean="0">
                <a:effectLst/>
                <a:latin typeface="+mn-lt"/>
              </a:rPr>
              <a:t>:</a:t>
            </a:r>
            <a:endParaRPr lang="fr-FR" sz="2200" dirty="0" smtClean="0">
              <a:effectLst/>
              <a:latin typeface="+mn-lt"/>
            </a:endParaRPr>
          </a:p>
          <a:p>
            <a:pPr algn="just"/>
            <a:r>
              <a:rPr lang="fr-FR" sz="2200" b="1" kern="0" dirty="0" smtClean="0">
                <a:solidFill>
                  <a:srgbClr val="009900"/>
                </a:solidFill>
                <a:effectLst/>
              </a:rPr>
              <a:t>##### </a:t>
            </a:r>
            <a:r>
              <a:rPr lang="fr-FR" sz="2200" b="1" kern="0" dirty="0">
                <a:solidFill>
                  <a:srgbClr val="009900"/>
                </a:solidFill>
                <a:effectLst/>
              </a:rPr>
              <a:t>publication du site </a:t>
            </a:r>
            <a:r>
              <a:rPr lang="fr-FR" sz="2200" b="1" kern="0" dirty="0" smtClean="0">
                <a:solidFill>
                  <a:srgbClr val="009900"/>
                </a:solidFill>
                <a:effectLst/>
              </a:rPr>
              <a:t>cyber #####</a:t>
            </a:r>
            <a:endParaRPr lang="fr-FR" sz="2200" b="1" kern="0" dirty="0" smtClean="0">
              <a:solidFill>
                <a:srgbClr val="009900"/>
              </a:solidFill>
              <a:effectLst/>
            </a:endParaRPr>
          </a:p>
          <a:p>
            <a:pPr algn="just"/>
            <a:r>
              <a:rPr lang="fr-FR" sz="2200" b="1" kern="0" dirty="0" err="1">
                <a:solidFill>
                  <a:srgbClr val="3333CC"/>
                </a:solidFill>
                <a:effectLst/>
              </a:rPr>
              <a:t>Listen</a:t>
            </a:r>
            <a:r>
              <a:rPr lang="fr-FR" sz="2200" b="1" kern="0" dirty="0">
                <a:solidFill>
                  <a:srgbClr val="3333CC"/>
                </a:solidFill>
                <a:effectLst/>
              </a:rPr>
              <a:t> 1664</a:t>
            </a:r>
            <a:endParaRPr lang="fr-FR" sz="2200" b="1" kern="0" dirty="0">
              <a:solidFill>
                <a:srgbClr val="3333CC"/>
              </a:solidFill>
              <a:effectLst/>
            </a:endParaRPr>
          </a:p>
          <a:p>
            <a:pPr marL="62230" lvl="0" indent="-62230" algn="l" defTabSz="913765">
              <a:lnSpc>
                <a:spcPct val="110000"/>
              </a:lnSpc>
              <a:spcBef>
                <a:spcPct val="20000"/>
              </a:spcBef>
              <a:buClr>
                <a:srgbClr val="FF0000"/>
              </a:buClr>
            </a:pPr>
            <a:r>
              <a:rPr lang="fr-FR" sz="2200" b="1" kern="0" dirty="0">
                <a:solidFill>
                  <a:srgbClr val="3333CC"/>
                </a:solidFill>
                <a:effectLst/>
              </a:rPr>
              <a:t>&lt;</a:t>
            </a:r>
            <a:r>
              <a:rPr lang="fr-FR" sz="2200" b="1" kern="0" dirty="0" err="1">
                <a:solidFill>
                  <a:srgbClr val="3333CC"/>
                </a:solidFill>
                <a:effectLst/>
              </a:rPr>
              <a:t>VirtualHost</a:t>
            </a:r>
            <a:r>
              <a:rPr lang="fr-FR" sz="2200" b="1" kern="0" dirty="0">
                <a:solidFill>
                  <a:srgbClr val="3333CC"/>
                </a:solidFill>
                <a:effectLst/>
              </a:rPr>
              <a:t> </a:t>
            </a:r>
            <a:r>
              <a:rPr lang="fr-FR" sz="2200" b="1" kern="0" dirty="0" smtClean="0">
                <a:solidFill>
                  <a:srgbClr val="3333CC"/>
                </a:solidFill>
                <a:effectLst/>
              </a:rPr>
              <a:t>160.210.69.6:1664&gt;</a:t>
            </a:r>
            <a:endParaRPr lang="fr-FR" sz="2200" b="1" kern="0" dirty="0">
              <a:solidFill>
                <a:srgbClr val="3333CC"/>
              </a:solidFill>
              <a:effectLst/>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 l'arborescence du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err="1" smtClean="0">
                <a:solidFill>
                  <a:srgbClr val="3333CC"/>
                </a:solidFill>
                <a:effectLst/>
                <a:latin typeface="Verdana" panose="020B0604030504040204" pitchFamily="34" charset="0"/>
              </a:rPr>
              <a:t>DocumentRoot</a:t>
            </a:r>
            <a:r>
              <a:rPr lang="fr-FR" sz="2200" b="1" kern="0" dirty="0" smtClean="0">
                <a:solidFill>
                  <a:srgbClr val="3333CC"/>
                </a:solidFill>
                <a:effectLst/>
                <a:latin typeface="Verdana" panose="020B0604030504040204" pitchFamily="34" charset="0"/>
              </a:rPr>
              <a:t> </a:t>
            </a:r>
            <a:r>
              <a:rPr lang="fr-FR" sz="2200" b="1" kern="0" dirty="0">
                <a:solidFill>
                  <a:srgbClr val="3333CC"/>
                </a:solidFill>
                <a:effectLst/>
                <a:latin typeface="Verdana" panose="020B0604030504040204" pitchFamily="34" charset="0"/>
              </a:rPr>
              <a:t>"</a:t>
            </a:r>
            <a:r>
              <a:rPr lang="fr-FR" sz="2200" b="1" kern="0" dirty="0" smtClean="0">
                <a:solidFill>
                  <a:srgbClr val="3333CC"/>
                </a:solidFill>
                <a:effectLst/>
                <a:latin typeface="Verdana" panose="020B0604030504040204" pitchFamily="34" charset="0"/>
              </a:rPr>
              <a:t>/var/</a:t>
            </a:r>
            <a:r>
              <a:rPr lang="fr-FR" sz="2200" b="1" kern="0" dirty="0" err="1" smtClean="0">
                <a:solidFill>
                  <a:srgbClr val="3333CC"/>
                </a:solidFill>
                <a:effectLst/>
                <a:latin typeface="Verdana" panose="020B0604030504040204" pitchFamily="34" charset="0"/>
              </a:rPr>
              <a:t>sitesweb</a:t>
            </a:r>
            <a:r>
              <a:rPr lang="fr-FR" sz="2200" b="1" kern="0" dirty="0" smtClean="0">
                <a:solidFill>
                  <a:srgbClr val="3333CC"/>
                </a:solidFill>
                <a:effectLst/>
                <a:latin typeface="Verdana" panose="020B0604030504040204" pitchFamily="34" charset="0"/>
              </a:rPr>
              <a:t>/</a:t>
            </a:r>
            <a:r>
              <a:rPr lang="fr-FR" sz="2200" b="1" kern="0" dirty="0" err="1" smtClean="0">
                <a:solidFill>
                  <a:srgbClr val="3333CC"/>
                </a:solidFill>
                <a:effectLst/>
                <a:latin typeface="Verdana" panose="020B0604030504040204" pitchFamily="34" charset="0"/>
              </a:rPr>
              <a:t>sitecyber</a:t>
            </a:r>
            <a:r>
              <a:rPr lang="fr-FR" sz="2200" b="1" kern="0" dirty="0" smtClean="0">
                <a:solidFill>
                  <a:srgbClr val="3333CC"/>
                </a:solidFill>
                <a:effectLst/>
                <a:latin typeface="Verdana" panose="020B0604030504040204" pitchFamily="34" charset="0"/>
              </a:rPr>
              <a:t>"</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des index du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err="1">
                <a:solidFill>
                  <a:srgbClr val="3333CC"/>
                </a:solidFill>
                <a:effectLst/>
                <a:latin typeface="Verdana" panose="020B0604030504040204" pitchFamily="34" charset="0"/>
              </a:rPr>
              <a:t>DirectoryIndex</a:t>
            </a:r>
            <a:r>
              <a:rPr lang="fr-FR" sz="2200" b="1" kern="0" dirty="0">
                <a:solidFill>
                  <a:srgbClr val="3333CC"/>
                </a:solidFill>
                <a:effectLst/>
                <a:latin typeface="Verdana" panose="020B0604030504040204" pitchFamily="34" charset="0"/>
              </a:rPr>
              <a:t> "</a:t>
            </a:r>
            <a:r>
              <a:rPr lang="fr-FR" sz="2200" b="1" kern="0" dirty="0" smtClean="0">
                <a:solidFill>
                  <a:srgbClr val="3333CC"/>
                </a:solidFill>
                <a:effectLst/>
                <a:latin typeface="Verdana" panose="020B0604030504040204" pitchFamily="34" charset="0"/>
              </a:rPr>
              <a:t>IndexCyber.htm</a:t>
            </a:r>
            <a:r>
              <a:rPr lang="fr-FR" sz="2200" b="1" kern="0" dirty="0">
                <a:solidFill>
                  <a:srgbClr val="3333CC"/>
                </a:solidFill>
                <a:effectLst/>
                <a:latin typeface="Verdana" panose="020B0604030504040204" pitchFamily="34" charset="0"/>
              </a:rPr>
              <a:t>"</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009900"/>
                </a:solidFill>
                <a:effectLst/>
                <a:latin typeface="Verdana" panose="020B0604030504040204" pitchFamily="34" charset="0"/>
              </a:rPr>
              <a:t># déclaration des droits sur le site</a:t>
            </a:r>
            <a:endParaRPr lang="fr-FR" sz="2200" b="1" kern="0" dirty="0">
              <a:solidFill>
                <a:srgbClr val="009900"/>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3333CC"/>
                </a:solidFill>
                <a:effectLst/>
                <a:latin typeface="Verdana" panose="020B0604030504040204" pitchFamily="34" charset="0"/>
              </a:rPr>
              <a:t>&lt;Directory "</a:t>
            </a:r>
            <a:r>
              <a:rPr lang="fr-FR" sz="2200" b="1" kern="0" dirty="0" smtClean="0">
                <a:solidFill>
                  <a:srgbClr val="3333CC"/>
                </a:solidFill>
                <a:effectLst/>
                <a:latin typeface="Verdana" panose="020B0604030504040204" pitchFamily="34" charset="0"/>
              </a:rPr>
              <a:t>/var/</a:t>
            </a:r>
            <a:r>
              <a:rPr lang="fr-FR" sz="2200" b="1" kern="0" dirty="0" err="1" smtClean="0">
                <a:solidFill>
                  <a:srgbClr val="3333CC"/>
                </a:solidFill>
                <a:effectLst/>
                <a:latin typeface="Verdana" panose="020B0604030504040204" pitchFamily="34" charset="0"/>
              </a:rPr>
              <a:t>sitesweb</a:t>
            </a:r>
            <a:r>
              <a:rPr lang="fr-FR" sz="2200" b="1" kern="0" dirty="0" smtClean="0">
                <a:solidFill>
                  <a:srgbClr val="3333CC"/>
                </a:solidFill>
                <a:effectLst/>
                <a:latin typeface="Verdana" panose="020B0604030504040204" pitchFamily="34" charset="0"/>
              </a:rPr>
              <a:t>/</a:t>
            </a:r>
            <a:r>
              <a:rPr lang="fr-FR" sz="2200" b="1" kern="0" dirty="0" err="1" smtClean="0">
                <a:solidFill>
                  <a:srgbClr val="3333CC"/>
                </a:solidFill>
                <a:effectLst/>
                <a:latin typeface="Verdana" panose="020B0604030504040204" pitchFamily="34" charset="0"/>
              </a:rPr>
              <a:t>sitecyber</a:t>
            </a:r>
            <a:r>
              <a:rPr lang="fr-FR" sz="2200" b="1" kern="0" dirty="0" smtClean="0">
                <a:solidFill>
                  <a:srgbClr val="3333CC"/>
                </a:solidFill>
                <a:effectLst/>
                <a:latin typeface="Verdana" panose="020B0604030504040204" pitchFamily="34" charset="0"/>
              </a:rPr>
              <a:t>"&gt;</a:t>
            </a:r>
            <a:endParaRPr lang="fr-FR" sz="2200" b="1" kern="0" dirty="0">
              <a:solidFill>
                <a:srgbClr val="3333CC"/>
              </a:solidFill>
              <a:effectLst/>
              <a:latin typeface="Verdana" panose="020B0604030504040204" pitchFamily="34" charset="0"/>
            </a:endParaRPr>
          </a:p>
          <a:p>
            <a:pPr marL="668655" lvl="2" indent="-127635" algn="l" defTabSz="913765">
              <a:spcBef>
                <a:spcPct val="20000"/>
              </a:spcBef>
            </a:pPr>
            <a:r>
              <a:rPr lang="fr-FR" sz="2200" b="1" kern="0" dirty="0" err="1">
                <a:solidFill>
                  <a:srgbClr val="3333CC"/>
                </a:solidFill>
                <a:effectLst/>
                <a:latin typeface="Verdana" panose="020B0604030504040204" pitchFamily="34" charset="0"/>
              </a:rPr>
              <a:t>Allow</a:t>
            </a:r>
            <a:r>
              <a:rPr lang="fr-FR" sz="2200" b="1" kern="0" dirty="0">
                <a:solidFill>
                  <a:srgbClr val="3333CC"/>
                </a:solidFill>
                <a:effectLst/>
                <a:latin typeface="Verdana" panose="020B0604030504040204" pitchFamily="34" charset="0"/>
              </a:rPr>
              <a:t> </a:t>
            </a:r>
            <a:r>
              <a:rPr lang="fr-FR" sz="2200" b="1" kern="0" dirty="0" err="1">
                <a:solidFill>
                  <a:srgbClr val="3333CC"/>
                </a:solidFill>
                <a:effectLst/>
                <a:latin typeface="Verdana" panose="020B0604030504040204" pitchFamily="34" charset="0"/>
              </a:rPr>
              <a:t>from</a:t>
            </a:r>
            <a:r>
              <a:rPr lang="fr-FR" sz="2200" b="1" kern="0" dirty="0">
                <a:solidFill>
                  <a:srgbClr val="3333CC"/>
                </a:solidFill>
                <a:effectLst/>
                <a:latin typeface="Verdana" panose="020B0604030504040204" pitchFamily="34" charset="0"/>
              </a:rPr>
              <a:t> all</a:t>
            </a:r>
            <a:endParaRPr lang="fr-FR" sz="2200" b="1" kern="0" dirty="0">
              <a:solidFill>
                <a:srgbClr val="3333CC"/>
              </a:solidFill>
              <a:effectLst/>
              <a:latin typeface="Verdana" panose="020B0604030504040204" pitchFamily="34" charset="0"/>
            </a:endParaRPr>
          </a:p>
          <a:p>
            <a:pPr marL="350520" lvl="1" indent="-97790" algn="l" defTabSz="913765">
              <a:spcBef>
                <a:spcPct val="20000"/>
              </a:spcBef>
              <a:buClr>
                <a:srgbClr val="3333CC"/>
              </a:buClr>
            </a:pPr>
            <a:r>
              <a:rPr lang="fr-FR" sz="2200" b="1" kern="0" dirty="0">
                <a:solidFill>
                  <a:srgbClr val="3333CC"/>
                </a:solidFill>
                <a:effectLst/>
                <a:latin typeface="Verdana" panose="020B0604030504040204" pitchFamily="34" charset="0"/>
              </a:rPr>
              <a:t>&lt;/Directory&gt;</a:t>
            </a:r>
            <a:endParaRPr lang="fr-FR" sz="2200" b="1" kern="0" dirty="0">
              <a:solidFill>
                <a:srgbClr val="3333CC"/>
              </a:solidFill>
              <a:effectLst/>
              <a:latin typeface="Verdana" panose="020B0604030504040204" pitchFamily="34" charset="0"/>
            </a:endParaRPr>
          </a:p>
          <a:p>
            <a:pPr marL="62230" lvl="0" indent="-62230" algn="l" defTabSz="913765">
              <a:lnSpc>
                <a:spcPct val="110000"/>
              </a:lnSpc>
              <a:spcBef>
                <a:spcPct val="20000"/>
              </a:spcBef>
              <a:buClr>
                <a:srgbClr val="FF0000"/>
              </a:buClr>
            </a:pPr>
            <a:r>
              <a:rPr lang="fr-FR" sz="2200" b="1" kern="0" dirty="0">
                <a:solidFill>
                  <a:srgbClr val="3333CC"/>
                </a:solidFill>
                <a:effectLst/>
              </a:rPr>
              <a:t>&lt;/</a:t>
            </a:r>
            <a:r>
              <a:rPr lang="fr-FR" sz="2200" b="1" kern="0" dirty="0" err="1">
                <a:solidFill>
                  <a:srgbClr val="3333CC"/>
                </a:solidFill>
                <a:effectLst/>
              </a:rPr>
              <a:t>VirtualHost</a:t>
            </a:r>
            <a:r>
              <a:rPr lang="fr-FR" sz="2200" b="1" kern="0" dirty="0">
                <a:solidFill>
                  <a:srgbClr val="3333CC"/>
                </a:solidFill>
                <a:effectLst/>
              </a:rPr>
              <a:t>&gt;</a:t>
            </a:r>
            <a:endParaRPr lang="fr-FR" sz="2200" b="1" kern="0" dirty="0">
              <a:solidFill>
                <a:srgbClr val="3333CC"/>
              </a:solidFill>
              <a:effectLst/>
            </a:endParaRPr>
          </a:p>
        </p:txBody>
      </p:sp>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1381" y="908720"/>
            <a:ext cx="724235"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604448" y="6525344"/>
            <a:ext cx="539552" cy="369332"/>
          </a:xfrm>
          <a:prstGeom prst="rect">
            <a:avLst/>
          </a:prstGeom>
          <a:noFill/>
        </p:spPr>
        <p:txBody>
          <a:bodyPr wrap="square" rtlCol="0">
            <a:spAutoFit/>
          </a:bodyPr>
          <a:lstStyle/>
          <a:p>
            <a:pPr algn="r"/>
            <a:r>
              <a:rPr lang="fr-FR" dirty="0" smtClean="0">
                <a:solidFill>
                  <a:srgbClr val="000000"/>
                </a:solidFill>
                <a:effectLst/>
                <a:latin typeface="Verdana" panose="020B0604030504040204" pitchFamily="34" charset="0"/>
              </a:rPr>
              <a:t>66</a:t>
            </a:r>
            <a:endParaRPr lang="fr-FR" dirty="0">
              <a:solidFill>
                <a:srgbClr val="000000"/>
              </a:solidFill>
              <a:effectLst/>
              <a:latin typeface="Verdana" panose="020B0604030504040204" pitchFamily="34" charset="0"/>
            </a:endParaRPr>
          </a:p>
        </p:txBody>
      </p:sp>
      <p:sp>
        <p:nvSpPr>
          <p:cNvPr id="6" name="Titre 1"/>
          <p:cNvSpPr txBox="1"/>
          <p:nvPr/>
        </p:nvSpPr>
        <p:spPr>
          <a:xfrm>
            <a:off x="0" y="1"/>
            <a:ext cx="9144000" cy="692696"/>
          </a:xfrm>
          <a:prstGeom prst="rect">
            <a:avLst/>
          </a:prstGeom>
        </p:spPr>
        <p:txBody>
          <a:bodyPr/>
          <a:lstStyle>
            <a:lvl1pPr algn="ctr" defTabSz="913765" rtl="0" eaLnBrk="1" fontAlgn="base" hangingPunct="1">
              <a:spcBef>
                <a:spcPct val="0"/>
              </a:spcBef>
              <a:spcAft>
                <a:spcPct val="0"/>
              </a:spcAft>
              <a:defRPr sz="3600" b="1" baseline="0">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solidFill>
                  <a:srgbClr val="000000"/>
                </a:solidFill>
                <a:effectLst/>
              </a:rPr>
              <a:t>Travaux Pratiques</a:t>
            </a:r>
            <a:endParaRPr lang="fr-FR" dirty="0">
              <a:solidFill>
                <a:srgbClr val="000000"/>
              </a:solidFill>
              <a:effectLst/>
            </a:endParaRPr>
          </a:p>
        </p:txBody>
      </p:sp>
      <p:pic>
        <p:nvPicPr>
          <p:cNvPr id="7" name="Imag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6603" y="3356992"/>
            <a:ext cx="3250794" cy="3250794"/>
          </a:xfrm>
          <a:prstGeom prst="rect">
            <a:avLst/>
          </a:prstGeom>
        </p:spPr>
      </p:pic>
      <p:sp>
        <p:nvSpPr>
          <p:cNvPr id="8" name="Text Box 2"/>
          <p:cNvSpPr txBox="1">
            <a:spLocks noChangeArrowheads="1"/>
          </p:cNvSpPr>
          <p:nvPr/>
        </p:nvSpPr>
        <p:spPr bwMode="auto">
          <a:xfrm>
            <a:off x="0" y="980728"/>
            <a:ext cx="9144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85420" algn="l"/>
                <a:tab pos="442595" algn="l"/>
                <a:tab pos="628650" algn="l"/>
                <a:tab pos="800100" algn="l"/>
              </a:tabLst>
              <a:defRPr>
                <a:solidFill>
                  <a:schemeClr val="tx1"/>
                </a:solidFill>
                <a:latin typeface="Arial" panose="020B0604020202020204" pitchFamily="34" charset="0"/>
              </a:defRPr>
            </a:lvl1pPr>
            <a:lvl2pPr marL="742950" indent="-285750" eaLnBrk="0" hangingPunct="0">
              <a:tabLst>
                <a:tab pos="185420" algn="l"/>
                <a:tab pos="442595" algn="l"/>
                <a:tab pos="628650" algn="l"/>
                <a:tab pos="800100" algn="l"/>
              </a:tabLst>
              <a:defRPr>
                <a:solidFill>
                  <a:schemeClr val="tx1"/>
                </a:solidFill>
                <a:latin typeface="Arial" panose="020B0604020202020204" pitchFamily="34" charset="0"/>
              </a:defRPr>
            </a:lvl2pPr>
            <a:lvl3pPr marL="1143000" indent="-228600" eaLnBrk="0" hangingPunct="0">
              <a:tabLst>
                <a:tab pos="185420" algn="l"/>
                <a:tab pos="442595" algn="l"/>
                <a:tab pos="628650" algn="l"/>
                <a:tab pos="800100" algn="l"/>
              </a:tabLst>
              <a:defRPr>
                <a:solidFill>
                  <a:schemeClr val="tx1"/>
                </a:solidFill>
                <a:latin typeface="Arial" panose="020B0604020202020204" pitchFamily="34" charset="0"/>
              </a:defRPr>
            </a:lvl3pPr>
            <a:lvl4pPr marL="1600200" indent="-228600" eaLnBrk="0" hangingPunct="0">
              <a:tabLst>
                <a:tab pos="185420" algn="l"/>
                <a:tab pos="442595" algn="l"/>
                <a:tab pos="628650" algn="l"/>
                <a:tab pos="800100" algn="l"/>
              </a:tabLst>
              <a:defRPr>
                <a:solidFill>
                  <a:schemeClr val="tx1"/>
                </a:solidFill>
                <a:latin typeface="Arial" panose="020B0604020202020204" pitchFamily="34" charset="0"/>
              </a:defRPr>
            </a:lvl4pPr>
            <a:lvl5pPr marL="2057400" indent="-228600" eaLnBrk="0" hangingPunct="0">
              <a:tabLst>
                <a:tab pos="185420" algn="l"/>
                <a:tab pos="442595" algn="l"/>
                <a:tab pos="628650" algn="l"/>
                <a:tab pos="8001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9pPr>
          </a:lstStyle>
          <a:p>
            <a:pPr eaLnBrk="1" hangingPunct="1">
              <a:lnSpc>
                <a:spcPts val="2600"/>
              </a:lnSpc>
            </a:pPr>
            <a:r>
              <a:rPr lang="fr-FR" sz="2600" dirty="0">
                <a:solidFill>
                  <a:srgbClr val="000000"/>
                </a:solidFill>
                <a:effectLst/>
                <a:latin typeface="Verdana" panose="020B0604030504040204"/>
              </a:rPr>
              <a:t>TP </a:t>
            </a:r>
            <a:r>
              <a:rPr lang="fr-FR" sz="2600" dirty="0" smtClean="0">
                <a:solidFill>
                  <a:srgbClr val="000000"/>
                </a:solidFill>
                <a:effectLst/>
                <a:latin typeface="Verdana" panose="020B0604030504040204"/>
              </a:rPr>
              <a:t>APACHE</a:t>
            </a:r>
            <a:br>
              <a:rPr lang="fr-FR" sz="2600" dirty="0" smtClean="0">
                <a:solidFill>
                  <a:srgbClr val="000000"/>
                </a:solidFill>
                <a:effectLst/>
                <a:latin typeface="Verdana" panose="020B0604030504040204"/>
              </a:rPr>
            </a:br>
            <a:br>
              <a:rPr lang="fr-FR" sz="2600" dirty="0" smtClean="0">
                <a:solidFill>
                  <a:srgbClr val="000000"/>
                </a:solidFill>
                <a:effectLst/>
                <a:latin typeface="Verdana" panose="020B0604030504040204"/>
              </a:rPr>
            </a:br>
            <a:r>
              <a:rPr lang="fr-FR" sz="2600" dirty="0" smtClean="0">
                <a:solidFill>
                  <a:srgbClr val="000000"/>
                </a:solidFill>
                <a:effectLst/>
                <a:latin typeface="Verdana" panose="020B0604030504040204"/>
              </a:rPr>
              <a:t>Atelier 2</a:t>
            </a:r>
            <a:endParaRPr lang="fr-FR" sz="2600" dirty="0" smtClean="0">
              <a:solidFill>
                <a:srgbClr val="000000"/>
              </a:solidFill>
              <a:effectLst/>
              <a:latin typeface="Verdana" panose="020B0604030504040204"/>
            </a:endParaRPr>
          </a:p>
          <a:p>
            <a:pPr eaLnBrk="1" hangingPunct="1">
              <a:lnSpc>
                <a:spcPts val="2600"/>
              </a:lnSpc>
            </a:pPr>
            <a:endParaRPr lang="fr-FR" sz="2600" dirty="0" smtClean="0">
              <a:solidFill>
                <a:srgbClr val="000000"/>
              </a:solidFill>
              <a:effectLst/>
              <a:latin typeface="Verdana" panose="020B0604030504040204"/>
            </a:endParaRPr>
          </a:p>
          <a:p>
            <a:pPr eaLnBrk="1" hangingPunct="1">
              <a:lnSpc>
                <a:spcPts val="2600"/>
              </a:lnSpc>
            </a:pPr>
            <a:r>
              <a:rPr lang="fr-FR" sz="2600" dirty="0" smtClean="0">
                <a:solidFill>
                  <a:srgbClr val="000000"/>
                </a:solidFill>
                <a:effectLst/>
                <a:latin typeface="Verdana" panose="020B0604030504040204"/>
              </a:rPr>
              <a:t>Publication </a:t>
            </a:r>
            <a:r>
              <a:rPr lang="fr-FR" sz="2600" smtClean="0">
                <a:solidFill>
                  <a:srgbClr val="000000"/>
                </a:solidFill>
                <a:effectLst/>
                <a:latin typeface="Verdana" panose="020B0604030504040204"/>
              </a:rPr>
              <a:t>de sites</a:t>
            </a:r>
            <a:br>
              <a:rPr lang="fr-FR" sz="2600" dirty="0">
                <a:solidFill>
                  <a:srgbClr val="000000"/>
                </a:solidFill>
                <a:effectLst/>
                <a:latin typeface="Verdana" panose="020B0604030504040204"/>
              </a:rPr>
            </a:br>
            <a:endParaRPr lang="fr-FR" sz="2400" dirty="0">
              <a:solidFill>
                <a:srgbClr val="000000"/>
              </a:solidFill>
              <a:effectLst/>
              <a:latin typeface="Verdana" panose="020B0604030504040204"/>
            </a:endParaRPr>
          </a:p>
        </p:txBody>
      </p:sp>
      <p:sp>
        <p:nvSpPr>
          <p:cNvPr id="9" name="Flèche droite 8"/>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algn="l" defTabSz="1022350"/>
            <a:endParaRPr lang="fr-FR" sz="2000" smtClean="0">
              <a:solidFill>
                <a:srgbClr val="000000"/>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p:nvPr/>
        </p:nvSpPr>
        <p:spPr>
          <a:xfrm>
            <a:off x="0" y="1"/>
            <a:ext cx="9144000" cy="692696"/>
          </a:xfrm>
          <a:prstGeom prst="rect">
            <a:avLst/>
          </a:prstGeom>
        </p:spPr>
        <p:txBody>
          <a:bodyPr/>
          <a:lstStyle>
            <a:lvl1pPr algn="ctr" defTabSz="913765" rtl="0" eaLnBrk="1" fontAlgn="base" hangingPunct="1">
              <a:spcBef>
                <a:spcPct val="0"/>
              </a:spcBef>
              <a:spcAft>
                <a:spcPct val="0"/>
              </a:spcAft>
              <a:defRPr sz="3600" b="1" baseline="0">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solidFill>
                  <a:srgbClr val="000000"/>
                </a:solidFill>
                <a:effectLst/>
                <a:latin typeface="Verdana" panose="020B0604030504040204"/>
              </a:rPr>
              <a:t>En résumé</a:t>
            </a:r>
            <a:endParaRPr lang="fr-FR" dirty="0">
              <a:solidFill>
                <a:srgbClr val="000000"/>
              </a:solidFill>
              <a:effectLst/>
              <a:latin typeface="Verdana" panose="020B0604030504040204"/>
            </a:endParaRPr>
          </a:p>
        </p:txBody>
      </p:sp>
      <p:graphicFrame>
        <p:nvGraphicFramePr>
          <p:cNvPr id="6" name="Diagramme 5"/>
          <p:cNvGraphicFramePr/>
          <p:nvPr/>
        </p:nvGraphicFramePr>
        <p:xfrm>
          <a:off x="75124" y="796062"/>
          <a:ext cx="8961372" cy="60173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ZoneTexte 4"/>
          <p:cNvSpPr txBox="1"/>
          <p:nvPr/>
        </p:nvSpPr>
        <p:spPr>
          <a:xfrm>
            <a:off x="8604448" y="6525344"/>
            <a:ext cx="539552" cy="369332"/>
          </a:xfrm>
          <a:prstGeom prst="rect">
            <a:avLst/>
          </a:prstGeom>
          <a:noFill/>
        </p:spPr>
        <p:txBody>
          <a:bodyPr wrap="square" rtlCol="0">
            <a:spAutoFit/>
          </a:bodyPr>
          <a:lstStyle/>
          <a:p>
            <a:pPr algn="r"/>
            <a:r>
              <a:rPr lang="fr-FR" dirty="0" smtClean="0">
                <a:solidFill>
                  <a:srgbClr val="000000"/>
                </a:solidFill>
                <a:effectLst/>
                <a:latin typeface="Verdana" panose="020B0604030504040204" pitchFamily="34" charset="0"/>
              </a:rPr>
              <a:t>67</a:t>
            </a:r>
            <a:endParaRPr lang="fr-FR" dirty="0">
              <a:solidFill>
                <a:srgbClr val="000000"/>
              </a:solidFill>
              <a:effectLst/>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3" name="Text Box 2"/>
          <p:cNvSpPr txBox="1">
            <a:spLocks noChangeArrowheads="1"/>
          </p:cNvSpPr>
          <p:nvPr/>
        </p:nvSpPr>
        <p:spPr bwMode="auto">
          <a:xfrm>
            <a:off x="0" y="1268413"/>
            <a:ext cx="9144000" cy="27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85420" algn="l"/>
                <a:tab pos="442595" algn="l"/>
                <a:tab pos="628650" algn="l"/>
                <a:tab pos="800100" algn="l"/>
              </a:tabLst>
              <a:defRPr>
                <a:solidFill>
                  <a:schemeClr val="tx1"/>
                </a:solidFill>
                <a:latin typeface="Arial" panose="020B0604020202020204" pitchFamily="34" charset="0"/>
              </a:defRPr>
            </a:lvl1pPr>
            <a:lvl2pPr marL="742950" indent="-285750" eaLnBrk="0" hangingPunct="0">
              <a:tabLst>
                <a:tab pos="185420" algn="l"/>
                <a:tab pos="442595" algn="l"/>
                <a:tab pos="628650" algn="l"/>
                <a:tab pos="800100" algn="l"/>
              </a:tabLst>
              <a:defRPr>
                <a:solidFill>
                  <a:schemeClr val="tx1"/>
                </a:solidFill>
                <a:latin typeface="Arial" panose="020B0604020202020204" pitchFamily="34" charset="0"/>
              </a:defRPr>
            </a:lvl2pPr>
            <a:lvl3pPr marL="1143000" indent="-228600" eaLnBrk="0" hangingPunct="0">
              <a:tabLst>
                <a:tab pos="185420" algn="l"/>
                <a:tab pos="442595" algn="l"/>
                <a:tab pos="628650" algn="l"/>
                <a:tab pos="800100" algn="l"/>
              </a:tabLst>
              <a:defRPr>
                <a:solidFill>
                  <a:schemeClr val="tx1"/>
                </a:solidFill>
                <a:latin typeface="Arial" panose="020B0604020202020204" pitchFamily="34" charset="0"/>
              </a:defRPr>
            </a:lvl3pPr>
            <a:lvl4pPr marL="1600200" indent="-228600" eaLnBrk="0" hangingPunct="0">
              <a:tabLst>
                <a:tab pos="185420" algn="l"/>
                <a:tab pos="442595" algn="l"/>
                <a:tab pos="628650" algn="l"/>
                <a:tab pos="800100" algn="l"/>
              </a:tabLst>
              <a:defRPr>
                <a:solidFill>
                  <a:schemeClr val="tx1"/>
                </a:solidFill>
                <a:latin typeface="Arial" panose="020B0604020202020204" pitchFamily="34" charset="0"/>
              </a:defRPr>
            </a:lvl4pPr>
            <a:lvl5pPr marL="2057400" indent="-228600" eaLnBrk="0" hangingPunct="0">
              <a:tabLst>
                <a:tab pos="185420" algn="l"/>
                <a:tab pos="442595" algn="l"/>
                <a:tab pos="628650" algn="l"/>
                <a:tab pos="8001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85420" algn="l"/>
                <a:tab pos="442595" algn="l"/>
                <a:tab pos="628650" algn="l"/>
                <a:tab pos="800100" algn="l"/>
              </a:tabLst>
              <a:defRPr>
                <a:solidFill>
                  <a:schemeClr val="tx1"/>
                </a:solidFill>
                <a:latin typeface="Arial" panose="020B0604020202020204" pitchFamily="34" charset="0"/>
              </a:defRPr>
            </a:lvl9pPr>
          </a:lstStyle>
          <a:p>
            <a:pPr eaLnBrk="1" hangingPunct="1">
              <a:lnSpc>
                <a:spcPts val="2600"/>
              </a:lnSpc>
            </a:pPr>
            <a:r>
              <a:rPr lang="fr-FR" sz="2600" dirty="0">
                <a:effectLst/>
                <a:latin typeface="Verdana" panose="020B0604030504040204" pitchFamily="34" charset="0"/>
              </a:rPr>
              <a:t>Documentation Apache.org</a:t>
            </a:r>
            <a:endParaRPr lang="fr-FR" sz="2400" dirty="0">
              <a:effectLst/>
              <a:latin typeface="Verdana" panose="020B0604030504040204" pitchFamily="34" charset="0"/>
            </a:endParaRPr>
          </a:p>
          <a:p>
            <a:pPr algn="ctr" eaLnBrk="1" hangingPunct="1">
              <a:lnSpc>
                <a:spcPts val="2600"/>
              </a:lnSpc>
            </a:pPr>
            <a:br>
              <a:rPr lang="fr-FR" sz="2600" dirty="0">
                <a:effectLst/>
                <a:latin typeface="Verdana" panose="020B0604030504040204" pitchFamily="34" charset="0"/>
              </a:rPr>
            </a:br>
            <a:r>
              <a:rPr lang="fr-FR" sz="2600" dirty="0">
                <a:effectLst/>
                <a:latin typeface="Verdana" panose="020B0604030504040204" pitchFamily="34" charset="0"/>
              </a:rPr>
              <a:t>Documentation ENI Linux administration</a:t>
            </a:r>
            <a:br>
              <a:rPr lang="fr-FR" sz="2600" dirty="0">
                <a:effectLst/>
                <a:latin typeface="Verdana" panose="020B0604030504040204" pitchFamily="34" charset="0"/>
              </a:rPr>
            </a:br>
            <a:br>
              <a:rPr lang="fr-FR" sz="2600" dirty="0">
                <a:effectLst/>
                <a:latin typeface="Verdana" panose="020B0604030504040204" pitchFamily="34" charset="0"/>
              </a:rPr>
            </a:br>
            <a:r>
              <a:rPr lang="fr-FR" sz="2600" dirty="0">
                <a:effectLst/>
                <a:latin typeface="Verdana" panose="020B0604030504040204" pitchFamily="34" charset="0"/>
              </a:rPr>
              <a:t>Pages du manuel des commandes utilisées</a:t>
            </a:r>
            <a:br>
              <a:rPr lang="fr-FR" sz="2600" dirty="0">
                <a:effectLst/>
                <a:latin typeface="Verdana" panose="020B0604030504040204" pitchFamily="34" charset="0"/>
              </a:rPr>
            </a:br>
            <a:br>
              <a:rPr lang="fr-FR" sz="2600" dirty="0">
                <a:effectLst/>
                <a:latin typeface="Verdana" panose="020B0604030504040204" pitchFamily="34" charset="0"/>
              </a:rPr>
            </a:br>
            <a:r>
              <a:rPr lang="fr-FR" sz="2600" dirty="0">
                <a:effectLst/>
                <a:latin typeface="Verdana" panose="020B0604030504040204" pitchFamily="34" charset="0"/>
              </a:rPr>
              <a:t>Wikipédia </a:t>
            </a:r>
            <a:r>
              <a:rPr lang="fr-FR" sz="2600" i="1" dirty="0">
                <a:effectLst/>
                <a:latin typeface="Verdana" panose="020B0604030504040204" pitchFamily="34" charset="0"/>
              </a:rPr>
              <a:t>(fr.wikipedia.org</a:t>
            </a:r>
            <a:r>
              <a:rPr lang="fr-FR" sz="2600" i="1" dirty="0" smtClean="0">
                <a:effectLst/>
                <a:latin typeface="Verdana" panose="020B0604030504040204" pitchFamily="34" charset="0"/>
              </a:rPr>
              <a:t>)</a:t>
            </a:r>
            <a:endParaRPr lang="fr-FR" sz="2600" i="1" dirty="0" smtClean="0">
              <a:effectLst/>
              <a:latin typeface="Verdana" panose="020B0604030504040204" pitchFamily="34" charset="0"/>
            </a:endParaRPr>
          </a:p>
          <a:p>
            <a:pPr algn="ctr" eaLnBrk="1" hangingPunct="1">
              <a:lnSpc>
                <a:spcPts val="2600"/>
              </a:lnSpc>
            </a:pPr>
            <a:endParaRPr lang="fr-FR" sz="2600" i="1" dirty="0">
              <a:effectLst/>
              <a:latin typeface="Verdana" panose="020B0604030504040204" pitchFamily="34" charset="0"/>
            </a:endParaRPr>
          </a:p>
        </p:txBody>
      </p:sp>
      <p:sp>
        <p:nvSpPr>
          <p:cNvPr id="6" name="Titre 1"/>
          <p:cNvSpPr txBox="1"/>
          <p:nvPr/>
        </p:nvSpPr>
        <p:spPr bwMode="auto">
          <a:xfrm>
            <a:off x="0" y="22312"/>
            <a:ext cx="914400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dirty="0" smtClean="0">
                <a:effectLst/>
                <a:latin typeface="Verdana" panose="020B0604030504040204" pitchFamily="34" charset="0"/>
              </a:rPr>
              <a:t>Sources</a:t>
            </a:r>
            <a:endParaRPr lang="fr-FR" dirty="0">
              <a:effectLst/>
              <a:latin typeface="Verdana" panose="020B060403050404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67544" y="980728"/>
            <a:ext cx="8676456" cy="56886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62230" indent="-62230" algn="l" defTabSz="913765" rtl="0" eaLnBrk="1" fontAlgn="base" hangingPunct="1">
              <a:lnSpc>
                <a:spcPct val="110000"/>
              </a:lnSpc>
              <a:spcBef>
                <a:spcPct val="20000"/>
              </a:spcBef>
              <a:spcAft>
                <a:spcPct val="0"/>
              </a:spcAft>
              <a:buClr>
                <a:srgbClr val="FF0000"/>
              </a:buClr>
              <a:buFont typeface="Webdings" panose="05030102010509060703" pitchFamily="18" charset="2"/>
              <a:buChar char="4"/>
              <a:defRPr sz="2000" b="1">
                <a:solidFill>
                  <a:schemeClr val="tx1"/>
                </a:solidFill>
                <a:latin typeface="+mn-lt"/>
                <a:ea typeface="+mn-ea"/>
                <a:cs typeface="+mn-cs"/>
              </a:defRPr>
            </a:lvl1pPr>
            <a:lvl2pPr marL="350520" indent="-97790" algn="l" defTabSz="913765" rtl="0" eaLnBrk="1" fontAlgn="base" hangingPunct="1">
              <a:spcBef>
                <a:spcPct val="20000"/>
              </a:spcBef>
              <a:spcAft>
                <a:spcPct val="0"/>
              </a:spcAft>
              <a:buClr>
                <a:schemeClr val="accent2"/>
              </a:buClr>
              <a:defRPr sz="2000">
                <a:solidFill>
                  <a:srgbClr val="000099"/>
                </a:solidFill>
                <a:latin typeface="Times New Roman" panose="02020603050405020304" pitchFamily="18" charset="0"/>
              </a:defRPr>
            </a:lvl2pPr>
            <a:lvl3pPr marL="668655" indent="-127635" algn="l" defTabSz="913765" rtl="0" eaLnBrk="1" fontAlgn="base" hangingPunct="1">
              <a:spcBef>
                <a:spcPct val="20000"/>
              </a:spcBef>
              <a:spcAft>
                <a:spcPct val="0"/>
              </a:spcAft>
              <a:buChar char="&gt;"/>
              <a:defRPr>
                <a:solidFill>
                  <a:schemeClr val="tx1"/>
                </a:solidFill>
                <a:latin typeface="Times New Roman" panose="02020603050405020304" pitchFamily="18" charset="0"/>
              </a:defRPr>
            </a:lvl3pPr>
            <a:lvl4pPr marL="169291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4pPr>
            <a:lvl5pPr marL="211328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5pPr>
            <a:lvl6pPr marL="2522220"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6pPr>
            <a:lvl7pPr marL="293052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7pPr>
            <a:lvl8pPr marL="333946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8pPr>
            <a:lvl9pPr marL="3748405" indent="-228600" algn="l" defTabSz="913765" rtl="0" eaLnBrk="1" fontAlgn="base" hangingPunct="1">
              <a:spcBef>
                <a:spcPct val="20000"/>
              </a:spcBef>
              <a:spcAft>
                <a:spcPct val="0"/>
              </a:spcAft>
              <a:buChar char="&gt;"/>
              <a:defRPr sz="1400">
                <a:solidFill>
                  <a:schemeClr val="tx1"/>
                </a:solidFill>
                <a:latin typeface="Times New Roman" panose="02020603050405020304" pitchFamily="18" charset="0"/>
              </a:defRPr>
            </a:lvl9pPr>
          </a:lstStyle>
          <a:p>
            <a:pPr>
              <a:lnSpc>
                <a:spcPct val="150000"/>
              </a:lnSpc>
              <a:buClr>
                <a:srgbClr val="FF9900"/>
              </a:buClr>
              <a:buFontTx/>
              <a:buChar char="•"/>
            </a:pPr>
            <a:r>
              <a:rPr lang="fr-FR" sz="2600" dirty="0">
                <a:effectLst/>
              </a:rPr>
              <a:t> </a:t>
            </a:r>
            <a:r>
              <a:rPr lang="fr-FR" sz="2600" b="0" dirty="0" smtClean="0">
                <a:solidFill>
                  <a:schemeClr val="bg2"/>
                </a:solidFill>
                <a:effectLst/>
              </a:rPr>
              <a:t>Introduction</a:t>
            </a:r>
            <a:endParaRPr lang="fr-FR" sz="2600" b="0" dirty="0">
              <a:solidFill>
                <a:schemeClr val="bg2"/>
              </a:solidFill>
              <a:effectLst/>
            </a:endParaRPr>
          </a:p>
          <a:p>
            <a:pPr>
              <a:lnSpc>
                <a:spcPct val="150000"/>
              </a:lnSpc>
              <a:buClr>
                <a:srgbClr val="FF9900"/>
              </a:buClr>
              <a:buFontTx/>
              <a:buChar char="•"/>
            </a:pPr>
            <a:r>
              <a:rPr lang="fr-FR" sz="2600" dirty="0">
                <a:effectLst/>
              </a:rPr>
              <a:t> </a:t>
            </a:r>
            <a:r>
              <a:rPr lang="fr-FR" sz="2600" dirty="0" smtClean="0">
                <a:effectLst/>
              </a:rPr>
              <a:t>  Le </a:t>
            </a:r>
            <a:r>
              <a:rPr lang="fr-FR" sz="2600" dirty="0">
                <a:effectLst/>
              </a:rPr>
              <a:t>protocole HTTP</a:t>
            </a:r>
            <a:endParaRPr lang="fr-FR" sz="2600" dirty="0">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Installation </a:t>
            </a:r>
            <a:r>
              <a:rPr lang="fr-FR" sz="2600" b="0" dirty="0">
                <a:solidFill>
                  <a:schemeClr val="bg2"/>
                </a:solidFill>
                <a:effectLst/>
              </a:rPr>
              <a:t>du </a:t>
            </a:r>
            <a:r>
              <a:rPr lang="fr-FR" sz="2600" b="0" dirty="0" smtClean="0">
                <a:solidFill>
                  <a:schemeClr val="bg2"/>
                </a:solidFill>
                <a:effectLst/>
              </a:rPr>
              <a:t>serveur</a:t>
            </a:r>
            <a:endParaRPr lang="fr-FR" sz="2600" b="0" dirty="0">
              <a:solidFill>
                <a:schemeClr val="bg2"/>
              </a:solidFill>
              <a:effectLst/>
            </a:endParaRPr>
          </a:p>
          <a:p>
            <a:pPr>
              <a:lnSpc>
                <a:spcPct val="150000"/>
              </a:lnSpc>
              <a:buClr>
                <a:srgbClr val="FF9900"/>
              </a:buClr>
              <a:buFontTx/>
              <a:buChar char="•"/>
            </a:pPr>
            <a:r>
              <a:rPr lang="fr-FR" sz="2600" b="0" dirty="0" smtClean="0">
                <a:solidFill>
                  <a:schemeClr val="bg2"/>
                </a:solidFill>
                <a:effectLst/>
              </a:rPr>
              <a:t> Arborescence</a:t>
            </a:r>
            <a:endParaRPr lang="fr-FR" sz="2600" b="0" dirty="0">
              <a:solidFill>
                <a:schemeClr val="bg2"/>
              </a:solidFill>
              <a:effectLst/>
            </a:endParaRPr>
          </a:p>
          <a:p>
            <a:pPr>
              <a:lnSpc>
                <a:spcPct val="150000"/>
              </a:lnSpc>
              <a:buClr>
                <a:srgbClr val="FF9900"/>
              </a:buClr>
              <a:buFontTx/>
              <a:buChar char="•"/>
            </a:pPr>
            <a:r>
              <a:rPr lang="fr-FR" sz="2600" b="0" dirty="0">
                <a:solidFill>
                  <a:schemeClr val="bg2"/>
                </a:solidFill>
                <a:effectLst/>
              </a:rPr>
              <a:t> </a:t>
            </a:r>
            <a:r>
              <a:rPr lang="fr-FR" sz="2600" b="0" dirty="0" smtClean="0">
                <a:solidFill>
                  <a:schemeClr val="bg2"/>
                </a:solidFill>
                <a:effectLst/>
              </a:rPr>
              <a:t>Configuration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Configuration avancée du serveur</a:t>
            </a:r>
            <a:endParaRPr lang="fr-FR" sz="2600" b="0" dirty="0" smtClean="0">
              <a:solidFill>
                <a:schemeClr val="bg2"/>
              </a:solidFill>
              <a:effectLst/>
            </a:endParaRPr>
          </a:p>
          <a:p>
            <a:pPr>
              <a:lnSpc>
                <a:spcPct val="150000"/>
              </a:lnSpc>
              <a:buClr>
                <a:srgbClr val="FF9900"/>
              </a:buClr>
              <a:buFontTx/>
              <a:buChar char="•"/>
            </a:pPr>
            <a:r>
              <a:rPr lang="fr-FR" sz="2600" b="0" dirty="0" smtClean="0">
                <a:solidFill>
                  <a:schemeClr val="bg2"/>
                </a:solidFill>
                <a:effectLst/>
              </a:rPr>
              <a:t> Exemple de publication de sites</a:t>
            </a:r>
            <a:endParaRPr lang="fr-FR" sz="2600" b="0" dirty="0" smtClean="0">
              <a:solidFill>
                <a:schemeClr val="bg2"/>
              </a:solidFill>
              <a:effectLst/>
            </a:endParaRPr>
          </a:p>
        </p:txBody>
      </p:sp>
      <p:sp>
        <p:nvSpPr>
          <p:cNvPr id="6" name="ZoneTexte 5"/>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6</a:t>
            </a:r>
            <a:endParaRPr lang="fr-FR" dirty="0">
              <a:effectLst/>
              <a:latin typeface="Verdana" panose="020B0604030504040204" pitchFamily="34" charset="0"/>
            </a:endParaRPr>
          </a:p>
        </p:txBody>
      </p:sp>
      <p:pic>
        <p:nvPicPr>
          <p:cNvPr id="5" name="Imag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1737247"/>
            <a:ext cx="523366" cy="573533"/>
          </a:xfrm>
          <a:prstGeom prst="rect">
            <a:avLst/>
          </a:prstGeom>
        </p:spPr>
      </p:pic>
      <p:sp>
        <p:nvSpPr>
          <p:cNvPr id="7" name="Titre 1"/>
          <p:cNvSpPr txBox="1"/>
          <p:nvPr/>
        </p:nvSpPr>
        <p:spPr bwMode="auto">
          <a:xfrm>
            <a:off x="0" y="0"/>
            <a:ext cx="9144000" cy="7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spAutoFit/>
          </a:bodyPr>
          <a:lstStyle>
            <a:lvl1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Verdana" panose="020B0604030504040204" pitchFamily="34" charset="0"/>
                <a:ea typeface="+mj-ea"/>
                <a:cs typeface="+mj-cs"/>
              </a:defRPr>
            </a:lvl1pPr>
            <a:lvl2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2pPr>
            <a:lvl3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3pPr>
            <a:lvl4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4pPr>
            <a:lvl5pPr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5pPr>
            <a:lvl6pPr marL="408940"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6pPr>
            <a:lvl7pPr marL="81724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7pPr>
            <a:lvl8pPr marL="122618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8pPr>
            <a:lvl9pPr marL="1635125" algn="ctr" defTabSz="913765"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defRPr>
            </a:lvl9pPr>
          </a:lstStyle>
          <a:p>
            <a:r>
              <a:rPr lang="fr-FR" smtClean="0">
                <a:effectLst/>
                <a:latin typeface="+mn-lt"/>
              </a:rPr>
              <a:t>PLAN</a:t>
            </a:r>
            <a:endParaRPr lang="fr-FR" dirty="0">
              <a:effectLst/>
              <a:latin typeface="+mn-lt"/>
            </a:endParaRPr>
          </a:p>
        </p:txBody>
      </p:sp>
      <p:sp>
        <p:nvSpPr>
          <p:cNvPr id="8" name="Flèche droite 7"/>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0" y="3716338"/>
            <a:ext cx="9144000"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sz="2800" b="1" dirty="0">
                <a:solidFill>
                  <a:srgbClr val="333399"/>
                </a:solidFill>
                <a:effectLst/>
                <a:latin typeface="Verdana" panose="020B0604030504040204" pitchFamily="34" charset="0"/>
                <a:cs typeface="Verdana" panose="020B0604030504040204" pitchFamily="34" charset="0"/>
              </a:rPr>
              <a:t>DGF / DSI / COURS </a:t>
            </a:r>
            <a:r>
              <a:rPr lang="fr-FR" sz="2800" b="1" dirty="0" smtClean="0">
                <a:solidFill>
                  <a:srgbClr val="333399"/>
                </a:solidFill>
                <a:effectLst/>
                <a:latin typeface="Verdana" panose="020B0604030504040204" pitchFamily="34" charset="0"/>
                <a:cs typeface="Verdana" panose="020B0604030504040204" pitchFamily="34" charset="0"/>
              </a:rPr>
              <a:t>SYSTÈMES</a:t>
            </a:r>
            <a:br>
              <a:rPr lang="fr-FR" sz="2800" b="1" dirty="0">
                <a:solidFill>
                  <a:srgbClr val="333399"/>
                </a:solidFill>
                <a:effectLst/>
                <a:latin typeface="Verdana" panose="020B0604030504040204" pitchFamily="34" charset="0"/>
                <a:cs typeface="Verdana" panose="020B0604030504040204" pitchFamily="34" charset="0"/>
              </a:rPr>
            </a:br>
            <a:r>
              <a:rPr lang="fr-FR" sz="2800" b="1" dirty="0">
                <a:solidFill>
                  <a:srgbClr val="333399"/>
                </a:solidFill>
                <a:effectLst/>
                <a:latin typeface="Verdana" panose="020B0604030504040204" pitchFamily="34" charset="0"/>
                <a:cs typeface="Verdana" panose="020B0604030504040204" pitchFamily="34" charset="0"/>
              </a:rPr>
              <a:t> </a:t>
            </a:r>
            <a:r>
              <a:rPr lang="fr-FR" sz="2800" dirty="0">
                <a:solidFill>
                  <a:srgbClr val="333399"/>
                </a:solidFill>
                <a:effectLst/>
                <a:latin typeface="Verdana" panose="020B0604030504040204" pitchFamily="34" charset="0"/>
                <a:cs typeface="Verdana" panose="020B0604030504040204" pitchFamily="34" charset="0"/>
              </a:rPr>
              <a:t>LINUX</a:t>
            </a:r>
            <a:endParaRPr lang="fr-FR" sz="2800" dirty="0">
              <a:solidFill>
                <a:srgbClr val="333399"/>
              </a:solidFill>
              <a:effectLst/>
              <a:latin typeface="Verdana" panose="020B0604030504040204" pitchFamily="34" charset="0"/>
              <a:cs typeface="Verdana" panose="020B0604030504040204" pitchFamily="34" charset="0"/>
            </a:endParaRPr>
          </a:p>
        </p:txBody>
      </p:sp>
      <p:pic>
        <p:nvPicPr>
          <p:cNvPr id="28675" name="Picture 7" descr="Nouvell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7275" y="1125538"/>
            <a:ext cx="18573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8" descr="SIC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525" y="1154113"/>
            <a:ext cx="19970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9"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588" y="1211263"/>
            <a:ext cx="18573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4" name="ZoneTexte 3"/>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7</a:t>
            </a:r>
            <a:endParaRPr lang="fr-FR" dirty="0">
              <a:effectLst/>
              <a:latin typeface="Verdana" panose="020B0604030504040204" pitchFamily="34" charset="0"/>
            </a:endParaRPr>
          </a:p>
        </p:txBody>
      </p:sp>
      <p:sp>
        <p:nvSpPr>
          <p:cNvPr id="5" name="Flèche droite 4"/>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sp>
        <p:nvSpPr>
          <p:cNvPr id="6" name="Forme libre 5"/>
          <p:cNvSpPr/>
          <p:nvPr/>
        </p:nvSpPr>
        <p:spPr>
          <a:xfrm>
            <a:off x="2481432" y="2327402"/>
            <a:ext cx="4104456" cy="2491388"/>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FFCC"/>
              </a:gs>
              <a:gs pos="80000">
                <a:srgbClr val="FFFF99"/>
              </a:gs>
              <a:gs pos="100000">
                <a:srgbClr val="FFFF66"/>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3600" dirty="0" smtClean="0">
                <a:solidFill>
                  <a:schemeClr val="tx1"/>
                </a:solidFill>
                <a:effectLst/>
              </a:rPr>
              <a:t>HyperText Transfer Protocol</a:t>
            </a:r>
            <a:endParaRPr lang="fr-FR" sz="3600" dirty="0">
              <a:solidFill>
                <a:schemeClr val="tx1"/>
              </a:solidFill>
              <a:effectLst/>
            </a:endParaRPr>
          </a:p>
        </p:txBody>
      </p:sp>
      <p:sp>
        <p:nvSpPr>
          <p:cNvPr id="7" name="Forme libre 6"/>
          <p:cNvSpPr/>
          <p:nvPr/>
        </p:nvSpPr>
        <p:spPr>
          <a:xfrm>
            <a:off x="1007904" y="1556952"/>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CC"/>
              </a:gs>
              <a:gs pos="80000">
                <a:srgbClr val="FF9999"/>
              </a:gs>
              <a:gs pos="100000">
                <a:srgbClr val="FF7C80"/>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Bef>
                <a:spcPct val="0"/>
              </a:spcBef>
              <a:spcAft>
                <a:spcPct val="35000"/>
              </a:spcAft>
            </a:pPr>
            <a:r>
              <a:rPr lang="fr-FR" sz="2200" kern="1200" dirty="0" smtClean="0">
                <a:solidFill>
                  <a:schemeClr val="tx1"/>
                </a:solidFill>
                <a:effectLst/>
              </a:rPr>
              <a:t>Client / Serveur TCP</a:t>
            </a:r>
            <a:endParaRPr lang="fr-FR" sz="2200" kern="1200" dirty="0">
              <a:solidFill>
                <a:schemeClr val="tx1"/>
              </a:solidFill>
              <a:effectLst/>
            </a:endParaRPr>
          </a:p>
        </p:txBody>
      </p:sp>
      <p:sp>
        <p:nvSpPr>
          <p:cNvPr id="8" name="Forme libre 7"/>
          <p:cNvSpPr/>
          <p:nvPr/>
        </p:nvSpPr>
        <p:spPr>
          <a:xfrm>
            <a:off x="5256376" y="1701128"/>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FFCCFF"/>
              </a:gs>
              <a:gs pos="80000">
                <a:srgbClr val="FF99FF"/>
              </a:gs>
              <a:gs pos="100000">
                <a:srgbClr val="FF66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Transfert de fichiers</a:t>
            </a:r>
            <a:endParaRPr lang="fr-FR" sz="1600" dirty="0">
              <a:solidFill>
                <a:schemeClr val="tx1"/>
              </a:solidFill>
              <a:effectLst/>
            </a:endParaRPr>
          </a:p>
        </p:txBody>
      </p:sp>
      <p:sp>
        <p:nvSpPr>
          <p:cNvPr id="9" name="Forme libre 8"/>
          <p:cNvSpPr/>
          <p:nvPr/>
        </p:nvSpPr>
        <p:spPr>
          <a:xfrm>
            <a:off x="5904448" y="3501328"/>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ECFF"/>
              </a:gs>
              <a:gs pos="80000">
                <a:srgbClr val="99CCFF"/>
              </a:gs>
              <a:gs pos="100000">
                <a:srgbClr val="6699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URL</a:t>
            </a:r>
            <a:endParaRPr lang="fr-FR" sz="2200" dirty="0">
              <a:solidFill>
                <a:schemeClr val="tx1"/>
              </a:solidFill>
              <a:effectLst/>
            </a:endParaRPr>
          </a:p>
        </p:txBody>
      </p:sp>
      <p:sp>
        <p:nvSpPr>
          <p:cNvPr id="10" name="Forme libre 9"/>
          <p:cNvSpPr/>
          <p:nvPr/>
        </p:nvSpPr>
        <p:spPr>
          <a:xfrm>
            <a:off x="467544" y="3717192"/>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FF"/>
              </a:gs>
              <a:gs pos="80000">
                <a:srgbClr val="66FFFF"/>
              </a:gs>
              <a:gs pos="100000">
                <a:srgbClr val="00FFFF"/>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Navigateur /</a:t>
            </a:r>
            <a:endParaRPr lang="fr-FR" sz="2200" dirty="0" smtClean="0">
              <a:solidFill>
                <a:schemeClr val="tx1"/>
              </a:solidFill>
              <a:effectLst/>
            </a:endParaRPr>
          </a:p>
          <a:p>
            <a:pPr lvl="0" algn="ctr" defTabSz="800100">
              <a:lnSpc>
                <a:spcPct val="90000"/>
              </a:lnSpc>
              <a:spcAft>
                <a:spcPct val="35000"/>
              </a:spcAft>
            </a:pPr>
            <a:r>
              <a:rPr lang="fr-FR" sz="2200" dirty="0" smtClean="0">
                <a:solidFill>
                  <a:schemeClr val="tx1"/>
                </a:solidFill>
                <a:effectLst/>
              </a:rPr>
              <a:t>Serveur Web</a:t>
            </a:r>
            <a:endParaRPr lang="fr-FR" sz="2200" dirty="0">
              <a:solidFill>
                <a:schemeClr val="tx1"/>
              </a:solidFill>
              <a:effectLst/>
            </a:endParaRPr>
          </a:p>
        </p:txBody>
      </p:sp>
      <p:sp>
        <p:nvSpPr>
          <p:cNvPr id="11" name="Forme libre 10"/>
          <p:cNvSpPr/>
          <p:nvPr/>
        </p:nvSpPr>
        <p:spPr>
          <a:xfrm>
            <a:off x="3203848" y="4653296"/>
            <a:ext cx="2700000" cy="1440000"/>
          </a:xfrm>
          <a:custGeom>
            <a:avLst/>
            <a:gdLst>
              <a:gd name="connsiteX0" fmla="*/ 0 w 2664001"/>
              <a:gd name="connsiteY0" fmla="*/ 747861 h 1495722"/>
              <a:gd name="connsiteX1" fmla="*/ 1332001 w 2664001"/>
              <a:gd name="connsiteY1" fmla="*/ 0 h 1495722"/>
              <a:gd name="connsiteX2" fmla="*/ 2664002 w 2664001"/>
              <a:gd name="connsiteY2" fmla="*/ 747861 h 1495722"/>
              <a:gd name="connsiteX3" fmla="*/ 1332001 w 2664001"/>
              <a:gd name="connsiteY3" fmla="*/ 1495722 h 1495722"/>
              <a:gd name="connsiteX4" fmla="*/ 0 w 2664001"/>
              <a:gd name="connsiteY4" fmla="*/ 747861 h 149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001" h="1495722">
                <a:moveTo>
                  <a:pt x="0" y="747861"/>
                </a:moveTo>
                <a:cubicBezTo>
                  <a:pt x="0" y="334829"/>
                  <a:pt x="596357" y="0"/>
                  <a:pt x="1332001" y="0"/>
                </a:cubicBezTo>
                <a:cubicBezTo>
                  <a:pt x="2067645" y="0"/>
                  <a:pt x="2664002" y="334829"/>
                  <a:pt x="2664002" y="747861"/>
                </a:cubicBezTo>
                <a:cubicBezTo>
                  <a:pt x="2664002" y="1160893"/>
                  <a:pt x="2067645" y="1495722"/>
                  <a:pt x="1332001" y="1495722"/>
                </a:cubicBezTo>
                <a:cubicBezTo>
                  <a:pt x="596357" y="1495722"/>
                  <a:pt x="0" y="1160893"/>
                  <a:pt x="0" y="747861"/>
                </a:cubicBezTo>
                <a:close/>
              </a:path>
            </a:pathLst>
          </a:custGeom>
          <a:gradFill>
            <a:gsLst>
              <a:gs pos="0">
                <a:srgbClr val="CCFFCC"/>
              </a:gs>
              <a:gs pos="80000">
                <a:srgbClr val="66FF66"/>
              </a:gs>
              <a:gs pos="100000">
                <a:srgbClr val="33CC33"/>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12994" tIns="241903" rIns="412994" bIns="241903" numCol="1" spcCol="1270" anchor="ctr" anchorCtr="0">
            <a:noAutofit/>
          </a:bodyPr>
          <a:lstStyle/>
          <a:p>
            <a:pPr lvl="0" algn="ctr" defTabSz="800100">
              <a:lnSpc>
                <a:spcPct val="90000"/>
              </a:lnSpc>
              <a:spcAft>
                <a:spcPct val="35000"/>
              </a:spcAft>
            </a:pPr>
            <a:r>
              <a:rPr lang="fr-FR" sz="2200" dirty="0" smtClean="0">
                <a:solidFill>
                  <a:schemeClr val="tx1"/>
                </a:solidFill>
                <a:effectLst/>
              </a:rPr>
              <a:t>Sans état</a:t>
            </a:r>
            <a:endParaRPr lang="fr-FR" sz="2200" dirty="0" smtClean="0">
              <a:solidFill>
                <a:schemeClr val="tx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43" name="Freeform 31"/>
          <p:cNvSpPr/>
          <p:nvPr/>
        </p:nvSpPr>
        <p:spPr bwMode="auto">
          <a:xfrm>
            <a:off x="2912714" y="1840384"/>
            <a:ext cx="486635" cy="4392613"/>
          </a:xfrm>
          <a:custGeom>
            <a:avLst/>
            <a:gdLst>
              <a:gd name="T0" fmla="*/ 144 w 250"/>
              <a:gd name="T1" fmla="*/ 0 h 2767"/>
              <a:gd name="T2" fmla="*/ 8 w 250"/>
              <a:gd name="T3" fmla="*/ 272 h 2767"/>
              <a:gd name="T4" fmla="*/ 190 w 250"/>
              <a:gd name="T5" fmla="*/ 499 h 2767"/>
              <a:gd name="T6" fmla="*/ 8 w 250"/>
              <a:gd name="T7" fmla="*/ 771 h 2767"/>
              <a:gd name="T8" fmla="*/ 235 w 250"/>
              <a:gd name="T9" fmla="*/ 1043 h 2767"/>
              <a:gd name="T10" fmla="*/ 99 w 250"/>
              <a:gd name="T11" fmla="*/ 1588 h 2767"/>
              <a:gd name="T12" fmla="*/ 235 w 250"/>
              <a:gd name="T13" fmla="*/ 2359 h 2767"/>
              <a:gd name="T14" fmla="*/ 99 w 250"/>
              <a:gd name="T15" fmla="*/ 2767 h 27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767">
                <a:moveTo>
                  <a:pt x="144" y="0"/>
                </a:moveTo>
                <a:cubicBezTo>
                  <a:pt x="72" y="94"/>
                  <a:pt x="0" y="189"/>
                  <a:pt x="8" y="272"/>
                </a:cubicBezTo>
                <a:cubicBezTo>
                  <a:pt x="16" y="355"/>
                  <a:pt x="190" y="416"/>
                  <a:pt x="190" y="499"/>
                </a:cubicBezTo>
                <a:cubicBezTo>
                  <a:pt x="190" y="582"/>
                  <a:pt x="0" y="680"/>
                  <a:pt x="8" y="771"/>
                </a:cubicBezTo>
                <a:cubicBezTo>
                  <a:pt x="16" y="862"/>
                  <a:pt x="220" y="907"/>
                  <a:pt x="235" y="1043"/>
                </a:cubicBezTo>
                <a:cubicBezTo>
                  <a:pt x="250" y="1179"/>
                  <a:pt x="99" y="1369"/>
                  <a:pt x="99" y="1588"/>
                </a:cubicBezTo>
                <a:cubicBezTo>
                  <a:pt x="99" y="1807"/>
                  <a:pt x="235" y="2163"/>
                  <a:pt x="235" y="2359"/>
                </a:cubicBezTo>
                <a:cubicBezTo>
                  <a:pt x="235" y="2555"/>
                  <a:pt x="167" y="2661"/>
                  <a:pt x="99" y="2767"/>
                </a:cubicBezTo>
              </a:path>
            </a:pathLst>
          </a:custGeom>
          <a:noFill/>
          <a:ln w="28575" cap="sq" cmpd="sng">
            <a:solidFill>
              <a:srgbClr val="FF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pic>
        <p:nvPicPr>
          <p:cNvPr id="28" name="Picture 11" descr="F:\Fotolia_32067541_150x1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67" y="2320220"/>
            <a:ext cx="2260908" cy="2260908"/>
          </a:xfrm>
          <a:prstGeom prst="rect">
            <a:avLst/>
          </a:prstGeom>
          <a:noFill/>
          <a:extLst>
            <a:ext uri="{909E8E84-426E-40DD-AFC4-6F175D3DCCD1}">
              <a14:hiddenFill xmlns:a14="http://schemas.microsoft.com/office/drawing/2010/main">
                <a:solidFill>
                  <a:srgbClr val="FFFFFF"/>
                </a:solidFill>
              </a14:hiddenFill>
            </a:ext>
          </a:extLst>
        </p:spPr>
      </p:pic>
      <p:sp>
        <p:nvSpPr>
          <p:cNvPr id="218144" name="Text Box 32"/>
          <p:cNvSpPr txBox="1">
            <a:spLocks noChangeArrowheads="1"/>
          </p:cNvSpPr>
          <p:nvPr/>
        </p:nvSpPr>
        <p:spPr bwMode="auto">
          <a:xfrm>
            <a:off x="2381391" y="1157843"/>
            <a:ext cx="16145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FR" sz="2400" dirty="0" smtClean="0">
                <a:effectLst/>
                <a:latin typeface="+mj-lt"/>
              </a:rPr>
              <a:t>Protocole</a:t>
            </a:r>
            <a:br>
              <a:rPr lang="fr-FR" sz="2400" dirty="0" smtClean="0">
                <a:effectLst/>
                <a:latin typeface="+mj-lt"/>
              </a:rPr>
            </a:br>
            <a:r>
              <a:rPr lang="fr-FR" sz="2400" b="1" dirty="0" smtClean="0">
                <a:solidFill>
                  <a:srgbClr val="FF0000"/>
                </a:solidFill>
                <a:effectLst/>
                <a:latin typeface="+mj-lt"/>
              </a:rPr>
              <a:t>TCP/IP</a:t>
            </a:r>
            <a:endParaRPr lang="fr-FR" sz="2400" b="1" dirty="0">
              <a:solidFill>
                <a:srgbClr val="FF0000"/>
              </a:solidFill>
              <a:effectLst/>
              <a:latin typeface="+mj-lt"/>
            </a:endParaRPr>
          </a:p>
        </p:txBody>
      </p:sp>
      <p:grpSp>
        <p:nvGrpSpPr>
          <p:cNvPr id="3" name="Groupe 2"/>
          <p:cNvGrpSpPr/>
          <p:nvPr/>
        </p:nvGrpSpPr>
        <p:grpSpPr>
          <a:xfrm>
            <a:off x="2046505" y="2554759"/>
            <a:ext cx="2472104" cy="707886"/>
            <a:chOff x="1808723" y="2774950"/>
            <a:chExt cx="2472104" cy="707886"/>
          </a:xfrm>
        </p:grpSpPr>
        <p:sp>
          <p:nvSpPr>
            <p:cNvPr id="218145" name="Text Box 33"/>
            <p:cNvSpPr txBox="1">
              <a:spLocks noChangeArrowheads="1"/>
            </p:cNvSpPr>
            <p:nvPr/>
          </p:nvSpPr>
          <p:spPr bwMode="auto">
            <a:xfrm>
              <a:off x="1808723" y="2774950"/>
              <a:ext cx="2472104" cy="7078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2000" dirty="0">
                  <a:effectLst/>
                  <a:latin typeface="+mj-lt"/>
                </a:rPr>
                <a:t>Envoi des</a:t>
              </a:r>
              <a:endParaRPr lang="fr-FR" sz="2000" dirty="0">
                <a:effectLst/>
                <a:latin typeface="+mj-lt"/>
              </a:endParaRPr>
            </a:p>
            <a:p>
              <a:pPr>
                <a:defRPr/>
              </a:pPr>
              <a:r>
                <a:rPr lang="fr-FR" sz="2000" dirty="0">
                  <a:effectLst/>
                  <a:latin typeface="+mj-lt"/>
                </a:rPr>
                <a:t>en-têtes HTTP</a:t>
              </a:r>
              <a:endParaRPr lang="fr-FR" sz="2000" dirty="0">
                <a:effectLst/>
                <a:latin typeface="+mj-lt"/>
              </a:endParaRPr>
            </a:p>
          </p:txBody>
        </p:sp>
        <p:sp>
          <p:nvSpPr>
            <p:cNvPr id="218146" name="Line 34"/>
            <p:cNvSpPr>
              <a:spLocks noChangeShapeType="1"/>
            </p:cNvSpPr>
            <p:nvPr/>
          </p:nvSpPr>
          <p:spPr bwMode="auto">
            <a:xfrm>
              <a:off x="1808723" y="3141663"/>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sp>
        <p:nvSpPr>
          <p:cNvPr id="218149" name="Text Box 37"/>
          <p:cNvSpPr txBox="1">
            <a:spLocks noChangeArrowheads="1"/>
          </p:cNvSpPr>
          <p:nvPr/>
        </p:nvSpPr>
        <p:spPr bwMode="auto">
          <a:xfrm>
            <a:off x="6674" y="4293096"/>
            <a:ext cx="2117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FR" sz="2400" dirty="0">
                <a:effectLst/>
                <a:latin typeface="+mj-lt"/>
              </a:rPr>
              <a:t>Client</a:t>
            </a:r>
            <a:endParaRPr lang="fr-FR" sz="2400" dirty="0">
              <a:effectLst/>
              <a:latin typeface="+mj-lt"/>
            </a:endParaRPr>
          </a:p>
          <a:p>
            <a:pPr>
              <a:defRPr/>
            </a:pPr>
            <a:r>
              <a:rPr lang="fr-FR" sz="2400" dirty="0">
                <a:effectLst/>
                <a:latin typeface="+mj-lt"/>
              </a:rPr>
              <a:t>(navigateur)</a:t>
            </a:r>
            <a:endParaRPr lang="fr-FR" sz="2400" dirty="0">
              <a:effectLst/>
              <a:latin typeface="+mj-lt"/>
            </a:endParaRPr>
          </a:p>
        </p:txBody>
      </p:sp>
      <p:grpSp>
        <p:nvGrpSpPr>
          <p:cNvPr id="4" name="Groupe 3"/>
          <p:cNvGrpSpPr/>
          <p:nvPr/>
        </p:nvGrpSpPr>
        <p:grpSpPr>
          <a:xfrm>
            <a:off x="6011603" y="2276872"/>
            <a:ext cx="2186229" cy="1147838"/>
            <a:chOff x="5516878" y="2497063"/>
            <a:chExt cx="2186229" cy="1147838"/>
          </a:xfrm>
        </p:grpSpPr>
        <p:sp>
          <p:nvSpPr>
            <p:cNvPr id="218151" name="Text Box 39"/>
            <p:cNvSpPr txBox="1">
              <a:spLocks noChangeArrowheads="1"/>
            </p:cNvSpPr>
            <p:nvPr/>
          </p:nvSpPr>
          <p:spPr bwMode="auto">
            <a:xfrm>
              <a:off x="6165507" y="2497063"/>
              <a:ext cx="153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FR" dirty="0" smtClean="0">
                  <a:effectLst/>
                  <a:latin typeface="+mj-lt"/>
                </a:rPr>
                <a:t>Localisation</a:t>
              </a:r>
              <a:br>
                <a:rPr lang="fr-FR" dirty="0" smtClean="0">
                  <a:effectLst/>
                  <a:latin typeface="+mj-lt"/>
                </a:rPr>
              </a:br>
              <a:r>
                <a:rPr lang="fr-FR" dirty="0" smtClean="0">
                  <a:effectLst/>
                  <a:latin typeface="+mj-lt"/>
                </a:rPr>
                <a:t> </a:t>
              </a:r>
              <a:r>
                <a:rPr lang="fr-FR" dirty="0">
                  <a:effectLst/>
                  <a:latin typeface="+mj-lt"/>
                </a:rPr>
                <a:t>du fichier</a:t>
              </a:r>
              <a:endParaRPr lang="fr-FR" dirty="0">
                <a:effectLst/>
                <a:latin typeface="+mj-lt"/>
              </a:endParaRPr>
            </a:p>
          </p:txBody>
        </p:sp>
        <p:sp>
          <p:nvSpPr>
            <p:cNvPr id="218160" name="Line 48"/>
            <p:cNvSpPr>
              <a:spLocks noChangeShapeType="1"/>
            </p:cNvSpPr>
            <p:nvPr/>
          </p:nvSpPr>
          <p:spPr bwMode="auto">
            <a:xfrm>
              <a:off x="5516878" y="3141663"/>
              <a:ext cx="706593" cy="503238"/>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grpSp>
        <p:nvGrpSpPr>
          <p:cNvPr id="5" name="Groupe 4"/>
          <p:cNvGrpSpPr/>
          <p:nvPr/>
        </p:nvGrpSpPr>
        <p:grpSpPr>
          <a:xfrm>
            <a:off x="5970684" y="3933503"/>
            <a:ext cx="3137820" cy="1073944"/>
            <a:chOff x="5516878" y="4153694"/>
            <a:chExt cx="3137820" cy="1073944"/>
          </a:xfrm>
        </p:grpSpPr>
        <p:sp>
          <p:nvSpPr>
            <p:cNvPr id="218152" name="Text Box 40"/>
            <p:cNvSpPr txBox="1">
              <a:spLocks noChangeArrowheads="1"/>
            </p:cNvSpPr>
            <p:nvPr/>
          </p:nvSpPr>
          <p:spPr bwMode="auto">
            <a:xfrm>
              <a:off x="5694013" y="4581525"/>
              <a:ext cx="296068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fr-FR" dirty="0">
                  <a:effectLst/>
                  <a:latin typeface="+mj-lt"/>
                </a:rPr>
                <a:t>Création des en-têtes</a:t>
              </a:r>
              <a:endParaRPr lang="fr-FR" dirty="0">
                <a:effectLst/>
                <a:latin typeface="+mj-lt"/>
              </a:endParaRPr>
            </a:p>
            <a:p>
              <a:pPr>
                <a:defRPr/>
              </a:pPr>
              <a:r>
                <a:rPr lang="fr-FR" dirty="0">
                  <a:effectLst/>
                  <a:latin typeface="+mj-lt"/>
                </a:rPr>
                <a:t>Formatage des données</a:t>
              </a:r>
              <a:endParaRPr lang="fr-FR" dirty="0">
                <a:effectLst/>
                <a:latin typeface="+mj-lt"/>
              </a:endParaRPr>
            </a:p>
          </p:txBody>
        </p:sp>
        <p:sp>
          <p:nvSpPr>
            <p:cNvPr id="218161" name="Line 49"/>
            <p:cNvSpPr>
              <a:spLocks noChangeShapeType="1"/>
            </p:cNvSpPr>
            <p:nvPr/>
          </p:nvSpPr>
          <p:spPr bwMode="auto">
            <a:xfrm flipH="1">
              <a:off x="5516878" y="4153694"/>
              <a:ext cx="681288" cy="570706"/>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endParaRPr lang="fr-FR"/>
            </a:p>
          </p:txBody>
        </p:sp>
      </p:grpSp>
      <p:sp>
        <p:nvSpPr>
          <p:cNvPr id="24" name="Rectangle 2"/>
          <p:cNvSpPr>
            <a:spLocks noGrp="1" noChangeArrowheads="1"/>
          </p:cNvSpPr>
          <p:nvPr>
            <p:ph type="title"/>
          </p:nvPr>
        </p:nvSpPr>
        <p:spPr>
          <a:xfrm>
            <a:off x="0" y="1"/>
            <a:ext cx="9144000" cy="694906"/>
          </a:xfrm>
        </p:spPr>
        <p:txBody>
          <a:bodyPr/>
          <a:lstStyle/>
          <a:p>
            <a:pPr eaLnBrk="1" hangingPunct="1">
              <a:defRPr/>
            </a:pPr>
            <a:r>
              <a:rPr lang="fr-FR" dirty="0" smtClean="0">
                <a:effectLst/>
              </a:rPr>
              <a:t>Le protocole http</a:t>
            </a:r>
            <a:endParaRPr lang="fr-FR" dirty="0" smtClean="0">
              <a:effectLst/>
            </a:endParaRPr>
          </a:p>
        </p:txBody>
      </p:sp>
      <p:sp>
        <p:nvSpPr>
          <p:cNvPr id="29" name="ZoneTexte 28"/>
          <p:cNvSpPr txBox="1"/>
          <p:nvPr/>
        </p:nvSpPr>
        <p:spPr>
          <a:xfrm>
            <a:off x="8532440" y="6525344"/>
            <a:ext cx="611560" cy="369332"/>
          </a:xfrm>
          <a:prstGeom prst="rect">
            <a:avLst/>
          </a:prstGeom>
          <a:noFill/>
        </p:spPr>
        <p:txBody>
          <a:bodyPr wrap="square" rtlCol="0">
            <a:spAutoFit/>
          </a:bodyPr>
          <a:lstStyle/>
          <a:p>
            <a:pPr algn="r"/>
            <a:r>
              <a:rPr lang="fr-FR" dirty="0" smtClean="0">
                <a:effectLst/>
                <a:latin typeface="Verdana" panose="020B0604030504040204" pitchFamily="34" charset="0"/>
              </a:rPr>
              <a:t>8</a:t>
            </a:r>
            <a:endParaRPr lang="fr-FR" dirty="0">
              <a:effectLst/>
              <a:latin typeface="Verdana" panose="020B0604030504040204" pitchFamily="34" charset="0"/>
            </a:endParaRPr>
          </a:p>
        </p:txBody>
      </p:sp>
      <p:sp>
        <p:nvSpPr>
          <p:cNvPr id="27" name="Flèche droite 26"/>
          <p:cNvSpPr/>
          <p:nvPr/>
        </p:nvSpPr>
        <p:spPr bwMode="auto">
          <a:xfrm rot="8129142">
            <a:off x="-16203" y="6573477"/>
            <a:ext cx="260203" cy="30028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1022350" rtl="0" eaLnBrk="1" fontAlgn="base" latinLnBrk="0" hangingPunct="1">
              <a:lnSpc>
                <a:spcPct val="100000"/>
              </a:lnSpc>
              <a:spcBef>
                <a:spcPct val="0"/>
              </a:spcBef>
              <a:spcAft>
                <a:spcPct val="0"/>
              </a:spcAft>
              <a:buClrTx/>
              <a:buSzTx/>
              <a:buFontTx/>
              <a:buNone/>
            </a:pPr>
            <a:endParaRPr kumimoji="0" lang="fr-FR" sz="2000" b="0" i="0" u="none" strike="noStrike" cap="none" normalizeH="0" baseline="0" smtClean="0">
              <a:ln>
                <a:noFill/>
              </a:ln>
              <a:solidFill>
                <a:schemeClr val="tx1"/>
              </a:solidFill>
              <a:effectLst/>
              <a:latin typeface="Arial" panose="020B0604020202020204" pitchFamily="34" charset="0"/>
            </a:endParaRPr>
          </a:p>
        </p:txBody>
      </p:sp>
      <p:pic>
        <p:nvPicPr>
          <p:cNvPr id="30" name="Picture 10" descr="F:\Deep_Scan_70-150x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493" y="2933057"/>
            <a:ext cx="1545907" cy="154590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p:nvGrpSpPr>
        <p:grpSpPr>
          <a:xfrm>
            <a:off x="4355976" y="2407775"/>
            <a:ext cx="2116616" cy="3349924"/>
            <a:chOff x="4355977" y="2407775"/>
            <a:chExt cx="1736870" cy="3349924"/>
          </a:xfrm>
        </p:grpSpPr>
        <p:pic>
          <p:nvPicPr>
            <p:cNvPr id="32" name="Picture 8" descr="F:\apache-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3244" y="4852953"/>
              <a:ext cx="1315994" cy="9047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F:\Home-Server-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7" y="2407775"/>
              <a:ext cx="1736870" cy="2423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e 5"/>
          <p:cNvGrpSpPr/>
          <p:nvPr/>
        </p:nvGrpSpPr>
        <p:grpSpPr>
          <a:xfrm>
            <a:off x="1949177" y="4147022"/>
            <a:ext cx="2569432" cy="707886"/>
            <a:chOff x="1711395" y="4367213"/>
            <a:chExt cx="2569432" cy="707886"/>
          </a:xfrm>
        </p:grpSpPr>
        <p:sp>
          <p:nvSpPr>
            <p:cNvPr id="218148" name="Text Box 36"/>
            <p:cNvSpPr txBox="1">
              <a:spLocks noChangeArrowheads="1"/>
            </p:cNvSpPr>
            <p:nvPr/>
          </p:nvSpPr>
          <p:spPr bwMode="auto">
            <a:xfrm>
              <a:off x="1711395" y="4367213"/>
              <a:ext cx="2569431" cy="7078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FR" sz="2000" dirty="0">
                  <a:effectLst/>
                  <a:latin typeface="+mj-lt"/>
                </a:rPr>
                <a:t>Envoi des en-têtes</a:t>
              </a:r>
              <a:endParaRPr lang="fr-FR" sz="2000" dirty="0">
                <a:effectLst/>
                <a:latin typeface="+mj-lt"/>
              </a:endParaRPr>
            </a:p>
            <a:p>
              <a:pPr>
                <a:defRPr/>
              </a:pPr>
              <a:r>
                <a:rPr lang="fr-FR" sz="2000" dirty="0">
                  <a:effectLst/>
                  <a:latin typeface="+mj-lt"/>
                </a:rPr>
                <a:t>HTTP de réponse</a:t>
              </a:r>
              <a:endParaRPr lang="fr-FR" sz="2000" dirty="0">
                <a:effectLst/>
                <a:latin typeface="+mj-lt"/>
              </a:endParaRPr>
            </a:p>
          </p:txBody>
        </p:sp>
        <p:sp>
          <p:nvSpPr>
            <p:cNvPr id="218147" name="Line 35"/>
            <p:cNvSpPr>
              <a:spLocks noChangeShapeType="1"/>
            </p:cNvSpPr>
            <p:nvPr/>
          </p:nvSpPr>
          <p:spPr bwMode="auto">
            <a:xfrm flipH="1">
              <a:off x="1808723" y="4724400"/>
              <a:ext cx="2472104"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heme/theme1.xml><?xml version="1.0" encoding="utf-8"?>
<a:theme xmlns:a="http://schemas.openxmlformats.org/drawingml/2006/main" name="masque diap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FF33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022350" rtl="0" eaLnBrk="1" fontAlgn="base" latinLnBrk="0" hangingPunct="1">
          <a:lnSpc>
            <a:spcPct val="100000"/>
          </a:lnSpc>
          <a:spcBef>
            <a:spcPct val="0"/>
          </a:spcBef>
          <a:spcAft>
            <a:spcPct val="0"/>
          </a:spcAft>
          <a:buClrTx/>
          <a:buSzTx/>
          <a:buFontTx/>
          <a:buNone/>
          <a:defRPr kumimoji="0" lang="fr-FR"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022350" rtl="0" eaLnBrk="1" fontAlgn="base" latinLnBrk="0" hangingPunct="1">
          <a:lnSpc>
            <a:spcPct val="100000"/>
          </a:lnSpc>
          <a:spcBef>
            <a:spcPct val="0"/>
          </a:spcBef>
          <a:spcAft>
            <a:spcPct val="0"/>
          </a:spcAft>
          <a:buClrTx/>
          <a:buSzTx/>
          <a:buFontTx/>
          <a:buNone/>
          <a:defRPr kumimoji="0" lang="fr-FR"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IAPO GARDE ET FINAL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APO GARDE ET FINA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APO GARDE ET FINAL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APO GARDE ET FINAL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APO GARDE ET FINA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APO GARDE ET FINA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APO GARDE ET FINA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IAPO GARDE ET FINALE 8">
        <a:dk1>
          <a:srgbClr val="000000"/>
        </a:dk1>
        <a:lt1>
          <a:srgbClr val="FFFFFF"/>
        </a:lt1>
        <a:dk2>
          <a:srgbClr val="000000"/>
        </a:dk2>
        <a:lt2>
          <a:srgbClr val="808080"/>
        </a:lt2>
        <a:accent1>
          <a:srgbClr val="00CC99"/>
        </a:accent1>
        <a:accent2>
          <a:srgbClr val="0033CC"/>
        </a:accent2>
        <a:accent3>
          <a:srgbClr val="FFFFFF"/>
        </a:accent3>
        <a:accent4>
          <a:srgbClr val="000000"/>
        </a:accent4>
        <a:accent5>
          <a:srgbClr val="AAE2CA"/>
        </a:accent5>
        <a:accent6>
          <a:srgbClr val="00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16195</Words>
  <Application>WPS Presentation</Application>
  <PresentationFormat>Affichage à l'écran (4:3)</PresentationFormat>
  <Paragraphs>1181</Paragraphs>
  <Slides>70</Slides>
  <Notes>70</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SimSun</vt:lpstr>
      <vt:lpstr>Wingdings</vt:lpstr>
      <vt:lpstr>Verdana</vt:lpstr>
      <vt:lpstr>Webdings</vt:lpstr>
      <vt:lpstr>Times New Roman</vt:lpstr>
      <vt:lpstr>Verdana</vt:lpstr>
      <vt:lpstr>Courier New</vt:lpstr>
      <vt:lpstr>Arial Unicode MS</vt:lpstr>
      <vt:lpstr>Tahoma</vt:lpstr>
      <vt:lpstr>masque diapo</vt:lpstr>
      <vt:lpstr>PowerPoint 演示文稿</vt:lpstr>
      <vt:lpstr>PowerPoint 演示文稿</vt:lpstr>
      <vt:lpstr>PowerPoint 演示文稿</vt:lpstr>
      <vt:lpstr>PowerPoint 演示文稿</vt:lpstr>
      <vt:lpstr>Introduction</vt:lpstr>
      <vt:lpstr>Introduction</vt:lpstr>
      <vt:lpstr>PowerPoint 演示文稿</vt:lpstr>
      <vt:lpstr>Le protocole http</vt:lpstr>
      <vt:lpstr>Le protocole http</vt:lpstr>
      <vt:lpstr>Le protocole http</vt:lpstr>
      <vt:lpstr>Le protocole http</vt:lpstr>
      <vt:lpstr>Le protocole http</vt:lpstr>
      <vt:lpstr>Le protocole http</vt:lpstr>
      <vt:lpstr>PowerPoint 演示文稿</vt:lpstr>
      <vt:lpstr>Installation du serveur</vt:lpstr>
      <vt:lpstr>Installation du serveur</vt:lpstr>
      <vt:lpstr>Installation du serveur</vt:lpstr>
      <vt:lpstr>Installation du serveur</vt:lpstr>
      <vt:lpstr>Installation du serveur</vt:lpstr>
      <vt:lpstr>Installation du serveur</vt:lpstr>
      <vt:lpstr>Installation du serveur</vt:lpstr>
      <vt:lpstr>PowerPoint 演示文稿</vt:lpstr>
      <vt:lpstr>Arborescence</vt:lpstr>
      <vt:lpstr>PowerPoint 演示文稿</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Configuration du serveur</vt:lpstr>
      <vt:lpstr>PowerPoint 演示文稿</vt:lpstr>
      <vt:lpstr>PowerPoint 演示文稿</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Configuration avancée</vt:lpstr>
      <vt:lpstr>PowerPoint 演示文稿</vt:lpstr>
      <vt:lpstr>Exemple de publication </vt:lpstr>
      <vt:lpstr>Exemple de publication </vt:lpstr>
      <vt:lpstr>Exemple de publication </vt:lpstr>
      <vt:lpstr>PowerPoint 演示文稿</vt:lpstr>
      <vt:lpstr>PowerPoint 演示文稿</vt:lpstr>
      <vt:lpstr>PowerPoint 演示文稿</vt:lpstr>
      <vt:lpstr>PowerPoint 演示文稿</vt:lpstr>
    </vt:vector>
  </TitlesOfParts>
  <Company>ETRS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Serveur Web - Apache</dc:title>
  <dc:creator>COURS SYSTEMES / LINUX</dc:creator>
  <dc:description>MAJ GAUTIER, ADC DECOOPMAN, MP PIQUET, ADJ PEILLET, ADJ BEAUDOUIN</dc:description>
  <cp:lastModifiedBy>ABEL</cp:lastModifiedBy>
  <cp:revision>540</cp:revision>
  <cp:lastPrinted>2014-12-16T09:33:00Z</cp:lastPrinted>
  <dcterms:created xsi:type="dcterms:W3CDTF">2009-06-10T06:40:00Z</dcterms:created>
  <dcterms:modified xsi:type="dcterms:W3CDTF">2021-07-18T20:50:27Z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1036-11.2.0.10200</vt:lpwstr>
  </property>
</Properties>
</file>