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DF0AA-3EC2-4814-92C7-26FA20935D98}" v="11" dt="2022-05-10T04:19:18.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ny Thephavong" userId="bcf84f8cf2c2a79d" providerId="LiveId" clId="{9FFDF0AA-3EC2-4814-92C7-26FA20935D98}"/>
    <pc:docChg chg="undo custSel addSld modSld">
      <pc:chgData name="Johnny Thephavong" userId="bcf84f8cf2c2a79d" providerId="LiveId" clId="{9FFDF0AA-3EC2-4814-92C7-26FA20935D98}" dt="2022-05-10T04:19:33.428" v="164" actId="1076"/>
      <pc:docMkLst>
        <pc:docMk/>
      </pc:docMkLst>
      <pc:sldChg chg="addSp delSp modSp mod">
        <pc:chgData name="Johnny Thephavong" userId="bcf84f8cf2c2a79d" providerId="LiveId" clId="{9FFDF0AA-3EC2-4814-92C7-26FA20935D98}" dt="2022-05-10T04:19:33.428" v="164" actId="1076"/>
        <pc:sldMkLst>
          <pc:docMk/>
          <pc:sldMk cId="1209448247" sldId="257"/>
        </pc:sldMkLst>
        <pc:picChg chg="add mod">
          <ac:chgData name="Johnny Thephavong" userId="bcf84f8cf2c2a79d" providerId="LiveId" clId="{9FFDF0AA-3EC2-4814-92C7-26FA20935D98}" dt="2022-05-10T04:19:33.428" v="164" actId="1076"/>
          <ac:picMkLst>
            <pc:docMk/>
            <pc:sldMk cId="1209448247" sldId="257"/>
            <ac:picMk id="5" creationId="{0ABF105E-0F2C-8C3D-F95B-26EE2A87E8D9}"/>
          </ac:picMkLst>
        </pc:picChg>
        <pc:picChg chg="del">
          <ac:chgData name="Johnny Thephavong" userId="bcf84f8cf2c2a79d" providerId="LiveId" clId="{9FFDF0AA-3EC2-4814-92C7-26FA20935D98}" dt="2022-05-10T04:09:31.271" v="144" actId="478"/>
          <ac:picMkLst>
            <pc:docMk/>
            <pc:sldMk cId="1209448247" sldId="257"/>
            <ac:picMk id="5" creationId="{ABE830F7-9A7B-ADF1-EB6C-971B09B996FB}"/>
          </ac:picMkLst>
        </pc:picChg>
        <pc:picChg chg="add mod">
          <ac:chgData name="Johnny Thephavong" userId="bcf84f8cf2c2a79d" providerId="LiveId" clId="{9FFDF0AA-3EC2-4814-92C7-26FA20935D98}" dt="2022-05-10T04:12:12.496" v="155" actId="1076"/>
          <ac:picMkLst>
            <pc:docMk/>
            <pc:sldMk cId="1209448247" sldId="257"/>
            <ac:picMk id="6" creationId="{68F7FC34-8BB2-4711-767E-48615A2FCEE0}"/>
          </ac:picMkLst>
        </pc:picChg>
        <pc:picChg chg="mod">
          <ac:chgData name="Johnny Thephavong" userId="bcf84f8cf2c2a79d" providerId="LiveId" clId="{9FFDF0AA-3EC2-4814-92C7-26FA20935D98}" dt="2022-05-10T04:09:45.481" v="146" actId="1076"/>
          <ac:picMkLst>
            <pc:docMk/>
            <pc:sldMk cId="1209448247" sldId="257"/>
            <ac:picMk id="7" creationId="{672E655C-B534-8450-C881-1D5F476E845B}"/>
          </ac:picMkLst>
        </pc:picChg>
        <pc:picChg chg="mod">
          <ac:chgData name="Johnny Thephavong" userId="bcf84f8cf2c2a79d" providerId="LiveId" clId="{9FFDF0AA-3EC2-4814-92C7-26FA20935D98}" dt="2022-05-10T04:09:55.974" v="147" actId="1076"/>
          <ac:picMkLst>
            <pc:docMk/>
            <pc:sldMk cId="1209448247" sldId="257"/>
            <ac:picMk id="9" creationId="{71F0B99B-C7C7-6764-AB92-ACFDD077C13A}"/>
          </ac:picMkLst>
        </pc:picChg>
      </pc:sldChg>
      <pc:sldChg chg="modSp mod">
        <pc:chgData name="Johnny Thephavong" userId="bcf84f8cf2c2a79d" providerId="LiveId" clId="{9FFDF0AA-3EC2-4814-92C7-26FA20935D98}" dt="2022-05-10T04:16:11.227" v="160" actId="1076"/>
        <pc:sldMkLst>
          <pc:docMk/>
          <pc:sldMk cId="1902849115" sldId="258"/>
        </pc:sldMkLst>
        <pc:spChg chg="mod">
          <ac:chgData name="Johnny Thephavong" userId="bcf84f8cf2c2a79d" providerId="LiveId" clId="{9FFDF0AA-3EC2-4814-92C7-26FA20935D98}" dt="2022-05-10T04:16:11.227" v="160" actId="1076"/>
          <ac:spMkLst>
            <pc:docMk/>
            <pc:sldMk cId="1902849115" sldId="258"/>
            <ac:spMk id="3" creationId="{064ED5D8-A53D-9F44-BDD1-8963D2145A95}"/>
          </ac:spMkLst>
        </pc:spChg>
        <pc:spChg chg="mod">
          <ac:chgData name="Johnny Thephavong" userId="bcf84f8cf2c2a79d" providerId="LiveId" clId="{9FFDF0AA-3EC2-4814-92C7-26FA20935D98}" dt="2022-05-10T04:15:31.001" v="157" actId="20577"/>
          <ac:spMkLst>
            <pc:docMk/>
            <pc:sldMk cId="1902849115" sldId="258"/>
            <ac:spMk id="4" creationId="{FFDF9DB7-77CC-5A0F-A29D-E71D97980CC1}"/>
          </ac:spMkLst>
        </pc:spChg>
        <pc:spChg chg="mod">
          <ac:chgData name="Johnny Thephavong" userId="bcf84f8cf2c2a79d" providerId="LiveId" clId="{9FFDF0AA-3EC2-4814-92C7-26FA20935D98}" dt="2022-05-10T04:15:57.097" v="159" actId="1076"/>
          <ac:spMkLst>
            <pc:docMk/>
            <pc:sldMk cId="1902849115" sldId="258"/>
            <ac:spMk id="5" creationId="{0877D8CB-A56A-F100-7533-DC6C5F5D83DB}"/>
          </ac:spMkLst>
        </pc:spChg>
      </pc:sldChg>
      <pc:sldChg chg="addSp delSp modSp new mod">
        <pc:chgData name="Johnny Thephavong" userId="bcf84f8cf2c2a79d" providerId="LiveId" clId="{9FFDF0AA-3EC2-4814-92C7-26FA20935D98}" dt="2022-05-08T16:15:47.711" v="43" actId="14100"/>
        <pc:sldMkLst>
          <pc:docMk/>
          <pc:sldMk cId="486886441" sldId="259"/>
        </pc:sldMkLst>
        <pc:spChg chg="mod">
          <ac:chgData name="Johnny Thephavong" userId="bcf84f8cf2c2a79d" providerId="LiveId" clId="{9FFDF0AA-3EC2-4814-92C7-26FA20935D98}" dt="2022-05-08T16:06:32.766" v="14" actId="255"/>
          <ac:spMkLst>
            <pc:docMk/>
            <pc:sldMk cId="486886441" sldId="259"/>
            <ac:spMk id="2" creationId="{D4900C66-F7A8-3478-FA66-7ED3AC87026B}"/>
          </ac:spMkLst>
        </pc:spChg>
        <pc:spChg chg="del mod">
          <ac:chgData name="Johnny Thephavong" userId="bcf84f8cf2c2a79d" providerId="LiveId" clId="{9FFDF0AA-3EC2-4814-92C7-26FA20935D98}" dt="2022-05-08T16:12:47.344" v="18" actId="478"/>
          <ac:spMkLst>
            <pc:docMk/>
            <pc:sldMk cId="486886441" sldId="259"/>
            <ac:spMk id="3" creationId="{CC57DC23-F79B-C1AC-7FCD-7D45CB567924}"/>
          </ac:spMkLst>
        </pc:spChg>
        <pc:picChg chg="add mod">
          <ac:chgData name="Johnny Thephavong" userId="bcf84f8cf2c2a79d" providerId="LiveId" clId="{9FFDF0AA-3EC2-4814-92C7-26FA20935D98}" dt="2022-05-08T16:13:33.929" v="27" actId="1076"/>
          <ac:picMkLst>
            <pc:docMk/>
            <pc:sldMk cId="486886441" sldId="259"/>
            <ac:picMk id="5" creationId="{B03919DD-1418-A0DC-61C4-5DD1A3E19202}"/>
          </ac:picMkLst>
        </pc:picChg>
        <pc:picChg chg="add mod">
          <ac:chgData name="Johnny Thephavong" userId="bcf84f8cf2c2a79d" providerId="LiveId" clId="{9FFDF0AA-3EC2-4814-92C7-26FA20935D98}" dt="2022-05-08T16:15:01.332" v="36" actId="14100"/>
          <ac:picMkLst>
            <pc:docMk/>
            <pc:sldMk cId="486886441" sldId="259"/>
            <ac:picMk id="7" creationId="{44BEBE38-6B32-65B9-EFC8-97E3100197FD}"/>
          </ac:picMkLst>
        </pc:picChg>
        <pc:picChg chg="add mod">
          <ac:chgData name="Johnny Thephavong" userId="bcf84f8cf2c2a79d" providerId="LiveId" clId="{9FFDF0AA-3EC2-4814-92C7-26FA20935D98}" dt="2022-05-08T16:14:50.041" v="34" actId="14100"/>
          <ac:picMkLst>
            <pc:docMk/>
            <pc:sldMk cId="486886441" sldId="259"/>
            <ac:picMk id="9" creationId="{F7CDF376-469B-60A8-01FA-6F993300D098}"/>
          </ac:picMkLst>
        </pc:picChg>
        <pc:picChg chg="add del mod">
          <ac:chgData name="Johnny Thephavong" userId="bcf84f8cf2c2a79d" providerId="LiveId" clId="{9FFDF0AA-3EC2-4814-92C7-26FA20935D98}" dt="2022-05-08T16:14:24.902" v="29" actId="478"/>
          <ac:picMkLst>
            <pc:docMk/>
            <pc:sldMk cId="486886441" sldId="259"/>
            <ac:picMk id="11" creationId="{2904CF04-7843-D721-A163-5ECBA61AD272}"/>
          </ac:picMkLst>
        </pc:picChg>
        <pc:picChg chg="add mod">
          <ac:chgData name="Johnny Thephavong" userId="bcf84f8cf2c2a79d" providerId="LiveId" clId="{9FFDF0AA-3EC2-4814-92C7-26FA20935D98}" dt="2022-05-08T16:15:47.711" v="43" actId="14100"/>
          <ac:picMkLst>
            <pc:docMk/>
            <pc:sldMk cId="486886441" sldId="259"/>
            <ac:picMk id="13" creationId="{06688357-0DD1-52BB-48E7-A7307DCE6BA0}"/>
          </ac:picMkLst>
        </pc:picChg>
      </pc:sldChg>
      <pc:sldChg chg="addSp delSp modSp new mod">
        <pc:chgData name="Johnny Thephavong" userId="bcf84f8cf2c2a79d" providerId="LiveId" clId="{9FFDF0AA-3EC2-4814-92C7-26FA20935D98}" dt="2022-05-08T16:25:51.781" v="54" actId="255"/>
        <pc:sldMkLst>
          <pc:docMk/>
          <pc:sldMk cId="670174736" sldId="260"/>
        </pc:sldMkLst>
        <pc:spChg chg="mod">
          <ac:chgData name="Johnny Thephavong" userId="bcf84f8cf2c2a79d" providerId="LiveId" clId="{9FFDF0AA-3EC2-4814-92C7-26FA20935D98}" dt="2022-05-08T16:25:51.781" v="54" actId="255"/>
          <ac:spMkLst>
            <pc:docMk/>
            <pc:sldMk cId="670174736" sldId="260"/>
            <ac:spMk id="2" creationId="{CAE2CF9F-26CB-DA14-5D00-93A1364E628E}"/>
          </ac:spMkLst>
        </pc:spChg>
        <pc:spChg chg="del">
          <ac:chgData name="Johnny Thephavong" userId="bcf84f8cf2c2a79d" providerId="LiveId" clId="{9FFDF0AA-3EC2-4814-92C7-26FA20935D98}" dt="2022-05-08T16:23:25.705" v="50" actId="478"/>
          <ac:spMkLst>
            <pc:docMk/>
            <pc:sldMk cId="670174736" sldId="260"/>
            <ac:spMk id="3" creationId="{7D5DC06E-4568-4EAE-346D-880A0804A61F}"/>
          </ac:spMkLst>
        </pc:spChg>
        <pc:picChg chg="add mod">
          <ac:chgData name="Johnny Thephavong" userId="bcf84f8cf2c2a79d" providerId="LiveId" clId="{9FFDF0AA-3EC2-4814-92C7-26FA20935D98}" dt="2022-05-08T16:25:34.514" v="53" actId="1076"/>
          <ac:picMkLst>
            <pc:docMk/>
            <pc:sldMk cId="670174736" sldId="260"/>
            <ac:picMk id="5" creationId="{40EB748E-0209-648C-DA56-22621D6E48AF}"/>
          </ac:picMkLst>
        </pc:picChg>
      </pc:sldChg>
      <pc:sldChg chg="addSp delSp modSp new mod">
        <pc:chgData name="Johnny Thephavong" userId="bcf84f8cf2c2a79d" providerId="LiveId" clId="{9FFDF0AA-3EC2-4814-92C7-26FA20935D98}" dt="2022-05-08T16:33:51.527" v="69" actId="1076"/>
        <pc:sldMkLst>
          <pc:docMk/>
          <pc:sldMk cId="1002882134" sldId="261"/>
        </pc:sldMkLst>
        <pc:spChg chg="mod">
          <ac:chgData name="Johnny Thephavong" userId="bcf84f8cf2c2a79d" providerId="LiveId" clId="{9FFDF0AA-3EC2-4814-92C7-26FA20935D98}" dt="2022-05-08T16:29:20.872" v="64" actId="255"/>
          <ac:spMkLst>
            <pc:docMk/>
            <pc:sldMk cId="1002882134" sldId="261"/>
            <ac:spMk id="2" creationId="{7BB5E114-45D1-6E69-2D46-1C84465A3411}"/>
          </ac:spMkLst>
        </pc:spChg>
        <pc:spChg chg="del">
          <ac:chgData name="Johnny Thephavong" userId="bcf84f8cf2c2a79d" providerId="LiveId" clId="{9FFDF0AA-3EC2-4814-92C7-26FA20935D98}" dt="2022-05-08T16:33:14.894" v="65" actId="478"/>
          <ac:spMkLst>
            <pc:docMk/>
            <pc:sldMk cId="1002882134" sldId="261"/>
            <ac:spMk id="3" creationId="{43A4939F-D22A-E78F-FAF8-874BA8211FF5}"/>
          </ac:spMkLst>
        </pc:spChg>
        <pc:picChg chg="add mod">
          <ac:chgData name="Johnny Thephavong" userId="bcf84f8cf2c2a79d" providerId="LiveId" clId="{9FFDF0AA-3EC2-4814-92C7-26FA20935D98}" dt="2022-05-08T16:33:51.527" v="69" actId="1076"/>
          <ac:picMkLst>
            <pc:docMk/>
            <pc:sldMk cId="1002882134" sldId="261"/>
            <ac:picMk id="5" creationId="{99DB4A49-575E-6151-2A79-A24F67064561}"/>
          </ac:picMkLst>
        </pc:picChg>
      </pc:sldChg>
      <pc:sldChg chg="addSp delSp modSp new mod">
        <pc:chgData name="Johnny Thephavong" userId="bcf84f8cf2c2a79d" providerId="LiveId" clId="{9FFDF0AA-3EC2-4814-92C7-26FA20935D98}" dt="2022-05-08T16:43:10.293" v="87" actId="14100"/>
        <pc:sldMkLst>
          <pc:docMk/>
          <pc:sldMk cId="1160536870" sldId="262"/>
        </pc:sldMkLst>
        <pc:spChg chg="mod">
          <ac:chgData name="Johnny Thephavong" userId="bcf84f8cf2c2a79d" providerId="LiveId" clId="{9FFDF0AA-3EC2-4814-92C7-26FA20935D98}" dt="2022-05-08T16:41:54.382" v="81" actId="27107"/>
          <ac:spMkLst>
            <pc:docMk/>
            <pc:sldMk cId="1160536870" sldId="262"/>
            <ac:spMk id="2" creationId="{BF33AC9B-A220-6771-5B10-5006282EBED7}"/>
          </ac:spMkLst>
        </pc:spChg>
        <pc:spChg chg="del">
          <ac:chgData name="Johnny Thephavong" userId="bcf84f8cf2c2a79d" providerId="LiveId" clId="{9FFDF0AA-3EC2-4814-92C7-26FA20935D98}" dt="2022-05-08T16:38:19.669" v="80" actId="478"/>
          <ac:spMkLst>
            <pc:docMk/>
            <pc:sldMk cId="1160536870" sldId="262"/>
            <ac:spMk id="3" creationId="{A58AC2A8-9B2E-FF90-2175-E8F1735DFF35}"/>
          </ac:spMkLst>
        </pc:spChg>
        <pc:picChg chg="add mod">
          <ac:chgData name="Johnny Thephavong" userId="bcf84f8cf2c2a79d" providerId="LiveId" clId="{9FFDF0AA-3EC2-4814-92C7-26FA20935D98}" dt="2022-05-08T16:43:10.293" v="87" actId="14100"/>
          <ac:picMkLst>
            <pc:docMk/>
            <pc:sldMk cId="1160536870" sldId="262"/>
            <ac:picMk id="5" creationId="{2C3A0190-4565-CDE8-24E3-1D5AFAD269A5}"/>
          </ac:picMkLst>
        </pc:picChg>
      </pc:sldChg>
      <pc:sldChg chg="addSp delSp modSp new mod">
        <pc:chgData name="Johnny Thephavong" userId="bcf84f8cf2c2a79d" providerId="LiveId" clId="{9FFDF0AA-3EC2-4814-92C7-26FA20935D98}" dt="2022-05-08T17:04:34.544" v="105" actId="1076"/>
        <pc:sldMkLst>
          <pc:docMk/>
          <pc:sldMk cId="326415443" sldId="263"/>
        </pc:sldMkLst>
        <pc:spChg chg="mod">
          <ac:chgData name="Johnny Thephavong" userId="bcf84f8cf2c2a79d" providerId="LiveId" clId="{9FFDF0AA-3EC2-4814-92C7-26FA20935D98}" dt="2022-05-08T16:50:01.897" v="100" actId="255"/>
          <ac:spMkLst>
            <pc:docMk/>
            <pc:sldMk cId="326415443" sldId="263"/>
            <ac:spMk id="2" creationId="{7B316CD1-0E92-BDFD-9E05-4D57A12881AA}"/>
          </ac:spMkLst>
        </pc:spChg>
        <pc:spChg chg="del">
          <ac:chgData name="Johnny Thephavong" userId="bcf84f8cf2c2a79d" providerId="LiveId" clId="{9FFDF0AA-3EC2-4814-92C7-26FA20935D98}" dt="2022-05-08T16:50:36.607" v="101" actId="478"/>
          <ac:spMkLst>
            <pc:docMk/>
            <pc:sldMk cId="326415443" sldId="263"/>
            <ac:spMk id="3" creationId="{6C740B8B-4BA0-260A-A77D-DC64E2776F20}"/>
          </ac:spMkLst>
        </pc:spChg>
        <pc:picChg chg="add mod">
          <ac:chgData name="Johnny Thephavong" userId="bcf84f8cf2c2a79d" providerId="LiveId" clId="{9FFDF0AA-3EC2-4814-92C7-26FA20935D98}" dt="2022-05-08T17:04:34.544" v="105" actId="1076"/>
          <ac:picMkLst>
            <pc:docMk/>
            <pc:sldMk cId="326415443" sldId="263"/>
            <ac:picMk id="5" creationId="{291EF078-F214-3BB0-788D-2EFE6ED81C9C}"/>
          </ac:picMkLst>
        </pc:picChg>
      </pc:sldChg>
      <pc:sldChg chg="addSp delSp modSp new mod">
        <pc:chgData name="Johnny Thephavong" userId="bcf84f8cf2c2a79d" providerId="LiveId" clId="{9FFDF0AA-3EC2-4814-92C7-26FA20935D98}" dt="2022-05-08T17:08:05.818" v="115" actId="1076"/>
        <pc:sldMkLst>
          <pc:docMk/>
          <pc:sldMk cId="433684437" sldId="264"/>
        </pc:sldMkLst>
        <pc:spChg chg="mod">
          <ac:chgData name="Johnny Thephavong" userId="bcf84f8cf2c2a79d" providerId="LiveId" clId="{9FFDF0AA-3EC2-4814-92C7-26FA20935D98}" dt="2022-05-08T17:05:52.277" v="110" actId="122"/>
          <ac:spMkLst>
            <pc:docMk/>
            <pc:sldMk cId="433684437" sldId="264"/>
            <ac:spMk id="2" creationId="{6FDA1B42-EF6B-0CD1-1889-543399370E1E}"/>
          </ac:spMkLst>
        </pc:spChg>
        <pc:spChg chg="del">
          <ac:chgData name="Johnny Thephavong" userId="bcf84f8cf2c2a79d" providerId="LiveId" clId="{9FFDF0AA-3EC2-4814-92C7-26FA20935D98}" dt="2022-05-08T17:05:58.870" v="111" actId="478"/>
          <ac:spMkLst>
            <pc:docMk/>
            <pc:sldMk cId="433684437" sldId="264"/>
            <ac:spMk id="3" creationId="{8482F8D0-F326-12C0-DAA5-C33DDB61BB24}"/>
          </ac:spMkLst>
        </pc:spChg>
        <pc:picChg chg="add mod">
          <ac:chgData name="Johnny Thephavong" userId="bcf84f8cf2c2a79d" providerId="LiveId" clId="{9FFDF0AA-3EC2-4814-92C7-26FA20935D98}" dt="2022-05-08T17:08:05.818" v="115" actId="1076"/>
          <ac:picMkLst>
            <pc:docMk/>
            <pc:sldMk cId="433684437" sldId="264"/>
            <ac:picMk id="5" creationId="{1E176908-BFB0-1A14-EF24-950672DE1F79}"/>
          </ac:picMkLst>
        </pc:picChg>
      </pc:sldChg>
      <pc:sldChg chg="modSp new mod">
        <pc:chgData name="Johnny Thephavong" userId="bcf84f8cf2c2a79d" providerId="LiveId" clId="{9FFDF0AA-3EC2-4814-92C7-26FA20935D98}" dt="2022-05-08T17:10:08.176" v="143" actId="20577"/>
        <pc:sldMkLst>
          <pc:docMk/>
          <pc:sldMk cId="1097331769" sldId="265"/>
        </pc:sldMkLst>
        <pc:spChg chg="mod">
          <ac:chgData name="Johnny Thephavong" userId="bcf84f8cf2c2a79d" providerId="LiveId" clId="{9FFDF0AA-3EC2-4814-92C7-26FA20935D98}" dt="2022-05-08T17:08:32.974" v="129" actId="113"/>
          <ac:spMkLst>
            <pc:docMk/>
            <pc:sldMk cId="1097331769" sldId="265"/>
            <ac:spMk id="2" creationId="{27BA746D-F301-C0F1-8906-43FE85B79829}"/>
          </ac:spMkLst>
        </pc:spChg>
        <pc:spChg chg="mod">
          <ac:chgData name="Johnny Thephavong" userId="bcf84f8cf2c2a79d" providerId="LiveId" clId="{9FFDF0AA-3EC2-4814-92C7-26FA20935D98}" dt="2022-05-08T17:10:08.176" v="143" actId="20577"/>
          <ac:spMkLst>
            <pc:docMk/>
            <pc:sldMk cId="1097331769" sldId="265"/>
            <ac:spMk id="3" creationId="{8934E2A9-0894-1985-8271-6D83D0DDF0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E9FD-0BA9-082C-56CB-444910594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77CD6-E4B9-703D-511C-17D6E81C9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2A416D-D9C5-6E04-9928-7D2976D4EF05}"/>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5" name="Footer Placeholder 4">
            <a:extLst>
              <a:ext uri="{FF2B5EF4-FFF2-40B4-BE49-F238E27FC236}">
                <a16:creationId xmlns:a16="http://schemas.microsoft.com/office/drawing/2014/main" id="{597802D6-4E9A-69E0-7C0A-7DA0FE199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AF262-CAF3-DB8A-B636-62AA2023D5DA}"/>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50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E121-4880-14B1-E320-51D60DAB4B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C74906-38F8-5C7A-7D2B-E68A5A61A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58FEF-C175-16A1-5A3F-82DE5F988F5C}"/>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5" name="Footer Placeholder 4">
            <a:extLst>
              <a:ext uri="{FF2B5EF4-FFF2-40B4-BE49-F238E27FC236}">
                <a16:creationId xmlns:a16="http://schemas.microsoft.com/office/drawing/2014/main" id="{3514C17F-F87A-054C-6B36-3AE781056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D9654-D485-7DF3-4CDE-34ECC65D4C18}"/>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265621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BEA1A-4888-F275-EA02-853DE49ED2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66405-4543-176F-C448-776698FD0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30CEE-9CEF-B8FA-B664-655C5EA4C12D}"/>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5" name="Footer Placeholder 4">
            <a:extLst>
              <a:ext uri="{FF2B5EF4-FFF2-40B4-BE49-F238E27FC236}">
                <a16:creationId xmlns:a16="http://schemas.microsoft.com/office/drawing/2014/main" id="{7E29988A-4D47-D041-1982-B2162F582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00065-1810-0CDB-268F-0FB2ECF51D57}"/>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64605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18B3-700B-9C47-932E-EC0AC5F50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94DFE-146D-488F-99D6-46117B2F8C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72851-A931-9049-A669-B5A001BFB3C3}"/>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5" name="Footer Placeholder 4">
            <a:extLst>
              <a:ext uri="{FF2B5EF4-FFF2-40B4-BE49-F238E27FC236}">
                <a16:creationId xmlns:a16="http://schemas.microsoft.com/office/drawing/2014/main" id="{C5B3CB89-E373-4BBB-EDF0-1EA991516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2F6A6-7B14-4FCC-ACEC-6E5839AF6925}"/>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134098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75E0-963B-58FD-1832-71E5AC3651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02ED5-125C-7FDB-D4D2-720689EC39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44D1E-B508-C4FA-5A5F-38A0FD7BCE30}"/>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5" name="Footer Placeholder 4">
            <a:extLst>
              <a:ext uri="{FF2B5EF4-FFF2-40B4-BE49-F238E27FC236}">
                <a16:creationId xmlns:a16="http://schemas.microsoft.com/office/drawing/2014/main" id="{8B3DBEB6-3DFC-AC5D-6D26-238AF4551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E8C0B-6859-4057-2E9A-E14BBD9E918E}"/>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66431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6611-2E70-1021-EE29-EC1FFC67E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E1874-A3EB-4360-A981-458E7F6B5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1CFAD-3113-F081-E16F-05C84DE21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78B430-9B5F-9D2E-7943-EF53F6FC9BD4}"/>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6" name="Footer Placeholder 5">
            <a:extLst>
              <a:ext uri="{FF2B5EF4-FFF2-40B4-BE49-F238E27FC236}">
                <a16:creationId xmlns:a16="http://schemas.microsoft.com/office/drawing/2014/main" id="{86EE6FA9-A208-1199-0F85-0C24FD870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5FD67-226C-4C90-AA7A-4B9803FE1516}"/>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255672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3070-0A8B-F9C4-485F-6EC98E857A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01A35B-6C04-FDD9-1E89-52067B9768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54EBB5-36D8-1976-E812-22A5A59BF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8498B-9539-AB3C-C531-DEFDFC4946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F744D-0BAC-43CD-8A5B-3C53BD9A6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D66C6-390F-4B72-EFBD-4319C7161B20}"/>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8" name="Footer Placeholder 7">
            <a:extLst>
              <a:ext uri="{FF2B5EF4-FFF2-40B4-BE49-F238E27FC236}">
                <a16:creationId xmlns:a16="http://schemas.microsoft.com/office/drawing/2014/main" id="{19F2309F-B6D3-1930-DEE3-CAC495B2B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44F25-7072-180C-1006-7B20B88BF3B1}"/>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25684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F797-F608-45A6-2192-B18C1405CB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BD453E-8B7F-8539-D1B4-7EAFD066A770}"/>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4" name="Footer Placeholder 3">
            <a:extLst>
              <a:ext uri="{FF2B5EF4-FFF2-40B4-BE49-F238E27FC236}">
                <a16:creationId xmlns:a16="http://schemas.microsoft.com/office/drawing/2014/main" id="{8D6659D9-10FF-CCBA-CEC4-5F83807706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018CD-2DE2-6816-FBC8-6C0FEB2443DC}"/>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15225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BC7CA-9507-EBD4-F65C-643CC4077F9E}"/>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3" name="Footer Placeholder 2">
            <a:extLst>
              <a:ext uri="{FF2B5EF4-FFF2-40B4-BE49-F238E27FC236}">
                <a16:creationId xmlns:a16="http://schemas.microsoft.com/office/drawing/2014/main" id="{9C4CEDEA-70A6-9556-073B-2BEEB8F0EC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4A5667-8A86-85E2-C5F2-F60B548E064E}"/>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409178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C0BD-CC58-45AF-9CCB-C745277DE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3FDFF-A7FC-8C20-2B5C-662327843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2B4D0-2407-68E8-AD28-94028531B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4ED03-4AA4-4E89-856D-9A4C52F5B8CA}"/>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6" name="Footer Placeholder 5">
            <a:extLst>
              <a:ext uri="{FF2B5EF4-FFF2-40B4-BE49-F238E27FC236}">
                <a16:creationId xmlns:a16="http://schemas.microsoft.com/office/drawing/2014/main" id="{B38E4645-0AFD-2199-5EF2-E0CC81BE1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B29CC-3FBB-5067-361A-0C297A3E587C}"/>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118188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9EAB-7F08-A0DF-E90E-F485D29D5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E3773A-C8A0-7306-2AC4-5C8086170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078D3A-73FB-5FEB-361E-85F6B8193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DD0DC-56BB-5291-DC21-25597F6BB802}"/>
              </a:ext>
            </a:extLst>
          </p:cNvPr>
          <p:cNvSpPr>
            <a:spLocks noGrp="1"/>
          </p:cNvSpPr>
          <p:nvPr>
            <p:ph type="dt" sz="half" idx="10"/>
          </p:nvPr>
        </p:nvSpPr>
        <p:spPr/>
        <p:txBody>
          <a:bodyPr/>
          <a:lstStyle/>
          <a:p>
            <a:fld id="{28E6D3D1-93BD-4057-8267-0018B206FAC8}" type="datetimeFigureOut">
              <a:rPr lang="en-US" smtClean="0"/>
              <a:t>5/9/2022</a:t>
            </a:fld>
            <a:endParaRPr lang="en-US"/>
          </a:p>
        </p:txBody>
      </p:sp>
      <p:sp>
        <p:nvSpPr>
          <p:cNvPr id="6" name="Footer Placeholder 5">
            <a:extLst>
              <a:ext uri="{FF2B5EF4-FFF2-40B4-BE49-F238E27FC236}">
                <a16:creationId xmlns:a16="http://schemas.microsoft.com/office/drawing/2014/main" id="{B36AA434-403A-D827-DE2C-51A737869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EEEFA-BF41-0B12-305B-87FD2E150B73}"/>
              </a:ext>
            </a:extLst>
          </p:cNvPr>
          <p:cNvSpPr>
            <a:spLocks noGrp="1"/>
          </p:cNvSpPr>
          <p:nvPr>
            <p:ph type="sldNum" sz="quarter" idx="12"/>
          </p:nvPr>
        </p:nvSpPr>
        <p:spPr/>
        <p:txBody>
          <a:bodyPr/>
          <a:lstStyle/>
          <a:p>
            <a:fld id="{ED56B196-9F6C-4FFA-8281-F32BB457ECF7}" type="slidenum">
              <a:rPr lang="en-US" smtClean="0"/>
              <a:t>‹#›</a:t>
            </a:fld>
            <a:endParaRPr lang="en-US"/>
          </a:p>
        </p:txBody>
      </p:sp>
    </p:spTree>
    <p:extLst>
      <p:ext uri="{BB962C8B-B14F-4D97-AF65-F5344CB8AC3E}">
        <p14:creationId xmlns:p14="http://schemas.microsoft.com/office/powerpoint/2010/main" val="17645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431F8B-1C68-B451-C844-6BCF78335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095755-0D4C-D186-BADA-444601FA0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20270-BB85-CDBE-422F-3FEFDD71A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6D3D1-93BD-4057-8267-0018B206FAC8}" type="datetimeFigureOut">
              <a:rPr lang="en-US" smtClean="0"/>
              <a:t>5/9/2022</a:t>
            </a:fld>
            <a:endParaRPr lang="en-US"/>
          </a:p>
        </p:txBody>
      </p:sp>
      <p:sp>
        <p:nvSpPr>
          <p:cNvPr id="5" name="Footer Placeholder 4">
            <a:extLst>
              <a:ext uri="{FF2B5EF4-FFF2-40B4-BE49-F238E27FC236}">
                <a16:creationId xmlns:a16="http://schemas.microsoft.com/office/drawing/2014/main" id="{D9A53C3C-B1C8-58F3-34C6-1A8CD2A9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8647A2-F986-4DE2-DB1E-D7DAEA7A0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6B196-9F6C-4FFA-8281-F32BB457ECF7}" type="slidenum">
              <a:rPr lang="en-US" smtClean="0"/>
              <a:t>‹#›</a:t>
            </a:fld>
            <a:endParaRPr lang="en-US"/>
          </a:p>
        </p:txBody>
      </p:sp>
    </p:spTree>
    <p:extLst>
      <p:ext uri="{BB962C8B-B14F-4D97-AF65-F5344CB8AC3E}">
        <p14:creationId xmlns:p14="http://schemas.microsoft.com/office/powerpoint/2010/main" val="13159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AFA65-AE2F-5A72-BE04-6DA4A4F71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6236" cy="6857999"/>
          </a:xfrm>
          <a:prstGeom prst="rect">
            <a:avLst/>
          </a:prstGeom>
        </p:spPr>
      </p:pic>
      <p:sp>
        <p:nvSpPr>
          <p:cNvPr id="2" name="Title 1">
            <a:extLst>
              <a:ext uri="{FF2B5EF4-FFF2-40B4-BE49-F238E27FC236}">
                <a16:creationId xmlns:a16="http://schemas.microsoft.com/office/drawing/2014/main" id="{23AF9BFF-9330-EB01-61BF-E61ABA21824E}"/>
              </a:ext>
            </a:extLst>
          </p:cNvPr>
          <p:cNvSpPr>
            <a:spLocks noGrp="1"/>
          </p:cNvSpPr>
          <p:nvPr>
            <p:ph type="ctrTitle"/>
          </p:nvPr>
        </p:nvSpPr>
        <p:spPr/>
        <p:txBody>
          <a:bodyPr/>
          <a:lstStyle/>
          <a:p>
            <a:r>
              <a:rPr lang="en-US" dirty="0">
                <a:solidFill>
                  <a:schemeClr val="accent4"/>
                </a:solidFill>
              </a:rPr>
              <a:t>Cancellations</a:t>
            </a:r>
            <a:br>
              <a:rPr lang="en-US" dirty="0">
                <a:solidFill>
                  <a:schemeClr val="accent4"/>
                </a:solidFill>
              </a:rPr>
            </a:br>
            <a:endParaRPr lang="en-US" dirty="0">
              <a:solidFill>
                <a:schemeClr val="accent4"/>
              </a:solidFill>
            </a:endParaRPr>
          </a:p>
        </p:txBody>
      </p:sp>
      <p:sp>
        <p:nvSpPr>
          <p:cNvPr id="3" name="Subtitle 2">
            <a:extLst>
              <a:ext uri="{FF2B5EF4-FFF2-40B4-BE49-F238E27FC236}">
                <a16:creationId xmlns:a16="http://schemas.microsoft.com/office/drawing/2014/main" id="{77264892-418D-2888-BF45-5A043A43F813}"/>
              </a:ext>
            </a:extLst>
          </p:cNvPr>
          <p:cNvSpPr>
            <a:spLocks noGrp="1"/>
          </p:cNvSpPr>
          <p:nvPr>
            <p:ph type="subTitle" idx="1"/>
          </p:nvPr>
        </p:nvSpPr>
        <p:spPr/>
        <p:txBody>
          <a:bodyPr>
            <a:normAutofit/>
          </a:bodyPr>
          <a:lstStyle/>
          <a:p>
            <a:endParaRPr lang="en-US" dirty="0"/>
          </a:p>
          <a:p>
            <a:r>
              <a:rPr lang="en-US" dirty="0"/>
              <a:t>By Johnny Thephavong - jthep824@gmail.com</a:t>
            </a:r>
          </a:p>
          <a:p>
            <a:endParaRPr lang="en-US" dirty="0"/>
          </a:p>
        </p:txBody>
      </p:sp>
    </p:spTree>
    <p:extLst>
      <p:ext uri="{BB962C8B-B14F-4D97-AF65-F5344CB8AC3E}">
        <p14:creationId xmlns:p14="http://schemas.microsoft.com/office/powerpoint/2010/main" val="101983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46D-F301-C0F1-8906-43FE85B79829}"/>
              </a:ext>
            </a:extLst>
          </p:cNvPr>
          <p:cNvSpPr>
            <a:spLocks noGrp="1"/>
          </p:cNvSpPr>
          <p:nvPr>
            <p:ph type="title"/>
          </p:nvPr>
        </p:nvSpPr>
        <p:spPr/>
        <p:txBody>
          <a:bodyPr/>
          <a:lstStyle/>
          <a:p>
            <a:pPr algn="ctr"/>
            <a:r>
              <a:rPr lang="en-US" b="1" dirty="0">
                <a:solidFill>
                  <a:schemeClr val="accent4"/>
                </a:solidFill>
              </a:rPr>
              <a:t>Insights</a:t>
            </a:r>
          </a:p>
        </p:txBody>
      </p:sp>
      <p:sp>
        <p:nvSpPr>
          <p:cNvPr id="3" name="Content Placeholder 2">
            <a:extLst>
              <a:ext uri="{FF2B5EF4-FFF2-40B4-BE49-F238E27FC236}">
                <a16:creationId xmlns:a16="http://schemas.microsoft.com/office/drawing/2014/main" id="{8934E2A9-0894-1985-8271-6D83D0DDF086}"/>
              </a:ext>
            </a:extLst>
          </p:cNvPr>
          <p:cNvSpPr>
            <a:spLocks noGrp="1"/>
          </p:cNvSpPr>
          <p:nvPr>
            <p:ph idx="1"/>
          </p:nvPr>
        </p:nvSpPr>
        <p:spPr/>
        <p:txBody>
          <a:bodyPr>
            <a:normAutofit/>
          </a:bodyPr>
          <a:lstStyle/>
          <a:p>
            <a:r>
              <a:rPr lang="en-US" sz="1800" b="1" dirty="0">
                <a:solidFill>
                  <a:srgbClr val="D3B348"/>
                </a:solidFill>
                <a:effectLst/>
                <a:latin typeface="Tableau Bold"/>
              </a:rPr>
              <a:t>It would benefit the Hotel to have a continued proactive approach in its marketing strategies targeting the summer months when cancellations are at their highest.</a:t>
            </a:r>
            <a:endParaRPr lang="en-US" dirty="0">
              <a:effectLst/>
            </a:endParaRPr>
          </a:p>
          <a:p>
            <a:pPr algn="ctr"/>
            <a:endParaRPr lang="en-US" sz="1800" dirty="0">
              <a:solidFill>
                <a:srgbClr val="666666"/>
              </a:solidFill>
              <a:effectLst/>
              <a:latin typeface="Tableau Book"/>
            </a:endParaRPr>
          </a:p>
          <a:p>
            <a:pPr algn="ctr"/>
            <a:r>
              <a:rPr lang="en-US" sz="1800" b="1" dirty="0">
                <a:solidFill>
                  <a:srgbClr val="D3B348"/>
                </a:solidFill>
                <a:effectLst/>
                <a:latin typeface="Tableau Bold"/>
              </a:rPr>
              <a:t>The distribution channel TA/TO accounts for over 90% of the cancellations. The Hotel should establish a better relationship with the TA/TO's and develop a plan to give them incentive to combat cancellations.</a:t>
            </a:r>
            <a:br>
              <a:rPr lang="en-US" sz="1800" dirty="0">
                <a:solidFill>
                  <a:srgbClr val="666666"/>
                </a:solidFill>
                <a:effectLst/>
                <a:latin typeface="Tableau Book"/>
              </a:rPr>
            </a:br>
            <a:endParaRPr lang="en-US" sz="1800" dirty="0">
              <a:solidFill>
                <a:srgbClr val="666666"/>
              </a:solidFill>
              <a:effectLst/>
              <a:latin typeface="Tableau Book"/>
            </a:endParaRPr>
          </a:p>
          <a:p>
            <a:pPr algn="ctr"/>
            <a:r>
              <a:rPr lang="en-US" sz="1800" b="1" dirty="0">
                <a:solidFill>
                  <a:srgbClr val="D3B348"/>
                </a:solidFill>
                <a:effectLst/>
                <a:latin typeface="Tableau Bold"/>
              </a:rPr>
              <a:t>Assigned_room_types A, D, and E make up almost 90% of cancellations. It is suggested that the hotel offer these rooms at a discounted rate to entice consumers to stay.</a:t>
            </a:r>
            <a:br>
              <a:rPr lang="en-US" sz="1800" dirty="0">
                <a:solidFill>
                  <a:srgbClr val="666666"/>
                </a:solidFill>
                <a:effectLst/>
                <a:latin typeface="Tableau Book"/>
              </a:rPr>
            </a:br>
            <a:endParaRPr lang="en-US" sz="1800" dirty="0">
              <a:solidFill>
                <a:srgbClr val="666666"/>
              </a:solidFill>
              <a:effectLst/>
              <a:latin typeface="Tableau Book"/>
            </a:endParaRPr>
          </a:p>
          <a:p>
            <a:r>
              <a:rPr lang="en-US" sz="1800" b="1" dirty="0">
                <a:solidFill>
                  <a:srgbClr val="D3B348"/>
                </a:solidFill>
                <a:effectLst/>
                <a:latin typeface="Tableau Bold"/>
              </a:rPr>
              <a:t>It is highly suggested that the hotels marketing team establish a strategy incorporating all of the variables involved in the regression model in order to optimize efforts and reduce cost to the limited budget.</a:t>
            </a:r>
            <a:endParaRPr lang="en-US" dirty="0"/>
          </a:p>
        </p:txBody>
      </p:sp>
    </p:spTree>
    <p:extLst>
      <p:ext uri="{BB962C8B-B14F-4D97-AF65-F5344CB8AC3E}">
        <p14:creationId xmlns:p14="http://schemas.microsoft.com/office/powerpoint/2010/main" val="109733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675B-C11E-28D1-7857-A5479F86F7E7}"/>
              </a:ext>
            </a:extLst>
          </p:cNvPr>
          <p:cNvSpPr>
            <a:spLocks noGrp="1"/>
          </p:cNvSpPr>
          <p:nvPr>
            <p:ph type="title"/>
          </p:nvPr>
        </p:nvSpPr>
        <p:spPr/>
        <p:txBody>
          <a:bodyPr>
            <a:noAutofit/>
          </a:bodyPr>
          <a:lstStyle/>
          <a:p>
            <a:pPr algn="ctr"/>
            <a:r>
              <a:rPr lang="en-US" sz="2400" b="1" dirty="0">
                <a:solidFill>
                  <a:schemeClr val="accent4"/>
                </a:solidFill>
                <a:effectLst/>
              </a:rPr>
              <a:t>How can the Portuguese hotels optimize bookings and reduce the number of potential cancellations by 8% for the next fiscal year through determining significant factors that allude to cancellations and developing a predictive model to implement efficient marketing strategies ?</a:t>
            </a:r>
            <a:r>
              <a:rPr lang="en-US" sz="2400" dirty="0">
                <a:solidFill>
                  <a:schemeClr val="accent4"/>
                </a:solidFill>
                <a:effectLst/>
              </a:rPr>
              <a:t> </a:t>
            </a:r>
            <a:endParaRPr lang="en-US" sz="2400" dirty="0">
              <a:solidFill>
                <a:schemeClr val="accent4"/>
              </a:solidFill>
            </a:endParaRPr>
          </a:p>
        </p:txBody>
      </p:sp>
      <p:sp>
        <p:nvSpPr>
          <p:cNvPr id="3" name="Content Placeholder 2">
            <a:extLst>
              <a:ext uri="{FF2B5EF4-FFF2-40B4-BE49-F238E27FC236}">
                <a16:creationId xmlns:a16="http://schemas.microsoft.com/office/drawing/2014/main" id="{F7245F1C-9FA1-6FD3-37DB-B4A896954CBE}"/>
              </a:ext>
            </a:extLst>
          </p:cNvPr>
          <p:cNvSpPr>
            <a:spLocks noGrp="1"/>
          </p:cNvSpPr>
          <p:nvPr>
            <p:ph idx="1"/>
          </p:nvPr>
        </p:nvSpPr>
        <p:spPr>
          <a:xfrm>
            <a:off x="838200" y="4479764"/>
            <a:ext cx="10515600" cy="2128840"/>
          </a:xfrm>
        </p:spPr>
        <p:txBody>
          <a:bodyPr>
            <a:noAutofit/>
          </a:bodyPr>
          <a:lstStyle/>
          <a:p>
            <a:r>
              <a:rPr lang="en-US" sz="1400" dirty="0">
                <a:solidFill>
                  <a:srgbClr val="E15759"/>
                </a:solidFill>
                <a:effectLst/>
              </a:rPr>
              <a:t>-Total canceled bookings make up about </a:t>
            </a:r>
            <a:r>
              <a:rPr lang="en-US" sz="1400" b="1" u="sng" dirty="0">
                <a:solidFill>
                  <a:srgbClr val="E15759"/>
                </a:solidFill>
                <a:effectLst/>
              </a:rPr>
              <a:t>37%</a:t>
            </a:r>
            <a:r>
              <a:rPr lang="en-US" sz="1400" dirty="0">
                <a:solidFill>
                  <a:srgbClr val="E15759"/>
                </a:solidFill>
                <a:effectLst/>
              </a:rPr>
              <a:t> of total bookings from </a:t>
            </a:r>
            <a:r>
              <a:rPr lang="en-US" sz="1400" b="1" u="sng" dirty="0">
                <a:solidFill>
                  <a:srgbClr val="E15759"/>
                </a:solidFill>
                <a:effectLst/>
              </a:rPr>
              <a:t>2015-2017</a:t>
            </a:r>
            <a:r>
              <a:rPr lang="en-US" sz="1400" dirty="0">
                <a:solidFill>
                  <a:srgbClr val="E15759"/>
                </a:solidFill>
                <a:effectLst/>
              </a:rPr>
              <a:t>. </a:t>
            </a:r>
            <a:endParaRPr lang="en-US" sz="1400" dirty="0">
              <a:effectLst/>
            </a:endParaRPr>
          </a:p>
          <a:p>
            <a:r>
              <a:rPr lang="en-US" sz="1400" dirty="0">
                <a:solidFill>
                  <a:srgbClr val="E15759"/>
                </a:solidFill>
                <a:effectLst/>
              </a:rPr>
              <a:t>-In 2016, booking numbers more than doubled the amount of 2015, however the number of canceled bookings also more than</a:t>
            </a:r>
            <a:r>
              <a:rPr lang="en-US" sz="1400" b="1" u="sng" dirty="0">
                <a:solidFill>
                  <a:srgbClr val="E15759"/>
                </a:solidFill>
                <a:effectLst/>
              </a:rPr>
              <a:t> doubled</a:t>
            </a:r>
            <a:r>
              <a:rPr lang="en-US" sz="1400" dirty="0">
                <a:solidFill>
                  <a:srgbClr val="E15759"/>
                </a:solidFill>
                <a:effectLst/>
              </a:rPr>
              <a:t>. </a:t>
            </a:r>
            <a:endParaRPr lang="en-US" sz="1400" dirty="0">
              <a:effectLst/>
            </a:endParaRPr>
          </a:p>
          <a:p>
            <a:r>
              <a:rPr lang="en-US" sz="1400" dirty="0">
                <a:solidFill>
                  <a:srgbClr val="E15759"/>
                </a:solidFill>
                <a:effectLst/>
              </a:rPr>
              <a:t>-In 2017, The Hotel saw a decrease in business of around </a:t>
            </a:r>
            <a:r>
              <a:rPr lang="en-US" sz="1400" b="1" u="sng" dirty="0">
                <a:solidFill>
                  <a:srgbClr val="E15759"/>
                </a:solidFill>
                <a:effectLst/>
              </a:rPr>
              <a:t>10%</a:t>
            </a:r>
            <a:r>
              <a:rPr lang="en-US" sz="1400" dirty="0">
                <a:solidFill>
                  <a:srgbClr val="E15759"/>
                </a:solidFill>
                <a:effectLst/>
              </a:rPr>
              <a:t>, however canceled bookings decreased only around 4%.</a:t>
            </a:r>
            <a:endParaRPr lang="en-US" sz="1400" dirty="0">
              <a:effectLst/>
            </a:endParaRPr>
          </a:p>
          <a:p>
            <a:r>
              <a:rPr lang="en-US" sz="1400" dirty="0">
                <a:solidFill>
                  <a:srgbClr val="E15759"/>
                </a:solidFill>
                <a:effectLst/>
              </a:rPr>
              <a:t>-There seems to be a notion of seasonality where canceled bookings seem to be consistently higher between the months of </a:t>
            </a:r>
            <a:r>
              <a:rPr lang="en-US" sz="1400" b="1" u="sng" dirty="0">
                <a:solidFill>
                  <a:srgbClr val="E15759"/>
                </a:solidFill>
                <a:effectLst/>
              </a:rPr>
              <a:t>April and August</a:t>
            </a:r>
            <a:r>
              <a:rPr lang="en-US" sz="1400" dirty="0">
                <a:solidFill>
                  <a:srgbClr val="E15759"/>
                </a:solidFill>
                <a:effectLst/>
              </a:rPr>
              <a:t>.</a:t>
            </a:r>
            <a:endParaRPr lang="en-US" sz="1400" dirty="0">
              <a:effectLst/>
            </a:endParaRPr>
          </a:p>
          <a:p>
            <a:r>
              <a:rPr lang="en-US" sz="1400" dirty="0">
                <a:solidFill>
                  <a:srgbClr val="E15759"/>
                </a:solidFill>
                <a:effectLst/>
              </a:rPr>
              <a:t>-It would benefit the Hotel to be proactive in its marketing strategies to prevent further extreme changes in booking cancellations.</a:t>
            </a:r>
            <a:endParaRPr lang="en-US" sz="1400" dirty="0">
              <a:effectLst/>
            </a:endParaRPr>
          </a:p>
          <a:p>
            <a:endParaRPr lang="en-US" sz="1400" dirty="0"/>
          </a:p>
        </p:txBody>
      </p:sp>
      <p:pic>
        <p:nvPicPr>
          <p:cNvPr id="7" name="Picture 6" descr="Chart, bar chart&#10;&#10;Description automatically generated">
            <a:extLst>
              <a:ext uri="{FF2B5EF4-FFF2-40B4-BE49-F238E27FC236}">
                <a16:creationId xmlns:a16="http://schemas.microsoft.com/office/drawing/2014/main" id="{672E655C-B534-8450-C881-1D5F476E8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969" y="2147773"/>
            <a:ext cx="3598914" cy="1815173"/>
          </a:xfrm>
          <a:prstGeom prst="rect">
            <a:avLst/>
          </a:prstGeom>
        </p:spPr>
      </p:pic>
      <p:pic>
        <p:nvPicPr>
          <p:cNvPr id="9" name="Picture 8" descr="Chart, pie chart&#10;&#10;Description automatically generated">
            <a:extLst>
              <a:ext uri="{FF2B5EF4-FFF2-40B4-BE49-F238E27FC236}">
                <a16:creationId xmlns:a16="http://schemas.microsoft.com/office/drawing/2014/main" id="{71F0B99B-C7C7-6764-AB92-ACFDD077C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93" y="2117907"/>
            <a:ext cx="3525939" cy="1874904"/>
          </a:xfrm>
          <a:prstGeom prst="rect">
            <a:avLst/>
          </a:prstGeom>
        </p:spPr>
      </p:pic>
      <p:pic>
        <p:nvPicPr>
          <p:cNvPr id="6" name="Picture 5" descr="Chart&#10;&#10;Description automatically generated">
            <a:extLst>
              <a:ext uri="{FF2B5EF4-FFF2-40B4-BE49-F238E27FC236}">
                <a16:creationId xmlns:a16="http://schemas.microsoft.com/office/drawing/2014/main" id="{68F7FC34-8BB2-4711-767E-48615A2FC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426" y="1817947"/>
            <a:ext cx="3239456" cy="2661817"/>
          </a:xfrm>
          <a:prstGeom prst="rect">
            <a:avLst/>
          </a:prstGeom>
        </p:spPr>
      </p:pic>
      <p:pic>
        <p:nvPicPr>
          <p:cNvPr id="5" name="Picture 4" descr="A picture containing schematic&#10;&#10;Description automatically generated">
            <a:extLst>
              <a:ext uri="{FF2B5EF4-FFF2-40B4-BE49-F238E27FC236}">
                <a16:creationId xmlns:a16="http://schemas.microsoft.com/office/drawing/2014/main" id="{0ABF105E-0F2C-8C3D-F95B-26EE2A87E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109" y="2653486"/>
            <a:ext cx="838317" cy="495369"/>
          </a:xfrm>
          <a:prstGeom prst="rect">
            <a:avLst/>
          </a:prstGeom>
        </p:spPr>
      </p:pic>
    </p:spTree>
    <p:extLst>
      <p:ext uri="{BB962C8B-B14F-4D97-AF65-F5344CB8AC3E}">
        <p14:creationId xmlns:p14="http://schemas.microsoft.com/office/powerpoint/2010/main" val="120944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CC20-04B4-7516-4183-C48110FA3389}"/>
              </a:ext>
            </a:extLst>
          </p:cNvPr>
          <p:cNvSpPr>
            <a:spLocks noGrp="1"/>
          </p:cNvSpPr>
          <p:nvPr>
            <p:ph type="title"/>
          </p:nvPr>
        </p:nvSpPr>
        <p:spPr>
          <a:xfrm>
            <a:off x="838200" y="121336"/>
            <a:ext cx="10515600" cy="1276178"/>
          </a:xfrm>
        </p:spPr>
        <p:txBody>
          <a:bodyPr/>
          <a:lstStyle/>
          <a:p>
            <a:pPr algn="ctr"/>
            <a:r>
              <a:rPr lang="en-US" sz="1800" b="1" dirty="0">
                <a:solidFill>
                  <a:srgbClr val="59A14F"/>
                </a:solidFill>
                <a:effectLst/>
              </a:rPr>
              <a:t>A predictive logistic regression model is proposed to reduce stresses on the limited marketing budget appointed to relieve issues of booking cancellations. Significant categorical determining variables need to be extracted from the data using </a:t>
            </a:r>
            <a:r>
              <a:rPr lang="en-US" sz="1800" b="1" dirty="0">
                <a:solidFill>
                  <a:srgbClr val="F1CE63"/>
                </a:solidFill>
                <a:effectLst/>
              </a:rPr>
              <a:t>Weight of Evidence</a:t>
            </a:r>
            <a:r>
              <a:rPr lang="en-US" sz="1800" b="1" dirty="0">
                <a:solidFill>
                  <a:srgbClr val="59A14F"/>
                </a:solidFill>
                <a:effectLst/>
              </a:rPr>
              <a:t> and </a:t>
            </a:r>
            <a:r>
              <a:rPr lang="en-US" sz="1800" b="1" dirty="0">
                <a:solidFill>
                  <a:srgbClr val="CE0000"/>
                </a:solidFill>
                <a:effectLst/>
              </a:rPr>
              <a:t>Information Value</a:t>
            </a:r>
            <a:r>
              <a:rPr lang="en-US" sz="1800" b="1" dirty="0">
                <a:solidFill>
                  <a:srgbClr val="59A14F"/>
                </a:solidFill>
                <a:effectLst/>
              </a:rPr>
              <a:t>.</a:t>
            </a:r>
            <a:endParaRPr lang="en-US" dirty="0"/>
          </a:p>
        </p:txBody>
      </p:sp>
      <p:sp>
        <p:nvSpPr>
          <p:cNvPr id="3" name="Content Placeholder 2">
            <a:extLst>
              <a:ext uri="{FF2B5EF4-FFF2-40B4-BE49-F238E27FC236}">
                <a16:creationId xmlns:a16="http://schemas.microsoft.com/office/drawing/2014/main" id="{064ED5D8-A53D-9F44-BDD1-8963D2145A95}"/>
              </a:ext>
            </a:extLst>
          </p:cNvPr>
          <p:cNvSpPr>
            <a:spLocks noGrp="1"/>
          </p:cNvSpPr>
          <p:nvPr>
            <p:ph idx="1"/>
          </p:nvPr>
        </p:nvSpPr>
        <p:spPr>
          <a:xfrm>
            <a:off x="4062310" y="1397514"/>
            <a:ext cx="3592286" cy="1641476"/>
          </a:xfrm>
        </p:spPr>
        <p:txBody>
          <a:bodyPr>
            <a:normAutofit/>
          </a:bodyPr>
          <a:lstStyle/>
          <a:p>
            <a:pPr algn="ctr"/>
            <a:r>
              <a:rPr lang="en-US" sz="1200" dirty="0">
                <a:solidFill>
                  <a:srgbClr val="F1CE63"/>
                </a:solidFill>
                <a:effectLst/>
                <a:latin typeface="Tableau Book"/>
              </a:rPr>
              <a:t>Travel agency/tour operators and Direct channels of distribution make up over 96% of the total canceled bookings with TA\TO having a significantly higher rate of cancellation.</a:t>
            </a:r>
          </a:p>
          <a:p>
            <a:r>
              <a:rPr lang="en-US" sz="1200" dirty="0">
                <a:solidFill>
                  <a:srgbClr val="F1CE63"/>
                </a:solidFill>
                <a:effectLst/>
                <a:latin typeface="Tableau Book"/>
              </a:rPr>
              <a:t>According to IV and WOE, its IV of 0.156327 makes distribution channel a significant variable that is a good predictor</a:t>
            </a:r>
            <a:endParaRPr lang="en-US" sz="1200" dirty="0"/>
          </a:p>
        </p:txBody>
      </p:sp>
      <p:sp>
        <p:nvSpPr>
          <p:cNvPr id="4" name="TextBox 3">
            <a:extLst>
              <a:ext uri="{FF2B5EF4-FFF2-40B4-BE49-F238E27FC236}">
                <a16:creationId xmlns:a16="http://schemas.microsoft.com/office/drawing/2014/main" id="{FFDF9DB7-77CC-5A0F-A29D-E71D97980CC1}"/>
              </a:ext>
            </a:extLst>
          </p:cNvPr>
          <p:cNvSpPr txBox="1"/>
          <p:nvPr/>
        </p:nvSpPr>
        <p:spPr>
          <a:xfrm rot="10800000" flipV="1">
            <a:off x="4005943" y="3195172"/>
            <a:ext cx="3592285" cy="1754326"/>
          </a:xfrm>
          <a:prstGeom prst="rect">
            <a:avLst/>
          </a:prstGeom>
          <a:noFill/>
        </p:spPr>
        <p:txBody>
          <a:bodyPr wrap="square" rtlCol="0">
            <a:spAutoFit/>
          </a:bodyPr>
          <a:lstStyle/>
          <a:p>
            <a:pPr algn="ctr"/>
            <a:r>
              <a:rPr lang="en-US" sz="1200" b="1" dirty="0">
                <a:solidFill>
                  <a:srgbClr val="F1CE63"/>
                </a:solidFill>
                <a:effectLst/>
              </a:rPr>
              <a:t>The Assigned Room Type variable has an IV score of 0.200107 which is considers it to be a significant predictor.</a:t>
            </a:r>
            <a:br>
              <a:rPr lang="en-US" sz="1200" b="1" dirty="0">
                <a:solidFill>
                  <a:srgbClr val="F1CE63"/>
                </a:solidFill>
                <a:effectLst/>
              </a:rPr>
            </a:br>
            <a:endParaRPr lang="en-US" sz="1200" b="1" dirty="0">
              <a:solidFill>
                <a:srgbClr val="F1CE63"/>
              </a:solidFill>
              <a:effectLst/>
            </a:endParaRPr>
          </a:p>
          <a:p>
            <a:r>
              <a:rPr lang="en-US" sz="1200" b="1" dirty="0">
                <a:solidFill>
                  <a:srgbClr val="F1CE63"/>
                </a:solidFill>
                <a:effectLst/>
              </a:rPr>
              <a:t>With the assigned room types, A, D, E making up 89.78% of total canceled bookings, it would be at the hotel's best interest to consider a type of discount marketing strategy that involves retaining consumers of these room types.</a:t>
            </a:r>
            <a:endParaRPr lang="en-US" sz="1200" dirty="0"/>
          </a:p>
        </p:txBody>
      </p:sp>
      <p:sp>
        <p:nvSpPr>
          <p:cNvPr id="5" name="TextBox 4">
            <a:extLst>
              <a:ext uri="{FF2B5EF4-FFF2-40B4-BE49-F238E27FC236}">
                <a16:creationId xmlns:a16="http://schemas.microsoft.com/office/drawing/2014/main" id="{0877D8CB-A56A-F100-7533-DC6C5F5D83DB}"/>
              </a:ext>
            </a:extLst>
          </p:cNvPr>
          <p:cNvSpPr txBox="1"/>
          <p:nvPr/>
        </p:nvSpPr>
        <p:spPr>
          <a:xfrm>
            <a:off x="4005942" y="5169310"/>
            <a:ext cx="3592285" cy="1569660"/>
          </a:xfrm>
          <a:prstGeom prst="rect">
            <a:avLst/>
          </a:prstGeom>
          <a:noFill/>
        </p:spPr>
        <p:txBody>
          <a:bodyPr wrap="square" rtlCol="0">
            <a:spAutoFit/>
          </a:bodyPr>
          <a:lstStyle/>
          <a:p>
            <a:pPr algn="ctr"/>
            <a:r>
              <a:rPr lang="en-US" sz="1200" b="1" dirty="0">
                <a:solidFill>
                  <a:srgbClr val="F1CE63"/>
                </a:solidFill>
                <a:effectLst/>
              </a:rPr>
              <a:t>According to IV tests, the hotel variable has a score of 0.083066 which makes it significant in predicting cancellation.</a:t>
            </a:r>
            <a:endParaRPr lang="en-US" sz="1200" dirty="0">
              <a:effectLst/>
            </a:endParaRPr>
          </a:p>
          <a:p>
            <a:pPr algn="ctr"/>
            <a:endParaRPr lang="en-US" sz="1200" b="1" dirty="0">
              <a:solidFill>
                <a:srgbClr val="F1CE63"/>
              </a:solidFill>
              <a:effectLst/>
            </a:endParaRPr>
          </a:p>
          <a:p>
            <a:r>
              <a:rPr lang="en-US" sz="1200" b="1" dirty="0">
                <a:solidFill>
                  <a:srgbClr val="F1CE63"/>
                </a:solidFill>
                <a:effectLst/>
              </a:rPr>
              <a:t>City hotels make up 74.85% of the canceled bookings. This is a significant proportion for the hotel to consider allocating marketing efforts towards the city sector.</a:t>
            </a:r>
            <a:endParaRPr lang="en-US" sz="1200" dirty="0"/>
          </a:p>
        </p:txBody>
      </p:sp>
      <p:cxnSp>
        <p:nvCxnSpPr>
          <p:cNvPr id="9" name="Straight Connector 8">
            <a:extLst>
              <a:ext uri="{FF2B5EF4-FFF2-40B4-BE49-F238E27FC236}">
                <a16:creationId xmlns:a16="http://schemas.microsoft.com/office/drawing/2014/main" id="{4F106DB9-034C-BC27-96C3-157CF7ACF55E}"/>
              </a:ext>
            </a:extLst>
          </p:cNvPr>
          <p:cNvCxnSpPr/>
          <p:nvPr/>
        </p:nvCxnSpPr>
        <p:spPr>
          <a:xfrm>
            <a:off x="4005942" y="3102839"/>
            <a:ext cx="359228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584ADB3D-58F2-B65E-3074-BDEAAFCD607A}"/>
              </a:ext>
            </a:extLst>
          </p:cNvPr>
          <p:cNvCxnSpPr/>
          <p:nvPr/>
        </p:nvCxnSpPr>
        <p:spPr>
          <a:xfrm>
            <a:off x="4005942" y="5041831"/>
            <a:ext cx="3592286" cy="0"/>
          </a:xfrm>
          <a:prstGeom prst="line">
            <a:avLst/>
          </a:prstGeom>
        </p:spPr>
        <p:style>
          <a:lnRef idx="2">
            <a:schemeClr val="accent2"/>
          </a:lnRef>
          <a:fillRef idx="0">
            <a:schemeClr val="accent2"/>
          </a:fillRef>
          <a:effectRef idx="1">
            <a:schemeClr val="accent2"/>
          </a:effectRef>
          <a:fontRef idx="minor">
            <a:schemeClr val="tx1"/>
          </a:fontRef>
        </p:style>
      </p:cxnSp>
      <p:pic>
        <p:nvPicPr>
          <p:cNvPr id="13" name="Picture 12" descr="Diagram&#10;&#10;Description automatically generated">
            <a:extLst>
              <a:ext uri="{FF2B5EF4-FFF2-40B4-BE49-F238E27FC236}">
                <a16:creationId xmlns:a16="http://schemas.microsoft.com/office/drawing/2014/main" id="{08511D9D-7AD4-1D48-C599-C54A8E36E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16" y="1446763"/>
            <a:ext cx="3600953" cy="1667108"/>
          </a:xfrm>
          <a:prstGeom prst="rect">
            <a:avLst/>
          </a:prstGeom>
        </p:spPr>
      </p:pic>
      <p:pic>
        <p:nvPicPr>
          <p:cNvPr id="15" name="Picture 14" descr="Chart&#10;&#10;Description automatically generated with medium confidence">
            <a:extLst>
              <a:ext uri="{FF2B5EF4-FFF2-40B4-BE49-F238E27FC236}">
                <a16:creationId xmlns:a16="http://schemas.microsoft.com/office/drawing/2014/main" id="{ED03C423-78EE-C20F-E1BA-BED88FDB5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22" y="5041831"/>
            <a:ext cx="2886478" cy="1495634"/>
          </a:xfrm>
          <a:prstGeom prst="rect">
            <a:avLst/>
          </a:prstGeom>
        </p:spPr>
      </p:pic>
      <p:pic>
        <p:nvPicPr>
          <p:cNvPr id="19" name="Picture 18">
            <a:extLst>
              <a:ext uri="{FF2B5EF4-FFF2-40B4-BE49-F238E27FC236}">
                <a16:creationId xmlns:a16="http://schemas.microsoft.com/office/drawing/2014/main" id="{373398B2-9FBE-3D0C-D94F-AF3337259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673" y="3440327"/>
            <a:ext cx="3848637" cy="1362265"/>
          </a:xfrm>
          <a:prstGeom prst="rect">
            <a:avLst/>
          </a:prstGeom>
        </p:spPr>
      </p:pic>
      <p:pic>
        <p:nvPicPr>
          <p:cNvPr id="21" name="Picture 20">
            <a:extLst>
              <a:ext uri="{FF2B5EF4-FFF2-40B4-BE49-F238E27FC236}">
                <a16:creationId xmlns:a16="http://schemas.microsoft.com/office/drawing/2014/main" id="{D0D819FE-D90F-AEC8-70DB-96CAB31E50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5899" y="3305301"/>
            <a:ext cx="4314309" cy="1534068"/>
          </a:xfrm>
          <a:prstGeom prst="rect">
            <a:avLst/>
          </a:prstGeom>
        </p:spPr>
      </p:pic>
      <p:pic>
        <p:nvPicPr>
          <p:cNvPr id="23" name="Picture 22">
            <a:extLst>
              <a:ext uri="{FF2B5EF4-FFF2-40B4-BE49-F238E27FC236}">
                <a16:creationId xmlns:a16="http://schemas.microsoft.com/office/drawing/2014/main" id="{A8EAF5C9-D404-DA1E-A733-CF1F5A565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8060" y="1285665"/>
            <a:ext cx="2909985" cy="1829024"/>
          </a:xfrm>
          <a:prstGeom prst="rect">
            <a:avLst/>
          </a:prstGeom>
        </p:spPr>
      </p:pic>
      <p:pic>
        <p:nvPicPr>
          <p:cNvPr id="25" name="Picture 24">
            <a:extLst>
              <a:ext uri="{FF2B5EF4-FFF2-40B4-BE49-F238E27FC236}">
                <a16:creationId xmlns:a16="http://schemas.microsoft.com/office/drawing/2014/main" id="{2495D533-566B-973E-3913-AE885918E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4578" y="5041831"/>
            <a:ext cx="3385643" cy="1767282"/>
          </a:xfrm>
          <a:prstGeom prst="rect">
            <a:avLst/>
          </a:prstGeom>
        </p:spPr>
      </p:pic>
    </p:spTree>
    <p:extLst>
      <p:ext uri="{BB962C8B-B14F-4D97-AF65-F5344CB8AC3E}">
        <p14:creationId xmlns:p14="http://schemas.microsoft.com/office/powerpoint/2010/main" val="190284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C66-F7A8-3478-FA66-7ED3AC87026B}"/>
              </a:ext>
            </a:extLst>
          </p:cNvPr>
          <p:cNvSpPr>
            <a:spLocks noGrp="1"/>
          </p:cNvSpPr>
          <p:nvPr>
            <p:ph type="title"/>
          </p:nvPr>
        </p:nvSpPr>
        <p:spPr/>
        <p:txBody>
          <a:bodyPr>
            <a:noAutofit/>
          </a:bodyPr>
          <a:lstStyle/>
          <a:p>
            <a:pPr algn="ctr"/>
            <a:r>
              <a:rPr lang="en-US" sz="1800" b="1" dirty="0">
                <a:solidFill>
                  <a:srgbClr val="59A14F"/>
                </a:solidFill>
                <a:effectLst/>
              </a:rPr>
              <a:t>Some categorical variables need to be broken down into parts of significant data. The Market Segment, Country, &amp; Customer Type variables need to be dissected into useful information in order to optimize the Logistic Regression model. </a:t>
            </a:r>
            <a:br>
              <a:rPr lang="en-US" sz="1600" dirty="0">
                <a:effectLst/>
              </a:rPr>
            </a:br>
            <a:r>
              <a:rPr lang="en-US" sz="1600" b="1" dirty="0">
                <a:solidFill>
                  <a:srgbClr val="F1CE63"/>
                </a:solidFill>
                <a:effectLst/>
              </a:rPr>
              <a:t>-The Market Segment with an</a:t>
            </a:r>
            <a:r>
              <a:rPr lang="en-US" sz="1600" dirty="0">
                <a:solidFill>
                  <a:srgbClr val="F1CE63"/>
                </a:solidFill>
                <a:effectLst/>
              </a:rPr>
              <a:t> </a:t>
            </a:r>
            <a:r>
              <a:rPr lang="en-US" sz="1600" b="1" u="sng" dirty="0">
                <a:solidFill>
                  <a:srgbClr val="F1CE63"/>
                </a:solidFill>
                <a:effectLst/>
              </a:rPr>
              <a:t>IV of 0.328541</a:t>
            </a:r>
            <a:r>
              <a:rPr lang="en-US" sz="1600" b="1" dirty="0">
                <a:solidFill>
                  <a:srgbClr val="F1CE63"/>
                </a:solidFill>
                <a:effectLst/>
              </a:rPr>
              <a:t> is a good predictor. About </a:t>
            </a:r>
            <a:r>
              <a:rPr lang="en-US" sz="1600" b="1" u="sng" dirty="0">
                <a:solidFill>
                  <a:srgbClr val="F1CE63"/>
                </a:solidFill>
                <a:effectLst/>
              </a:rPr>
              <a:t>93%</a:t>
            </a:r>
            <a:r>
              <a:rPr lang="en-US" sz="1600" b="1" dirty="0">
                <a:solidFill>
                  <a:srgbClr val="F1CE63"/>
                </a:solidFill>
                <a:effectLst/>
              </a:rPr>
              <a:t> of canceled bookings are within these three segments: </a:t>
            </a:r>
            <a:r>
              <a:rPr lang="en-US" sz="1600" b="1" u="sng" dirty="0">
                <a:solidFill>
                  <a:srgbClr val="F1CE63"/>
                </a:solidFill>
                <a:effectLst/>
              </a:rPr>
              <a:t>Online TA, Offline TA/TO, Groups</a:t>
            </a:r>
            <a:r>
              <a:rPr lang="en-US" sz="1600" b="1" dirty="0">
                <a:solidFill>
                  <a:srgbClr val="F1CE63"/>
                </a:solidFill>
                <a:effectLst/>
              </a:rPr>
              <a:t> </a:t>
            </a:r>
            <a:br>
              <a:rPr lang="en-US" sz="1600" dirty="0">
                <a:effectLst/>
              </a:rPr>
            </a:br>
            <a:r>
              <a:rPr lang="en-US" sz="1600" b="1" dirty="0">
                <a:solidFill>
                  <a:srgbClr val="F1CE63"/>
                </a:solidFill>
                <a:effectLst/>
              </a:rPr>
              <a:t>-The Country variable has an</a:t>
            </a:r>
            <a:r>
              <a:rPr lang="en-US" sz="1600" b="1" u="sng" dirty="0">
                <a:solidFill>
                  <a:srgbClr val="F1CE63"/>
                </a:solidFill>
                <a:effectLst/>
              </a:rPr>
              <a:t> IV of 0.589854</a:t>
            </a:r>
            <a:r>
              <a:rPr lang="en-US" sz="1600" b="1" dirty="0">
                <a:solidFill>
                  <a:srgbClr val="F1CE63"/>
                </a:solidFill>
                <a:effectLst/>
              </a:rPr>
              <a:t>. About</a:t>
            </a:r>
            <a:r>
              <a:rPr lang="en-US" sz="1600" b="1" u="sng" dirty="0">
                <a:solidFill>
                  <a:srgbClr val="F1CE63"/>
                </a:solidFill>
                <a:effectLst/>
              </a:rPr>
              <a:t> 73%</a:t>
            </a:r>
            <a:r>
              <a:rPr lang="en-US" sz="1600" b="1" dirty="0">
                <a:solidFill>
                  <a:srgbClr val="F1CE63"/>
                </a:solidFill>
                <a:effectLst/>
              </a:rPr>
              <a:t> of the canceled bookings fall between 3 countries : </a:t>
            </a:r>
            <a:r>
              <a:rPr lang="en-US" sz="1600" b="1" u="sng" dirty="0">
                <a:solidFill>
                  <a:srgbClr val="F1CE63"/>
                </a:solidFill>
                <a:effectLst/>
              </a:rPr>
              <a:t>PRT,GBR,ESP</a:t>
            </a:r>
            <a:br>
              <a:rPr lang="en-US" sz="1600" dirty="0">
                <a:effectLst/>
              </a:rPr>
            </a:br>
            <a:r>
              <a:rPr lang="en-US" sz="1600" b="1" dirty="0">
                <a:solidFill>
                  <a:srgbClr val="F1CE63"/>
                </a:solidFill>
                <a:effectLst/>
              </a:rPr>
              <a:t>- The Customer Type variable has an </a:t>
            </a:r>
            <a:r>
              <a:rPr lang="en-US" sz="1600" b="1" u="sng" dirty="0">
                <a:solidFill>
                  <a:srgbClr val="F1CE63"/>
                </a:solidFill>
                <a:effectLst/>
              </a:rPr>
              <a:t>IV of 0.087284. </a:t>
            </a:r>
            <a:r>
              <a:rPr lang="en-US" sz="1600" b="1" dirty="0">
                <a:solidFill>
                  <a:srgbClr val="F1CE63"/>
                </a:solidFill>
                <a:effectLst/>
              </a:rPr>
              <a:t>About 99% of the canceled bookings are in the </a:t>
            </a:r>
            <a:r>
              <a:rPr lang="en-US" sz="1600" b="1" dirty="0" err="1">
                <a:solidFill>
                  <a:srgbClr val="F1CE63"/>
                </a:solidFill>
                <a:effectLst/>
              </a:rPr>
              <a:t>Transient,Transient_Party</a:t>
            </a:r>
            <a:r>
              <a:rPr lang="en-US" sz="1600" b="1" dirty="0">
                <a:solidFill>
                  <a:srgbClr val="F1CE63"/>
                </a:solidFill>
                <a:effectLst/>
              </a:rPr>
              <a:t>, and Contract types</a:t>
            </a:r>
            <a:endParaRPr lang="en-US" sz="1600" dirty="0"/>
          </a:p>
        </p:txBody>
      </p:sp>
      <p:pic>
        <p:nvPicPr>
          <p:cNvPr id="5" name="Picture 4" descr="Map&#10;&#10;Description automatically generated">
            <a:extLst>
              <a:ext uri="{FF2B5EF4-FFF2-40B4-BE49-F238E27FC236}">
                <a16:creationId xmlns:a16="http://schemas.microsoft.com/office/drawing/2014/main" id="{B03919DD-1418-A0DC-61C4-5DD1A3E19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32" y="2184954"/>
            <a:ext cx="10959736" cy="2488092"/>
          </a:xfrm>
          <a:prstGeom prst="rect">
            <a:avLst/>
          </a:prstGeom>
        </p:spPr>
      </p:pic>
      <p:pic>
        <p:nvPicPr>
          <p:cNvPr id="7" name="Picture 6">
            <a:extLst>
              <a:ext uri="{FF2B5EF4-FFF2-40B4-BE49-F238E27FC236}">
                <a16:creationId xmlns:a16="http://schemas.microsoft.com/office/drawing/2014/main" id="{44BEBE38-6B32-65B9-EFC8-97E310019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160" y="4673046"/>
            <a:ext cx="5185954" cy="1966804"/>
          </a:xfrm>
          <a:prstGeom prst="rect">
            <a:avLst/>
          </a:prstGeom>
        </p:spPr>
      </p:pic>
      <p:pic>
        <p:nvPicPr>
          <p:cNvPr id="9" name="Picture 8">
            <a:extLst>
              <a:ext uri="{FF2B5EF4-FFF2-40B4-BE49-F238E27FC236}">
                <a16:creationId xmlns:a16="http://schemas.microsoft.com/office/drawing/2014/main" id="{F7CDF376-469B-60A8-01FA-6F993300D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114" y="4605501"/>
            <a:ext cx="2601686" cy="1849740"/>
          </a:xfrm>
          <a:prstGeom prst="rect">
            <a:avLst/>
          </a:prstGeom>
        </p:spPr>
      </p:pic>
      <p:pic>
        <p:nvPicPr>
          <p:cNvPr id="13" name="Picture 12">
            <a:extLst>
              <a:ext uri="{FF2B5EF4-FFF2-40B4-BE49-F238E27FC236}">
                <a16:creationId xmlns:a16="http://schemas.microsoft.com/office/drawing/2014/main" id="{06688357-0DD1-52BB-48E7-A7307DCE6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191" y="4673047"/>
            <a:ext cx="3124969" cy="1966804"/>
          </a:xfrm>
          <a:prstGeom prst="rect">
            <a:avLst/>
          </a:prstGeom>
        </p:spPr>
      </p:pic>
    </p:spTree>
    <p:extLst>
      <p:ext uri="{BB962C8B-B14F-4D97-AF65-F5344CB8AC3E}">
        <p14:creationId xmlns:p14="http://schemas.microsoft.com/office/powerpoint/2010/main" val="48688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CF9F-26CB-DA14-5D00-93A1364E628E}"/>
              </a:ext>
            </a:extLst>
          </p:cNvPr>
          <p:cNvSpPr>
            <a:spLocks noGrp="1"/>
          </p:cNvSpPr>
          <p:nvPr>
            <p:ph type="title"/>
          </p:nvPr>
        </p:nvSpPr>
        <p:spPr/>
        <p:txBody>
          <a:bodyPr>
            <a:normAutofit fontScale="90000"/>
          </a:bodyPr>
          <a:lstStyle/>
          <a:p>
            <a:pPr algn="ctr"/>
            <a:r>
              <a:rPr lang="en-US" sz="2200" dirty="0">
                <a:solidFill>
                  <a:srgbClr val="B6992D"/>
                </a:solidFill>
                <a:effectLst/>
              </a:rPr>
              <a:t>In order to have a more efficient model, we must include significant continuous variables that can be established through conducting z-tests to evaluate the p-values. Variables with P-values less than 0.05 are considered significant.</a:t>
            </a:r>
            <a:br>
              <a:rPr lang="en-US" dirty="0">
                <a:effectLst/>
              </a:rPr>
            </a:br>
            <a:br>
              <a:rPr lang="en-US" sz="1800" b="1" u="sng" dirty="0">
                <a:solidFill>
                  <a:srgbClr val="B6992D"/>
                </a:solidFill>
                <a:effectLst/>
              </a:rPr>
            </a:br>
            <a:r>
              <a:rPr lang="en-US" sz="1800" b="1" dirty="0">
                <a:solidFill>
                  <a:srgbClr val="B6992D"/>
                </a:solidFill>
                <a:effectLst/>
              </a:rPr>
              <a:t>-ADR - </a:t>
            </a:r>
            <a:r>
              <a:rPr lang="en-US" sz="1800" b="1" u="sng" dirty="0">
                <a:solidFill>
                  <a:srgbClr val="B6992D"/>
                </a:solidFill>
                <a:effectLst/>
              </a:rPr>
              <a:t>2.8041 e-05</a:t>
            </a:r>
            <a:r>
              <a:rPr lang="en-US" sz="1800" b="1" dirty="0">
                <a:solidFill>
                  <a:srgbClr val="B6992D"/>
                </a:solidFill>
                <a:effectLst/>
              </a:rPr>
              <a:t> \Required Car Parking Spaces - </a:t>
            </a:r>
            <a:r>
              <a:rPr lang="en-US" sz="1800" b="1" u="sng" dirty="0">
                <a:solidFill>
                  <a:srgbClr val="B6992D"/>
                </a:solidFill>
                <a:effectLst/>
              </a:rPr>
              <a:t>0.0004</a:t>
            </a:r>
            <a:r>
              <a:rPr lang="en-US" sz="1800" b="1" dirty="0">
                <a:solidFill>
                  <a:srgbClr val="B6992D"/>
                </a:solidFill>
                <a:effectLst/>
              </a:rPr>
              <a:t> \ Lead time - </a:t>
            </a:r>
            <a:r>
              <a:rPr lang="en-US" sz="1800" b="1" u="sng" dirty="0">
                <a:solidFill>
                  <a:srgbClr val="B6992D"/>
                </a:solidFill>
                <a:effectLst/>
              </a:rPr>
              <a:t>5.92e-213</a:t>
            </a:r>
            <a:endParaRPr lang="en-US" dirty="0"/>
          </a:p>
        </p:txBody>
      </p:sp>
      <p:pic>
        <p:nvPicPr>
          <p:cNvPr id="5" name="Picture 4">
            <a:extLst>
              <a:ext uri="{FF2B5EF4-FFF2-40B4-BE49-F238E27FC236}">
                <a16:creationId xmlns:a16="http://schemas.microsoft.com/office/drawing/2014/main" id="{40EB748E-0209-648C-DA56-22621D6E4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9754961" cy="4582164"/>
          </a:xfrm>
          <a:prstGeom prst="rect">
            <a:avLst/>
          </a:prstGeom>
        </p:spPr>
      </p:pic>
    </p:spTree>
    <p:extLst>
      <p:ext uri="{BB962C8B-B14F-4D97-AF65-F5344CB8AC3E}">
        <p14:creationId xmlns:p14="http://schemas.microsoft.com/office/powerpoint/2010/main" val="6701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E114-45D1-6E69-2D46-1C84465A3411}"/>
              </a:ext>
            </a:extLst>
          </p:cNvPr>
          <p:cNvSpPr>
            <a:spLocks noGrp="1"/>
          </p:cNvSpPr>
          <p:nvPr>
            <p:ph type="title"/>
          </p:nvPr>
        </p:nvSpPr>
        <p:spPr/>
        <p:txBody>
          <a:bodyPr>
            <a:noAutofit/>
          </a:bodyPr>
          <a:lstStyle/>
          <a:p>
            <a:pPr algn="ctr"/>
            <a:r>
              <a:rPr lang="en-US" sz="2400" dirty="0">
                <a:solidFill>
                  <a:srgbClr val="59A14F"/>
                </a:solidFill>
                <a:effectLst/>
              </a:rPr>
              <a:t>We continue to evaluate the continuous variables of the data with z-tests.</a:t>
            </a:r>
            <a:br>
              <a:rPr lang="en-US" sz="2000" dirty="0">
                <a:effectLst/>
              </a:rPr>
            </a:br>
            <a:br>
              <a:rPr lang="en-US" sz="1600" b="1" u="sng" dirty="0">
                <a:solidFill>
                  <a:srgbClr val="59A14F"/>
                </a:solidFill>
                <a:effectLst/>
              </a:rPr>
            </a:br>
            <a:r>
              <a:rPr lang="en-US" sz="1600" dirty="0">
                <a:solidFill>
                  <a:srgbClr val="59A14F"/>
                </a:solidFill>
                <a:effectLst/>
              </a:rPr>
              <a:t>-P-values - Previous Bookings Not Canceled - </a:t>
            </a:r>
            <a:r>
              <a:rPr lang="en-US" sz="1600" b="1" u="sng" dirty="0">
                <a:solidFill>
                  <a:srgbClr val="59A14F"/>
                </a:solidFill>
                <a:effectLst/>
              </a:rPr>
              <a:t>0.0024</a:t>
            </a:r>
            <a:r>
              <a:rPr lang="en-US" sz="1600" dirty="0">
                <a:solidFill>
                  <a:srgbClr val="59A14F"/>
                </a:solidFill>
                <a:effectLst/>
              </a:rPr>
              <a:t> \ Booking Changes - </a:t>
            </a:r>
            <a:r>
              <a:rPr lang="en-US" sz="1600" b="1" u="sng" dirty="0">
                <a:solidFill>
                  <a:srgbClr val="59A14F"/>
                </a:solidFill>
                <a:effectLst/>
              </a:rPr>
              <a:t>0.0091</a:t>
            </a:r>
            <a:r>
              <a:rPr lang="en-US" sz="1600" dirty="0">
                <a:solidFill>
                  <a:srgbClr val="59A14F"/>
                </a:solidFill>
                <a:effectLst/>
              </a:rPr>
              <a:t> \ Previous Cancellations - </a:t>
            </a:r>
            <a:r>
              <a:rPr lang="en-US" sz="1600" b="1" u="sng" dirty="0">
                <a:solidFill>
                  <a:srgbClr val="59A14F"/>
                </a:solidFill>
                <a:effectLst/>
              </a:rPr>
              <a:t>0.0006</a:t>
            </a:r>
            <a:endParaRPr lang="en-US" sz="1600" dirty="0"/>
          </a:p>
        </p:txBody>
      </p:sp>
      <p:pic>
        <p:nvPicPr>
          <p:cNvPr id="5" name="Picture 4" descr="A picture containing chart&#10;&#10;Description automatically generated">
            <a:extLst>
              <a:ext uri="{FF2B5EF4-FFF2-40B4-BE49-F238E27FC236}">
                <a16:creationId xmlns:a16="http://schemas.microsoft.com/office/drawing/2014/main" id="{99DB4A49-575E-6151-2A79-A24F67064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493" y="1690688"/>
            <a:ext cx="9955014" cy="4715533"/>
          </a:xfrm>
          <a:prstGeom prst="rect">
            <a:avLst/>
          </a:prstGeom>
        </p:spPr>
      </p:pic>
    </p:spTree>
    <p:extLst>
      <p:ext uri="{BB962C8B-B14F-4D97-AF65-F5344CB8AC3E}">
        <p14:creationId xmlns:p14="http://schemas.microsoft.com/office/powerpoint/2010/main" val="100288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AC9B-A220-6771-5B10-5006282EBED7}"/>
              </a:ext>
            </a:extLst>
          </p:cNvPr>
          <p:cNvSpPr>
            <a:spLocks noGrp="1"/>
          </p:cNvSpPr>
          <p:nvPr>
            <p:ph type="title"/>
          </p:nvPr>
        </p:nvSpPr>
        <p:spPr/>
        <p:txBody>
          <a:bodyPr>
            <a:normAutofit/>
          </a:bodyPr>
          <a:lstStyle/>
          <a:p>
            <a:pPr algn="ctr"/>
            <a:r>
              <a:rPr lang="en-US" sz="2000" dirty="0">
                <a:solidFill>
                  <a:srgbClr val="D3B348"/>
                </a:solidFill>
                <a:effectLst/>
                <a:latin typeface="+mn-lt"/>
              </a:rPr>
              <a:t>After Evaluating all the continuous variables with z-tests, we have established an optimal number of variables to consider for our prediction model.</a:t>
            </a:r>
            <a:br>
              <a:rPr lang="en-US" sz="2000" dirty="0">
                <a:effectLst/>
                <a:latin typeface="+mn-lt"/>
              </a:rPr>
            </a:br>
            <a:r>
              <a:rPr lang="en-US" sz="1600" dirty="0">
                <a:solidFill>
                  <a:srgbClr val="D3B348"/>
                </a:solidFill>
                <a:effectLst/>
                <a:latin typeface="+mn-lt"/>
              </a:rPr>
              <a:t>p-values - Stays in Week Nights - </a:t>
            </a:r>
            <a:r>
              <a:rPr lang="en-US" sz="1600" b="1" u="sng" dirty="0">
                <a:solidFill>
                  <a:srgbClr val="D3B348"/>
                </a:solidFill>
                <a:effectLst/>
                <a:latin typeface="+mn-lt"/>
              </a:rPr>
              <a:t>0.022</a:t>
            </a:r>
            <a:r>
              <a:rPr lang="en-US" sz="1600" dirty="0">
                <a:solidFill>
                  <a:srgbClr val="D3B348"/>
                </a:solidFill>
                <a:effectLst/>
                <a:latin typeface="+mn-lt"/>
              </a:rPr>
              <a:t> \ Babies - </a:t>
            </a:r>
            <a:r>
              <a:rPr lang="en-US" sz="1600" b="1" u="sng" dirty="0">
                <a:solidFill>
                  <a:srgbClr val="D3B348"/>
                </a:solidFill>
                <a:effectLst/>
                <a:latin typeface="+mn-lt"/>
              </a:rPr>
              <a:t>0.0001</a:t>
            </a:r>
            <a:r>
              <a:rPr lang="en-US" sz="1600" dirty="0">
                <a:solidFill>
                  <a:srgbClr val="D3B348"/>
                </a:solidFill>
                <a:effectLst/>
                <a:latin typeface="+mn-lt"/>
              </a:rPr>
              <a:t> \ Days in Waiting List - </a:t>
            </a:r>
            <a:r>
              <a:rPr lang="en-US" sz="1600" b="1" u="sng" dirty="0">
                <a:solidFill>
                  <a:srgbClr val="D3B348"/>
                </a:solidFill>
                <a:effectLst/>
                <a:latin typeface="+mn-lt"/>
              </a:rPr>
              <a:t>0.0013</a:t>
            </a:r>
            <a:endParaRPr lang="en-US" sz="1600" dirty="0">
              <a:latin typeface="+mn-lt"/>
            </a:endParaRPr>
          </a:p>
        </p:txBody>
      </p:sp>
      <p:pic>
        <p:nvPicPr>
          <p:cNvPr id="5" name="Picture 4" descr="A picture containing timeline&#10;&#10;Description automatically generated">
            <a:extLst>
              <a:ext uri="{FF2B5EF4-FFF2-40B4-BE49-F238E27FC236}">
                <a16:creationId xmlns:a16="http://schemas.microsoft.com/office/drawing/2014/main" id="{2C3A0190-4565-CDE8-24E3-1D5AFAD2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38" y="1690688"/>
            <a:ext cx="11105461" cy="4744112"/>
          </a:xfrm>
          <a:prstGeom prst="rect">
            <a:avLst/>
          </a:prstGeom>
        </p:spPr>
      </p:pic>
    </p:spTree>
    <p:extLst>
      <p:ext uri="{BB962C8B-B14F-4D97-AF65-F5344CB8AC3E}">
        <p14:creationId xmlns:p14="http://schemas.microsoft.com/office/powerpoint/2010/main" val="116053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6CD1-0E92-BDFD-9E05-4D57A12881AA}"/>
              </a:ext>
            </a:extLst>
          </p:cNvPr>
          <p:cNvSpPr>
            <a:spLocks noGrp="1"/>
          </p:cNvSpPr>
          <p:nvPr>
            <p:ph type="title"/>
          </p:nvPr>
        </p:nvSpPr>
        <p:spPr/>
        <p:txBody>
          <a:bodyPr>
            <a:normAutofit/>
          </a:bodyPr>
          <a:lstStyle/>
          <a:p>
            <a:pPr algn="ctr"/>
            <a:r>
              <a:rPr lang="en-US" sz="2400" dirty="0">
                <a:solidFill>
                  <a:srgbClr val="59A14F"/>
                </a:solidFill>
                <a:effectLst/>
              </a:rPr>
              <a:t>After running the logistic regression model, we have established a score of 0.77 which means our model is a good predictor of canceled outcomes.</a:t>
            </a:r>
            <a:endParaRPr lang="en-US" sz="2400" dirty="0"/>
          </a:p>
        </p:txBody>
      </p:sp>
      <p:pic>
        <p:nvPicPr>
          <p:cNvPr id="5" name="Picture 4" descr="Graphical user interface&#10;&#10;Description automatically generated with low confidence">
            <a:extLst>
              <a:ext uri="{FF2B5EF4-FFF2-40B4-BE49-F238E27FC236}">
                <a16:creationId xmlns:a16="http://schemas.microsoft.com/office/drawing/2014/main" id="{291EF078-F214-3BB0-788D-2EFE6ED81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03" y="1690688"/>
            <a:ext cx="10345594" cy="4477375"/>
          </a:xfrm>
          <a:prstGeom prst="rect">
            <a:avLst/>
          </a:prstGeom>
        </p:spPr>
      </p:pic>
    </p:spTree>
    <p:extLst>
      <p:ext uri="{BB962C8B-B14F-4D97-AF65-F5344CB8AC3E}">
        <p14:creationId xmlns:p14="http://schemas.microsoft.com/office/powerpoint/2010/main" val="32641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1B42-EF6B-0CD1-1889-543399370E1E}"/>
              </a:ext>
            </a:extLst>
          </p:cNvPr>
          <p:cNvSpPr>
            <a:spLocks noGrp="1"/>
          </p:cNvSpPr>
          <p:nvPr>
            <p:ph type="title"/>
          </p:nvPr>
        </p:nvSpPr>
        <p:spPr/>
        <p:txBody>
          <a:bodyPr>
            <a:normAutofit/>
          </a:bodyPr>
          <a:lstStyle/>
          <a:p>
            <a:pPr algn="ctr"/>
            <a:r>
              <a:rPr lang="en-US" sz="2400" dirty="0">
                <a:solidFill>
                  <a:srgbClr val="59A14F"/>
                </a:solidFill>
                <a:effectLst/>
              </a:rPr>
              <a:t>After running the model, we validate it with a gains chart and lift chart. The gains chart tells us, for example that we can expect to capture 40% of the canceled bookings by targeting the top 20% of the hotel guests.</a:t>
            </a:r>
            <a:endParaRPr lang="en-US" sz="2400" dirty="0"/>
          </a:p>
        </p:txBody>
      </p:sp>
      <p:pic>
        <p:nvPicPr>
          <p:cNvPr id="5" name="Picture 4" descr="Table&#10;&#10;Description automatically generated">
            <a:extLst>
              <a:ext uri="{FF2B5EF4-FFF2-40B4-BE49-F238E27FC236}">
                <a16:creationId xmlns:a16="http://schemas.microsoft.com/office/drawing/2014/main" id="{1E176908-BFB0-1A14-EF24-950672DE1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575" y="1690688"/>
            <a:ext cx="10212225" cy="4591691"/>
          </a:xfrm>
          <a:prstGeom prst="rect">
            <a:avLst/>
          </a:prstGeom>
        </p:spPr>
      </p:pic>
    </p:spTree>
    <p:extLst>
      <p:ext uri="{BB962C8B-B14F-4D97-AF65-F5344CB8AC3E}">
        <p14:creationId xmlns:p14="http://schemas.microsoft.com/office/powerpoint/2010/main" val="43368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857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Tableau Bold</vt:lpstr>
      <vt:lpstr>Tableau Book</vt:lpstr>
      <vt:lpstr>Office Theme</vt:lpstr>
      <vt:lpstr>Cancellations </vt:lpstr>
      <vt:lpstr>How can the Portuguese hotels optimize bookings and reduce the number of potential cancellations by 8% for the next fiscal year through determining significant factors that allude to cancellations and developing a predictive model to implement efficient marketing strategies ? </vt:lpstr>
      <vt:lpstr>A predictive logistic regression model is proposed to reduce stresses on the limited marketing budget appointed to relieve issues of booking cancellations. Significant categorical determining variables need to be extracted from the data using Weight of Evidence and Information Value.</vt:lpstr>
      <vt:lpstr>Some categorical variables need to be broken down into parts of significant data. The Market Segment, Country, &amp; Customer Type variables need to be dissected into useful information in order to optimize the Logistic Regression model.  -The Market Segment with an IV of 0.328541 is a good predictor. About 93% of canceled bookings are within these three segments: Online TA, Offline TA/TO, Groups  -The Country variable has an IV of 0.589854. About 73% of the canceled bookings fall between 3 countries : PRT,GBR,ESP - The Customer Type variable has an IV of 0.087284. About 99% of the canceled bookings are in the Transient,Transient_Party, and Contract types</vt:lpstr>
      <vt:lpstr>In order to have a more efficient model, we must include significant continuous variables that can be established through conducting z-tests to evaluate the p-values. Variables with P-values less than 0.05 are considered significant.  -ADR - 2.8041 e-05 \Required Car Parking Spaces - 0.0004 \ Lead time - 5.92e-213</vt:lpstr>
      <vt:lpstr>We continue to evaluate the continuous variables of the data with z-tests.  -P-values - Previous Bookings Not Canceled - 0.0024 \ Booking Changes - 0.0091 \ Previous Cancellations - 0.0006</vt:lpstr>
      <vt:lpstr>After Evaluating all the continuous variables with z-tests, we have established an optimal number of variables to consider for our prediction model. p-values - Stays in Week Nights - 0.022 \ Babies - 0.0001 \ Days in Waiting List - 0.0013</vt:lpstr>
      <vt:lpstr>After running the logistic regression model, we have established a score of 0.77 which means our model is a good predictor of canceled outcomes.</vt:lpstr>
      <vt:lpstr>After running the model, we validate it with a gains chart and lift chart. The gains chart tells us, for example that we can expect to capture 40% of the canceled bookings by targeting the top 20% of the hotel guests.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Cancellations </dc:title>
  <dc:creator>Johnny Thephavong</dc:creator>
  <cp:lastModifiedBy>Johnny Thephavong</cp:lastModifiedBy>
  <cp:revision>1</cp:revision>
  <dcterms:created xsi:type="dcterms:W3CDTF">2022-05-08T15:21:55Z</dcterms:created>
  <dcterms:modified xsi:type="dcterms:W3CDTF">2022-05-10T04:19:45Z</dcterms:modified>
</cp:coreProperties>
</file>