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3" autoAdjust="0"/>
    <p:restoredTop sz="94660"/>
  </p:normalViewPr>
  <p:slideViewPr>
    <p:cSldViewPr snapToGrid="0">
      <p:cViewPr>
        <p:scale>
          <a:sx n="100" d="100"/>
          <a:sy n="100" d="100"/>
        </p:scale>
        <p:origin x="21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1B140D-38C6-4744-93E6-31623CA39CDE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EC4F5B8-1001-4547-B8E0-49D4822E76A8}">
      <dgm:prSet/>
      <dgm:spPr/>
      <dgm:t>
        <a:bodyPr/>
        <a:lstStyle/>
        <a:p>
          <a:r>
            <a:rPr lang="en-US" dirty="0"/>
            <a:t>Average home value varies greatly depending on which Zip Code you reside in.</a:t>
          </a:r>
        </a:p>
      </dgm:t>
    </dgm:pt>
    <dgm:pt modelId="{925B9580-E1CE-4CF0-933D-115CCEC98E36}" type="parTrans" cxnId="{16C6042E-9AF5-48A2-BCAF-26064F10A42F}">
      <dgm:prSet/>
      <dgm:spPr/>
      <dgm:t>
        <a:bodyPr/>
        <a:lstStyle/>
        <a:p>
          <a:endParaRPr lang="en-US"/>
        </a:p>
      </dgm:t>
    </dgm:pt>
    <dgm:pt modelId="{EF8D4071-D58F-476D-B9AD-2985FD4491D1}" type="sibTrans" cxnId="{16C6042E-9AF5-48A2-BCAF-26064F10A42F}">
      <dgm:prSet/>
      <dgm:spPr/>
      <dgm:t>
        <a:bodyPr/>
        <a:lstStyle/>
        <a:p>
          <a:endParaRPr lang="en-US"/>
        </a:p>
      </dgm:t>
    </dgm:pt>
    <dgm:pt modelId="{4A66EC24-6758-4A0F-AA5D-DF4E4330D3D0}">
      <dgm:prSet/>
      <dgm:spPr/>
      <dgm:t>
        <a:bodyPr/>
        <a:lstStyle/>
        <a:p>
          <a:r>
            <a:rPr lang="en-US" dirty="0"/>
            <a:t>Many other factors can play into the area desirability(Crime, Proximity to School Systems, Appearance, </a:t>
          </a:r>
          <a:r>
            <a:rPr lang="en-US" dirty="0" err="1"/>
            <a:t>etc</a:t>
          </a:r>
          <a:r>
            <a:rPr lang="en-US" dirty="0"/>
            <a:t>)</a:t>
          </a:r>
        </a:p>
      </dgm:t>
    </dgm:pt>
    <dgm:pt modelId="{FC5C54E3-4B4C-4E7B-8A0B-0F7A6351907B}" type="parTrans" cxnId="{2EF9E386-BCA3-4782-B465-4CA83B0D2131}">
      <dgm:prSet/>
      <dgm:spPr/>
      <dgm:t>
        <a:bodyPr/>
        <a:lstStyle/>
        <a:p>
          <a:endParaRPr lang="en-US"/>
        </a:p>
      </dgm:t>
    </dgm:pt>
    <dgm:pt modelId="{FB2256EF-DD5C-40EB-8093-87088E1C871D}" type="sibTrans" cxnId="{2EF9E386-BCA3-4782-B465-4CA83B0D2131}">
      <dgm:prSet/>
      <dgm:spPr/>
      <dgm:t>
        <a:bodyPr/>
        <a:lstStyle/>
        <a:p>
          <a:endParaRPr lang="en-US"/>
        </a:p>
      </dgm:t>
    </dgm:pt>
    <dgm:pt modelId="{FA89EE16-681B-4AC2-B802-546825C2FEEB}" type="pres">
      <dgm:prSet presAssocID="{E61B140D-38C6-4744-93E6-31623CA39CD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5A3698-10CE-4402-B74C-E6006F9ABCE3}" type="pres">
      <dgm:prSet presAssocID="{4EC4F5B8-1001-4547-B8E0-49D4822E76A8}" presName="hierRoot1" presStyleCnt="0"/>
      <dgm:spPr/>
    </dgm:pt>
    <dgm:pt modelId="{FFAA70CA-B9F9-49FC-B29E-34CEA31A8562}" type="pres">
      <dgm:prSet presAssocID="{4EC4F5B8-1001-4547-B8E0-49D4822E76A8}" presName="composite" presStyleCnt="0"/>
      <dgm:spPr/>
    </dgm:pt>
    <dgm:pt modelId="{251CA99F-1991-4B23-91E2-D5DE4F2A7C1D}" type="pres">
      <dgm:prSet presAssocID="{4EC4F5B8-1001-4547-B8E0-49D4822E76A8}" presName="background" presStyleLbl="node0" presStyleIdx="0" presStyleCnt="2"/>
      <dgm:spPr/>
    </dgm:pt>
    <dgm:pt modelId="{3B8D9BF4-05BD-4261-A82E-D6B314A57245}" type="pres">
      <dgm:prSet presAssocID="{4EC4F5B8-1001-4547-B8E0-49D4822E76A8}" presName="text" presStyleLbl="fgAcc0" presStyleIdx="0" presStyleCnt="2">
        <dgm:presLayoutVars>
          <dgm:chPref val="3"/>
        </dgm:presLayoutVars>
      </dgm:prSet>
      <dgm:spPr/>
    </dgm:pt>
    <dgm:pt modelId="{54936840-33BD-4049-94E8-8230A7EBBD5C}" type="pres">
      <dgm:prSet presAssocID="{4EC4F5B8-1001-4547-B8E0-49D4822E76A8}" presName="hierChild2" presStyleCnt="0"/>
      <dgm:spPr/>
    </dgm:pt>
    <dgm:pt modelId="{3ABB8287-D4B7-4B9D-85A6-B21C0E24B212}" type="pres">
      <dgm:prSet presAssocID="{4A66EC24-6758-4A0F-AA5D-DF4E4330D3D0}" presName="hierRoot1" presStyleCnt="0"/>
      <dgm:spPr/>
    </dgm:pt>
    <dgm:pt modelId="{F629B0BD-C11E-4504-AAFC-C5CFE0DA565A}" type="pres">
      <dgm:prSet presAssocID="{4A66EC24-6758-4A0F-AA5D-DF4E4330D3D0}" presName="composite" presStyleCnt="0"/>
      <dgm:spPr/>
    </dgm:pt>
    <dgm:pt modelId="{1ED0EB4D-EB24-48B7-B80F-CF836E0D879E}" type="pres">
      <dgm:prSet presAssocID="{4A66EC24-6758-4A0F-AA5D-DF4E4330D3D0}" presName="background" presStyleLbl="node0" presStyleIdx="1" presStyleCnt="2"/>
      <dgm:spPr/>
    </dgm:pt>
    <dgm:pt modelId="{97AD6730-2B22-4606-A46B-94CF03666783}" type="pres">
      <dgm:prSet presAssocID="{4A66EC24-6758-4A0F-AA5D-DF4E4330D3D0}" presName="text" presStyleLbl="fgAcc0" presStyleIdx="1" presStyleCnt="2">
        <dgm:presLayoutVars>
          <dgm:chPref val="3"/>
        </dgm:presLayoutVars>
      </dgm:prSet>
      <dgm:spPr/>
    </dgm:pt>
    <dgm:pt modelId="{A0902C11-FD76-4817-8483-44FA37E540AD}" type="pres">
      <dgm:prSet presAssocID="{4A66EC24-6758-4A0F-AA5D-DF4E4330D3D0}" presName="hierChild2" presStyleCnt="0"/>
      <dgm:spPr/>
    </dgm:pt>
  </dgm:ptLst>
  <dgm:cxnLst>
    <dgm:cxn modelId="{74BE6C14-D39E-4620-9B8F-AC5E1B2CD581}" type="presOf" srcId="{4A66EC24-6758-4A0F-AA5D-DF4E4330D3D0}" destId="{97AD6730-2B22-4606-A46B-94CF03666783}" srcOrd="0" destOrd="0" presId="urn:microsoft.com/office/officeart/2005/8/layout/hierarchy1"/>
    <dgm:cxn modelId="{16C6042E-9AF5-48A2-BCAF-26064F10A42F}" srcId="{E61B140D-38C6-4744-93E6-31623CA39CDE}" destId="{4EC4F5B8-1001-4547-B8E0-49D4822E76A8}" srcOrd="0" destOrd="0" parTransId="{925B9580-E1CE-4CF0-933D-115CCEC98E36}" sibTransId="{EF8D4071-D58F-476D-B9AD-2985FD4491D1}"/>
    <dgm:cxn modelId="{445BAB75-42FB-4552-BA76-EDDBB656D936}" type="presOf" srcId="{E61B140D-38C6-4744-93E6-31623CA39CDE}" destId="{FA89EE16-681B-4AC2-B802-546825C2FEEB}" srcOrd="0" destOrd="0" presId="urn:microsoft.com/office/officeart/2005/8/layout/hierarchy1"/>
    <dgm:cxn modelId="{2EF9E386-BCA3-4782-B465-4CA83B0D2131}" srcId="{E61B140D-38C6-4744-93E6-31623CA39CDE}" destId="{4A66EC24-6758-4A0F-AA5D-DF4E4330D3D0}" srcOrd="1" destOrd="0" parTransId="{FC5C54E3-4B4C-4E7B-8A0B-0F7A6351907B}" sibTransId="{FB2256EF-DD5C-40EB-8093-87088E1C871D}"/>
    <dgm:cxn modelId="{4910B999-D5E4-4647-998F-95B9106BD248}" type="presOf" srcId="{4EC4F5B8-1001-4547-B8E0-49D4822E76A8}" destId="{3B8D9BF4-05BD-4261-A82E-D6B314A57245}" srcOrd="0" destOrd="0" presId="urn:microsoft.com/office/officeart/2005/8/layout/hierarchy1"/>
    <dgm:cxn modelId="{54877EB8-2216-4EBC-AEA0-BE72E034A619}" type="presParOf" srcId="{FA89EE16-681B-4AC2-B802-546825C2FEEB}" destId="{475A3698-10CE-4402-B74C-E6006F9ABCE3}" srcOrd="0" destOrd="0" presId="urn:microsoft.com/office/officeart/2005/8/layout/hierarchy1"/>
    <dgm:cxn modelId="{E6ADE9EE-F112-490F-A041-84C774CB9CE2}" type="presParOf" srcId="{475A3698-10CE-4402-B74C-E6006F9ABCE3}" destId="{FFAA70CA-B9F9-49FC-B29E-34CEA31A8562}" srcOrd="0" destOrd="0" presId="urn:microsoft.com/office/officeart/2005/8/layout/hierarchy1"/>
    <dgm:cxn modelId="{843644AE-BC75-4252-89F7-0DC6A0E5F8AC}" type="presParOf" srcId="{FFAA70CA-B9F9-49FC-B29E-34CEA31A8562}" destId="{251CA99F-1991-4B23-91E2-D5DE4F2A7C1D}" srcOrd="0" destOrd="0" presId="urn:microsoft.com/office/officeart/2005/8/layout/hierarchy1"/>
    <dgm:cxn modelId="{CEABD7CA-8067-427B-9BCF-F0E4A22238FA}" type="presParOf" srcId="{FFAA70CA-B9F9-49FC-B29E-34CEA31A8562}" destId="{3B8D9BF4-05BD-4261-A82E-D6B314A57245}" srcOrd="1" destOrd="0" presId="urn:microsoft.com/office/officeart/2005/8/layout/hierarchy1"/>
    <dgm:cxn modelId="{7F7C96BB-F4F3-4233-A074-5F26868CF279}" type="presParOf" srcId="{475A3698-10CE-4402-B74C-E6006F9ABCE3}" destId="{54936840-33BD-4049-94E8-8230A7EBBD5C}" srcOrd="1" destOrd="0" presId="urn:microsoft.com/office/officeart/2005/8/layout/hierarchy1"/>
    <dgm:cxn modelId="{AC331526-DE38-4E9E-8748-3106DBBAA732}" type="presParOf" srcId="{FA89EE16-681B-4AC2-B802-546825C2FEEB}" destId="{3ABB8287-D4B7-4B9D-85A6-B21C0E24B212}" srcOrd="1" destOrd="0" presId="urn:microsoft.com/office/officeart/2005/8/layout/hierarchy1"/>
    <dgm:cxn modelId="{A2B1C174-0711-42FA-9F9F-21D0FB7B89E3}" type="presParOf" srcId="{3ABB8287-D4B7-4B9D-85A6-B21C0E24B212}" destId="{F629B0BD-C11E-4504-AAFC-C5CFE0DA565A}" srcOrd="0" destOrd="0" presId="urn:microsoft.com/office/officeart/2005/8/layout/hierarchy1"/>
    <dgm:cxn modelId="{85904FE6-60F7-424D-9C80-702BBFEA95C4}" type="presParOf" srcId="{F629B0BD-C11E-4504-AAFC-C5CFE0DA565A}" destId="{1ED0EB4D-EB24-48B7-B80F-CF836E0D879E}" srcOrd="0" destOrd="0" presId="urn:microsoft.com/office/officeart/2005/8/layout/hierarchy1"/>
    <dgm:cxn modelId="{A3792E3E-EC5A-44B3-A7C0-66DC3D7D0F7F}" type="presParOf" srcId="{F629B0BD-C11E-4504-AAFC-C5CFE0DA565A}" destId="{97AD6730-2B22-4606-A46B-94CF03666783}" srcOrd="1" destOrd="0" presId="urn:microsoft.com/office/officeart/2005/8/layout/hierarchy1"/>
    <dgm:cxn modelId="{7A2B77DE-E7F4-4BBD-90B3-B88D51ECB8B5}" type="presParOf" srcId="{3ABB8287-D4B7-4B9D-85A6-B21C0E24B212}" destId="{A0902C11-FD76-4817-8483-44FA37E540A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CA99F-1991-4B23-91E2-D5DE4F2A7C1D}">
      <dsp:nvSpPr>
        <dsp:cNvPr id="0" name=""/>
        <dsp:cNvSpPr/>
      </dsp:nvSpPr>
      <dsp:spPr>
        <a:xfrm>
          <a:off x="85120" y="162"/>
          <a:ext cx="4596484" cy="29187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D9BF4-05BD-4261-A82E-D6B314A57245}">
      <dsp:nvSpPr>
        <dsp:cNvPr id="0" name=""/>
        <dsp:cNvSpPr/>
      </dsp:nvSpPr>
      <dsp:spPr>
        <a:xfrm>
          <a:off x="595840" y="485346"/>
          <a:ext cx="4596484" cy="291876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Average home value varies greatly depending on which Zip Code you reside in.</a:t>
          </a:r>
        </a:p>
      </dsp:txBody>
      <dsp:txXfrm>
        <a:off x="681328" y="570834"/>
        <a:ext cx="4425508" cy="2747791"/>
      </dsp:txXfrm>
    </dsp:sp>
    <dsp:sp modelId="{1ED0EB4D-EB24-48B7-B80F-CF836E0D879E}">
      <dsp:nvSpPr>
        <dsp:cNvPr id="0" name=""/>
        <dsp:cNvSpPr/>
      </dsp:nvSpPr>
      <dsp:spPr>
        <a:xfrm>
          <a:off x="5703045" y="162"/>
          <a:ext cx="4596484" cy="29187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D6730-2B22-4606-A46B-94CF03666783}">
      <dsp:nvSpPr>
        <dsp:cNvPr id="0" name=""/>
        <dsp:cNvSpPr/>
      </dsp:nvSpPr>
      <dsp:spPr>
        <a:xfrm>
          <a:off x="6213765" y="485346"/>
          <a:ext cx="4596484" cy="291876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Many other factors can play into the area desirability(Crime, Proximity to School Systems, Appearance, </a:t>
          </a:r>
          <a:r>
            <a:rPr lang="en-US" sz="2900" kern="1200" dirty="0" err="1"/>
            <a:t>etc</a:t>
          </a:r>
          <a:r>
            <a:rPr lang="en-US" sz="2900" kern="1200" dirty="0"/>
            <a:t>)</a:t>
          </a:r>
        </a:p>
      </dsp:txBody>
      <dsp:txXfrm>
        <a:off x="6299253" y="570834"/>
        <a:ext cx="4425508" cy="2747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1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5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56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8383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65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63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73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91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9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2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2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7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0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3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2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5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66BB97-7527-472E-B458-4744210E019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26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9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DA82F-EDB3-4174-821A-9A0641155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>
                <a:ln w="0"/>
                <a:effectLst>
                  <a:reflection blurRad="6350" stA="53000" endA="300" endPos="35500" dir="5400000" sy="-90000" algn="bl" rotWithShape="0"/>
                </a:effectLst>
              </a:rPr>
              <a:t>What makes your Home a must-buy?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C4FDE-9DF1-43E1-BE73-9A11F2F09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The most influential factors to consider when selling your home</a:t>
            </a:r>
          </a:p>
        </p:txBody>
      </p:sp>
    </p:spTree>
    <p:extLst>
      <p:ext uri="{BB962C8B-B14F-4D97-AF65-F5344CB8AC3E}">
        <p14:creationId xmlns:p14="http://schemas.microsoft.com/office/powerpoint/2010/main" val="94940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8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2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4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4B346-ABBF-4458-81E2-A951872D1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8133D-9BD8-40FC-A58E-B1B4749A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Predictive Model built for this data set is able to predict home prices with an 87% confidence rate.</a:t>
            </a:r>
          </a:p>
          <a:p>
            <a:pPr lvl="1"/>
            <a:r>
              <a:rPr lang="en-US" dirty="0"/>
              <a:t>Features included in the model were decided by how much they influence the price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Features selected for model:</a:t>
            </a:r>
          </a:p>
          <a:p>
            <a:pPr lvl="1"/>
            <a:r>
              <a:rPr lang="en-US" dirty="0"/>
              <a:t>Year Built</a:t>
            </a:r>
          </a:p>
          <a:p>
            <a:pPr lvl="1"/>
            <a:r>
              <a:rPr lang="en-US" dirty="0"/>
              <a:t>Waterfront View</a:t>
            </a:r>
          </a:p>
          <a:p>
            <a:pPr lvl="1"/>
            <a:r>
              <a:rPr lang="en-US" dirty="0"/>
              <a:t>Zip Code</a:t>
            </a:r>
          </a:p>
          <a:p>
            <a:pPr lvl="1"/>
            <a:r>
              <a:rPr lang="en-US" dirty="0"/>
              <a:t>Living Space(Square Feet)</a:t>
            </a:r>
          </a:p>
          <a:p>
            <a:pPr lvl="1"/>
            <a:r>
              <a:rPr lang="en-US" dirty="0"/>
              <a:t>Lot Size(Square Feet)</a:t>
            </a:r>
          </a:p>
          <a:p>
            <a:pPr lvl="1"/>
            <a:r>
              <a:rPr lang="en-US" dirty="0"/>
              <a:t>Home Condition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2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32454A55-8D0E-4288-BA8C-0F28467A2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A3AC0-CAF6-4D6F-8897-F1B7A594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Influential Factor: Year Built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BF945A-4452-4881-AF25-582DE1943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7BF02DAB-EEF0-487F-A106-B70843EA6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E57B9B-0B4A-4F07-B182-8B774172A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Homes built prior to 1940 and after 1970 seem to have a high value on average.</a:t>
            </a:r>
          </a:p>
          <a:p>
            <a:r>
              <a:rPr lang="en-US" dirty="0">
                <a:solidFill>
                  <a:schemeClr val="bg1"/>
                </a:solidFill>
              </a:rPr>
              <a:t>Time periods &lt;1920-1940 and 2000-2020 approximate to roughly the same Average price for home value</a:t>
            </a:r>
          </a:p>
          <a:p>
            <a:r>
              <a:rPr lang="en-US" dirty="0">
                <a:solidFill>
                  <a:schemeClr val="bg1"/>
                </a:solidFill>
              </a:rPr>
              <a:t>Homes built during 1940-1990 can possibly be sold for more if home is in better condition or more living space. Zip Code and Lot Size also play an important role.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5F66F7ED-D5AA-43A7-AEEF-0BDC8683A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848" y="2527448"/>
            <a:ext cx="5352366" cy="341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49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38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2061" name="Picture 140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62" name="Oval 142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63" name="Picture 144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64" name="Picture 146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65" name="Rectangle 148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8F8AB-D460-427F-84D3-87AD137C0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Influential Factor:</a:t>
            </a:r>
            <a:br>
              <a:rPr lang="en-US" sz="5000" dirty="0"/>
            </a:br>
            <a:r>
              <a:rPr lang="en-US" sz="5000" dirty="0"/>
              <a:t>Your Zip Code</a:t>
            </a:r>
          </a:p>
        </p:txBody>
      </p:sp>
      <p:sp>
        <p:nvSpPr>
          <p:cNvPr id="2066" name="Rectangle 150">
            <a:extLst>
              <a:ext uri="{FF2B5EF4-FFF2-40B4-BE49-F238E27FC236}">
                <a16:creationId xmlns:a16="http://schemas.microsoft.com/office/drawing/2014/main" id="{87BE56A7-2B14-4ABE-8DF3-40C07E64B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36">
            <a:extLst>
              <a:ext uri="{FF2B5EF4-FFF2-40B4-BE49-F238E27FC236}">
                <a16:creationId xmlns:a16="http://schemas.microsoft.com/office/drawing/2014/main" id="{140D5101-D8FB-4102-A338-49651E97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 5">
            <a:extLst>
              <a:ext uri="{FF2B5EF4-FFF2-40B4-BE49-F238E27FC236}">
                <a16:creationId xmlns:a16="http://schemas.microsoft.com/office/drawing/2014/main" id="{73E26159-C029-4449-8912-A9B418CC3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87F8F354-C13E-48EE-BC6C-0FF8E6AFC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66" y="-2"/>
            <a:ext cx="7318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56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D9542-D42B-40B0-94D7-E673C95C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Influential Factor:</a:t>
            </a:r>
            <a:br>
              <a:rPr lang="en-US" sz="3300">
                <a:solidFill>
                  <a:srgbClr val="EBEBEB"/>
                </a:solidFill>
              </a:rPr>
            </a:br>
            <a:r>
              <a:rPr lang="en-US" sz="3300">
                <a:solidFill>
                  <a:srgbClr val="EBEBEB"/>
                </a:solidFill>
              </a:rPr>
              <a:t>Your Zip Code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2" name="TextBox 3">
            <a:extLst>
              <a:ext uri="{FF2B5EF4-FFF2-40B4-BE49-F238E27FC236}">
                <a16:creationId xmlns:a16="http://schemas.microsoft.com/office/drawing/2014/main" id="{872B917A-5B84-4A0A-AB84-B1F17B4D5D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803588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047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C082-0249-42CE-9DF9-F78D5BD0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Influential Factor: </a:t>
            </a:r>
            <a:br>
              <a:rPr lang="en-US" sz="3600" dirty="0"/>
            </a:br>
            <a:r>
              <a:rPr lang="en-US" sz="3600" dirty="0"/>
              <a:t>Waterfront 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60C68-1B94-4C83-83F2-EEFE82170808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Having a view dramatically increases the home value regardless.</a:t>
            </a:r>
          </a:p>
          <a:p>
            <a:pPr marL="285750" indent="-28575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There is a correlation with Zip Codes as well for home near a body of water.</a:t>
            </a:r>
          </a:p>
          <a:p>
            <a:pPr marL="285750" indent="-28575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There is an almost 1.5M increase in average home price for waterfront view alone.</a:t>
            </a:r>
          </a:p>
        </p:txBody>
      </p:sp>
      <p:sp>
        <p:nvSpPr>
          <p:cNvPr id="141" name="Freeform 31">
            <a:extLst>
              <a:ext uri="{FF2B5EF4-FFF2-40B4-BE49-F238E27FC236}">
                <a16:creationId xmlns:a16="http://schemas.microsoft.com/office/drawing/2014/main" id="{1288C528-6850-4309-8D5E-276D46744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83C4BF2-CE85-4725-91F5-903A0C253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 5">
            <a:extLst>
              <a:ext uri="{FF2B5EF4-FFF2-40B4-BE49-F238E27FC236}">
                <a16:creationId xmlns:a16="http://schemas.microsoft.com/office/drawing/2014/main" id="{F7E85553-125B-468C-B123-443207482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C838F74-1116-4A74-9024-90919B303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3072" y="1598502"/>
            <a:ext cx="5449889" cy="366099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C1DE0CAB-0099-47AE-8A9D-F0C808666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1153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233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What makes your Home a must-buy?</vt:lpstr>
      <vt:lpstr>Overview</vt:lpstr>
      <vt:lpstr>Influential Factor: Year Built</vt:lpstr>
      <vt:lpstr>Influential Factor: Your Zip Code</vt:lpstr>
      <vt:lpstr>Influential Factor: Your Zip Code</vt:lpstr>
      <vt:lpstr>Influential Factor:  Waterfront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your Home a must-buy?</dc:title>
  <dc:creator>Joshua Thomas</dc:creator>
  <cp:lastModifiedBy>Joshua Thomas</cp:lastModifiedBy>
  <cp:revision>2</cp:revision>
  <dcterms:created xsi:type="dcterms:W3CDTF">2019-05-10T21:37:56Z</dcterms:created>
  <dcterms:modified xsi:type="dcterms:W3CDTF">2019-05-10T21:41:22Z</dcterms:modified>
</cp:coreProperties>
</file>