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0.jpg" ContentType="image/jpeg"/>
  <Override PartName="/ppt/media/image21.jpg" ContentType="image/jpeg"/>
  <Override PartName="/ppt/media/image2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5" r:id="rId11"/>
    <p:sldId id="264" r:id="rId12"/>
    <p:sldId id="270" r:id="rId13"/>
    <p:sldId id="259" r:id="rId14"/>
    <p:sldId id="261" r:id="rId15"/>
    <p:sldId id="260" r:id="rId16"/>
    <p:sldId id="27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73D947E0-108F-4D20-A71E-3CF329F97212}">
      <dgm:prSet phldr="0" custT="1"/>
      <dgm:spPr/>
      <dgm:t>
        <a:bodyPr rtlCol="0"/>
        <a:lstStyle>
          <a:defPPr>
            <a:defRPr lang="es-ES"/>
          </a:defPPr>
        </a:lstStyle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s-ES" sz="18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PLANIFICACIÓN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30A490C8-22B4-4D68-875C-0F0DE2FF864D}">
      <dgm:prSet phldr="0" custT="1"/>
      <dgm:spPr/>
      <dgm:t>
        <a:bodyPr rtlCol="0"/>
        <a:lstStyle>
          <a:defPPr>
            <a:defRPr lang="es-ES"/>
          </a:defPPr>
        </a:lstStyle>
        <a:p>
          <a:pPr marL="0" rtl="0">
            <a:lnSpc>
              <a:spcPct val="100000"/>
            </a:lnSpc>
          </a:pPr>
          <a:r>
            <a:rPr lang="es-ES" sz="1400" spc="50" noProof="0" dirty="0">
              <a:latin typeface="+mn-lt"/>
            </a:rPr>
            <a:t>-Investigación de tecnologías</a:t>
          </a:r>
        </a:p>
        <a:p>
          <a:pPr marL="0" rtl="0">
            <a:lnSpc>
              <a:spcPct val="100000"/>
            </a:lnSpc>
          </a:pPr>
          <a:r>
            <a:rPr lang="es-ES" sz="1400" spc="50" noProof="0" dirty="0">
              <a:latin typeface="+mn-lt"/>
            </a:rPr>
            <a:t>-Selección de programas</a:t>
          </a:r>
        </a:p>
        <a:p>
          <a:pPr marL="0" rtl="0">
            <a:lnSpc>
              <a:spcPct val="100000"/>
            </a:lnSpc>
          </a:pPr>
          <a:r>
            <a:rPr lang="es-ES" sz="1400" spc="50" noProof="0" dirty="0">
              <a:latin typeface="+mn-lt"/>
            </a:rPr>
            <a:t>-Planificación funcionalidades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B1AFA1AF-0FF8-45B3-A6D0-0E255A2F637D}">
      <dgm:prSet phldr="0" custT="1"/>
      <dgm:spPr/>
      <dgm:t>
        <a:bodyPr rtlCol="0"/>
        <a:lstStyle>
          <a:defPPr>
            <a:defRPr lang="es-ES"/>
          </a:defPPr>
        </a:lstStyle>
        <a:p>
          <a:pPr marL="0" rtl="0"/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DOCUMENTACIÓN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50418D2B-9486-42DE-AFDD-1D31420040FF}">
      <dgm:prSet phldr="0" custT="1"/>
      <dgm:spPr/>
      <dgm:t>
        <a:bodyPr rtlCol="0"/>
        <a:lstStyle>
          <a:defPPr>
            <a:defRPr lang="es-ES"/>
          </a:defPPr>
        </a:lstStyle>
        <a:p>
          <a:pPr marL="0" rtl="0">
            <a:lnSpc>
              <a:spcPct val="100000"/>
            </a:lnSpc>
          </a:pPr>
          <a:r>
            <a:rPr lang="es-ES" sz="1400" spc="50" noProof="0" dirty="0">
              <a:latin typeface="+mn-lt"/>
            </a:rPr>
            <a:t>-Desarrollo de la documentación del proyecto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E9682B4F-0217-4B50-923E-C104AA24290F}">
      <dgm:prSet phldr="0" custT="1"/>
      <dgm:spPr/>
      <dgm:t>
        <a:bodyPr rtlCol="0"/>
        <a:lstStyle>
          <a:defPPr>
            <a:defRPr lang="es-ES"/>
          </a:defPPr>
        </a:lstStyle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DESARROLLO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0EC0C300-11E4-45CF-8418-973585107209}">
      <dgm:prSet phldr="0" custT="1"/>
      <dgm:spPr/>
      <dgm:t>
        <a:bodyPr rtlCol="0"/>
        <a:lstStyle>
          <a:defPPr>
            <a:defRPr lang="es-ES"/>
          </a:defPPr>
        </a:lstStyle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las pantallas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-Navegación de la app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-Desarrollo de métodos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 web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4F85505A-81B6-4FDA-A144-900B71DAD946}">
      <dgm:prSet phldr="0" custT="1"/>
      <dgm:spPr/>
      <dgm:t>
        <a:bodyPr rtlCol="0"/>
        <a:lstStyle>
          <a:defPPr>
            <a:defRPr lang="es-ES"/>
          </a:defPPr>
        </a:lstStyle>
        <a:p>
          <a:pPr marL="0" rtl="0"/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IMPLEMENTACIÓN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FEB4A941-E9FA-4A86-A673-85FF34B35F20}">
      <dgm:prSet phldr="0" custT="1"/>
      <dgm:spPr/>
      <dgm:t>
        <a:bodyPr rtlCol="0"/>
        <a:lstStyle>
          <a:defPPr>
            <a:defRPr lang="es-ES"/>
          </a:defPPr>
        </a:lstStyle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-Consulta de bases de datos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-Inserción de Reservas desde web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-Inserción reservas desde la app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 base de datos </a:t>
          </a:r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 noProof="0" dirty="0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 custLinFactNeighborX="367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25857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rtlCol="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spc="150" noProof="0" dirty="0">
              <a:solidFill>
                <a:schemeClr val="tx1"/>
              </a:solidFill>
              <a:latin typeface="+mj-lt"/>
              <a:ea typeface="+mj-ea"/>
              <a:cs typeface="+mj-cs"/>
            </a:rPr>
            <a:t>PLANIFICACIÓN</a:t>
          </a:r>
        </a:p>
      </dsp:txBody>
      <dsp:txXfrm>
        <a:off x="7438" y="258579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021857"/>
          <a:ext cx="2544259" cy="2464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latin typeface="+mn-lt"/>
            </a:rPr>
            <a:t>-Investigación de tecnologías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latin typeface="+mn-lt"/>
            </a:rPr>
            <a:t>-Selección de programas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latin typeface="+mn-lt"/>
            </a:rPr>
            <a:t>-Planificación funcionalidades</a:t>
          </a:r>
        </a:p>
      </dsp:txBody>
      <dsp:txXfrm>
        <a:off x="7438" y="1021857"/>
        <a:ext cx="2544259" cy="2464475"/>
      </dsp:txXfrm>
    </dsp:sp>
    <dsp:sp modelId="{C4F84DEA-2002-4D32-8E80-70EEE05E345A}">
      <dsp:nvSpPr>
        <dsp:cNvPr id="0" name=""/>
        <dsp:cNvSpPr/>
      </dsp:nvSpPr>
      <dsp:spPr>
        <a:xfrm>
          <a:off x="2659592" y="25857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DOCUMENTACIÓN</a:t>
          </a:r>
        </a:p>
      </dsp:txBody>
      <dsp:txXfrm>
        <a:off x="2659592" y="258579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021857"/>
          <a:ext cx="2544259" cy="2464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rtlCol="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latin typeface="+mn-lt"/>
            </a:rPr>
            <a:t>-Desarrollo de la documentación del proyecto</a:t>
          </a:r>
        </a:p>
      </dsp:txBody>
      <dsp:txXfrm>
        <a:off x="2659592" y="1021857"/>
        <a:ext cx="2544259" cy="2464475"/>
      </dsp:txXfrm>
    </dsp:sp>
    <dsp:sp modelId="{49B7F8FA-D256-41EF-9327-52A3551D9A60}">
      <dsp:nvSpPr>
        <dsp:cNvPr id="0" name=""/>
        <dsp:cNvSpPr/>
      </dsp:nvSpPr>
      <dsp:spPr>
        <a:xfrm>
          <a:off x="5311747" y="25857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DESARROLLO</a:t>
          </a:r>
        </a:p>
      </dsp:txBody>
      <dsp:txXfrm>
        <a:off x="5311747" y="258579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021857"/>
          <a:ext cx="2544259" cy="2464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las pantallas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-Navegación de la app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-Desarrollo de métodos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 web</a:t>
          </a:r>
        </a:p>
      </dsp:txBody>
      <dsp:txXfrm>
        <a:off x="5311747" y="1021857"/>
        <a:ext cx="2544259" cy="2464475"/>
      </dsp:txXfrm>
    </dsp:sp>
    <dsp:sp modelId="{4132ECB1-6BEF-4935-AFA3-B2EAA48FDE7E}">
      <dsp:nvSpPr>
        <dsp:cNvPr id="0" name=""/>
        <dsp:cNvSpPr/>
      </dsp:nvSpPr>
      <dsp:spPr>
        <a:xfrm>
          <a:off x="7963901" y="258579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spc="150" noProof="0" dirty="0">
              <a:solidFill>
                <a:prstClr val="black"/>
              </a:solidFill>
              <a:latin typeface="Tenorite"/>
              <a:ea typeface="+mn-ea"/>
              <a:cs typeface="+mn-cs"/>
            </a:rPr>
            <a:t>IMPLEMENTACIÓN</a:t>
          </a:r>
        </a:p>
      </dsp:txBody>
      <dsp:txXfrm>
        <a:off x="7963901" y="258579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71340" y="1021857"/>
          <a:ext cx="2544259" cy="2464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rtlCol="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-Consulta de bases de datos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-Inserción de Reservas desde web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-Inserción reservas desde la app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spc="5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-Creación de la base de datos </a:t>
          </a:r>
        </a:p>
      </dsp:txBody>
      <dsp:txXfrm>
        <a:off x="7971340" y="1021857"/>
        <a:ext cx="2544259" cy="246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Lista de acciones horizontal"/>
  <dgm:desc val="Se usa para mostrar listas agrupadas o no secuenciales de información Funciona bien con grandes cantidades de texto. Todo el texto tiene el mismo nivel de énfasis y la dirección no está implícita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22/05/2023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22/05/2023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8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61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6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94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80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75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10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 gráfico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11" Type="http://schemas.openxmlformats.org/officeDocument/2006/relationships/image" Target="../media/image26.jpeg"/><Relationship Id="rId5" Type="http://schemas.openxmlformats.org/officeDocument/2006/relationships/image" Target="../media/image20.jp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Jorge Tomás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C49D0B-2395-A29C-EDA2-321453EF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173" y="1040899"/>
            <a:ext cx="3356686" cy="33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T4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Creación de aplicaciones web y multiplataforma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Aumento de plantilla para ser capaces de hacer proyectos mas grandes y dividir la plantilla entre desarrollo web y desarrollo multiplataforma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4852655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Creación de plantilla de innovación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Aumento de plantilla para poder desarrollar aplicaciones para empresas a gran escala</a:t>
            </a:r>
          </a:p>
        </p:txBody>
      </p:sp>
      <p:sp>
        <p:nvSpPr>
          <p:cNvPr id="17" name="Marcador de pie de página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12" grpId="0" build="p"/>
      <p:bldP spid="13" grpId="0" build="p"/>
      <p:bldP spid="14" grpId="0" build="p"/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CÓMO LO LOGRAMOS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Retorno sobre la inversión (ROI)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951391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Todo lo que cuestan los proyectos se aumenta entre un 10% y un 20% la ganancia, dependiendo del tamaño y dificultad del proyecto.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8499" y="2776936"/>
            <a:ext cx="3156422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NICHOS DE MERCADO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8499" y="3834606"/>
            <a:ext cx="3301278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Búsqueda de un servicio de atención al cliente muy personalizado, buscando aumentar el tamaño y organización de negocios.</a:t>
            </a:r>
          </a:p>
          <a:p>
            <a:pPr rtl="0"/>
            <a:r>
              <a:rPr lang="es-ES" dirty="0"/>
              <a:t>Incorporación de servicios web de primera con entregas punteras​​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3762056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CADENAS DE SUMINISTRO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3199994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Fomento de un servicio de atención al cliente cercano con ideas sólidas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uiExpand="1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829239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ESCENARIOS DE MERCADOS B2B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dar un servicio cercano y muy personal.</a:t>
            </a:r>
          </a:p>
          <a:p>
            <a:pPr rtl="0"/>
            <a:r>
              <a:rPr lang="es-ES" dirty="0"/>
              <a:t>Aprovechar los frutos obtenidos para aumentar el tamaño de la empresa 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ACTUALIZACIÓN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corporativa.</a:t>
            </a:r>
          </a:p>
          <a:p>
            <a:pPr rtl="0"/>
            <a:r>
              <a:rPr lang="es-ES" dirty="0"/>
              <a:t>​Establecer un plan basado en las necesidades de la empresa.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4523715" cy="152473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AGRADECIMIENTOS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Raúl </a:t>
            </a:r>
            <a:r>
              <a:rPr lang="es-ES" dirty="0" err="1"/>
              <a:t>Olles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221" y="6339892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41" y="344793"/>
            <a:ext cx="4921264" cy="87531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4800" dirty="0" err="1"/>
              <a:t>PROBLEMAs</a:t>
            </a:r>
            <a:endParaRPr lang="es-ES" sz="4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AE3AB0-9603-7595-306D-62788E6A78C9}"/>
              </a:ext>
            </a:extLst>
          </p:cNvPr>
          <p:cNvSpPr txBox="1"/>
          <p:nvPr/>
        </p:nvSpPr>
        <p:spPr>
          <a:xfrm>
            <a:off x="615041" y="1306901"/>
            <a:ext cx="4666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-Muchos restaurantes no facilitan la reserva online de mesas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-Clientes con reserva que no acuden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-Falta de estructura web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-Sistemas de organización antiguos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-Poca información de su negocio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361"/>
            <a:ext cx="5111750" cy="120491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sz="4800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9173"/>
            <a:ext cx="5111750" cy="37850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dirty="0"/>
              <a:t>-Creación de web</a:t>
            </a:r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-Formulario online</a:t>
            </a:r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-Creación de base de datos(BBDD)</a:t>
            </a:r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-Aplicación con gestión de reservas </a:t>
            </a:r>
          </a:p>
          <a:p>
            <a:pPr rtl="0"/>
            <a:endParaRPr lang="es-ES" sz="18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015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991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Modelo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332653"/>
            <a:ext cx="4326683" cy="381622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2000" dirty="0">
                <a:solidFill>
                  <a:schemeClr val="tx1"/>
                </a:solidFill>
              </a:rPr>
              <a:t>-Creación de webs personalizadas para empresas con SEO</a:t>
            </a:r>
          </a:p>
          <a:p>
            <a:pPr rtl="0"/>
            <a:endParaRPr lang="es-ES" sz="2000" dirty="0">
              <a:solidFill>
                <a:schemeClr val="tx1"/>
              </a:solidFill>
            </a:endParaRPr>
          </a:p>
          <a:p>
            <a:pPr rtl="0"/>
            <a:r>
              <a:rPr lang="es-ES" sz="2000" dirty="0">
                <a:solidFill>
                  <a:schemeClr val="tx1"/>
                </a:solidFill>
              </a:rPr>
              <a:t>-Aplicaciones Multiplataforma personalizadas para empresas</a:t>
            </a:r>
          </a:p>
          <a:p>
            <a:pPr rtl="0"/>
            <a:endParaRPr lang="es-ES" sz="2000" dirty="0">
              <a:solidFill>
                <a:schemeClr val="tx1"/>
              </a:solidFill>
            </a:endParaRPr>
          </a:p>
          <a:p>
            <a:pPr rtl="0"/>
            <a:r>
              <a:rPr lang="es-ES" sz="2000" dirty="0">
                <a:solidFill>
                  <a:schemeClr val="tx1"/>
                </a:solidFill>
              </a:rPr>
              <a:t>-Creación de aplicaciones móviles </a:t>
            </a:r>
          </a:p>
          <a:p>
            <a:pPr rtl="0"/>
            <a:endParaRPr lang="es-ES" sz="2000" dirty="0">
              <a:solidFill>
                <a:schemeClr val="tx1"/>
              </a:solidFill>
            </a:endParaRPr>
          </a:p>
          <a:p>
            <a:pPr rtl="0"/>
            <a:r>
              <a:rPr lang="es-ES" sz="2000" dirty="0">
                <a:solidFill>
                  <a:schemeClr val="tx1"/>
                </a:solidFill>
              </a:rPr>
              <a:t>-Creación de aplicaciones Web</a:t>
            </a:r>
          </a:p>
        </p:txBody>
      </p:sp>
      <p:sp>
        <p:nvSpPr>
          <p:cNvPr id="4" name="Marcador de pie de página 9">
            <a:extLst>
              <a:ext uri="{FF2B5EF4-FFF2-40B4-BE49-F238E27FC236}">
                <a16:creationId xmlns:a16="http://schemas.microsoft.com/office/drawing/2014/main" id="{D6C87503-B28E-3DD2-2621-D8E43BEF010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s-ES" sz="900" dirty="0"/>
              <a:t>RESTRESV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800" dirty="0"/>
              <a:t>TECNOLOGÍAS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143E32-350F-B49B-718F-0249BC5C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4" y="1511559"/>
            <a:ext cx="2511991" cy="14067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BC2413-A9DE-0645-84CD-D141FC28F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4" y="2898342"/>
            <a:ext cx="2511991" cy="12843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E82A0F-4E42-CB92-4DD2-B0B63F3ED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5" y="1511559"/>
            <a:ext cx="2968390" cy="13455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C7B219-68B0-2E00-C024-EBBA8E79D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4" y="4182685"/>
            <a:ext cx="2511991" cy="14129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6B556C-EE3E-62BA-9221-D44C67FE5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5" y="2855575"/>
            <a:ext cx="2968390" cy="275559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79EB9A5-E4F7-E6DB-296C-09374EF42D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7535" y="1511559"/>
            <a:ext cx="2603241" cy="2603241"/>
          </a:xfrm>
          <a:prstGeom prst="rect">
            <a:avLst/>
          </a:prstGeom>
        </p:spPr>
      </p:pic>
      <p:pic>
        <p:nvPicPr>
          <p:cNvPr id="1026" name="Picture 2" descr="PHP - Wikipedia, la enciclopedia libre">
            <a:extLst>
              <a:ext uri="{FF2B5EF4-FFF2-40B4-BE49-F238E27FC236}">
                <a16:creationId xmlns:a16="http://schemas.microsoft.com/office/drawing/2014/main" id="{22BCDCF2-2B9E-0B0E-9EA7-F16856FA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35" y="4060825"/>
            <a:ext cx="2603241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argar Eclipse IDE gratis - 2023 Última versión">
            <a:extLst>
              <a:ext uri="{FF2B5EF4-FFF2-40B4-BE49-F238E27FC236}">
                <a16:creationId xmlns:a16="http://schemas.microsoft.com/office/drawing/2014/main" id="{BB3B5E5D-4530-B930-389E-2C63CEAB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77" y="1511559"/>
            <a:ext cx="2538620" cy="191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- YouTube">
            <a:extLst>
              <a:ext uri="{FF2B5EF4-FFF2-40B4-BE49-F238E27FC236}">
                <a16:creationId xmlns:a16="http://schemas.microsoft.com/office/drawing/2014/main" id="{8C9C1BFB-F2EF-24C1-A2E1-E9E4E00C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76" y="3429000"/>
            <a:ext cx="2538621" cy="22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Monetización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60851587"/>
              </p:ext>
            </p:extLst>
          </p:nvPr>
        </p:nvGraphicFramePr>
        <p:xfrm>
          <a:off x="838200" y="2111375"/>
          <a:ext cx="10515600" cy="28567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</a:tblGrid>
              <a:tr h="71419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auto"/>
                      <a:r>
                        <a:rPr lang="es-ES" sz="1600" b="1" i="0" noProof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base"/>
                      <a:r>
                        <a:rPr lang="es-ES" sz="1600" b="0" i="0" kern="1200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base"/>
                      <a:r>
                        <a:rPr lang="es-ES" sz="2000" b="0" i="0" noProof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Gasto </a:t>
                      </a:r>
                      <a:endParaRPr lang="es-ES" sz="20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base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2.335,02€*21%=</a:t>
                      </a: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2.825,3472</a:t>
                      </a:r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€</a:t>
                      </a:r>
                      <a:endParaRPr lang="es-ES" sz="20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base"/>
                      <a:r>
                        <a:rPr lang="es-ES" sz="2000" b="0" i="0" noProof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Beneficio</a:t>
                      </a:r>
                      <a:endParaRPr lang="es-ES" sz="20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 de 2.825,3472€= </a:t>
                      </a: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423,80613€</a:t>
                      </a:r>
                    </a:p>
                    <a:p>
                      <a:pPr algn="ctr" rtl="0" fontAlgn="base"/>
                      <a:endParaRPr lang="es-ES" sz="20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 fontAlgn="base"/>
                      <a:r>
                        <a:rPr lang="es-ES" sz="2000" b="0" i="0" noProof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Coste</a:t>
                      </a:r>
                      <a:endParaRPr lang="es-ES" sz="20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2.825,3472€ + 423,80613€ = </a:t>
                      </a:r>
                      <a:r>
                        <a:rPr lang="es-E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3.249,15333€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</a:tbl>
          </a:graphicData>
        </a:graphic>
      </p:graphicFrame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61" y="378949"/>
            <a:ext cx="3709017" cy="11715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Competencia para este proyecto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9665" y="6356349"/>
            <a:ext cx="2543175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1026" name="Picture 2" descr="Tripadvisor: planes y reservas - Aplicaciones en Google Play">
            <a:extLst>
              <a:ext uri="{FF2B5EF4-FFF2-40B4-BE49-F238E27FC236}">
                <a16:creationId xmlns:a16="http://schemas.microsoft.com/office/drawing/2014/main" id="{C598FFBB-149C-B910-2C08-B00BD51A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Fork Widgets Website | The website makes easy to install the TheFork  reservation widget">
            <a:extLst>
              <a:ext uri="{FF2B5EF4-FFF2-40B4-BE49-F238E27FC236}">
                <a16:creationId xmlns:a16="http://schemas.microsoft.com/office/drawing/2014/main" id="{680EA7F5-04F2-0BD6-9B4B-ABD1E60C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357438"/>
            <a:ext cx="38957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table presenta su App para propietarios de Restaurantes |  noticiasgourmet">
            <a:extLst>
              <a:ext uri="{FF2B5EF4-FFF2-40B4-BE49-F238E27FC236}">
                <a16:creationId xmlns:a16="http://schemas.microsoft.com/office/drawing/2014/main" id="{8D249E05-5B11-51B8-CF6D-F853AF4D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3529013"/>
            <a:ext cx="3895725" cy="25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20BC61-770E-D72D-5CB8-816D5D74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500563"/>
            <a:ext cx="2143125" cy="15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A NUESTRO EQUIPO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818624" y="4995852"/>
            <a:ext cx="2330816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Jorge Tomás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061277" y="5351713"/>
            <a:ext cx="1855949" cy="3430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Presidente</a:t>
            </a:r>
          </a:p>
        </p:txBody>
      </p:sp>
      <p:sp>
        <p:nvSpPr>
          <p:cNvPr id="23" name="Marcador de fech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24" name="Marcador de pie de pá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RESTRESV</a:t>
            </a:r>
          </a:p>
        </p:txBody>
      </p: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C96C19F8-B959-48F3-83C2-BC9C38E3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24" y="2563583"/>
            <a:ext cx="2330816" cy="23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Metodología </a:t>
            </a:r>
            <a:r>
              <a:rPr lang="es-ES" dirty="0" err="1"/>
              <a:t>Canvas</a:t>
            </a:r>
            <a:endParaRPr lang="es-ES" dirty="0"/>
          </a:p>
        </p:txBody>
      </p:sp>
      <p:graphicFrame>
        <p:nvGraphicFramePr>
          <p:cNvPr id="33" name="Marcador de contenido 3" descr="Marcador de posición de escala de tiempo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9891359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33" grpId="0">
        <p:bldAsOne/>
      </p:bldGraphic>
    </p:bldLst>
  </p:timing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141</TotalTime>
  <Words>428</Words>
  <Application>Microsoft Office PowerPoint</Application>
  <PresentationFormat>Panorámica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Tema de Office</vt:lpstr>
      <vt:lpstr>RESTRESV</vt:lpstr>
      <vt:lpstr>PROBLEMAs</vt:lpstr>
      <vt:lpstr>solución</vt:lpstr>
      <vt:lpstr>Modelo de negocio</vt:lpstr>
      <vt:lpstr>TECNOLOGÍAS</vt:lpstr>
      <vt:lpstr>Monetización</vt:lpstr>
      <vt:lpstr>Competencia para este proyecto</vt:lpstr>
      <vt:lpstr>CONOZCA A NUESTRO EQUIPO</vt:lpstr>
      <vt:lpstr>Metodología Canvas</vt:lpstr>
      <vt:lpstr>Estado</vt:lpstr>
      <vt:lpstr>CÓMO LO LOGRAMOS</vt:lpstr>
      <vt:lpstr>Resumen</vt:lpstr>
      <vt:lpstr>AGRADECIMIENTOS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RESTRESV</dc:title>
  <dc:creator>Jorge Tomás Marco</dc:creator>
  <cp:lastModifiedBy>Jorge Tomás Marco</cp:lastModifiedBy>
  <cp:revision>3</cp:revision>
  <dcterms:created xsi:type="dcterms:W3CDTF">2023-05-22T07:27:12Z</dcterms:created>
  <dcterms:modified xsi:type="dcterms:W3CDTF">2023-05-22T10:08:05Z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