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A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1" d="100"/>
          <a:sy n="51" d="100"/>
        </p:scale>
        <p:origin x="68"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C490F6-235B-40A3-8385-43FC4B60659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62B625E-1534-433C-ACD8-C7DC64DC42F1}">
      <dgm:prSet/>
      <dgm:spPr/>
      <dgm:t>
        <a:bodyPr/>
        <a:lstStyle/>
        <a:p>
          <a:r>
            <a:rPr lang="en-AU"/>
            <a:t>Airbnb is a rental platform which offers rental properties</a:t>
          </a:r>
          <a:endParaRPr lang="en-US"/>
        </a:p>
      </dgm:t>
    </dgm:pt>
    <dgm:pt modelId="{40680D88-D23F-4B14-AD51-A26ECDBF096F}" type="parTrans" cxnId="{3805B790-1EBB-4F32-8A7B-BE0BCA748147}">
      <dgm:prSet/>
      <dgm:spPr/>
      <dgm:t>
        <a:bodyPr/>
        <a:lstStyle/>
        <a:p>
          <a:endParaRPr lang="en-US"/>
        </a:p>
      </dgm:t>
    </dgm:pt>
    <dgm:pt modelId="{3F5D6600-1B0F-4E26-9D62-52530E7D9773}" type="sibTrans" cxnId="{3805B790-1EBB-4F32-8A7B-BE0BCA748147}">
      <dgm:prSet/>
      <dgm:spPr/>
      <dgm:t>
        <a:bodyPr/>
        <a:lstStyle/>
        <a:p>
          <a:endParaRPr lang="en-US"/>
        </a:p>
      </dgm:t>
    </dgm:pt>
    <dgm:pt modelId="{31B9F1A0-B782-4BDB-8F91-528FF27E88CE}">
      <dgm:prSet/>
      <dgm:spPr/>
      <dgm:t>
        <a:bodyPr/>
        <a:lstStyle/>
        <a:p>
          <a:r>
            <a:rPr lang="en-AU"/>
            <a:t>It provide a variety of shared and independent short-term need based options to tourists, students and business professionals. </a:t>
          </a:r>
          <a:endParaRPr lang="en-US"/>
        </a:p>
      </dgm:t>
    </dgm:pt>
    <dgm:pt modelId="{CA9A2EA8-4515-4F4E-9ACA-AC995C85A566}" type="parTrans" cxnId="{695BDA73-51E7-4A68-833B-2040FED5B22A}">
      <dgm:prSet/>
      <dgm:spPr/>
      <dgm:t>
        <a:bodyPr/>
        <a:lstStyle/>
        <a:p>
          <a:endParaRPr lang="en-US"/>
        </a:p>
      </dgm:t>
    </dgm:pt>
    <dgm:pt modelId="{31BC33D8-8B67-4440-A80A-4A3CBE2F187F}" type="sibTrans" cxnId="{695BDA73-51E7-4A68-833B-2040FED5B22A}">
      <dgm:prSet/>
      <dgm:spPr/>
      <dgm:t>
        <a:bodyPr/>
        <a:lstStyle/>
        <a:p>
          <a:endParaRPr lang="en-US"/>
        </a:p>
      </dgm:t>
    </dgm:pt>
    <dgm:pt modelId="{1991EAF5-F996-4B52-9D3B-6A3D3148E0F7}">
      <dgm:prSet/>
      <dgm:spPr/>
      <dgm:t>
        <a:bodyPr/>
        <a:lstStyle/>
        <a:p>
          <a:r>
            <a:rPr lang="en-AU"/>
            <a:t>Airbnb is trying to introduce and price its services based on the features listed for the lodging so that they can provide customized solutions on the basis of the customer’s budget and demand.</a:t>
          </a:r>
          <a:endParaRPr lang="en-US"/>
        </a:p>
      </dgm:t>
    </dgm:pt>
    <dgm:pt modelId="{8B399FD1-806D-4F0C-A546-3C0E36001BE0}" type="parTrans" cxnId="{99E8DAF4-BA00-4FE8-BEE0-5F213579F5C9}">
      <dgm:prSet/>
      <dgm:spPr/>
      <dgm:t>
        <a:bodyPr/>
        <a:lstStyle/>
        <a:p>
          <a:endParaRPr lang="en-US"/>
        </a:p>
      </dgm:t>
    </dgm:pt>
    <dgm:pt modelId="{0DE65CAC-26A0-4641-A813-727CED83AF04}" type="sibTrans" cxnId="{99E8DAF4-BA00-4FE8-BEE0-5F213579F5C9}">
      <dgm:prSet/>
      <dgm:spPr/>
      <dgm:t>
        <a:bodyPr/>
        <a:lstStyle/>
        <a:p>
          <a:endParaRPr lang="en-US"/>
        </a:p>
      </dgm:t>
    </dgm:pt>
    <dgm:pt modelId="{9FD93A1E-CE06-459A-B003-7D7036858ECD}" type="pres">
      <dgm:prSet presAssocID="{7AC490F6-235B-40A3-8385-43FC4B60659D}" presName="root" presStyleCnt="0">
        <dgm:presLayoutVars>
          <dgm:dir/>
          <dgm:resizeHandles val="exact"/>
        </dgm:presLayoutVars>
      </dgm:prSet>
      <dgm:spPr/>
    </dgm:pt>
    <dgm:pt modelId="{50A62398-F778-4F99-B1DC-412B66DCA9B6}" type="pres">
      <dgm:prSet presAssocID="{562B625E-1534-433C-ACD8-C7DC64DC42F1}" presName="compNode" presStyleCnt="0"/>
      <dgm:spPr/>
    </dgm:pt>
    <dgm:pt modelId="{732BF42F-0E08-445D-9B47-11E5F71273D4}" type="pres">
      <dgm:prSet presAssocID="{562B625E-1534-433C-ACD8-C7DC64DC42F1}" presName="bgRect" presStyleLbl="bgShp" presStyleIdx="0" presStyleCnt="3"/>
      <dgm:spPr/>
    </dgm:pt>
    <dgm:pt modelId="{40084AA4-9A0F-4012-83B5-AF97EC7FF294}" type="pres">
      <dgm:prSet presAssocID="{562B625E-1534-433C-ACD8-C7DC64DC42F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ity"/>
        </a:ext>
      </dgm:extLst>
    </dgm:pt>
    <dgm:pt modelId="{FB17B246-B9EA-4ED7-86CD-315C517FE04D}" type="pres">
      <dgm:prSet presAssocID="{562B625E-1534-433C-ACD8-C7DC64DC42F1}" presName="spaceRect" presStyleCnt="0"/>
      <dgm:spPr/>
    </dgm:pt>
    <dgm:pt modelId="{2ECC87EF-66D7-46B4-8836-AA47F6D3D703}" type="pres">
      <dgm:prSet presAssocID="{562B625E-1534-433C-ACD8-C7DC64DC42F1}" presName="parTx" presStyleLbl="revTx" presStyleIdx="0" presStyleCnt="3">
        <dgm:presLayoutVars>
          <dgm:chMax val="0"/>
          <dgm:chPref val="0"/>
        </dgm:presLayoutVars>
      </dgm:prSet>
      <dgm:spPr/>
    </dgm:pt>
    <dgm:pt modelId="{376B9B25-FC0F-40AB-AB7A-62C72A2D3931}" type="pres">
      <dgm:prSet presAssocID="{3F5D6600-1B0F-4E26-9D62-52530E7D9773}" presName="sibTrans" presStyleCnt="0"/>
      <dgm:spPr/>
    </dgm:pt>
    <dgm:pt modelId="{CC900483-4038-463A-9D4D-2231C1FC14A8}" type="pres">
      <dgm:prSet presAssocID="{31B9F1A0-B782-4BDB-8F91-528FF27E88CE}" presName="compNode" presStyleCnt="0"/>
      <dgm:spPr/>
    </dgm:pt>
    <dgm:pt modelId="{49B79089-61E9-4E47-9B7F-BB39C0E5E64B}" type="pres">
      <dgm:prSet presAssocID="{31B9F1A0-B782-4BDB-8F91-528FF27E88CE}" presName="bgRect" presStyleLbl="bgShp" presStyleIdx="1" presStyleCnt="3"/>
      <dgm:spPr/>
    </dgm:pt>
    <dgm:pt modelId="{4D228D9B-D150-4C61-9A31-66187E214CBB}" type="pres">
      <dgm:prSet presAssocID="{31B9F1A0-B782-4BDB-8F91-528FF27E88C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Network"/>
        </a:ext>
      </dgm:extLst>
    </dgm:pt>
    <dgm:pt modelId="{81A85953-38FB-4FBB-A85D-B2F40A84CA08}" type="pres">
      <dgm:prSet presAssocID="{31B9F1A0-B782-4BDB-8F91-528FF27E88CE}" presName="spaceRect" presStyleCnt="0"/>
      <dgm:spPr/>
    </dgm:pt>
    <dgm:pt modelId="{2C33B41A-D4AB-4D84-AD6B-12B977210F7A}" type="pres">
      <dgm:prSet presAssocID="{31B9F1A0-B782-4BDB-8F91-528FF27E88CE}" presName="parTx" presStyleLbl="revTx" presStyleIdx="1" presStyleCnt="3">
        <dgm:presLayoutVars>
          <dgm:chMax val="0"/>
          <dgm:chPref val="0"/>
        </dgm:presLayoutVars>
      </dgm:prSet>
      <dgm:spPr/>
    </dgm:pt>
    <dgm:pt modelId="{BAC6E74A-CE4E-4FFB-8B62-685CF972EBF8}" type="pres">
      <dgm:prSet presAssocID="{31BC33D8-8B67-4440-A80A-4A3CBE2F187F}" presName="sibTrans" presStyleCnt="0"/>
      <dgm:spPr/>
    </dgm:pt>
    <dgm:pt modelId="{F36E9312-A776-49A8-A4EC-46CB36B6700E}" type="pres">
      <dgm:prSet presAssocID="{1991EAF5-F996-4B52-9D3B-6A3D3148E0F7}" presName="compNode" presStyleCnt="0"/>
      <dgm:spPr/>
    </dgm:pt>
    <dgm:pt modelId="{1E1AD05E-A3DF-49FD-BA4F-12D2557B77DC}" type="pres">
      <dgm:prSet presAssocID="{1991EAF5-F996-4B52-9D3B-6A3D3148E0F7}" presName="bgRect" presStyleLbl="bgShp" presStyleIdx="2" presStyleCnt="3"/>
      <dgm:spPr/>
    </dgm:pt>
    <dgm:pt modelId="{5F360EB5-1DAF-4F38-97E2-6E94BD75C93D}" type="pres">
      <dgm:prSet presAssocID="{1991EAF5-F996-4B52-9D3B-6A3D3148E0F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llar"/>
        </a:ext>
      </dgm:extLst>
    </dgm:pt>
    <dgm:pt modelId="{E2D78D7A-5CA5-4F5E-8A2D-83E7361CB897}" type="pres">
      <dgm:prSet presAssocID="{1991EAF5-F996-4B52-9D3B-6A3D3148E0F7}" presName="spaceRect" presStyleCnt="0"/>
      <dgm:spPr/>
    </dgm:pt>
    <dgm:pt modelId="{228941CC-FBDA-43E8-9559-10007C89498B}" type="pres">
      <dgm:prSet presAssocID="{1991EAF5-F996-4B52-9D3B-6A3D3148E0F7}" presName="parTx" presStyleLbl="revTx" presStyleIdx="2" presStyleCnt="3">
        <dgm:presLayoutVars>
          <dgm:chMax val="0"/>
          <dgm:chPref val="0"/>
        </dgm:presLayoutVars>
      </dgm:prSet>
      <dgm:spPr/>
    </dgm:pt>
  </dgm:ptLst>
  <dgm:cxnLst>
    <dgm:cxn modelId="{01B11814-90DC-4442-9CE9-52FEB3475A7C}" type="presOf" srcId="{31B9F1A0-B782-4BDB-8F91-528FF27E88CE}" destId="{2C33B41A-D4AB-4D84-AD6B-12B977210F7A}" srcOrd="0" destOrd="0" presId="urn:microsoft.com/office/officeart/2018/2/layout/IconVerticalSolidList"/>
    <dgm:cxn modelId="{695BDA73-51E7-4A68-833B-2040FED5B22A}" srcId="{7AC490F6-235B-40A3-8385-43FC4B60659D}" destId="{31B9F1A0-B782-4BDB-8F91-528FF27E88CE}" srcOrd="1" destOrd="0" parTransId="{CA9A2EA8-4515-4F4E-9ACA-AC995C85A566}" sibTransId="{31BC33D8-8B67-4440-A80A-4A3CBE2F187F}"/>
    <dgm:cxn modelId="{3805B790-1EBB-4F32-8A7B-BE0BCA748147}" srcId="{7AC490F6-235B-40A3-8385-43FC4B60659D}" destId="{562B625E-1534-433C-ACD8-C7DC64DC42F1}" srcOrd="0" destOrd="0" parTransId="{40680D88-D23F-4B14-AD51-A26ECDBF096F}" sibTransId="{3F5D6600-1B0F-4E26-9D62-52530E7D9773}"/>
    <dgm:cxn modelId="{B8592996-B157-4391-8045-6FF7E8E68551}" type="presOf" srcId="{562B625E-1534-433C-ACD8-C7DC64DC42F1}" destId="{2ECC87EF-66D7-46B4-8836-AA47F6D3D703}" srcOrd="0" destOrd="0" presId="urn:microsoft.com/office/officeart/2018/2/layout/IconVerticalSolidList"/>
    <dgm:cxn modelId="{B9444FCF-80AB-4910-ACAA-AD00489218B6}" type="presOf" srcId="{1991EAF5-F996-4B52-9D3B-6A3D3148E0F7}" destId="{228941CC-FBDA-43E8-9559-10007C89498B}" srcOrd="0" destOrd="0" presId="urn:microsoft.com/office/officeart/2018/2/layout/IconVerticalSolidList"/>
    <dgm:cxn modelId="{122B6FE4-80F2-4BB6-941E-F663B84278FC}" type="presOf" srcId="{7AC490F6-235B-40A3-8385-43FC4B60659D}" destId="{9FD93A1E-CE06-459A-B003-7D7036858ECD}" srcOrd="0" destOrd="0" presId="urn:microsoft.com/office/officeart/2018/2/layout/IconVerticalSolidList"/>
    <dgm:cxn modelId="{99E8DAF4-BA00-4FE8-BEE0-5F213579F5C9}" srcId="{7AC490F6-235B-40A3-8385-43FC4B60659D}" destId="{1991EAF5-F996-4B52-9D3B-6A3D3148E0F7}" srcOrd="2" destOrd="0" parTransId="{8B399FD1-806D-4F0C-A546-3C0E36001BE0}" sibTransId="{0DE65CAC-26A0-4641-A813-727CED83AF04}"/>
    <dgm:cxn modelId="{F6BE60D1-614C-4188-8788-2AF44D20F5FD}" type="presParOf" srcId="{9FD93A1E-CE06-459A-B003-7D7036858ECD}" destId="{50A62398-F778-4F99-B1DC-412B66DCA9B6}" srcOrd="0" destOrd="0" presId="urn:microsoft.com/office/officeart/2018/2/layout/IconVerticalSolidList"/>
    <dgm:cxn modelId="{98D46308-3A90-4758-91D8-FA9EA5238007}" type="presParOf" srcId="{50A62398-F778-4F99-B1DC-412B66DCA9B6}" destId="{732BF42F-0E08-445D-9B47-11E5F71273D4}" srcOrd="0" destOrd="0" presId="urn:microsoft.com/office/officeart/2018/2/layout/IconVerticalSolidList"/>
    <dgm:cxn modelId="{B40B73D3-45A7-4177-B44E-D6E7D15A0213}" type="presParOf" srcId="{50A62398-F778-4F99-B1DC-412B66DCA9B6}" destId="{40084AA4-9A0F-4012-83B5-AF97EC7FF294}" srcOrd="1" destOrd="0" presId="urn:microsoft.com/office/officeart/2018/2/layout/IconVerticalSolidList"/>
    <dgm:cxn modelId="{149B31EE-5476-4B2D-8AC9-FF1D23E0786E}" type="presParOf" srcId="{50A62398-F778-4F99-B1DC-412B66DCA9B6}" destId="{FB17B246-B9EA-4ED7-86CD-315C517FE04D}" srcOrd="2" destOrd="0" presId="urn:microsoft.com/office/officeart/2018/2/layout/IconVerticalSolidList"/>
    <dgm:cxn modelId="{F2BDD105-4466-4E5B-B1B8-FBA8DA0F5B65}" type="presParOf" srcId="{50A62398-F778-4F99-B1DC-412B66DCA9B6}" destId="{2ECC87EF-66D7-46B4-8836-AA47F6D3D703}" srcOrd="3" destOrd="0" presId="urn:microsoft.com/office/officeart/2018/2/layout/IconVerticalSolidList"/>
    <dgm:cxn modelId="{8881C352-ADEF-4D25-B4D2-80308735966E}" type="presParOf" srcId="{9FD93A1E-CE06-459A-B003-7D7036858ECD}" destId="{376B9B25-FC0F-40AB-AB7A-62C72A2D3931}" srcOrd="1" destOrd="0" presId="urn:microsoft.com/office/officeart/2018/2/layout/IconVerticalSolidList"/>
    <dgm:cxn modelId="{E9BD1E29-6004-4B7B-B883-012820CEAF43}" type="presParOf" srcId="{9FD93A1E-CE06-459A-B003-7D7036858ECD}" destId="{CC900483-4038-463A-9D4D-2231C1FC14A8}" srcOrd="2" destOrd="0" presId="urn:microsoft.com/office/officeart/2018/2/layout/IconVerticalSolidList"/>
    <dgm:cxn modelId="{4A04B719-2682-4983-8CF6-3E9D54C523C6}" type="presParOf" srcId="{CC900483-4038-463A-9D4D-2231C1FC14A8}" destId="{49B79089-61E9-4E47-9B7F-BB39C0E5E64B}" srcOrd="0" destOrd="0" presId="urn:microsoft.com/office/officeart/2018/2/layout/IconVerticalSolidList"/>
    <dgm:cxn modelId="{F728BF82-D6C4-43B7-AC6D-B5FD771BC6DF}" type="presParOf" srcId="{CC900483-4038-463A-9D4D-2231C1FC14A8}" destId="{4D228D9B-D150-4C61-9A31-66187E214CBB}" srcOrd="1" destOrd="0" presId="urn:microsoft.com/office/officeart/2018/2/layout/IconVerticalSolidList"/>
    <dgm:cxn modelId="{AFBB078F-5380-4E3C-9928-B325922B5036}" type="presParOf" srcId="{CC900483-4038-463A-9D4D-2231C1FC14A8}" destId="{81A85953-38FB-4FBB-A85D-B2F40A84CA08}" srcOrd="2" destOrd="0" presId="urn:microsoft.com/office/officeart/2018/2/layout/IconVerticalSolidList"/>
    <dgm:cxn modelId="{65ABEB6A-BC37-4511-A732-9087667BEECD}" type="presParOf" srcId="{CC900483-4038-463A-9D4D-2231C1FC14A8}" destId="{2C33B41A-D4AB-4D84-AD6B-12B977210F7A}" srcOrd="3" destOrd="0" presId="urn:microsoft.com/office/officeart/2018/2/layout/IconVerticalSolidList"/>
    <dgm:cxn modelId="{F5D7315F-0D93-42DC-B8D7-8BE3E005905D}" type="presParOf" srcId="{9FD93A1E-CE06-459A-B003-7D7036858ECD}" destId="{BAC6E74A-CE4E-4FFB-8B62-685CF972EBF8}" srcOrd="3" destOrd="0" presId="urn:microsoft.com/office/officeart/2018/2/layout/IconVerticalSolidList"/>
    <dgm:cxn modelId="{49969307-D559-4537-B1D1-9B3CD28132CD}" type="presParOf" srcId="{9FD93A1E-CE06-459A-B003-7D7036858ECD}" destId="{F36E9312-A776-49A8-A4EC-46CB36B6700E}" srcOrd="4" destOrd="0" presId="urn:microsoft.com/office/officeart/2018/2/layout/IconVerticalSolidList"/>
    <dgm:cxn modelId="{5ADDDF14-6493-4465-8AE6-B2063424F2AE}" type="presParOf" srcId="{F36E9312-A776-49A8-A4EC-46CB36B6700E}" destId="{1E1AD05E-A3DF-49FD-BA4F-12D2557B77DC}" srcOrd="0" destOrd="0" presId="urn:microsoft.com/office/officeart/2018/2/layout/IconVerticalSolidList"/>
    <dgm:cxn modelId="{81E095B8-D5E8-4965-AE6A-156165EA88FC}" type="presParOf" srcId="{F36E9312-A776-49A8-A4EC-46CB36B6700E}" destId="{5F360EB5-1DAF-4F38-97E2-6E94BD75C93D}" srcOrd="1" destOrd="0" presId="urn:microsoft.com/office/officeart/2018/2/layout/IconVerticalSolidList"/>
    <dgm:cxn modelId="{DDA89333-9DB6-4CF4-9C72-D1636C57BFB0}" type="presParOf" srcId="{F36E9312-A776-49A8-A4EC-46CB36B6700E}" destId="{E2D78D7A-5CA5-4F5E-8A2D-83E7361CB897}" srcOrd="2" destOrd="0" presId="urn:microsoft.com/office/officeart/2018/2/layout/IconVerticalSolidList"/>
    <dgm:cxn modelId="{BF216098-DBAD-46C3-9609-4CF5CC3D3DC1}" type="presParOf" srcId="{F36E9312-A776-49A8-A4EC-46CB36B6700E}" destId="{228941CC-FBDA-43E8-9559-10007C89498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2BF42F-0E08-445D-9B47-11E5F71273D4}">
      <dsp:nvSpPr>
        <dsp:cNvPr id="0" name=""/>
        <dsp:cNvSpPr/>
      </dsp:nvSpPr>
      <dsp:spPr>
        <a:xfrm>
          <a:off x="0" y="531"/>
          <a:ext cx="11407487"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084AA4-9A0F-4012-83B5-AF97EC7FF294}">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ECC87EF-66D7-46B4-8836-AA47F6D3D703}">
      <dsp:nvSpPr>
        <dsp:cNvPr id="0" name=""/>
        <dsp:cNvSpPr/>
      </dsp:nvSpPr>
      <dsp:spPr>
        <a:xfrm>
          <a:off x="1435590" y="531"/>
          <a:ext cx="9971896"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AU" sz="2300" kern="1200"/>
            <a:t>Airbnb is a rental platform which offers rental properties</a:t>
          </a:r>
          <a:endParaRPr lang="en-US" sz="2300" kern="1200"/>
        </a:p>
      </dsp:txBody>
      <dsp:txXfrm>
        <a:off x="1435590" y="531"/>
        <a:ext cx="9971896" cy="1242935"/>
      </dsp:txXfrm>
    </dsp:sp>
    <dsp:sp modelId="{49B79089-61E9-4E47-9B7F-BB39C0E5E64B}">
      <dsp:nvSpPr>
        <dsp:cNvPr id="0" name=""/>
        <dsp:cNvSpPr/>
      </dsp:nvSpPr>
      <dsp:spPr>
        <a:xfrm>
          <a:off x="0" y="1554201"/>
          <a:ext cx="11407487"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228D9B-D150-4C61-9A31-66187E214CBB}">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C33B41A-D4AB-4D84-AD6B-12B977210F7A}">
      <dsp:nvSpPr>
        <dsp:cNvPr id="0" name=""/>
        <dsp:cNvSpPr/>
      </dsp:nvSpPr>
      <dsp:spPr>
        <a:xfrm>
          <a:off x="1435590" y="1554201"/>
          <a:ext cx="9971896"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AU" sz="2300" kern="1200"/>
            <a:t>It provide a variety of shared and independent short-term need based options to tourists, students and business professionals. </a:t>
          </a:r>
          <a:endParaRPr lang="en-US" sz="2300" kern="1200"/>
        </a:p>
      </dsp:txBody>
      <dsp:txXfrm>
        <a:off x="1435590" y="1554201"/>
        <a:ext cx="9971896" cy="1242935"/>
      </dsp:txXfrm>
    </dsp:sp>
    <dsp:sp modelId="{1E1AD05E-A3DF-49FD-BA4F-12D2557B77DC}">
      <dsp:nvSpPr>
        <dsp:cNvPr id="0" name=""/>
        <dsp:cNvSpPr/>
      </dsp:nvSpPr>
      <dsp:spPr>
        <a:xfrm>
          <a:off x="0" y="3107870"/>
          <a:ext cx="11407487"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360EB5-1DAF-4F38-97E2-6E94BD75C93D}">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28941CC-FBDA-43E8-9559-10007C89498B}">
      <dsp:nvSpPr>
        <dsp:cNvPr id="0" name=""/>
        <dsp:cNvSpPr/>
      </dsp:nvSpPr>
      <dsp:spPr>
        <a:xfrm>
          <a:off x="1435590" y="3107870"/>
          <a:ext cx="9971896"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AU" sz="2300" kern="1200"/>
            <a:t>Airbnb is trying to introduce and price its services based on the features listed for the lodging so that they can provide customized solutions on the basis of the customer’s budget and demand.</a:t>
          </a:r>
          <a:endParaRPr lang="en-US" sz="2300" kern="1200"/>
        </a:p>
      </dsp:txBody>
      <dsp:txXfrm>
        <a:off x="1435590" y="3107870"/>
        <a:ext cx="9971896"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71D8C7-0B72-49F8-947A-4894F63D6C9A}" type="datetimeFigureOut">
              <a:rPr lang="en-US" smtClean="0"/>
              <a:t>1/21/2020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3ACDEE-09A0-41B9-81CB-042A6B2221EB}" type="slidenum">
              <a:rPr lang="en-US" smtClean="0"/>
              <a:t>‹#›</a:t>
            </a:fld>
            <a:endParaRPr lang="en-US"/>
          </a:p>
        </p:txBody>
      </p:sp>
    </p:spTree>
    <p:extLst>
      <p:ext uri="{BB962C8B-B14F-4D97-AF65-F5344CB8AC3E}">
        <p14:creationId xmlns:p14="http://schemas.microsoft.com/office/powerpoint/2010/main" val="3228221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3ACDEE-09A0-41B9-81CB-042A6B2221EB}" type="slidenum">
              <a:rPr lang="en-US" smtClean="0"/>
              <a:t>5</a:t>
            </a:fld>
            <a:endParaRPr lang="en-US"/>
          </a:p>
        </p:txBody>
      </p:sp>
    </p:spTree>
    <p:extLst>
      <p:ext uri="{BB962C8B-B14F-4D97-AF65-F5344CB8AC3E}">
        <p14:creationId xmlns:p14="http://schemas.microsoft.com/office/powerpoint/2010/main" val="30833033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A88CEEA4-C3DB-4F37-A072-1FE0D5B03EE2}" type="datetimeFigureOut">
              <a:rPr lang="en-US" smtClean="0"/>
              <a:t>1/21/2020</a:t>
            </a:fld>
            <a:endParaRPr 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866AB658-2576-48F1-A60D-233359CFC701}" type="slidenum">
              <a:rPr lang="en-US" smtClean="0"/>
              <a:t>‹#›</a:t>
            </a:fld>
            <a:endParaRPr 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12075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8CEEA4-C3DB-4F37-A072-1FE0D5B03EE2}"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6AB658-2576-48F1-A60D-233359CFC701}" type="slidenum">
              <a:rPr lang="en-US" smtClean="0"/>
              <a:t>‹#›</a:t>
            </a:fld>
            <a:endParaRPr lang="en-US"/>
          </a:p>
        </p:txBody>
      </p:sp>
    </p:spTree>
    <p:extLst>
      <p:ext uri="{BB962C8B-B14F-4D97-AF65-F5344CB8AC3E}">
        <p14:creationId xmlns:p14="http://schemas.microsoft.com/office/powerpoint/2010/main" val="123885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8CEEA4-C3DB-4F37-A072-1FE0D5B03EE2}"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6AB658-2576-48F1-A60D-233359CFC701}" type="slidenum">
              <a:rPr lang="en-US" smtClean="0"/>
              <a:t>‹#›</a:t>
            </a:fld>
            <a:endParaRPr lang="en-US"/>
          </a:p>
        </p:txBody>
      </p:sp>
    </p:spTree>
    <p:extLst>
      <p:ext uri="{BB962C8B-B14F-4D97-AF65-F5344CB8AC3E}">
        <p14:creationId xmlns:p14="http://schemas.microsoft.com/office/powerpoint/2010/main" val="298357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8CEEA4-C3DB-4F37-A072-1FE0D5B03EE2}"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6AB658-2576-48F1-A60D-233359CFC701}" type="slidenum">
              <a:rPr lang="en-US" smtClean="0"/>
              <a:t>‹#›</a:t>
            </a:fld>
            <a:endParaRPr 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51521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8CEEA4-C3DB-4F37-A072-1FE0D5B03EE2}"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6AB658-2576-48F1-A60D-233359CFC701}" type="slidenum">
              <a:rPr lang="en-US" smtClean="0"/>
              <a:t>‹#›</a:t>
            </a:fld>
            <a:endParaRPr lang="en-US"/>
          </a:p>
        </p:txBody>
      </p:sp>
    </p:spTree>
    <p:extLst>
      <p:ext uri="{BB962C8B-B14F-4D97-AF65-F5344CB8AC3E}">
        <p14:creationId xmlns:p14="http://schemas.microsoft.com/office/powerpoint/2010/main" val="386568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88CEEA4-C3DB-4F37-A072-1FE0D5B03EE2}" type="datetimeFigureOut">
              <a:rPr lang="en-US" smtClean="0"/>
              <a:t>1/21/2020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6AB658-2576-48F1-A60D-233359CFC701}" type="slidenum">
              <a:rPr lang="en-US" smtClean="0"/>
              <a:t>‹#›</a:t>
            </a:fld>
            <a:endParaRPr lang="en-US"/>
          </a:p>
        </p:txBody>
      </p:sp>
    </p:spTree>
    <p:extLst>
      <p:ext uri="{BB962C8B-B14F-4D97-AF65-F5344CB8AC3E}">
        <p14:creationId xmlns:p14="http://schemas.microsoft.com/office/powerpoint/2010/main" val="9081135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88CEEA4-C3DB-4F37-A072-1FE0D5B03EE2}" type="datetimeFigureOut">
              <a:rPr lang="en-US" smtClean="0"/>
              <a:t>1/21/2020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6AB658-2576-48F1-A60D-233359CFC701}" type="slidenum">
              <a:rPr lang="en-US" smtClean="0"/>
              <a:t>‹#›</a:t>
            </a:fld>
            <a:endParaRPr lang="en-US"/>
          </a:p>
        </p:txBody>
      </p:sp>
    </p:spTree>
    <p:extLst>
      <p:ext uri="{BB962C8B-B14F-4D97-AF65-F5344CB8AC3E}">
        <p14:creationId xmlns:p14="http://schemas.microsoft.com/office/powerpoint/2010/main" val="29258771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8CEEA4-C3DB-4F37-A072-1FE0D5B03EE2}"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6AB658-2576-48F1-A60D-233359CFC701}" type="slidenum">
              <a:rPr lang="en-US" smtClean="0"/>
              <a:t>‹#›</a:t>
            </a:fld>
            <a:endParaRPr lang="en-US"/>
          </a:p>
        </p:txBody>
      </p:sp>
    </p:spTree>
    <p:extLst>
      <p:ext uri="{BB962C8B-B14F-4D97-AF65-F5344CB8AC3E}">
        <p14:creationId xmlns:p14="http://schemas.microsoft.com/office/powerpoint/2010/main" val="24074519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8CEEA4-C3DB-4F37-A072-1FE0D5B03EE2}"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6AB658-2576-48F1-A60D-233359CFC701}" type="slidenum">
              <a:rPr lang="en-US" smtClean="0"/>
              <a:t>‹#›</a:t>
            </a:fld>
            <a:endParaRPr lang="en-US"/>
          </a:p>
        </p:txBody>
      </p:sp>
    </p:spTree>
    <p:extLst>
      <p:ext uri="{BB962C8B-B14F-4D97-AF65-F5344CB8AC3E}">
        <p14:creationId xmlns:p14="http://schemas.microsoft.com/office/powerpoint/2010/main" val="23614313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C7175-D792-42CF-B0D0-39CA0F75BF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485392-4D1B-46C9-A134-5CB3B0F291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CDF38-78DE-4276-9578-00BED53B610E}"/>
              </a:ext>
            </a:extLst>
          </p:cNvPr>
          <p:cNvSpPr>
            <a:spLocks noGrp="1"/>
          </p:cNvSpPr>
          <p:nvPr>
            <p:ph type="dt" sz="half" idx="10"/>
          </p:nvPr>
        </p:nvSpPr>
        <p:spPr/>
        <p:txBody>
          <a:bodyPr/>
          <a:lstStyle/>
          <a:p>
            <a:fld id="{A88CEEA4-C3DB-4F37-A072-1FE0D5B03EE2}" type="datetimeFigureOut">
              <a:rPr lang="en-US" smtClean="0"/>
              <a:t>1/21/2020</a:t>
            </a:fld>
            <a:endParaRPr lang="en-US"/>
          </a:p>
        </p:txBody>
      </p:sp>
      <p:sp>
        <p:nvSpPr>
          <p:cNvPr id="5" name="Footer Placeholder 4">
            <a:extLst>
              <a:ext uri="{FF2B5EF4-FFF2-40B4-BE49-F238E27FC236}">
                <a16:creationId xmlns:a16="http://schemas.microsoft.com/office/drawing/2014/main" id="{CE6193E0-EAFA-47D4-84FA-43F81C8D7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B3D266-5AA8-4369-9C18-36184FEA5C33}"/>
              </a:ext>
            </a:extLst>
          </p:cNvPr>
          <p:cNvSpPr>
            <a:spLocks noGrp="1"/>
          </p:cNvSpPr>
          <p:nvPr>
            <p:ph type="sldNum" sz="quarter" idx="12"/>
          </p:nvPr>
        </p:nvSpPr>
        <p:spPr/>
        <p:txBody>
          <a:bodyPr/>
          <a:lstStyle/>
          <a:p>
            <a:fld id="{866AB658-2576-48F1-A60D-233359CFC701}" type="slidenum">
              <a:rPr lang="en-US" smtClean="0"/>
              <a:t>‹#›</a:t>
            </a:fld>
            <a:endParaRPr lang="en-US"/>
          </a:p>
        </p:txBody>
      </p:sp>
    </p:spTree>
    <p:extLst>
      <p:ext uri="{BB962C8B-B14F-4D97-AF65-F5344CB8AC3E}">
        <p14:creationId xmlns:p14="http://schemas.microsoft.com/office/powerpoint/2010/main" val="35162753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F0C3-7CC5-4713-BB4A-832FF32525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3CBD88-592C-4897-8E42-A2B3EF82BF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357648-8F9C-4E5C-A3D8-C3232BA9DD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509113-4E04-4F63-AB64-969A53C841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C95081-DA33-4DFC-82C4-F939637AB4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8F8567-B95C-4AD0-85F1-8D97D045DA54}"/>
              </a:ext>
            </a:extLst>
          </p:cNvPr>
          <p:cNvSpPr>
            <a:spLocks noGrp="1"/>
          </p:cNvSpPr>
          <p:nvPr>
            <p:ph type="dt" sz="half" idx="10"/>
          </p:nvPr>
        </p:nvSpPr>
        <p:spPr/>
        <p:txBody>
          <a:bodyPr/>
          <a:lstStyle/>
          <a:p>
            <a:fld id="{A88CEEA4-C3DB-4F37-A072-1FE0D5B03EE2}" type="datetimeFigureOut">
              <a:rPr lang="en-US" smtClean="0"/>
              <a:t>1/21/2020</a:t>
            </a:fld>
            <a:endParaRPr lang="en-US"/>
          </a:p>
        </p:txBody>
      </p:sp>
      <p:sp>
        <p:nvSpPr>
          <p:cNvPr id="8" name="Footer Placeholder 7">
            <a:extLst>
              <a:ext uri="{FF2B5EF4-FFF2-40B4-BE49-F238E27FC236}">
                <a16:creationId xmlns:a16="http://schemas.microsoft.com/office/drawing/2014/main" id="{73B78F47-4D7D-4C11-BE52-971CAF493F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D93069-9119-40E0-AC2B-9A3D3BDC9F29}"/>
              </a:ext>
            </a:extLst>
          </p:cNvPr>
          <p:cNvSpPr>
            <a:spLocks noGrp="1"/>
          </p:cNvSpPr>
          <p:nvPr>
            <p:ph type="sldNum" sz="quarter" idx="12"/>
          </p:nvPr>
        </p:nvSpPr>
        <p:spPr/>
        <p:txBody>
          <a:bodyPr/>
          <a:lstStyle/>
          <a:p>
            <a:fld id="{866AB658-2576-48F1-A60D-233359CFC701}" type="slidenum">
              <a:rPr lang="en-US" smtClean="0"/>
              <a:t>‹#›</a:t>
            </a:fld>
            <a:endParaRPr lang="en-US"/>
          </a:p>
        </p:txBody>
      </p:sp>
    </p:spTree>
    <p:extLst>
      <p:ext uri="{BB962C8B-B14F-4D97-AF65-F5344CB8AC3E}">
        <p14:creationId xmlns:p14="http://schemas.microsoft.com/office/powerpoint/2010/main" val="1750931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8CEEA4-C3DB-4F37-A072-1FE0D5B03EE2}"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6AB658-2576-48F1-A60D-233359CFC701}" type="slidenum">
              <a:rPr lang="en-US" smtClean="0"/>
              <a:t>‹#›</a:t>
            </a:fld>
            <a:endParaRPr lang="en-US"/>
          </a:p>
        </p:txBody>
      </p:sp>
    </p:spTree>
    <p:extLst>
      <p:ext uri="{BB962C8B-B14F-4D97-AF65-F5344CB8AC3E}">
        <p14:creationId xmlns:p14="http://schemas.microsoft.com/office/powerpoint/2010/main" val="2143669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8CEEA4-C3DB-4F37-A072-1FE0D5B03EE2}"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6AB658-2576-48F1-A60D-233359CFC701}" type="slidenum">
              <a:rPr lang="en-US" smtClean="0"/>
              <a:t>‹#›</a:t>
            </a:fld>
            <a:endParaRPr lang="en-US"/>
          </a:p>
        </p:txBody>
      </p:sp>
    </p:spTree>
    <p:extLst>
      <p:ext uri="{BB962C8B-B14F-4D97-AF65-F5344CB8AC3E}">
        <p14:creationId xmlns:p14="http://schemas.microsoft.com/office/powerpoint/2010/main" val="2874504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8CEEA4-C3DB-4F37-A072-1FE0D5B03EE2}"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6AB658-2576-48F1-A60D-233359CFC701}" type="slidenum">
              <a:rPr lang="en-US" smtClean="0"/>
              <a:t>‹#›</a:t>
            </a:fld>
            <a:endParaRPr lang="en-US"/>
          </a:p>
        </p:txBody>
      </p:sp>
    </p:spTree>
    <p:extLst>
      <p:ext uri="{BB962C8B-B14F-4D97-AF65-F5344CB8AC3E}">
        <p14:creationId xmlns:p14="http://schemas.microsoft.com/office/powerpoint/2010/main" val="3471832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8CEEA4-C3DB-4F37-A072-1FE0D5B03EE2}" type="datetimeFigureOut">
              <a:rPr lang="en-US" smtClean="0"/>
              <a:t>1/21/2020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6AB658-2576-48F1-A60D-233359CFC701}" type="slidenum">
              <a:rPr lang="en-US" smtClean="0"/>
              <a:t>‹#›</a:t>
            </a:fld>
            <a:endParaRPr lang="en-US"/>
          </a:p>
        </p:txBody>
      </p:sp>
    </p:spTree>
    <p:extLst>
      <p:ext uri="{BB962C8B-B14F-4D97-AF65-F5344CB8AC3E}">
        <p14:creationId xmlns:p14="http://schemas.microsoft.com/office/powerpoint/2010/main" val="4010591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8CEEA4-C3DB-4F37-A072-1FE0D5B03EE2}" type="datetimeFigureOut">
              <a:rPr lang="en-US" smtClean="0"/>
              <a:t>1/21/2020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6AB658-2576-48F1-A60D-233359CFC701}" type="slidenum">
              <a:rPr lang="en-US" smtClean="0"/>
              <a:t>‹#›</a:t>
            </a:fld>
            <a:endParaRPr lang="en-US"/>
          </a:p>
        </p:txBody>
      </p:sp>
    </p:spTree>
    <p:extLst>
      <p:ext uri="{BB962C8B-B14F-4D97-AF65-F5344CB8AC3E}">
        <p14:creationId xmlns:p14="http://schemas.microsoft.com/office/powerpoint/2010/main" val="4007190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CEEA4-C3DB-4F37-A072-1FE0D5B03EE2}" type="datetimeFigureOut">
              <a:rPr lang="en-US" smtClean="0"/>
              <a:t>1/21/2020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6AB658-2576-48F1-A60D-233359CFC701}" type="slidenum">
              <a:rPr lang="en-US" smtClean="0"/>
              <a:t>‹#›</a:t>
            </a:fld>
            <a:endParaRPr lang="en-US"/>
          </a:p>
        </p:txBody>
      </p:sp>
    </p:spTree>
    <p:extLst>
      <p:ext uri="{BB962C8B-B14F-4D97-AF65-F5344CB8AC3E}">
        <p14:creationId xmlns:p14="http://schemas.microsoft.com/office/powerpoint/2010/main" val="1816442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8CEEA4-C3DB-4F37-A072-1FE0D5B03EE2}"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6AB658-2576-48F1-A60D-233359CFC701}" type="slidenum">
              <a:rPr lang="en-US" smtClean="0"/>
              <a:t>‹#›</a:t>
            </a:fld>
            <a:endParaRPr lang="en-US"/>
          </a:p>
        </p:txBody>
      </p:sp>
    </p:spTree>
    <p:extLst>
      <p:ext uri="{BB962C8B-B14F-4D97-AF65-F5344CB8AC3E}">
        <p14:creationId xmlns:p14="http://schemas.microsoft.com/office/powerpoint/2010/main" val="3849551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8CEEA4-C3DB-4F37-A072-1FE0D5B03EE2}"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6AB658-2576-48F1-A60D-233359CFC701}" type="slidenum">
              <a:rPr lang="en-US" smtClean="0"/>
              <a:t>‹#›</a:t>
            </a:fld>
            <a:endParaRPr lang="en-US"/>
          </a:p>
        </p:txBody>
      </p:sp>
    </p:spTree>
    <p:extLst>
      <p:ext uri="{BB962C8B-B14F-4D97-AF65-F5344CB8AC3E}">
        <p14:creationId xmlns:p14="http://schemas.microsoft.com/office/powerpoint/2010/main" val="72084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A88CEEA4-C3DB-4F37-A072-1FE0D5B03EE2}" type="datetimeFigureOut">
              <a:rPr lang="en-US" smtClean="0"/>
              <a:t>1/21/2020</a:t>
            </a:fld>
            <a:endParaRPr 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866AB658-2576-48F1-A60D-233359CFC701}" type="slidenum">
              <a:rPr lang="en-US" smtClean="0"/>
              <a:t>‹#›</a:t>
            </a:fld>
            <a:endParaRPr lang="en-US"/>
          </a:p>
        </p:txBody>
      </p:sp>
    </p:spTree>
    <p:extLst>
      <p:ext uri="{BB962C8B-B14F-4D97-AF65-F5344CB8AC3E}">
        <p14:creationId xmlns:p14="http://schemas.microsoft.com/office/powerpoint/2010/main" val="2298087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gomonov/new-york-city-airbnb-open-data" TargetMode="Externa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drawing of a face&#10;&#10;Description automatically generated">
            <a:extLst>
              <a:ext uri="{FF2B5EF4-FFF2-40B4-BE49-F238E27FC236}">
                <a16:creationId xmlns:a16="http://schemas.microsoft.com/office/drawing/2014/main" id="{0113C751-4446-4A0E-AF00-EF9C06EA26A1}"/>
              </a:ext>
            </a:extLst>
          </p:cNvPr>
          <p:cNvPicPr>
            <a:picLocks noChangeAspect="1"/>
          </p:cNvPicPr>
          <p:nvPr/>
        </p:nvPicPr>
        <p:blipFill rotWithShape="1">
          <a:blip r:embed="rId2">
            <a:extLst>
              <a:ext uri="{28A0092B-C50C-407E-A947-70E740481C1C}">
                <a14:useLocalDpi xmlns:a14="http://schemas.microsoft.com/office/drawing/2010/main" val="0"/>
              </a:ext>
            </a:extLst>
          </a:blip>
          <a:srcRect l="3045" r="2377" b="-1"/>
          <a:stretch/>
        </p:blipFill>
        <p:spPr>
          <a:xfrm>
            <a:off x="20" y="206071"/>
            <a:ext cx="12191980" cy="4801868"/>
          </a:xfrm>
          <a:prstGeom prst="rect">
            <a:avLst/>
          </a:prstGeom>
        </p:spPr>
      </p:pic>
      <p:sp>
        <p:nvSpPr>
          <p:cNvPr id="2" name="Title 1">
            <a:extLst>
              <a:ext uri="{FF2B5EF4-FFF2-40B4-BE49-F238E27FC236}">
                <a16:creationId xmlns:a16="http://schemas.microsoft.com/office/drawing/2014/main" id="{DDB6B069-441B-4848-B9C4-A8A8575167E5}"/>
              </a:ext>
            </a:extLst>
          </p:cNvPr>
          <p:cNvSpPr>
            <a:spLocks noGrp="1"/>
          </p:cNvSpPr>
          <p:nvPr>
            <p:ph type="ctrTitle"/>
          </p:nvPr>
        </p:nvSpPr>
        <p:spPr>
          <a:xfrm>
            <a:off x="799912" y="5509775"/>
            <a:ext cx="10592174" cy="656946"/>
          </a:xfrm>
        </p:spPr>
        <p:txBody>
          <a:bodyPr anchor="t">
            <a:normAutofit fontScale="90000"/>
          </a:bodyPr>
          <a:lstStyle/>
          <a:p>
            <a:pPr algn="l"/>
            <a:r>
              <a:rPr lang="en-AU" b="1" dirty="0">
                <a:solidFill>
                  <a:srgbClr val="FF5A60"/>
                </a:solidFill>
              </a:rPr>
              <a:t>New York Airbnb Price Prediction</a:t>
            </a:r>
            <a:br>
              <a:rPr lang="en-US" dirty="0"/>
            </a:br>
            <a:endParaRPr lang="en-US" sz="4000" dirty="0">
              <a:solidFill>
                <a:srgbClr val="000000"/>
              </a:solidFill>
            </a:endParaRPr>
          </a:p>
        </p:txBody>
      </p:sp>
    </p:spTree>
    <p:extLst>
      <p:ext uri="{BB962C8B-B14F-4D97-AF65-F5344CB8AC3E}">
        <p14:creationId xmlns:p14="http://schemas.microsoft.com/office/powerpoint/2010/main" val="3342869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F1E30-D95C-4A06-8954-2FBAFADBA9D8}"/>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A3B03018-F13B-4EBE-B388-8E2EFCD5A936}"/>
              </a:ext>
            </a:extLst>
          </p:cNvPr>
          <p:cNvSpPr>
            <a:spLocks noGrp="1"/>
          </p:cNvSpPr>
          <p:nvPr>
            <p:ph idx="1"/>
          </p:nvPr>
        </p:nvSpPr>
        <p:spPr/>
        <p:txBody>
          <a:bodyPr>
            <a:normAutofit fontScale="77500" lnSpcReduction="20000"/>
          </a:bodyPr>
          <a:lstStyle/>
          <a:p>
            <a:r>
              <a:rPr lang="en-US" sz="3600" dirty="0"/>
              <a:t>Multiple Linear Regression</a:t>
            </a:r>
          </a:p>
          <a:p>
            <a:r>
              <a:rPr lang="en-US" sz="3600" dirty="0"/>
              <a:t>Lasso</a:t>
            </a:r>
          </a:p>
          <a:p>
            <a:r>
              <a:rPr lang="en-US" sz="3600" dirty="0"/>
              <a:t>Ridge</a:t>
            </a:r>
          </a:p>
          <a:p>
            <a:r>
              <a:rPr lang="en-US" sz="3600" dirty="0"/>
              <a:t>Elastic Net</a:t>
            </a:r>
          </a:p>
          <a:p>
            <a:r>
              <a:rPr lang="en-US" sz="3600" dirty="0"/>
              <a:t>Bagging</a:t>
            </a:r>
          </a:p>
          <a:p>
            <a:r>
              <a:rPr lang="en-US" sz="3600" dirty="0"/>
              <a:t>Random Forest</a:t>
            </a:r>
          </a:p>
        </p:txBody>
      </p:sp>
    </p:spTree>
    <p:extLst>
      <p:ext uri="{BB962C8B-B14F-4D97-AF65-F5344CB8AC3E}">
        <p14:creationId xmlns:p14="http://schemas.microsoft.com/office/powerpoint/2010/main" val="506907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93BB2-C6EB-4A56-BF94-0C7266D4D54E}"/>
              </a:ext>
            </a:extLst>
          </p:cNvPr>
          <p:cNvSpPr>
            <a:spLocks noGrp="1"/>
          </p:cNvSpPr>
          <p:nvPr>
            <p:ph type="title"/>
          </p:nvPr>
        </p:nvSpPr>
        <p:spPr/>
        <p:txBody>
          <a:bodyPr/>
          <a:lstStyle/>
          <a:p>
            <a:r>
              <a:rPr lang="en-US" dirty="0"/>
              <a:t>Result</a:t>
            </a:r>
          </a:p>
        </p:txBody>
      </p:sp>
      <p:pic>
        <p:nvPicPr>
          <p:cNvPr id="5" name="Content Placeholder 4" descr="A screenshot of a cell phone&#10;&#10;Description automatically generated">
            <a:extLst>
              <a:ext uri="{FF2B5EF4-FFF2-40B4-BE49-F238E27FC236}">
                <a16:creationId xmlns:a16="http://schemas.microsoft.com/office/drawing/2014/main" id="{07E373B9-DBA8-49DC-92AB-D55D389A88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3984" y="1672731"/>
            <a:ext cx="9018739" cy="3399229"/>
          </a:xfrm>
        </p:spPr>
      </p:pic>
      <p:sp>
        <p:nvSpPr>
          <p:cNvPr id="6" name="TextBox 5">
            <a:extLst>
              <a:ext uri="{FF2B5EF4-FFF2-40B4-BE49-F238E27FC236}">
                <a16:creationId xmlns:a16="http://schemas.microsoft.com/office/drawing/2014/main" id="{E5AADCDD-AC2C-4508-8206-8916F17B2CF6}"/>
              </a:ext>
            </a:extLst>
          </p:cNvPr>
          <p:cNvSpPr txBox="1"/>
          <p:nvPr/>
        </p:nvSpPr>
        <p:spPr>
          <a:xfrm>
            <a:off x="595266" y="5185269"/>
            <a:ext cx="10639816" cy="461665"/>
          </a:xfrm>
          <a:prstGeom prst="rect">
            <a:avLst/>
          </a:prstGeom>
          <a:noFill/>
        </p:spPr>
        <p:txBody>
          <a:bodyPr wrap="square" rtlCol="0">
            <a:spAutoFit/>
          </a:bodyPr>
          <a:lstStyle/>
          <a:p>
            <a:r>
              <a:rPr lang="en-US" sz="2400" dirty="0"/>
              <a:t>Random Forest produces the lowest RMSE, indicating the best model is this analysis</a:t>
            </a:r>
            <a:r>
              <a:rPr lang="en-US" dirty="0"/>
              <a:t>.</a:t>
            </a:r>
          </a:p>
        </p:txBody>
      </p:sp>
    </p:spTree>
    <p:extLst>
      <p:ext uri="{BB962C8B-B14F-4D97-AF65-F5344CB8AC3E}">
        <p14:creationId xmlns:p14="http://schemas.microsoft.com/office/powerpoint/2010/main" val="2125242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BCD08-76A7-4DD0-AD81-3B89C71E2BA2}"/>
              </a:ext>
            </a:extLst>
          </p:cNvPr>
          <p:cNvSpPr>
            <a:spLocks noGrp="1"/>
          </p:cNvSpPr>
          <p:nvPr>
            <p:ph type="title"/>
          </p:nvPr>
        </p:nvSpPr>
        <p:spPr/>
        <p:txBody>
          <a:bodyPr/>
          <a:lstStyle/>
          <a:p>
            <a:r>
              <a:rPr lang="en-AU" b="1" dirty="0"/>
              <a:t>Discussion and conclusion</a:t>
            </a:r>
            <a:endParaRPr lang="en-US" dirty="0"/>
          </a:p>
        </p:txBody>
      </p:sp>
      <p:sp>
        <p:nvSpPr>
          <p:cNvPr id="3" name="Content Placeholder 2">
            <a:extLst>
              <a:ext uri="{FF2B5EF4-FFF2-40B4-BE49-F238E27FC236}">
                <a16:creationId xmlns:a16="http://schemas.microsoft.com/office/drawing/2014/main" id="{28709A88-6A8D-4B92-B28D-35F8401B17C0}"/>
              </a:ext>
            </a:extLst>
          </p:cNvPr>
          <p:cNvSpPr>
            <a:spLocks noGrp="1"/>
          </p:cNvSpPr>
          <p:nvPr>
            <p:ph idx="1"/>
          </p:nvPr>
        </p:nvSpPr>
        <p:spPr/>
        <p:txBody>
          <a:bodyPr>
            <a:normAutofit/>
          </a:bodyPr>
          <a:lstStyle/>
          <a:p>
            <a:pPr>
              <a:lnSpc>
                <a:spcPct val="150000"/>
              </a:lnSpc>
            </a:pPr>
            <a:r>
              <a:rPr lang="en-US" dirty="0"/>
              <a:t>There are still many limitations that will affect the accuracy.</a:t>
            </a:r>
          </a:p>
          <a:p>
            <a:pPr>
              <a:lnSpc>
                <a:spcPct val="150000"/>
              </a:lnSpc>
            </a:pPr>
            <a:r>
              <a:rPr lang="en-US" dirty="0"/>
              <a:t>Firstly, there might be other models that could produce more accurate predictions. </a:t>
            </a:r>
          </a:p>
          <a:p>
            <a:pPr>
              <a:lnSpc>
                <a:spcPct val="150000"/>
              </a:lnSpc>
            </a:pPr>
            <a:r>
              <a:rPr lang="en-US" dirty="0"/>
              <a:t>Secondly, the price of an Airbnb property might be affected by other features, for example, the interior design. </a:t>
            </a:r>
          </a:p>
          <a:p>
            <a:pPr>
              <a:lnSpc>
                <a:spcPct val="150000"/>
              </a:lnSpc>
            </a:pPr>
            <a:r>
              <a:rPr lang="en-US" dirty="0"/>
              <a:t>This prediction can be helpful for people who would like to start a Airbnb business or tourists who are looking for an Airbnb. </a:t>
            </a:r>
          </a:p>
          <a:p>
            <a:endParaRPr lang="en-US" dirty="0"/>
          </a:p>
        </p:txBody>
      </p:sp>
    </p:spTree>
    <p:extLst>
      <p:ext uri="{BB962C8B-B14F-4D97-AF65-F5344CB8AC3E}">
        <p14:creationId xmlns:p14="http://schemas.microsoft.com/office/powerpoint/2010/main" val="1602577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7BDB4D-C97F-416A-BD1A-347CFBAAC705}"/>
              </a:ext>
            </a:extLst>
          </p:cNvPr>
          <p:cNvSpPr>
            <a:spLocks noGrp="1"/>
          </p:cNvSpPr>
          <p:nvPr>
            <p:ph idx="1"/>
          </p:nvPr>
        </p:nvSpPr>
        <p:spPr/>
        <p:txBody>
          <a:bodyPr>
            <a:normAutofit/>
          </a:bodyPr>
          <a:lstStyle/>
          <a:p>
            <a:r>
              <a:rPr lang="en-US" sz="4000" dirty="0"/>
              <a:t>Thank You</a:t>
            </a:r>
          </a:p>
        </p:txBody>
      </p:sp>
    </p:spTree>
    <p:extLst>
      <p:ext uri="{BB962C8B-B14F-4D97-AF65-F5344CB8AC3E}">
        <p14:creationId xmlns:p14="http://schemas.microsoft.com/office/powerpoint/2010/main" val="2473440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7CD06-D99C-40D4-9B0A-D55B3266F618}"/>
              </a:ext>
            </a:extLst>
          </p:cNvPr>
          <p:cNvSpPr>
            <a:spLocks noGrp="1"/>
          </p:cNvSpPr>
          <p:nvPr>
            <p:ph type="title"/>
          </p:nvPr>
        </p:nvSpPr>
        <p:spPr>
          <a:xfrm>
            <a:off x="391378" y="320675"/>
            <a:ext cx="11407487" cy="1325563"/>
          </a:xfrm>
        </p:spPr>
        <p:txBody>
          <a:bodyPr>
            <a:normAutofit/>
          </a:bodyPr>
          <a:lstStyle/>
          <a:p>
            <a:r>
              <a:rPr lang="en-US" sz="5400" dirty="0"/>
              <a:t>Background</a:t>
            </a:r>
          </a:p>
        </p:txBody>
      </p:sp>
      <p:graphicFrame>
        <p:nvGraphicFramePr>
          <p:cNvPr id="5" name="Content Placeholder 2">
            <a:extLst>
              <a:ext uri="{FF2B5EF4-FFF2-40B4-BE49-F238E27FC236}">
                <a16:creationId xmlns:a16="http://schemas.microsoft.com/office/drawing/2014/main" id="{1984589C-9302-4A18-9840-8F6FFD4402A1}"/>
              </a:ext>
            </a:extLst>
          </p:cNvPr>
          <p:cNvGraphicFramePr>
            <a:graphicFrameLocks noGrp="1"/>
          </p:cNvGraphicFramePr>
          <p:nvPr>
            <p:ph idx="1"/>
            <p:extLst>
              <p:ext uri="{D42A27DB-BD31-4B8C-83A1-F6EECF244321}">
                <p14:modId xmlns:p14="http://schemas.microsoft.com/office/powerpoint/2010/main" val="2835346127"/>
              </p:ext>
            </p:extLst>
          </p:nvPr>
        </p:nvGraphicFramePr>
        <p:xfrm>
          <a:off x="391379"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8970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887A2-C1BA-42EE-8948-003FCFC92769}"/>
              </a:ext>
            </a:extLst>
          </p:cNvPr>
          <p:cNvSpPr>
            <a:spLocks noGrp="1"/>
          </p:cNvSpPr>
          <p:nvPr>
            <p:ph type="title"/>
          </p:nvPr>
        </p:nvSpPr>
        <p:spPr/>
        <p:txBody>
          <a:bodyPr/>
          <a:lstStyle/>
          <a:p>
            <a:r>
              <a:rPr lang="en-US" dirty="0"/>
              <a:t>Data acquisition and cleaning</a:t>
            </a:r>
          </a:p>
        </p:txBody>
      </p:sp>
      <p:sp>
        <p:nvSpPr>
          <p:cNvPr id="3" name="Content Placeholder 2">
            <a:extLst>
              <a:ext uri="{FF2B5EF4-FFF2-40B4-BE49-F238E27FC236}">
                <a16:creationId xmlns:a16="http://schemas.microsoft.com/office/drawing/2014/main" id="{F4EA893D-FD58-4CC7-AADD-58AE09B2A77B}"/>
              </a:ext>
            </a:extLst>
          </p:cNvPr>
          <p:cNvSpPr>
            <a:spLocks noGrp="1"/>
          </p:cNvSpPr>
          <p:nvPr>
            <p:ph idx="1"/>
          </p:nvPr>
        </p:nvSpPr>
        <p:spPr/>
        <p:txBody>
          <a:bodyPr>
            <a:normAutofit/>
          </a:bodyPr>
          <a:lstStyle/>
          <a:p>
            <a:pPr>
              <a:lnSpc>
                <a:spcPct val="150000"/>
              </a:lnSpc>
            </a:pPr>
            <a:r>
              <a:rPr lang="en-AU" dirty="0"/>
              <a:t>A well-developed dataset could be found from Kaggle dataset “New York City Airbnb Open Data” </a:t>
            </a:r>
            <a:r>
              <a:rPr lang="en-AU" dirty="0">
                <a:hlinkClick r:id="rId2"/>
              </a:rPr>
              <a:t>https://www.kaggle.com/dgomonov/new-york-city-airbnb-open-data</a:t>
            </a:r>
            <a:endParaRPr lang="en-AU" dirty="0"/>
          </a:p>
          <a:p>
            <a:pPr>
              <a:lnSpc>
                <a:spcPct val="150000"/>
              </a:lnSpc>
            </a:pPr>
            <a:r>
              <a:rPr lang="en-AU" dirty="0"/>
              <a:t>There are 48895 rows and 16 columns </a:t>
            </a:r>
          </a:p>
          <a:p>
            <a:pPr>
              <a:lnSpc>
                <a:spcPct val="150000"/>
              </a:lnSpc>
            </a:pPr>
            <a:r>
              <a:rPr lang="en-AU" dirty="0"/>
              <a:t>Irrelevant features are dropped. 12 columns left after dropping.</a:t>
            </a:r>
          </a:p>
          <a:p>
            <a:pPr>
              <a:lnSpc>
                <a:spcPct val="150000"/>
              </a:lnSpc>
            </a:pPr>
            <a:r>
              <a:rPr lang="en-AU" dirty="0"/>
              <a:t>Missing values in </a:t>
            </a:r>
            <a:r>
              <a:rPr lang="en-AU" dirty="0" err="1"/>
              <a:t>review_per_month</a:t>
            </a:r>
            <a:r>
              <a:rPr lang="en-AU" dirty="0"/>
              <a:t> are replaced by  0.</a:t>
            </a:r>
          </a:p>
          <a:p>
            <a:endParaRPr lang="en-US" dirty="0"/>
          </a:p>
        </p:txBody>
      </p:sp>
    </p:spTree>
    <p:extLst>
      <p:ext uri="{BB962C8B-B14F-4D97-AF65-F5344CB8AC3E}">
        <p14:creationId xmlns:p14="http://schemas.microsoft.com/office/powerpoint/2010/main" val="3622960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F2C81F7-AFE9-4B79-BFA0-3DD1BF33EE2E}"/>
              </a:ext>
            </a:extLst>
          </p:cNvPr>
          <p:cNvSpPr>
            <a:spLocks noGrp="1"/>
          </p:cNvSpPr>
          <p:nvPr>
            <p:ph type="body" idx="1"/>
          </p:nvPr>
        </p:nvSpPr>
        <p:spPr>
          <a:xfrm>
            <a:off x="640262" y="540731"/>
            <a:ext cx="5157787" cy="823912"/>
          </a:xfrm>
        </p:spPr>
        <p:txBody>
          <a:bodyPr>
            <a:normAutofit fontScale="85000" lnSpcReduction="10000"/>
          </a:bodyPr>
          <a:lstStyle/>
          <a:p>
            <a:r>
              <a:rPr lang="en-US" sz="3200" dirty="0"/>
              <a:t>Missing values </a:t>
            </a:r>
            <a:r>
              <a:rPr lang="en-US" sz="3000" dirty="0"/>
              <a:t>before</a:t>
            </a:r>
            <a:r>
              <a:rPr lang="en-US" sz="3200" dirty="0"/>
              <a:t> cleaning</a:t>
            </a:r>
          </a:p>
        </p:txBody>
      </p:sp>
      <p:pic>
        <p:nvPicPr>
          <p:cNvPr id="10" name="Content Placeholder 9" descr="A screenshot of a cell phone&#10;&#10;Description automatically generated">
            <a:extLst>
              <a:ext uri="{FF2B5EF4-FFF2-40B4-BE49-F238E27FC236}">
                <a16:creationId xmlns:a16="http://schemas.microsoft.com/office/drawing/2014/main" id="{EB3BEFA8-9B61-4B69-83DE-44FD4DEE0B5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38213" y="2126750"/>
            <a:ext cx="4227891" cy="3326865"/>
          </a:xfrm>
        </p:spPr>
      </p:pic>
      <p:sp>
        <p:nvSpPr>
          <p:cNvPr id="7" name="Text Placeholder 6">
            <a:extLst>
              <a:ext uri="{FF2B5EF4-FFF2-40B4-BE49-F238E27FC236}">
                <a16:creationId xmlns:a16="http://schemas.microsoft.com/office/drawing/2014/main" id="{8B0C3339-6327-442A-B642-920BF1B0BCEB}"/>
              </a:ext>
            </a:extLst>
          </p:cNvPr>
          <p:cNvSpPr>
            <a:spLocks noGrp="1"/>
          </p:cNvSpPr>
          <p:nvPr>
            <p:ph type="body" sz="quarter" idx="3"/>
          </p:nvPr>
        </p:nvSpPr>
        <p:spPr>
          <a:xfrm>
            <a:off x="6172199" y="540731"/>
            <a:ext cx="5183188" cy="823912"/>
          </a:xfrm>
        </p:spPr>
        <p:txBody>
          <a:bodyPr>
            <a:normAutofit fontScale="85000" lnSpcReduction="10000"/>
          </a:bodyPr>
          <a:lstStyle/>
          <a:p>
            <a:r>
              <a:rPr lang="en-US" sz="3200" dirty="0"/>
              <a:t>Missing </a:t>
            </a:r>
            <a:r>
              <a:rPr lang="en-US" sz="3000" dirty="0"/>
              <a:t>values</a:t>
            </a:r>
            <a:r>
              <a:rPr lang="en-US" sz="3200" dirty="0"/>
              <a:t> after cleaning</a:t>
            </a:r>
          </a:p>
        </p:txBody>
      </p:sp>
      <p:pic>
        <p:nvPicPr>
          <p:cNvPr id="12" name="Content Placeholder 11" descr="A picture containing bird&#10;&#10;Description automatically generated">
            <a:extLst>
              <a:ext uri="{FF2B5EF4-FFF2-40B4-BE49-F238E27FC236}">
                <a16:creationId xmlns:a16="http://schemas.microsoft.com/office/drawing/2014/main" id="{C8B13441-7A3F-4862-B0B4-C1953B0614A4}"/>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199" y="2126750"/>
            <a:ext cx="4538389" cy="3147766"/>
          </a:xfrm>
        </p:spPr>
      </p:pic>
    </p:spTree>
    <p:extLst>
      <p:ext uri="{BB962C8B-B14F-4D97-AF65-F5344CB8AC3E}">
        <p14:creationId xmlns:p14="http://schemas.microsoft.com/office/powerpoint/2010/main" val="3995452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2C3B201-5008-41A0-B7EC-F5E48D55BBE6}"/>
              </a:ext>
            </a:extLst>
          </p:cNvPr>
          <p:cNvSpPr>
            <a:spLocks noGrp="1"/>
          </p:cNvSpPr>
          <p:nvPr>
            <p:ph type="title"/>
          </p:nvPr>
        </p:nvSpPr>
        <p:spPr/>
        <p:txBody>
          <a:bodyPr/>
          <a:lstStyle/>
          <a:p>
            <a:r>
              <a:rPr lang="en-US" b="1" dirty="0"/>
              <a:t>Correlation Heat Map</a:t>
            </a:r>
          </a:p>
        </p:txBody>
      </p:sp>
      <p:pic>
        <p:nvPicPr>
          <p:cNvPr id="10" name="Content Placeholder 9" descr="A picture containing monitor&#10;&#10;Description automatically generated">
            <a:extLst>
              <a:ext uri="{FF2B5EF4-FFF2-40B4-BE49-F238E27FC236}">
                <a16:creationId xmlns:a16="http://schemas.microsoft.com/office/drawing/2014/main" id="{44034B16-F478-4F73-A24C-08FC79AFB3C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1941" y="1690688"/>
            <a:ext cx="6800260" cy="3785652"/>
          </a:xfrm>
        </p:spPr>
      </p:pic>
      <p:sp>
        <p:nvSpPr>
          <p:cNvPr id="11" name="TextBox 10">
            <a:extLst>
              <a:ext uri="{FF2B5EF4-FFF2-40B4-BE49-F238E27FC236}">
                <a16:creationId xmlns:a16="http://schemas.microsoft.com/office/drawing/2014/main" id="{86CD19F3-F7DF-436E-9641-C113BC98B27E}"/>
              </a:ext>
            </a:extLst>
          </p:cNvPr>
          <p:cNvSpPr txBox="1"/>
          <p:nvPr/>
        </p:nvSpPr>
        <p:spPr>
          <a:xfrm>
            <a:off x="7698341" y="1690688"/>
            <a:ext cx="4014198" cy="3785652"/>
          </a:xfrm>
          <a:prstGeom prst="rect">
            <a:avLst/>
          </a:prstGeom>
          <a:noFill/>
        </p:spPr>
        <p:txBody>
          <a:bodyPr wrap="square" rtlCol="0">
            <a:spAutoFit/>
          </a:bodyPr>
          <a:lstStyle/>
          <a:p>
            <a:pPr marL="342900" indent="-342900">
              <a:buFont typeface="Arial" panose="020B0604020202020204" pitchFamily="34" charset="0"/>
              <a:buChar char="•"/>
            </a:pPr>
            <a:r>
              <a:rPr lang="en-AU" sz="2400" dirty="0"/>
              <a:t>Correlation matrix as heatmap is used to check the correlation among different numeric variables as there are multiple columns in the dataset</a:t>
            </a:r>
          </a:p>
          <a:p>
            <a:endParaRPr lang="en-AU" sz="2400" dirty="0"/>
          </a:p>
          <a:p>
            <a:pPr marL="342900" indent="-342900">
              <a:buFont typeface="Arial" panose="020B0604020202020204" pitchFamily="34" charset="0"/>
              <a:buChar char="•"/>
            </a:pPr>
            <a:r>
              <a:rPr lang="en-US" sz="2400" dirty="0"/>
              <a:t>Higher correlation means there are higher chances of multicollinearity</a:t>
            </a:r>
          </a:p>
        </p:txBody>
      </p:sp>
    </p:spTree>
    <p:extLst>
      <p:ext uri="{BB962C8B-B14F-4D97-AF65-F5344CB8AC3E}">
        <p14:creationId xmlns:p14="http://schemas.microsoft.com/office/powerpoint/2010/main" val="3078235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C6D37-4164-482D-AC91-8495EFDE00B2}"/>
              </a:ext>
            </a:extLst>
          </p:cNvPr>
          <p:cNvSpPr>
            <a:spLocks noGrp="1"/>
          </p:cNvSpPr>
          <p:nvPr>
            <p:ph type="title"/>
          </p:nvPr>
        </p:nvSpPr>
        <p:spPr/>
        <p:txBody>
          <a:bodyPr>
            <a:normAutofit fontScale="90000"/>
          </a:bodyPr>
          <a:lstStyle/>
          <a:p>
            <a:r>
              <a:rPr lang="en-AU" sz="4000" b="1" dirty="0"/>
              <a:t>Relationships between neighbourhood and price</a:t>
            </a:r>
            <a:endParaRPr lang="en-US" sz="4000" dirty="0"/>
          </a:p>
        </p:txBody>
      </p:sp>
      <p:pic>
        <p:nvPicPr>
          <p:cNvPr id="4" name="Content Placeholder 3" descr="A screenshot of a cell phone&#10;&#10;Description automatically generated">
            <a:extLst>
              <a:ext uri="{FF2B5EF4-FFF2-40B4-BE49-F238E27FC236}">
                <a16:creationId xmlns:a16="http://schemas.microsoft.com/office/drawing/2014/main" id="{2D526DA5-727C-4803-8384-1D9C32E4BAB3}"/>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073225" y="1837765"/>
            <a:ext cx="6045550" cy="3720274"/>
          </a:xfrm>
          <a:prstGeom prst="rect">
            <a:avLst/>
          </a:prstGeom>
        </p:spPr>
      </p:pic>
    </p:spTree>
    <p:extLst>
      <p:ext uri="{BB962C8B-B14F-4D97-AF65-F5344CB8AC3E}">
        <p14:creationId xmlns:p14="http://schemas.microsoft.com/office/powerpoint/2010/main" val="4251805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F846E-15DB-4190-819F-329A7E110BE6}"/>
              </a:ext>
            </a:extLst>
          </p:cNvPr>
          <p:cNvSpPr>
            <a:spLocks noGrp="1"/>
          </p:cNvSpPr>
          <p:nvPr>
            <p:ph type="title"/>
          </p:nvPr>
        </p:nvSpPr>
        <p:spPr>
          <a:xfrm>
            <a:off x="673275" y="2277035"/>
            <a:ext cx="10396882" cy="1151965"/>
          </a:xfrm>
        </p:spPr>
        <p:txBody>
          <a:bodyPr>
            <a:normAutofit fontScale="90000"/>
          </a:bodyPr>
          <a:lstStyle/>
          <a:p>
            <a:r>
              <a:rPr lang="en-US" dirty="0"/>
              <a:t>Price </a:t>
            </a:r>
            <a:br>
              <a:rPr lang="en-US" dirty="0"/>
            </a:br>
            <a:r>
              <a:rPr lang="en-US" dirty="0"/>
              <a:t>distribution</a:t>
            </a:r>
          </a:p>
        </p:txBody>
      </p:sp>
      <p:pic>
        <p:nvPicPr>
          <p:cNvPr id="4" name="Content Placeholder 3" descr="A screenshot of a cell phone&#10;&#10;Description automatically generated">
            <a:extLst>
              <a:ext uri="{FF2B5EF4-FFF2-40B4-BE49-F238E27FC236}">
                <a16:creationId xmlns:a16="http://schemas.microsoft.com/office/drawing/2014/main" id="{7E975AA3-4FF2-4B21-8825-ADE28163227C}"/>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355025" y="798534"/>
            <a:ext cx="5715132" cy="4609410"/>
          </a:xfrm>
          <a:prstGeom prst="rect">
            <a:avLst/>
          </a:prstGeom>
        </p:spPr>
      </p:pic>
    </p:spTree>
    <p:extLst>
      <p:ext uri="{BB962C8B-B14F-4D97-AF65-F5344CB8AC3E}">
        <p14:creationId xmlns:p14="http://schemas.microsoft.com/office/powerpoint/2010/main" val="366505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D7E18-EC51-467D-AE55-8DB3E8D0DC0D}"/>
              </a:ext>
            </a:extLst>
          </p:cNvPr>
          <p:cNvSpPr>
            <a:spLocks noGrp="1"/>
          </p:cNvSpPr>
          <p:nvPr>
            <p:ph type="title"/>
          </p:nvPr>
        </p:nvSpPr>
        <p:spPr>
          <a:xfrm>
            <a:off x="305845" y="786008"/>
            <a:ext cx="6165936" cy="1151965"/>
          </a:xfrm>
        </p:spPr>
        <p:txBody>
          <a:bodyPr>
            <a:normAutofit fontScale="90000"/>
          </a:bodyPr>
          <a:lstStyle/>
          <a:p>
            <a:r>
              <a:rPr lang="en-AU" b="1" dirty="0"/>
              <a:t>Relationship between room type and price</a:t>
            </a:r>
            <a:br>
              <a:rPr lang="en-US" dirty="0"/>
            </a:br>
            <a:endParaRPr lang="en-US" dirty="0"/>
          </a:p>
        </p:txBody>
      </p:sp>
      <p:pic>
        <p:nvPicPr>
          <p:cNvPr id="4" name="Content Placeholder 3" descr="A screenshot of a cell phone&#10;&#10;Description automatically generated">
            <a:extLst>
              <a:ext uri="{FF2B5EF4-FFF2-40B4-BE49-F238E27FC236}">
                <a16:creationId xmlns:a16="http://schemas.microsoft.com/office/drawing/2014/main" id="{84FF75E1-C907-4F62-B3EB-76A2265A8335}"/>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379933" y="2025655"/>
            <a:ext cx="6417501" cy="3476399"/>
          </a:xfrm>
          <a:prstGeom prst="rect">
            <a:avLst/>
          </a:prstGeom>
        </p:spPr>
      </p:pic>
    </p:spTree>
    <p:extLst>
      <p:ext uri="{BB962C8B-B14F-4D97-AF65-F5344CB8AC3E}">
        <p14:creationId xmlns:p14="http://schemas.microsoft.com/office/powerpoint/2010/main" val="2992767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DFB19-D379-442C-8BF9-4F620890C60E}"/>
              </a:ext>
            </a:extLst>
          </p:cNvPr>
          <p:cNvSpPr>
            <a:spLocks noGrp="1"/>
          </p:cNvSpPr>
          <p:nvPr>
            <p:ph type="title"/>
          </p:nvPr>
        </p:nvSpPr>
        <p:spPr/>
        <p:txBody>
          <a:bodyPr>
            <a:normAutofit/>
          </a:bodyPr>
          <a:lstStyle/>
          <a:p>
            <a:r>
              <a:rPr lang="en-US" sz="4000" dirty="0"/>
              <a:t>Popular room types in top 10 neighborhoods</a:t>
            </a:r>
          </a:p>
        </p:txBody>
      </p:sp>
      <p:pic>
        <p:nvPicPr>
          <p:cNvPr id="5" name="Picture 4">
            <a:extLst>
              <a:ext uri="{FF2B5EF4-FFF2-40B4-BE49-F238E27FC236}">
                <a16:creationId xmlns:a16="http://schemas.microsoft.com/office/drawing/2014/main" id="{3575CE40-71EE-4E4D-92B4-8F18E11B33F7}"/>
              </a:ext>
            </a:extLst>
          </p:cNvPr>
          <p:cNvPicPr/>
          <p:nvPr/>
        </p:nvPicPr>
        <p:blipFill>
          <a:blip r:embed="rId2"/>
          <a:stretch>
            <a:fillRect/>
          </a:stretch>
        </p:blipFill>
        <p:spPr>
          <a:xfrm>
            <a:off x="685801" y="1569478"/>
            <a:ext cx="10396882" cy="3719044"/>
          </a:xfrm>
          <a:prstGeom prst="rect">
            <a:avLst/>
          </a:prstGeom>
        </p:spPr>
      </p:pic>
    </p:spTree>
    <p:extLst>
      <p:ext uri="{BB962C8B-B14F-4D97-AF65-F5344CB8AC3E}">
        <p14:creationId xmlns:p14="http://schemas.microsoft.com/office/powerpoint/2010/main" val="237213011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TM04033927[[fn=Main Event]]</Template>
  <TotalTime>36</TotalTime>
  <Words>301</Words>
  <Application>Microsoft Office PowerPoint</Application>
  <PresentationFormat>Widescreen</PresentationFormat>
  <Paragraphs>36</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Impact</vt:lpstr>
      <vt:lpstr>Main Event</vt:lpstr>
      <vt:lpstr>New York Airbnb Price Prediction </vt:lpstr>
      <vt:lpstr>Background</vt:lpstr>
      <vt:lpstr>Data acquisition and cleaning</vt:lpstr>
      <vt:lpstr>PowerPoint Presentation</vt:lpstr>
      <vt:lpstr>Correlation Heat Map</vt:lpstr>
      <vt:lpstr>Relationships between neighbourhood and price</vt:lpstr>
      <vt:lpstr>Price  distribution</vt:lpstr>
      <vt:lpstr>Relationship between room type and price </vt:lpstr>
      <vt:lpstr>Popular room types in top 10 neighborhoods</vt:lpstr>
      <vt:lpstr>Methodology</vt:lpstr>
      <vt:lpstr>Result</vt:lpstr>
      <vt:lpstr>Discussion and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York Airbnb Price Prediction </dc:title>
  <dc:creator>ye jin</dc:creator>
  <cp:lastModifiedBy>ye jin</cp:lastModifiedBy>
  <cp:revision>6</cp:revision>
  <dcterms:created xsi:type="dcterms:W3CDTF">2020-01-21T06:32:37Z</dcterms:created>
  <dcterms:modified xsi:type="dcterms:W3CDTF">2020-01-21T07:08:39Z</dcterms:modified>
</cp:coreProperties>
</file>